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8A0"/>
    <a:srgbClr val="B7CE88"/>
    <a:srgbClr val="FFFF99"/>
    <a:srgbClr val="CC9900"/>
    <a:srgbClr val="FF9900"/>
    <a:srgbClr val="FFFF00"/>
    <a:srgbClr val="E7DF3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830" autoAdjust="0"/>
    <p:restoredTop sz="86486" autoAdjust="0"/>
  </p:normalViewPr>
  <p:slideViewPr>
    <p:cSldViewPr>
      <p:cViewPr>
        <p:scale>
          <a:sx n="50" d="100"/>
          <a:sy n="50" d="100"/>
        </p:scale>
        <p:origin x="-1493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962" y="-84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100"/>
            </a:lvl1pPr>
          </a:lstStyle>
          <a:p>
            <a:pPr>
              <a:defRPr/>
            </a:pPr>
            <a:r>
              <a:rPr lang="en-GB"/>
              <a:t>The Plant cell, August 2011 © 2011</a:t>
            </a:r>
          </a:p>
          <a:p>
            <a:pPr>
              <a:defRPr/>
            </a:pPr>
            <a:r>
              <a:rPr lang="en-GB"/>
              <a:t>The American Society of Plant Biologists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GB"/>
              <a:t>First published October 2009</a:t>
            </a:r>
            <a:endParaRPr lang="en-US"/>
          </a:p>
          <a:p>
            <a:pPr>
              <a:defRPr/>
            </a:pPr>
            <a:r>
              <a:rPr lang="en-US"/>
              <a:t>Revised February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/>
              <a:t>www.plantcell.org/cgi/doi/10.1105/tpc.109.tt1009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72E306F-A867-4D59-A904-BE3D957EC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F11BBD19-0B2E-4B31-9CB2-73E68EEFEAFC}" type="datetimeFigureOut">
              <a:rPr lang="en-US"/>
              <a:pPr>
                <a:defRPr/>
              </a:pPr>
              <a:t>5/5/2012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050102C1-6BB1-4AE2-9DB7-8E113B8F1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web.org/onlinecontributors/app?page=ViewImageData&amp;service=external&amp;sp=6429" TargetMode="External"/><Relationship Id="rId7" Type="http://schemas.openxmlformats.org/officeDocument/2006/relationships/hyperlink" Target="http://www.flickr.com/photos/clearwood/304796873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lickr.com/photos/clearwood/2980555143/in/set-72157612312155282/" TargetMode="External"/><Relationship Id="rId5" Type="http://schemas.openxmlformats.org/officeDocument/2006/relationships/hyperlink" Target="http://www.insectimages.org/browse/detail.cfm?imgnum=0808028" TargetMode="External"/><Relationship Id="rId4" Type="http://schemas.openxmlformats.org/officeDocument/2006/relationships/hyperlink" Target="http://commons.wikimedia.org/wiki/File:Halobacteria.jpg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ort.cals.cornell.edu/cals/hort/research/images/postharvest.jpg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afflesia_sumatra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File:General_Sherman.jpg" TargetMode="External"/><Relationship Id="rId4" Type="http://schemas.openxmlformats.org/officeDocument/2006/relationships/hyperlink" Target="http://commons.wikimedia.org/wiki/File:Pinus_longaeva_8.jpg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Plants, animals and fungi share many cellular functions. Studying plants informs us about animals, and vice versa, because of their shared eukaryotic ancestry. </a:t>
            </a:r>
          </a:p>
          <a:p>
            <a:r>
              <a:rPr lang="en-GB" smtClean="0"/>
              <a:t>Images – bacteria - </a:t>
            </a:r>
            <a:r>
              <a:rPr lang="en-GB" i="1" smtClean="0">
                <a:hlinkClick r:id="rId3"/>
              </a:rPr>
              <a:t>Pseudomonas aeruginosa</a:t>
            </a:r>
            <a:endParaRPr lang="en-GB" i="1" smtClean="0"/>
          </a:p>
          <a:p>
            <a:r>
              <a:rPr lang="en-GB" i="1" smtClean="0"/>
              <a:t>Archaea - </a:t>
            </a:r>
            <a:r>
              <a:rPr lang="en-GB" i="1" smtClean="0">
                <a:hlinkClick r:id="rId4"/>
              </a:rPr>
              <a:t>Halobacterium sp</a:t>
            </a:r>
            <a:r>
              <a:rPr lang="en-GB" smtClean="0">
                <a:hlinkClick r:id="rId4"/>
              </a:rPr>
              <a:t>.</a:t>
            </a:r>
            <a:endParaRPr lang="en-GB" i="1" smtClean="0"/>
          </a:p>
          <a:p>
            <a:r>
              <a:rPr lang="en-GB" i="1" smtClean="0"/>
              <a:t>Fungi - </a:t>
            </a:r>
            <a:r>
              <a:rPr lang="en-GB" i="1" smtClean="0">
                <a:hlinkClick r:id="rId5"/>
              </a:rPr>
              <a:t>Coprinus comatus </a:t>
            </a:r>
            <a:endParaRPr lang="en-GB" i="1" smtClean="0"/>
          </a:p>
          <a:p>
            <a:r>
              <a:rPr lang="en-GB" smtClean="0"/>
              <a:t>Animal - </a:t>
            </a:r>
            <a:r>
              <a:rPr lang="en-GB" i="1" smtClean="0">
                <a:hlinkClick r:id="rId6"/>
              </a:rPr>
              <a:t>Sciurus carolinensis</a:t>
            </a:r>
            <a:endParaRPr lang="en-GB" i="1" smtClean="0"/>
          </a:p>
          <a:p>
            <a:r>
              <a:rPr lang="en-GB" smtClean="0"/>
              <a:t>Plant  - </a:t>
            </a:r>
            <a:r>
              <a:rPr lang="en-GB" i="1" smtClean="0">
                <a:hlinkClick r:id="rId7"/>
              </a:rPr>
              <a:t>Lathyrus odoratus</a:t>
            </a:r>
            <a:endParaRPr lang="en-GB" i="1" smtClean="0"/>
          </a:p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953E20-9C1A-4C7C-A37A-113D84F1CCB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 enormous root system of a perennial wheat relative </a:t>
            </a:r>
            <a:r>
              <a:rPr lang="en-GB" i="1" smtClean="0"/>
              <a:t>Thinopyrum intermedium</a:t>
            </a:r>
            <a:r>
              <a:rPr lang="en-GB" smtClean="0"/>
              <a:t>, is held by its developer Wes Jackson. </a:t>
            </a:r>
          </a:p>
          <a:p>
            <a:endParaRPr lang="en-GB" smtClean="0"/>
          </a:p>
          <a:p>
            <a:r>
              <a:rPr lang="en-GB" smtClean="0"/>
              <a:t>http://www.westerngardeners.com/foodshed-challenges-require-new-thinking.html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8262F-DD56-4005-85E4-7D9FA96202E0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9318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www.fao.org/agriculture/crops/core-themes/theme/pests/wrdgp/ug99intconf/en/</a:t>
            </a:r>
          </a:p>
          <a:p>
            <a:endParaRPr lang="en-GB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96D82-A226-403F-A998-7641F767DB91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9421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hlinkClick r:id="rId3"/>
              </a:rPr>
              <a:t>http://hort.cals.cornell.edu/cals/hort/research/images/postharvest.jpg</a:t>
            </a:r>
            <a:endParaRPr lang="en-GB" smtClean="0"/>
          </a:p>
          <a:p>
            <a:r>
              <a:rPr lang="en-GB" smtClean="0"/>
              <a:t>http://www.arc.agric.za/institutes/infruit/main/divisions/postharvestprocessing/fruitquality.htm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E8E10B-0E06-4BA6-81FF-A775644B92F0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952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For permissions permissions@who.int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28E0AC-DD3E-4F72-9F01-24F6CB5F97C2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962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E171D9-729D-49DC-8AA4-FC37F50BF92C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Citation: Hay SI, Guerra CA, Gething</a:t>
            </a:r>
          </a:p>
          <a:p>
            <a:r>
              <a:rPr lang="en-GB" smtClean="0"/>
              <a:t>PW, Patil AP, Tatem AJ, et al. (2009) A</a:t>
            </a:r>
          </a:p>
          <a:p>
            <a:r>
              <a:rPr lang="en-GB" smtClean="0"/>
              <a:t>world malaria map: Plasmodium</a:t>
            </a:r>
          </a:p>
          <a:p>
            <a:r>
              <a:rPr lang="en-GB" smtClean="0"/>
              <a:t>falciparum endemicity in 2007. PLoS</a:t>
            </a:r>
          </a:p>
          <a:p>
            <a:r>
              <a:rPr lang="en-GB" smtClean="0"/>
              <a:t>Med 6(3): e1000048. doi:10.1371/</a:t>
            </a:r>
          </a:p>
          <a:p>
            <a:r>
              <a:rPr lang="en-GB" smtClean="0"/>
              <a:t>journal.pmed.1000048</a:t>
            </a:r>
          </a:p>
          <a:p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B6FF1-EC65-4913-B08D-CD4D3CF457EF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9830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i="1" smtClean="0"/>
              <a:t>Image by Ute Frevert; false color by Margaret Shear. </a:t>
            </a:r>
            <a:r>
              <a:rPr lang="en-GB" smtClean="0"/>
              <a:t>Frevert U, Engelmann S, Zougbédé S, Stange J, Ng B, et al. (2005) Intravital Observation of Plasmodium berghei Sporozoite Infection of the Liver. PLoS Biol 3(6): e192. </a:t>
            </a:r>
          </a:p>
          <a:p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0DAC25-9089-49C5-8ED3-5B2461214980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Plasmodia are developing resistances to quinine, so other sources of antimalerial compounds must be found</a:t>
            </a:r>
          </a:p>
          <a:p>
            <a:endParaRPr lang="en-GB" smtClean="0"/>
          </a:p>
          <a:p>
            <a:r>
              <a:rPr lang="en-GB" smtClean="0"/>
              <a:t>(Cinchona calisaya Wedd., quinine) from </a:t>
            </a:r>
            <a:r>
              <a:rPr lang="en-GB" i="1" smtClean="0"/>
              <a:t>Köhler's Medizinal-Pflanzen in naturgetreuen Abbildungen mit kurz erläuterndem Texte : Atlas zur Pharmacopoea germanica </a:t>
            </a:r>
            <a:r>
              <a:rPr lang="en-GB" smtClean="0"/>
              <a:t>Franz Eugen Köhler</a:t>
            </a:r>
          </a:p>
          <a:p>
            <a:r>
              <a:rPr lang="en-GB" smtClean="0"/>
              <a:t>Plate from "Quinologie", Paris, 1854, showing bark of Quinquina calisaya (www.cdc.gov/malaria)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7A74A9-418C-4F1E-A2D0-010BDC774C8C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D975D2-D5C2-4B50-B154-4531790576BB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0D4362-F08A-47A6-893A-6685E235DBF9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The largest tree, General Sherman, is much larger than the largest animal, the blue whale. </a:t>
            </a:r>
          </a:p>
          <a:p>
            <a:pPr>
              <a:defRPr/>
            </a:pPr>
            <a:r>
              <a:rPr lang="en-GB" dirty="0" smtClean="0"/>
              <a:t>For more botanical record breakers see http://waynesword.palomar.edu/ww0601.htm#oldseed</a:t>
            </a:r>
          </a:p>
          <a:p>
            <a:pPr>
              <a:defRPr/>
            </a:pPr>
            <a:r>
              <a:rPr lang="en-GB" i="1" dirty="0" err="1" smtClean="0">
                <a:hlinkClick r:id="rId3"/>
              </a:rPr>
              <a:t>Rafflesia</a:t>
            </a:r>
            <a:r>
              <a:rPr lang="en-GB" i="1" dirty="0" smtClean="0">
                <a:hlinkClick r:id="rId3"/>
              </a:rPr>
              <a:t> </a:t>
            </a:r>
            <a:r>
              <a:rPr lang="en-GB" i="1" dirty="0" err="1" smtClean="0">
                <a:hlinkClick r:id="rId3"/>
              </a:rPr>
              <a:t>arnoldii</a:t>
            </a:r>
            <a:r>
              <a:rPr lang="en-GB" i="1" dirty="0" smtClean="0">
                <a:hlinkClick r:id="rId3"/>
              </a:rPr>
              <a:t> </a:t>
            </a:r>
            <a:r>
              <a:rPr lang="en-GB" dirty="0" smtClean="0">
                <a:hlinkClick r:id="rId3"/>
              </a:rPr>
              <a:t>Photo by </a:t>
            </a:r>
            <a:r>
              <a:rPr lang="en-GB" dirty="0" err="1" smtClean="0">
                <a:hlinkClick r:id="rId3"/>
              </a:rPr>
              <a:t>ma_suska</a:t>
            </a:r>
            <a:endParaRPr lang="en-GB" dirty="0" smtClean="0"/>
          </a:p>
          <a:p>
            <a:pPr>
              <a:defRPr/>
            </a:pPr>
            <a:r>
              <a:rPr lang="en-GB" i="1" dirty="0" err="1" smtClean="0">
                <a:hlinkClick r:id="rId4"/>
              </a:rPr>
              <a:t>Pinus</a:t>
            </a:r>
            <a:r>
              <a:rPr lang="en-GB" i="1" dirty="0" smtClean="0">
                <a:hlinkClick r:id="rId4"/>
              </a:rPr>
              <a:t> </a:t>
            </a:r>
            <a:r>
              <a:rPr lang="en-GB" i="1" dirty="0" err="1" smtClean="0">
                <a:hlinkClick r:id="rId4"/>
              </a:rPr>
              <a:t>longaeva</a:t>
            </a:r>
            <a:r>
              <a:rPr lang="en-GB" i="1" dirty="0" smtClean="0"/>
              <a:t> – bristle cone pine</a:t>
            </a:r>
            <a:endParaRPr lang="en-GB" dirty="0" smtClean="0"/>
          </a:p>
          <a:p>
            <a:pPr>
              <a:defRPr/>
            </a:pPr>
            <a:r>
              <a:rPr lang="en-GB" i="1" dirty="0" err="1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Sequoiadendron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 </a:t>
            </a:r>
            <a:r>
              <a:rPr lang="en-GB" i="1" dirty="0" err="1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giganteum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 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 - giant sequoia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E4860-1580-49BF-A70E-548B667D37DE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http://cottongenomics.biosci.utexas.edu</a:t>
            </a:r>
          </a:p>
          <a:p>
            <a:r>
              <a:rPr lang="en-GB" smtClean="0"/>
              <a:t>http://www.cottonpromotion.org/features/bremen/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D1DAC0-2C54-41A7-8BB0-F57BF8908F72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NOTE – petroleum is mainly derived from plant products, not dinosaurs.....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10D0BB-8996-4BDA-B713-8E8100540367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Please note – most oil reserves are derived from plants, not dinosaurs! 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D19EFE-123B-4F17-8CB3-A391D4C16285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10547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http://genomicsgtl.energy.gov/biofuels/placemat.shtml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DA743C-C6A7-4524-ACC8-369AAC971123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59484B-2BE5-4E99-8ACB-9CD54052AEA5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1075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http://i76.photobucket.com/albums/j14/biopact/biodegradable_bags.jpg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7E9D5F-9EAC-4DED-8355-AFAEF0289253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10854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In a celebrated experiment from 1772, Joseph Priestley kept a mouse in a jar of air until it collapse because of a lack of oxygen. He found that a mouse kept with a plant would survive. 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A5602-6AFF-46CB-8553-EAC176E0AFC4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In a celebrated experiment from 1772, Joseph Priestley kept a mouse in a jar of air until it collapse because of a lack of oxygen. He found that a mouse kept with a plant would survive. 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849586-3EF3-4F1F-95EE-B895E0113502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8704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biology.clc.uc.edu/Fankhauser/Labs/Cell_Biology/Cells_Lab/CELLS.htm</a:t>
            </a:r>
          </a:p>
          <a:p>
            <a:endParaRPr lang="en-GB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1AF727-82E2-413E-8C2D-87426E87BA91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880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(Copyright) 1994 Rothamsted Research. www.rothamsted.bbsrc.ac.uk</a:t>
            </a:r>
          </a:p>
          <a:p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8FD34-DF79-415F-9D13-1E57A44E982F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93A15-B1A6-44C6-A131-831DBA66759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9011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B03237-B864-4183-BCFA-4D383EBEC9D3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http://www.sciencedaily.com/releases/2009/06/090618124956.htm</a:t>
            </a:r>
          </a:p>
          <a:p>
            <a:endParaRPr lang="en-GB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171CB5-1614-4A90-928B-B05A4D9FD445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921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ing_bottom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learwood.co.uk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rwood.co.uk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ology.clc.uc.edu/Fankhauser/Labs/Cell_Biology/Cells_Lab/CELLS.htm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hamsted.bbsrc.ac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foodprize.org/borlaug/borlaug-history.htm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38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tolweb.org/onlinecontributors/app?page=ViewImageData&amp;service=external&amp;sp=6429" TargetMode="External"/><Relationship Id="rId7" Type="http://schemas.openxmlformats.org/officeDocument/2006/relationships/hyperlink" Target="http://www.insectimages.org/browse/detail.cfm?imgnum=08080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hyperlink" Target="http://commons.wikimedia.org/wiki/File:Halobacteria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clearwood.co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ef.org/sowc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news/story/en/item/20568/icode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hyperlink" Target="http://www.clearwood.co.uk/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mi.cgiar.org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stb.royalsocietypublishing.org/content/365/1554/2973.ful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publicaffairs.llnl.gov/news/news_releases/2007/NR-07-03-09p.html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plantcell.org/cgi/content/abstract/20/4/1134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cell.org/cgi/content/abstract/20/4/1134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miningtopnews.com/rio-tinto-reaches-agreement-to-sell-potash-assets-and-brazilian-iron-ore-operation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hyperlink" Target="http://hdl.loc.gov/loc.pnp/fsac.1a3507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vs.gsfc.nasa.gov/vis/a000000/a002900/a002979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rwood.co.uk/" TargetMode="External"/><Relationship Id="rId2" Type="http://schemas.openxmlformats.org/officeDocument/2006/relationships/hyperlink" Target="http://hortsci.ashspublications.org/cgi/content/abstract/43/1/18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plantcell.org/cgi/content/abstract/19/8/2636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esterngardeners.com/foodshed-challenges-require-new-thinking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ews.cornell.ed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potatomuseum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hyperlink" Target="http://www.ars.usda.gov/is/graphics/photos/k5455-7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100/16/9128.abstract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.usda.gov/is/graphics/photos/nov07/d939-1.htm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.usda.gov/Main/docs.htm?docid=9910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wheatrust.cornell.edu/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eatrust.cornell.edu/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ao.org/agriculture/crops/core-themes/theme/pests/wrdgp/ug99intconf/en/" TargetMode="External"/><Relationship Id="rId5" Type="http://schemas.openxmlformats.org/officeDocument/2006/relationships/hyperlink" Target="http://commons.wikimedia.org/wiki/File:Wheat_close-up.JPG" TargetMode="External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inus_longaeva_8.jpg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en.wikipedia.org/wiki/File:General_Sherma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.wikipedia.org/wiki/Fichier:Rafflesia_sumatra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hyperlink" Target="http://www.arc.agric.za/institutes/infruit/main/divisions/postharvestprocessing/fruitquality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ort.cornell.edu/department/faculty/watkins/Newsletter2005.pdf" TargetMode="Externa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jpeg"/><Relationship Id="rId2" Type="http://schemas.openxmlformats.org/officeDocument/2006/relationships/hyperlink" Target="http://www.wsu.edu/~fullern/greening/Greening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igitalcommons.unl.edu/cgi/viewcontent.cgi?article=1089&amp;context=extensionhist" TargetMode="External"/><Relationship Id="rId5" Type="http://schemas.openxmlformats.org/officeDocument/2006/relationships/hyperlink" Target="http://web.aces.uiuc.edu/vista/pdf_pubs/206.PDF" TargetMode="External"/><Relationship Id="rId4" Type="http://schemas.openxmlformats.org/officeDocument/2006/relationships/image" Target="../media/image76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vmnis/anaemia/prevalence/summary/anaemia_data_status/en/index.html" TargetMode="External"/><Relationship Id="rId3" Type="http://schemas.openxmlformats.org/officeDocument/2006/relationships/image" Target="../media/image78.png"/><Relationship Id="rId7" Type="http://schemas.openxmlformats.org/officeDocument/2006/relationships/hyperlink" Target="http://www.who.int/nutrition/publications/vitamin_a_pub/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commons.wikimedia.org/wiki/File:Vitamin_A_deficiency.PNG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/mdg/poverty.html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dx.doi.org/doi:10.1105/tpc.110.07756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hyperlink" Target="http://www.swissinfo.ch/eng/science_technology/Scientists_unveil_iron_enriched_super_rice.html?siteSect=511&amp;sid=11020125&amp;rss=true&amp;ty=st" TargetMode="External"/><Relationship Id="rId7" Type="http://schemas.openxmlformats.org/officeDocument/2006/relationships/hyperlink" Target="http://www.nature.com/nbt/journal/v26/n11/abs/nbt.1506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ldenrice.org/" TargetMode="Externa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rwood.co.uk/" TargetMode="Externa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losmedicine.org/article/info:doi/10.1371/journal.pmed.1000048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losbiology.org/article/info:doi/10.1371/journal.pbio.003019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alaria/biology/mosquito/index.htm" TargetMode="Externa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hyperlink" Target="http://www.cdc.gov/malaria/history/index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File:Koeh-179.jpg" TargetMode="External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rwood.co.uk/" TargetMode="External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plants" TargetMode="External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jpeg"/><Relationship Id="rId5" Type="http://schemas.openxmlformats.org/officeDocument/2006/relationships/image" Target="../media/image105.png"/><Relationship Id="rId4" Type="http://schemas.openxmlformats.org/officeDocument/2006/relationships/hyperlink" Target="http://www.plantcell.org/cgi/content/full/20/10/2763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ottonpromotion.org/" TargetMode="External"/><Relationship Id="rId5" Type="http://schemas.openxmlformats.org/officeDocument/2006/relationships/hyperlink" Target="http://cottongenomics.biosci.utexas.edu/" TargetMode="External"/><Relationship Id="rId4" Type="http://schemas.openxmlformats.org/officeDocument/2006/relationships/image" Target="../media/image1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hmltech.com/" TargetMode="Externa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artoons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reativecartoons.org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7.png"/><Relationship Id="rId4" Type="http://schemas.openxmlformats.org/officeDocument/2006/relationships/hyperlink" Target="http://genomicsgtl.energy.gov/biofuels/placemat.shtml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hyperlink" Target="http://biorefining.cfans.umn.edu/" TargetMode="External"/><Relationship Id="rId7" Type="http://schemas.openxmlformats.org/officeDocument/2006/relationships/hyperlink" Target="http://en.wikipedia.org/wiki/File:Brassica_napus_2.jpg" TargetMode="External"/><Relationship Id="rId2" Type="http://schemas.openxmlformats.org/officeDocument/2006/relationships/hyperlink" Target="http://de.wikipedia.org/wiki/Benutzer:TiH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jpeg"/><Relationship Id="rId5" Type="http://schemas.openxmlformats.org/officeDocument/2006/relationships/hyperlink" Target="http://extension.agron.iastate.edu/soybean/images/gstage_images/V1.jpg" TargetMode="External"/><Relationship Id="rId4" Type="http://schemas.openxmlformats.org/officeDocument/2006/relationships/image" Target="../media/image118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genomicsgtl.energy.gov/biofuels/placemat.shtml" TargetMode="External"/><Relationship Id="rId3" Type="http://schemas.openxmlformats.org/officeDocument/2006/relationships/image" Target="../media/image122.jpeg"/><Relationship Id="rId7" Type="http://schemas.openxmlformats.org/officeDocument/2006/relationships/image" Target="../media/image125.png"/><Relationship Id="rId2" Type="http://schemas.openxmlformats.org/officeDocument/2006/relationships/hyperlink" Target="http://3media.initialized.org/photos/2003-10-25/73%20Corn%20stalks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enewablefuels.com.au/e85.html" TargetMode="Externa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i76.photobucket.com/albums/j14/biopact/biodegradable_bags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6.jpeg"/><Relationship Id="rId4" Type="http://schemas.openxmlformats.org/officeDocument/2006/relationships/image" Target="../media/image127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8.png"/><Relationship Id="rId7" Type="http://schemas.openxmlformats.org/officeDocument/2006/relationships/image" Target="../media/image130.jpeg"/><Relationship Id="rId2" Type="http://schemas.openxmlformats.org/officeDocument/2006/relationships/hyperlink" Target="http://www.brightestyoungthing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gca.com/content.output/562/562/Food%20and%20Nutrition/Nutritional%20Information/Barley.mspx" TargetMode="External"/><Relationship Id="rId5" Type="http://schemas.openxmlformats.org/officeDocument/2006/relationships/image" Target="../media/image129.jpeg"/><Relationship Id="rId4" Type="http://schemas.openxmlformats.org/officeDocument/2006/relationships/hyperlink" Target="http://www.d.umn.edu/cla/faculty/troufs/anthfood/afwine.html" TargetMode="External"/><Relationship Id="rId9" Type="http://schemas.openxmlformats.org/officeDocument/2006/relationships/image" Target="../media/image1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5.png"/><Relationship Id="rId4" Type="http://schemas.openxmlformats.org/officeDocument/2006/relationships/hyperlink" Target="http://www.epsoweb.org/index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189038"/>
            <a:ext cx="5715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 bwMode="auto">
          <a:xfrm>
            <a:off x="561975" y="260350"/>
            <a:ext cx="8048625" cy="1000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sz="4600" smtClean="0">
                <a:latin typeface="Arial" charset="0"/>
                <a:cs typeface="Arial" charset="0"/>
              </a:rPr>
              <a:t>Porquê estudar as plantas?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705600" y="6108700"/>
            <a:ext cx="2408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800">
                <a:solidFill>
                  <a:schemeClr val="bg1"/>
                </a:solidFill>
              </a:rPr>
              <a:t>www.plantcell.org/cgi/doi/10.1105/tpc.109.tt1009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As </a:t>
            </a:r>
            <a:r>
              <a:rPr lang="en-GB" dirty="0" err="1" smtClean="0">
                <a:latin typeface="Arial" charset="0"/>
                <a:cs typeface="Arial" charset="0"/>
              </a:rPr>
              <a:t>plantas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produzem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vários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compostos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químicos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11267" name="Group 18"/>
          <p:cNvGrpSpPr>
            <a:grpSpLocks/>
          </p:cNvGrpSpPr>
          <p:nvPr/>
        </p:nvGrpSpPr>
        <p:grpSpPr bwMode="auto">
          <a:xfrm>
            <a:off x="2357438" y="2571750"/>
            <a:ext cx="2271712" cy="3622675"/>
            <a:chOff x="1928794" y="2500306"/>
            <a:chExt cx="2271238" cy="3622681"/>
          </a:xfrm>
        </p:grpSpPr>
        <p:grpSp>
          <p:nvGrpSpPr>
            <p:cNvPr id="11289" name="Group 14"/>
            <p:cNvGrpSpPr>
              <a:grpSpLocks/>
            </p:cNvGrpSpPr>
            <p:nvPr/>
          </p:nvGrpSpPr>
          <p:grpSpPr bwMode="auto">
            <a:xfrm>
              <a:off x="1928794" y="2500306"/>
              <a:ext cx="2271238" cy="3622681"/>
              <a:chOff x="1928794" y="2500306"/>
              <a:chExt cx="2271238" cy="362268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214484" y="3357557"/>
                <a:ext cx="1571297" cy="2765430"/>
              </a:xfrm>
              <a:custGeom>
                <a:avLst/>
                <a:gdLst>
                  <a:gd name="connsiteX0" fmla="*/ 598487 w 1571624"/>
                  <a:gd name="connsiteY0" fmla="*/ 219075 h 2765425"/>
                  <a:gd name="connsiteX1" fmla="*/ 550862 w 1571624"/>
                  <a:gd name="connsiteY1" fmla="*/ 457200 h 2765425"/>
                  <a:gd name="connsiteX2" fmla="*/ 407987 w 1571624"/>
                  <a:gd name="connsiteY2" fmla="*/ 342900 h 2765425"/>
                  <a:gd name="connsiteX3" fmla="*/ 84137 w 1571624"/>
                  <a:gd name="connsiteY3" fmla="*/ 85725 h 2765425"/>
                  <a:gd name="connsiteX4" fmla="*/ 236537 w 1571624"/>
                  <a:gd name="connsiteY4" fmla="*/ 352425 h 2765425"/>
                  <a:gd name="connsiteX5" fmla="*/ 484187 w 1571624"/>
                  <a:gd name="connsiteY5" fmla="*/ 742950 h 2765425"/>
                  <a:gd name="connsiteX6" fmla="*/ 436562 w 1571624"/>
                  <a:gd name="connsiteY6" fmla="*/ 1371600 h 2765425"/>
                  <a:gd name="connsiteX7" fmla="*/ 265112 w 1571624"/>
                  <a:gd name="connsiteY7" fmla="*/ 2066925 h 2765425"/>
                  <a:gd name="connsiteX8" fmla="*/ 7937 w 1571624"/>
                  <a:gd name="connsiteY8" fmla="*/ 2609850 h 2765425"/>
                  <a:gd name="connsiteX9" fmla="*/ 217487 w 1571624"/>
                  <a:gd name="connsiteY9" fmla="*/ 2581275 h 2765425"/>
                  <a:gd name="connsiteX10" fmla="*/ 455612 w 1571624"/>
                  <a:gd name="connsiteY10" fmla="*/ 2762250 h 2765425"/>
                  <a:gd name="connsiteX11" fmla="*/ 627062 w 1571624"/>
                  <a:gd name="connsiteY11" fmla="*/ 2581275 h 2765425"/>
                  <a:gd name="connsiteX12" fmla="*/ 893762 w 1571624"/>
                  <a:gd name="connsiteY12" fmla="*/ 2743200 h 2765425"/>
                  <a:gd name="connsiteX13" fmla="*/ 884237 w 1571624"/>
                  <a:gd name="connsiteY13" fmla="*/ 2447925 h 2765425"/>
                  <a:gd name="connsiteX14" fmla="*/ 1027112 w 1571624"/>
                  <a:gd name="connsiteY14" fmla="*/ 2390775 h 2765425"/>
                  <a:gd name="connsiteX15" fmla="*/ 798512 w 1571624"/>
                  <a:gd name="connsiteY15" fmla="*/ 2009775 h 2765425"/>
                  <a:gd name="connsiteX16" fmla="*/ 769937 w 1571624"/>
                  <a:gd name="connsiteY16" fmla="*/ 1514475 h 2765425"/>
                  <a:gd name="connsiteX17" fmla="*/ 1074737 w 1571624"/>
                  <a:gd name="connsiteY17" fmla="*/ 1076325 h 2765425"/>
                  <a:gd name="connsiteX18" fmla="*/ 1570037 w 1571624"/>
                  <a:gd name="connsiteY18" fmla="*/ 552450 h 2765425"/>
                  <a:gd name="connsiteX19" fmla="*/ 1065212 w 1571624"/>
                  <a:gd name="connsiteY19" fmla="*/ 781050 h 2765425"/>
                  <a:gd name="connsiteX20" fmla="*/ 846137 w 1571624"/>
                  <a:gd name="connsiteY20" fmla="*/ 781050 h 2765425"/>
                  <a:gd name="connsiteX21" fmla="*/ 874712 w 1571624"/>
                  <a:gd name="connsiteY21" fmla="*/ 447675 h 2765425"/>
                  <a:gd name="connsiteX22" fmla="*/ 1027112 w 1571624"/>
                  <a:gd name="connsiteY22" fmla="*/ 285750 h 2765425"/>
                  <a:gd name="connsiteX23" fmla="*/ 1312862 w 1571624"/>
                  <a:gd name="connsiteY23" fmla="*/ 0 h 276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71624" h="2765425">
                    <a:moveTo>
                      <a:pt x="598487" y="219075"/>
                    </a:moveTo>
                    <a:cubicBezTo>
                      <a:pt x="590549" y="327819"/>
                      <a:pt x="582612" y="436563"/>
                      <a:pt x="550862" y="457200"/>
                    </a:cubicBezTo>
                    <a:cubicBezTo>
                      <a:pt x="519112" y="477837"/>
                      <a:pt x="407987" y="342900"/>
                      <a:pt x="407987" y="342900"/>
                    </a:cubicBezTo>
                    <a:cubicBezTo>
                      <a:pt x="330200" y="280988"/>
                      <a:pt x="112712" y="84138"/>
                      <a:pt x="84137" y="85725"/>
                    </a:cubicBezTo>
                    <a:cubicBezTo>
                      <a:pt x="55562" y="87313"/>
                      <a:pt x="169862" y="242888"/>
                      <a:pt x="236537" y="352425"/>
                    </a:cubicBezTo>
                    <a:cubicBezTo>
                      <a:pt x="303212" y="461963"/>
                      <a:pt x="450849" y="573087"/>
                      <a:pt x="484187" y="742950"/>
                    </a:cubicBezTo>
                    <a:cubicBezTo>
                      <a:pt x="517525" y="912813"/>
                      <a:pt x="473074" y="1150938"/>
                      <a:pt x="436562" y="1371600"/>
                    </a:cubicBezTo>
                    <a:cubicBezTo>
                      <a:pt x="400050" y="1592262"/>
                      <a:pt x="336550" y="1860550"/>
                      <a:pt x="265112" y="2066925"/>
                    </a:cubicBezTo>
                    <a:cubicBezTo>
                      <a:pt x="193675" y="2273300"/>
                      <a:pt x="15874" y="2524125"/>
                      <a:pt x="7937" y="2609850"/>
                    </a:cubicBezTo>
                    <a:cubicBezTo>
                      <a:pt x="0" y="2695575"/>
                      <a:pt x="142875" y="2555875"/>
                      <a:pt x="217487" y="2581275"/>
                    </a:cubicBezTo>
                    <a:cubicBezTo>
                      <a:pt x="292099" y="2606675"/>
                      <a:pt x="387350" y="2762250"/>
                      <a:pt x="455612" y="2762250"/>
                    </a:cubicBezTo>
                    <a:cubicBezTo>
                      <a:pt x="523874" y="2762250"/>
                      <a:pt x="554037" y="2584450"/>
                      <a:pt x="627062" y="2581275"/>
                    </a:cubicBezTo>
                    <a:cubicBezTo>
                      <a:pt x="700087" y="2578100"/>
                      <a:pt x="850900" y="2765425"/>
                      <a:pt x="893762" y="2743200"/>
                    </a:cubicBezTo>
                    <a:cubicBezTo>
                      <a:pt x="936624" y="2720975"/>
                      <a:pt x="862012" y="2506662"/>
                      <a:pt x="884237" y="2447925"/>
                    </a:cubicBezTo>
                    <a:cubicBezTo>
                      <a:pt x="906462" y="2389188"/>
                      <a:pt x="1041399" y="2463800"/>
                      <a:pt x="1027112" y="2390775"/>
                    </a:cubicBezTo>
                    <a:cubicBezTo>
                      <a:pt x="1012825" y="2317750"/>
                      <a:pt x="841374" y="2155825"/>
                      <a:pt x="798512" y="2009775"/>
                    </a:cubicBezTo>
                    <a:cubicBezTo>
                      <a:pt x="755650" y="1863725"/>
                      <a:pt x="723900" y="1670050"/>
                      <a:pt x="769937" y="1514475"/>
                    </a:cubicBezTo>
                    <a:cubicBezTo>
                      <a:pt x="815974" y="1358900"/>
                      <a:pt x="941387" y="1236663"/>
                      <a:pt x="1074737" y="1076325"/>
                    </a:cubicBezTo>
                    <a:cubicBezTo>
                      <a:pt x="1208087" y="915987"/>
                      <a:pt x="1571624" y="601662"/>
                      <a:pt x="1570037" y="552450"/>
                    </a:cubicBezTo>
                    <a:cubicBezTo>
                      <a:pt x="1568450" y="503238"/>
                      <a:pt x="1185862" y="742950"/>
                      <a:pt x="1065212" y="781050"/>
                    </a:cubicBezTo>
                    <a:cubicBezTo>
                      <a:pt x="944562" y="819150"/>
                      <a:pt x="877887" y="836612"/>
                      <a:pt x="846137" y="781050"/>
                    </a:cubicBezTo>
                    <a:cubicBezTo>
                      <a:pt x="814387" y="725488"/>
                      <a:pt x="844549" y="530225"/>
                      <a:pt x="874712" y="447675"/>
                    </a:cubicBezTo>
                    <a:cubicBezTo>
                      <a:pt x="904875" y="365125"/>
                      <a:pt x="954087" y="360363"/>
                      <a:pt x="1027112" y="285750"/>
                    </a:cubicBezTo>
                    <a:cubicBezTo>
                      <a:pt x="1100137" y="211138"/>
                      <a:pt x="1265237" y="47625"/>
                      <a:pt x="1312862" y="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" name="Cloud 3"/>
              <p:cNvSpPr/>
              <p:nvPr/>
            </p:nvSpPr>
            <p:spPr>
              <a:xfrm>
                <a:off x="1928794" y="2500306"/>
                <a:ext cx="2214100" cy="1200152"/>
              </a:xfrm>
              <a:prstGeom prst="cloud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" name="Cloud 4"/>
              <p:cNvSpPr/>
              <p:nvPr/>
            </p:nvSpPr>
            <p:spPr>
              <a:xfrm rot="491140">
                <a:off x="3557229" y="3678233"/>
                <a:ext cx="642803" cy="423864"/>
              </a:xfrm>
              <a:prstGeom prst="cloud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6" name="Freeform 15"/>
            <p:cNvSpPr/>
            <p:nvPr/>
          </p:nvSpPr>
          <p:spPr>
            <a:xfrm rot="208713">
              <a:off x="2428752" y="4714873"/>
              <a:ext cx="285690" cy="1125539"/>
            </a:xfrm>
            <a:custGeom>
              <a:avLst/>
              <a:gdLst>
                <a:gd name="connsiteX0" fmla="*/ 393700 w 393700"/>
                <a:gd name="connsiteY0" fmla="*/ 0 h 1554162"/>
                <a:gd name="connsiteX1" fmla="*/ 327025 w 393700"/>
                <a:gd name="connsiteY1" fmla="*/ 609600 h 1554162"/>
                <a:gd name="connsiteX2" fmla="*/ 50800 w 393700"/>
                <a:gd name="connsiteY2" fmla="*/ 1409700 h 1554162"/>
                <a:gd name="connsiteX3" fmla="*/ 22225 w 393700"/>
                <a:gd name="connsiteY3" fmla="*/ 1476375 h 1554162"/>
                <a:gd name="connsiteX4" fmla="*/ 22225 w 393700"/>
                <a:gd name="connsiteY4" fmla="*/ 1476375 h 155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00" h="1554162">
                  <a:moveTo>
                    <a:pt x="393700" y="0"/>
                  </a:moveTo>
                  <a:cubicBezTo>
                    <a:pt x="388937" y="187325"/>
                    <a:pt x="384175" y="374650"/>
                    <a:pt x="327025" y="609600"/>
                  </a:cubicBezTo>
                  <a:cubicBezTo>
                    <a:pt x="269875" y="844550"/>
                    <a:pt x="101600" y="1265238"/>
                    <a:pt x="50800" y="1409700"/>
                  </a:cubicBezTo>
                  <a:cubicBezTo>
                    <a:pt x="0" y="1554162"/>
                    <a:pt x="22225" y="1476375"/>
                    <a:pt x="22225" y="1476375"/>
                  </a:cubicBezTo>
                  <a:lnTo>
                    <a:pt x="22225" y="1476375"/>
                  </a:lnTo>
                </a:path>
              </a:pathLst>
            </a:cu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28710" y="4273547"/>
              <a:ext cx="438059" cy="441326"/>
            </a:xfrm>
            <a:custGeom>
              <a:avLst/>
              <a:gdLst>
                <a:gd name="connsiteX0" fmla="*/ 30162 w 434975"/>
                <a:gd name="connsiteY0" fmla="*/ 498475 h 498475"/>
                <a:gd name="connsiteX1" fmla="*/ 58737 w 434975"/>
                <a:gd name="connsiteY1" fmla="*/ 365125 h 498475"/>
                <a:gd name="connsiteX2" fmla="*/ 382587 w 434975"/>
                <a:gd name="connsiteY2" fmla="*/ 50800 h 498475"/>
                <a:gd name="connsiteX3" fmla="*/ 373062 w 434975"/>
                <a:gd name="connsiteY3" fmla="*/ 60325 h 498475"/>
                <a:gd name="connsiteX4" fmla="*/ 392112 w 434975"/>
                <a:gd name="connsiteY4" fmla="*/ 60325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975" h="498475">
                  <a:moveTo>
                    <a:pt x="30162" y="498475"/>
                  </a:moveTo>
                  <a:cubicBezTo>
                    <a:pt x="15081" y="469106"/>
                    <a:pt x="0" y="439738"/>
                    <a:pt x="58737" y="365125"/>
                  </a:cubicBezTo>
                  <a:cubicBezTo>
                    <a:pt x="117475" y="290513"/>
                    <a:pt x="330200" y="101600"/>
                    <a:pt x="382587" y="50800"/>
                  </a:cubicBezTo>
                  <a:cubicBezTo>
                    <a:pt x="434975" y="0"/>
                    <a:pt x="371475" y="58738"/>
                    <a:pt x="373062" y="60325"/>
                  </a:cubicBezTo>
                  <a:cubicBezTo>
                    <a:pt x="374649" y="61912"/>
                    <a:pt x="387350" y="61912"/>
                    <a:pt x="392112" y="60325"/>
                  </a:cubicBezTo>
                </a:path>
              </a:pathLst>
            </a:cu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16004" y="5429249"/>
              <a:ext cx="233314" cy="419101"/>
            </a:xfrm>
            <a:custGeom>
              <a:avLst/>
              <a:gdLst>
                <a:gd name="connsiteX0" fmla="*/ 25400 w 232508"/>
                <a:gd name="connsiteY0" fmla="*/ 3908 h 419100"/>
                <a:gd name="connsiteX1" fmla="*/ 224693 w 232508"/>
                <a:gd name="connsiteY1" fmla="*/ 338016 h 419100"/>
                <a:gd name="connsiteX2" fmla="*/ 72293 w 232508"/>
                <a:gd name="connsiteY2" fmla="*/ 361462 h 419100"/>
                <a:gd name="connsiteX3" fmla="*/ 25400 w 232508"/>
                <a:gd name="connsiteY3" fmla="*/ 3908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08" h="419100">
                  <a:moveTo>
                    <a:pt x="25400" y="3908"/>
                  </a:moveTo>
                  <a:cubicBezTo>
                    <a:pt x="50800" y="0"/>
                    <a:pt x="216878" y="278424"/>
                    <a:pt x="224693" y="338016"/>
                  </a:cubicBezTo>
                  <a:cubicBezTo>
                    <a:pt x="232508" y="397608"/>
                    <a:pt x="107462" y="419100"/>
                    <a:pt x="72293" y="361462"/>
                  </a:cubicBezTo>
                  <a:cubicBezTo>
                    <a:pt x="37124" y="303824"/>
                    <a:pt x="0" y="7816"/>
                    <a:pt x="25400" y="3908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143125" y="2357438"/>
            <a:ext cx="785813" cy="571500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9" name="Group 31"/>
          <p:cNvGrpSpPr>
            <a:grpSpLocks/>
          </p:cNvGrpSpPr>
          <p:nvPr/>
        </p:nvGrpSpPr>
        <p:grpSpPr bwMode="auto">
          <a:xfrm>
            <a:off x="5000625" y="1857375"/>
            <a:ext cx="3560763" cy="4448175"/>
            <a:chOff x="5072063" y="2214563"/>
            <a:chExt cx="3560708" cy="4448175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5072063" y="4572001"/>
              <a:ext cx="500055" cy="1587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072063" y="4143376"/>
              <a:ext cx="500055" cy="1587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072063" y="3643313"/>
              <a:ext cx="500055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072063" y="2857501"/>
              <a:ext cx="500055" cy="1587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072063" y="4929188"/>
              <a:ext cx="500055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072063" y="3214688"/>
              <a:ext cx="500055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25" y="2214563"/>
              <a:ext cx="20701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75" y="3370263"/>
              <a:ext cx="85725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63" y="3143250"/>
              <a:ext cx="85725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TextBox 52"/>
            <p:cNvSpPr txBox="1">
              <a:spLocks noChangeArrowheads="1"/>
            </p:cNvSpPr>
            <p:nvPr/>
          </p:nvSpPr>
          <p:spPr bwMode="auto">
            <a:xfrm>
              <a:off x="6500813" y="2643188"/>
              <a:ext cx="12491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vitamina A</a:t>
              </a:r>
            </a:p>
          </p:txBody>
        </p:sp>
        <p:sp>
          <p:nvSpPr>
            <p:cNvPr id="11282" name="TextBox 53"/>
            <p:cNvSpPr txBox="1">
              <a:spLocks noChangeArrowheads="1"/>
            </p:cNvSpPr>
            <p:nvPr/>
          </p:nvSpPr>
          <p:spPr bwMode="auto">
            <a:xfrm>
              <a:off x="7358063" y="3286125"/>
              <a:ext cx="12747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vitamina C</a:t>
              </a:r>
            </a:p>
          </p:txBody>
        </p:sp>
        <p:sp>
          <p:nvSpPr>
            <p:cNvPr id="11283" name="TextBox 54"/>
            <p:cNvSpPr txBox="1">
              <a:spLocks noChangeArrowheads="1"/>
            </p:cNvSpPr>
            <p:nvPr/>
          </p:nvSpPr>
          <p:spPr bwMode="auto">
            <a:xfrm>
              <a:off x="5929313" y="3214688"/>
              <a:ext cx="9669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vanilina</a:t>
              </a:r>
            </a:p>
          </p:txBody>
        </p:sp>
        <p:pic>
          <p:nvPicPr>
            <p:cNvPr id="1128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4214813"/>
              <a:ext cx="1214438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TextBox 56"/>
            <p:cNvSpPr txBox="1">
              <a:spLocks noChangeArrowheads="1"/>
            </p:cNvSpPr>
            <p:nvPr/>
          </p:nvSpPr>
          <p:spPr bwMode="auto">
            <a:xfrm>
              <a:off x="6786563" y="4429125"/>
              <a:ext cx="9412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cafeína</a:t>
              </a:r>
            </a:p>
          </p:txBody>
        </p:sp>
        <p:pic>
          <p:nvPicPr>
            <p:cNvPr id="1128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7875" y="5286375"/>
              <a:ext cx="1427163" cy="137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Straight Arrow Connector 58"/>
            <p:cNvCxnSpPr/>
            <p:nvPr/>
          </p:nvCxnSpPr>
          <p:spPr>
            <a:xfrm>
              <a:off x="5072063" y="5500688"/>
              <a:ext cx="500055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8" name="TextBox 59"/>
            <p:cNvSpPr txBox="1">
              <a:spLocks noChangeArrowheads="1"/>
            </p:cNvSpPr>
            <p:nvPr/>
          </p:nvSpPr>
          <p:spPr bwMode="auto">
            <a:xfrm>
              <a:off x="6929438" y="5214938"/>
              <a:ext cx="9541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morfina</a:t>
              </a:r>
            </a:p>
          </p:txBody>
        </p:sp>
      </p:grpSp>
      <p:sp>
        <p:nvSpPr>
          <p:cNvPr id="37" name="Cloud 36"/>
          <p:cNvSpPr/>
          <p:nvPr/>
        </p:nvSpPr>
        <p:spPr bwMode="auto">
          <a:xfrm>
            <a:off x="1428750" y="1857375"/>
            <a:ext cx="785813" cy="557213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1" name="TextBox 33"/>
          <p:cNvSpPr txBox="1">
            <a:spLocks noChangeArrowheads="1"/>
          </p:cNvSpPr>
          <p:nvPr/>
        </p:nvSpPr>
        <p:spPr bwMode="auto">
          <a:xfrm>
            <a:off x="1500188" y="2000250"/>
            <a:ext cx="60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CO</a:t>
            </a:r>
            <a:r>
              <a:rPr lang="en-GB" sz="1600" b="1" baseline="-25000"/>
              <a:t>2</a:t>
            </a:r>
            <a:endParaRPr lang="en-GB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Porquê estudar as plantas? 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857750" y="1447800"/>
            <a:ext cx="3929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smtClean="0"/>
              <a:t>Para ajudar a preservar as plantas em risco de extinção e prevenir a destruição ambiental</a:t>
            </a:r>
          </a:p>
          <a:p>
            <a:endParaRPr lang="pt-PT" sz="2400" smtClean="0"/>
          </a:p>
          <a:p>
            <a:r>
              <a:rPr lang="pt-PT" sz="2400" smtClean="0"/>
              <a:t>Para saber mais sobre o mundo natural</a:t>
            </a:r>
          </a:p>
          <a:p>
            <a:endParaRPr lang="pt-PT" sz="2400" smtClean="0"/>
          </a:p>
          <a:p>
            <a:r>
              <a:rPr lang="pt-PT" sz="2400" smtClean="0"/>
              <a:t>Para aproveitar melhor a capacidade das plantas de nos fornecerem alimentos, medicamentos e energia</a:t>
            </a:r>
            <a:endParaRPr lang="pt-PT" sz="240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24000"/>
            <a:ext cx="44275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786688" y="6072188"/>
            <a:ext cx="1203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tom donald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785938"/>
            <a:ext cx="8229600" cy="4214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928688" y="285750"/>
            <a:ext cx="76152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O estudo das plantas ajuda-nos a perceber o mundo onde vivemos 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357438"/>
            <a:ext cx="3254375" cy="3071812"/>
          </a:xfrm>
          <a:noFill/>
          <a:ln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000125" y="5429250"/>
            <a:ext cx="380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cs typeface="Arial" charset="0"/>
              </a:rPr>
              <a:t>Desenho da cortiça por Robert Hooke, o descobridor das “células”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33400" y="1857375"/>
            <a:ext cx="807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As células vegetais foram as primeiras a ser observadas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357438"/>
            <a:ext cx="2452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5286375" y="5357813"/>
            <a:ext cx="2579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/>
              <a:t>Fotografia das células da cortiça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7092950" y="6092825"/>
            <a:ext cx="1943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5"/>
              </a:rPr>
              <a:t>©David B. Fankhauser, Ph.D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643063"/>
            <a:ext cx="8129588" cy="43576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Os </a:t>
            </a:r>
            <a:r>
              <a:rPr lang="en-GB" dirty="0" err="1" smtClean="0">
                <a:latin typeface="Arial" charset="0"/>
                <a:cs typeface="Arial" charset="0"/>
              </a:rPr>
              <a:t>vírus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foram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purificados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pela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primeira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vez</a:t>
            </a:r>
            <a:r>
              <a:rPr lang="en-GB" dirty="0" smtClean="0">
                <a:latin typeface="Arial" charset="0"/>
                <a:cs typeface="Arial" charset="0"/>
              </a:rPr>
              <a:t> a </a:t>
            </a:r>
            <a:r>
              <a:rPr lang="en-GB" dirty="0" err="1" smtClean="0">
                <a:latin typeface="Arial" charset="0"/>
                <a:cs typeface="Arial" charset="0"/>
              </a:rPr>
              <a:t>partir</a:t>
            </a:r>
            <a:r>
              <a:rPr lang="en-GB" dirty="0" smtClean="0">
                <a:latin typeface="Arial" charset="0"/>
                <a:cs typeface="Arial" charset="0"/>
              </a:rPr>
              <a:t> das </a:t>
            </a:r>
            <a:r>
              <a:rPr lang="en-GB" dirty="0" err="1" smtClean="0">
                <a:latin typeface="Arial" charset="0"/>
                <a:cs typeface="Arial" charset="0"/>
              </a:rPr>
              <a:t>plantas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434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52438" y="1714500"/>
            <a:ext cx="335756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57200" y="4357688"/>
            <a:ext cx="3732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Vírus do mosaico do tabaco (TMV)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886200" y="179546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dirty="0" smtClean="0"/>
              <a:t>Os vírus infetam as plantas, mas também os humanos provocando várias doenças, como por exemplo a SIDA, hepatite, Síndrome Respiratória Aguda Grave, gripe suína, cancro do colo do útero, varicela, e poliomielite. </a:t>
            </a:r>
            <a:endParaRPr lang="pt-PT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3798" y="3886200"/>
            <a:ext cx="1243402" cy="185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7092950" y="6092825"/>
            <a:ext cx="2079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Image Copyright 1994 Rothamsted Research.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" charset="0"/>
                <a:cs typeface="Arial" charset="0"/>
              </a:rPr>
              <a:t>As leis da hereditariedade foram descobertas por Mendel através do estudo da ervilheira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357313"/>
            <a:ext cx="29289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 l="8556" t="3539"/>
          <a:stretch>
            <a:fillRect/>
          </a:stretch>
        </p:blipFill>
        <p:spPr bwMode="auto">
          <a:xfrm>
            <a:off x="1500188" y="4071938"/>
            <a:ext cx="15271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571625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4286250" y="4929188"/>
            <a:ext cx="4643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...o que nos ajudou a perceber doenças humanas como a anemia falciforme...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357313"/>
            <a:ext cx="29289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5" cstate="print"/>
          <a:srcRect l="8556" t="3539"/>
          <a:stretch>
            <a:fillRect/>
          </a:stretch>
        </p:blipFill>
        <p:spPr bwMode="auto">
          <a:xfrm>
            <a:off x="1500188" y="4071938"/>
            <a:ext cx="15271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3200" b="1" dirty="0">
                <a:ea typeface="+mj-ea"/>
                <a:cs typeface="Arial" charset="0"/>
              </a:rPr>
              <a:t>As leis </a:t>
            </a:r>
            <a:r>
              <a:rPr lang="en-GB" sz="3200" b="1" dirty="0" err="1">
                <a:ea typeface="+mj-ea"/>
                <a:cs typeface="Arial" charset="0"/>
              </a:rPr>
              <a:t>da</a:t>
            </a: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3200" b="1" dirty="0" err="1">
                <a:ea typeface="+mj-ea"/>
                <a:cs typeface="Arial" charset="0"/>
              </a:rPr>
              <a:t>hereditariedade</a:t>
            </a: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3200" b="1" dirty="0" err="1">
                <a:ea typeface="+mj-ea"/>
                <a:cs typeface="Arial" charset="0"/>
              </a:rPr>
              <a:t>foram</a:t>
            </a: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3200" b="1" dirty="0" err="1">
                <a:ea typeface="+mj-ea"/>
                <a:cs typeface="Arial" charset="0"/>
              </a:rPr>
              <a:t>descobertas</a:t>
            </a: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3200" b="1" dirty="0" err="1">
                <a:ea typeface="+mj-ea"/>
                <a:cs typeface="Arial" charset="0"/>
              </a:rPr>
              <a:t>por</a:t>
            </a:r>
            <a:r>
              <a:rPr lang="en-GB" sz="3200" b="1" dirty="0">
                <a:ea typeface="+mj-ea"/>
                <a:cs typeface="Arial" charset="0"/>
              </a:rPr>
              <a:t> Mendel </a:t>
            </a:r>
            <a:r>
              <a:rPr lang="en-GB" sz="3200" b="1" dirty="0" err="1">
                <a:ea typeface="+mj-ea"/>
                <a:cs typeface="Arial" charset="0"/>
              </a:rPr>
              <a:t>através</a:t>
            </a:r>
            <a:r>
              <a:rPr lang="en-GB" sz="3200" b="1" dirty="0">
                <a:ea typeface="+mj-ea"/>
                <a:cs typeface="Arial" charset="0"/>
              </a:rPr>
              <a:t> do </a:t>
            </a:r>
            <a:r>
              <a:rPr lang="en-GB" sz="3200" b="1" dirty="0" err="1">
                <a:ea typeface="+mj-ea"/>
                <a:cs typeface="Arial" charset="0"/>
              </a:rPr>
              <a:t>estudo</a:t>
            </a: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3200" b="1" dirty="0" err="1">
                <a:ea typeface="+mj-ea"/>
                <a:cs typeface="Arial" charset="0"/>
              </a:rPr>
              <a:t>da</a:t>
            </a: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3200" b="1" dirty="0" err="1">
                <a:ea typeface="+mj-ea"/>
                <a:cs typeface="Arial" charset="0"/>
              </a:rPr>
              <a:t>ervilheira</a:t>
            </a:r>
            <a:endParaRPr lang="en-GB" sz="3200" b="1" dirty="0"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" charset="0"/>
                <a:cs typeface="Arial" charset="0"/>
              </a:rPr>
              <a:t>As leis da hereditariedade foram descobertas por Mendel através do estudo da ervilheira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429000"/>
            <a:ext cx="47307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572000" y="1554163"/>
            <a:ext cx="3786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smtClean="0"/>
              <a:t>...e a hemofilia, bem como inúmeras outras doenças humanas que têm uma contribuição genética. </a:t>
            </a:r>
            <a:endParaRPr lang="pt-PT" sz="2400"/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4267200" y="5857875"/>
            <a:ext cx="480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dirty="0" smtClean="0"/>
              <a:t>Árvore genealógica de uma família portadora do alelo da hemofilia</a:t>
            </a:r>
            <a:endParaRPr lang="pt-PT" sz="1200" dirty="0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357313"/>
            <a:ext cx="29289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print"/>
          <a:srcRect l="8556" t="3539"/>
          <a:stretch>
            <a:fillRect/>
          </a:stretch>
        </p:blipFill>
        <p:spPr bwMode="auto">
          <a:xfrm>
            <a:off x="1500188" y="4071938"/>
            <a:ext cx="15271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714625"/>
            <a:ext cx="284321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" charset="0"/>
                <a:cs typeface="Arial" charset="0"/>
              </a:rPr>
              <a:t>As leis da hereditariedade foram descobertas por Mendel através do estudo da ervilheira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4000500" y="1571625"/>
            <a:ext cx="4929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O trabalho de Mendel estabeleceu as bases do estudo da genética de plantas e do seu melhoramento.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7072313" y="4143375"/>
            <a:ext cx="1857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err="1"/>
              <a:t>Melhorador</a:t>
            </a:r>
            <a:r>
              <a:rPr lang="en-GB" dirty="0"/>
              <a:t> de </a:t>
            </a:r>
            <a:r>
              <a:rPr lang="en-GB" dirty="0" err="1"/>
              <a:t>plantas</a:t>
            </a:r>
            <a:endParaRPr lang="en-GB" dirty="0"/>
          </a:p>
          <a:p>
            <a:r>
              <a:rPr lang="en-GB" dirty="0">
                <a:hlinkClick r:id="rId3"/>
              </a:rPr>
              <a:t>Norman Borlaug</a:t>
            </a:r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1914-2009</a:t>
            </a:r>
            <a:r>
              <a:rPr lang="en-GB" dirty="0"/>
              <a:t>, </a:t>
            </a:r>
            <a:r>
              <a:rPr lang="en-GB" dirty="0" err="1"/>
              <a:t>Prémio</a:t>
            </a:r>
            <a:r>
              <a:rPr lang="en-GB" dirty="0"/>
              <a:t> </a:t>
            </a:r>
            <a:r>
              <a:rPr lang="en-GB" dirty="0" smtClean="0"/>
              <a:t>Nobel </a:t>
            </a:r>
            <a:r>
              <a:rPr lang="en-GB" dirty="0" err="1" smtClean="0"/>
              <a:t>da</a:t>
            </a:r>
            <a:r>
              <a:rPr lang="en-GB" dirty="0" smtClean="0"/>
              <a:t> Paz </a:t>
            </a:r>
            <a:r>
              <a:rPr lang="en-GB" dirty="0"/>
              <a:t>1970</a:t>
            </a:r>
            <a:endParaRPr lang="en-GB" b="1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786063"/>
            <a:ext cx="17145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1357313"/>
            <a:ext cx="29289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6" cstate="print"/>
          <a:srcRect l="8556" t="3539"/>
          <a:stretch>
            <a:fillRect/>
          </a:stretch>
        </p:blipFill>
        <p:spPr bwMode="auto">
          <a:xfrm>
            <a:off x="1500188" y="4071938"/>
            <a:ext cx="15271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214312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GB" sz="4800" dirty="0" err="1" smtClean="0">
                <a:solidFill>
                  <a:srgbClr val="00B050"/>
                </a:solidFill>
              </a:rPr>
              <a:t>Porquê</a:t>
            </a:r>
            <a:r>
              <a:rPr lang="en-GB" sz="4800" dirty="0" smtClean="0">
                <a:solidFill>
                  <a:srgbClr val="00B050"/>
                </a:solidFill>
              </a:rPr>
              <a:t> </a:t>
            </a:r>
            <a:r>
              <a:rPr lang="en-GB" sz="4800" dirty="0" err="1" smtClean="0">
                <a:solidFill>
                  <a:srgbClr val="00B050"/>
                </a:solidFill>
              </a:rPr>
              <a:t>estudar</a:t>
            </a:r>
            <a:r>
              <a:rPr lang="en-GB" sz="4800" dirty="0" smtClean="0">
                <a:solidFill>
                  <a:srgbClr val="00B050"/>
                </a:solidFill>
              </a:rPr>
              <a:t> as </a:t>
            </a:r>
            <a:r>
              <a:rPr lang="en-GB" sz="4800" dirty="0" err="1" smtClean="0">
                <a:solidFill>
                  <a:srgbClr val="00B050"/>
                </a:solidFill>
              </a:rPr>
              <a:t>plantas</a:t>
            </a:r>
            <a:r>
              <a:rPr lang="en-GB" sz="4800" dirty="0" smtClean="0">
                <a:solidFill>
                  <a:srgbClr val="00B050"/>
                </a:solidFill>
              </a:rPr>
              <a:t>? </a:t>
            </a:r>
            <a:endParaRPr lang="en-GB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5500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 bwMode="auto">
          <a:xfrm>
            <a:off x="214313" y="152400"/>
            <a:ext cx="84724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 população mundial continua a crescer ...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286375" y="5286375"/>
            <a:ext cx="7143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214938" y="5357812"/>
            <a:ext cx="357188" cy="214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7813" y="5286375"/>
            <a:ext cx="142875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00200" y="2143125"/>
            <a:ext cx="3471863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2400" smtClean="0"/>
              <a:t>A população mundial deve triplicar entre 1950 (2.5  mil milhões) e 2020 (7.5 mil milhões)</a:t>
            </a:r>
            <a:endParaRPr lang="pt-PT" sz="240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306094" y="2607469"/>
            <a:ext cx="20732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644232" y="2964656"/>
            <a:ext cx="1358900" cy="1587"/>
          </a:xfrm>
          <a:prstGeom prst="line">
            <a:avLst/>
          </a:prstGeom>
          <a:ln w="3810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0" name="Group 29"/>
          <p:cNvGrpSpPr>
            <a:grpSpLocks/>
          </p:cNvGrpSpPr>
          <p:nvPr/>
        </p:nvGrpSpPr>
        <p:grpSpPr bwMode="auto">
          <a:xfrm>
            <a:off x="5500688" y="1357313"/>
            <a:ext cx="3000375" cy="4286250"/>
            <a:chOff x="5500694" y="1357298"/>
            <a:chExt cx="3000396" cy="4286280"/>
          </a:xfrm>
        </p:grpSpPr>
        <p:grpSp>
          <p:nvGrpSpPr>
            <p:cNvPr id="20491" name="Group 27"/>
            <p:cNvGrpSpPr>
              <a:grpSpLocks/>
            </p:cNvGrpSpPr>
            <p:nvPr/>
          </p:nvGrpSpPr>
          <p:grpSpPr bwMode="auto">
            <a:xfrm>
              <a:off x="5500694" y="1357298"/>
              <a:ext cx="3000396" cy="4286280"/>
              <a:chOff x="5500694" y="1357298"/>
              <a:chExt cx="3000396" cy="4286280"/>
            </a:xfrm>
          </p:grpSpPr>
          <p:pic>
            <p:nvPicPr>
              <p:cNvPr id="2049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00694" y="1357298"/>
                <a:ext cx="3000396" cy="42862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5643570" y="1428735"/>
                <a:ext cx="2714644" cy="71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5400000">
              <a:off x="6572263" y="3214686"/>
              <a:ext cx="3500461" cy="7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429000"/>
            <a:ext cx="192881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286000"/>
            <a:ext cx="15589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2057399" y="3500438"/>
            <a:ext cx="4721225" cy="2727307"/>
            <a:chOff x="2505066" y="3643314"/>
            <a:chExt cx="4720848" cy="272618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000327" y="4428802"/>
              <a:ext cx="1285772" cy="12139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076636" y="5852201"/>
              <a:ext cx="420513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4286099" y="4285986"/>
              <a:ext cx="1928659" cy="135675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3929097" y="4785781"/>
              <a:ext cx="937825" cy="36668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429008" y="4714434"/>
              <a:ext cx="571454" cy="1428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5571920" y="4500208"/>
              <a:ext cx="295153" cy="95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8" name="TextBox 22"/>
            <p:cNvSpPr txBox="1">
              <a:spLocks noChangeArrowheads="1"/>
            </p:cNvSpPr>
            <p:nvPr/>
          </p:nvSpPr>
          <p:spPr bwMode="auto">
            <a:xfrm>
              <a:off x="2505066" y="4105085"/>
              <a:ext cx="1223314" cy="36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 dirty="0" smtClean="0"/>
                <a:t>Bactérias</a:t>
              </a:r>
              <a:endParaRPr lang="pt-PT" b="1" dirty="0"/>
            </a:p>
          </p:txBody>
        </p:sp>
        <p:sp>
          <p:nvSpPr>
            <p:cNvPr id="3089" name="TextBox 23"/>
            <p:cNvSpPr txBox="1">
              <a:spLocks noChangeArrowheads="1"/>
            </p:cNvSpPr>
            <p:nvPr/>
          </p:nvSpPr>
          <p:spPr bwMode="auto">
            <a:xfrm>
              <a:off x="3232368" y="3804422"/>
              <a:ext cx="2005517" cy="36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 dirty="0" err="1" smtClean="0"/>
                <a:t>Arqueobactérias</a:t>
              </a:r>
              <a:endParaRPr lang="pt-PT" b="1" dirty="0"/>
            </a:p>
          </p:txBody>
        </p:sp>
        <p:sp>
          <p:nvSpPr>
            <p:cNvPr id="3090" name="TextBox 24"/>
            <p:cNvSpPr txBox="1">
              <a:spLocks noChangeArrowheads="1"/>
            </p:cNvSpPr>
            <p:nvPr/>
          </p:nvSpPr>
          <p:spPr bwMode="auto">
            <a:xfrm>
              <a:off x="6143636" y="3857628"/>
              <a:ext cx="1082278" cy="36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/>
                <a:t>Animais</a:t>
              </a:r>
            </a:p>
          </p:txBody>
        </p:sp>
        <p:sp>
          <p:nvSpPr>
            <p:cNvPr id="3091" name="TextBox 25"/>
            <p:cNvSpPr txBox="1">
              <a:spLocks noChangeArrowheads="1"/>
            </p:cNvSpPr>
            <p:nvPr/>
          </p:nvSpPr>
          <p:spPr bwMode="auto">
            <a:xfrm>
              <a:off x="6072198" y="4572008"/>
              <a:ext cx="1005338" cy="36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/>
                <a:t>Plantas</a:t>
              </a:r>
            </a:p>
          </p:txBody>
        </p:sp>
        <p:sp>
          <p:nvSpPr>
            <p:cNvPr id="3092" name="TextBox 26"/>
            <p:cNvSpPr txBox="1">
              <a:spLocks noChangeArrowheads="1"/>
            </p:cNvSpPr>
            <p:nvPr/>
          </p:nvSpPr>
          <p:spPr bwMode="auto">
            <a:xfrm>
              <a:off x="5171892" y="3857628"/>
              <a:ext cx="1018161" cy="36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/>
                <a:t>Fungos</a:t>
              </a:r>
            </a:p>
          </p:txBody>
        </p:sp>
        <p:sp>
          <p:nvSpPr>
            <p:cNvPr id="3093" name="TextBox 27"/>
            <p:cNvSpPr txBox="1">
              <a:spLocks noChangeArrowheads="1"/>
            </p:cNvSpPr>
            <p:nvPr/>
          </p:nvSpPr>
          <p:spPr bwMode="auto">
            <a:xfrm>
              <a:off x="3038424" y="6000315"/>
              <a:ext cx="2518437" cy="36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 dirty="0" smtClean="0"/>
                <a:t>Antepassado </a:t>
              </a:r>
              <a:r>
                <a:rPr lang="pt-PT" b="1" dirty="0"/>
                <a:t>comum</a:t>
              </a:r>
            </a:p>
          </p:txBody>
        </p:sp>
        <p:sp>
          <p:nvSpPr>
            <p:cNvPr id="3094" name="TextBox 31"/>
            <p:cNvSpPr txBox="1">
              <a:spLocks noChangeArrowheads="1"/>
            </p:cNvSpPr>
            <p:nvPr/>
          </p:nvSpPr>
          <p:spPr bwMode="auto">
            <a:xfrm>
              <a:off x="2786050" y="3643314"/>
              <a:ext cx="184719" cy="36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PT"/>
            </a:p>
          </p:txBody>
        </p:sp>
      </p:grpSp>
      <p:pic>
        <p:nvPicPr>
          <p:cNvPr id="3077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1357313"/>
            <a:ext cx="15716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75" y="1447800"/>
            <a:ext cx="207168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96063" y="4214813"/>
            <a:ext cx="178593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22"/>
          <p:cNvSpPr txBox="1">
            <a:spLocks noChangeArrowheads="1"/>
          </p:cNvSpPr>
          <p:nvPr/>
        </p:nvSpPr>
        <p:spPr bwMode="auto">
          <a:xfrm>
            <a:off x="4752975" y="6110288"/>
            <a:ext cx="4498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>
                <a:latin typeface="Times New Roman" pitchFamily="18" charset="0"/>
                <a:cs typeface="Times New Roman" pitchFamily="18" charset="0"/>
              </a:rPr>
              <a:t>Photo credits: Public Health Image Library; NASA; © Dave Powell, USDA Forest Service; tom donald </a:t>
            </a:r>
          </a:p>
        </p:txBody>
      </p:sp>
      <p:sp>
        <p:nvSpPr>
          <p:cNvPr id="3081" name="Title 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sz="3200" smtClean="0">
                <a:latin typeface="Arial" charset="0"/>
                <a:cs typeface="Arial" charset="0"/>
              </a:rPr>
              <a:t>As plantas, tal como a maioria dos animais, são seres eucariotas multicelulares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5500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 bwMode="auto">
          <a:xfrm>
            <a:off x="214313" y="152400"/>
            <a:ext cx="84724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 população mundial continua a crescer ...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286375" y="5286375"/>
            <a:ext cx="7143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214938" y="5357812"/>
            <a:ext cx="357188" cy="214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7813" y="5286375"/>
            <a:ext cx="142875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306094" y="2607469"/>
            <a:ext cx="20732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644232" y="2964656"/>
            <a:ext cx="1358900" cy="1587"/>
          </a:xfrm>
          <a:prstGeom prst="line">
            <a:avLst/>
          </a:prstGeom>
          <a:ln w="3810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5"/>
          <p:cNvSpPr txBox="1">
            <a:spLocks noChangeArrowheads="1"/>
          </p:cNvSpPr>
          <p:nvPr/>
        </p:nvSpPr>
        <p:spPr bwMode="auto">
          <a:xfrm>
            <a:off x="762000" y="1714500"/>
            <a:ext cx="3962400" cy="30469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/>
              <a:t>Um dos principais objetivos do estudo das plantas é aumentar a produção de alimentos; estimativas recentes indicam que é necessário aumentar a produção em 70% nos próximos 40 anos. </a:t>
            </a:r>
            <a:endParaRPr lang="pt-PT" sz="2400" dirty="0"/>
          </a:p>
        </p:txBody>
      </p:sp>
      <p:grpSp>
        <p:nvGrpSpPr>
          <p:cNvPr id="21514" name="Group 17"/>
          <p:cNvGrpSpPr>
            <a:grpSpLocks/>
          </p:cNvGrpSpPr>
          <p:nvPr/>
        </p:nvGrpSpPr>
        <p:grpSpPr bwMode="auto">
          <a:xfrm>
            <a:off x="5500688" y="1357313"/>
            <a:ext cx="3000375" cy="4286250"/>
            <a:chOff x="5500694" y="1357298"/>
            <a:chExt cx="3000396" cy="4286280"/>
          </a:xfrm>
        </p:grpSpPr>
        <p:grpSp>
          <p:nvGrpSpPr>
            <p:cNvPr id="21515" name="Group 15"/>
            <p:cNvGrpSpPr>
              <a:grpSpLocks/>
            </p:cNvGrpSpPr>
            <p:nvPr/>
          </p:nvGrpSpPr>
          <p:grpSpPr bwMode="auto">
            <a:xfrm>
              <a:off x="5500694" y="1357298"/>
              <a:ext cx="3000396" cy="4286280"/>
              <a:chOff x="5500694" y="1357298"/>
              <a:chExt cx="3000396" cy="4286280"/>
            </a:xfrm>
          </p:grpSpPr>
          <p:pic>
            <p:nvPicPr>
              <p:cNvPr id="2151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00694" y="1357298"/>
                <a:ext cx="3000396" cy="42862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643570" y="1428735"/>
                <a:ext cx="2714644" cy="71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 rot="5400000">
              <a:off x="6572263" y="3214686"/>
              <a:ext cx="3500461" cy="7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A má nutrição e a fome matam crianças de um modo excessivo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63" y="1643063"/>
            <a:ext cx="64801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714500" y="2143125"/>
            <a:ext cx="6159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>
                <a:cs typeface="Arial" charset="0"/>
              </a:rPr>
              <a:t>Em</a:t>
            </a:r>
            <a:r>
              <a:rPr lang="en-GB" sz="2400" dirty="0">
                <a:cs typeface="Arial" charset="0"/>
              </a:rPr>
              <a:t> 2004, 60 </a:t>
            </a:r>
            <a:r>
              <a:rPr lang="en-GB" sz="2400" dirty="0" err="1">
                <a:cs typeface="Arial" charset="0"/>
              </a:rPr>
              <a:t>milhões</a:t>
            </a:r>
            <a:r>
              <a:rPr lang="en-GB" sz="2400" dirty="0">
                <a:cs typeface="Arial" charset="0"/>
              </a:rPr>
              <a:t> de </a:t>
            </a:r>
            <a:r>
              <a:rPr lang="en-GB" sz="2400" dirty="0" err="1">
                <a:cs typeface="Arial" charset="0"/>
              </a:rPr>
              <a:t>pessoas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morreram</a:t>
            </a:r>
            <a:endParaRPr lang="en-GB" sz="2400" dirty="0" smtClean="0">
              <a:cs typeface="Arial" charset="0"/>
            </a:endParaRPr>
          </a:p>
          <a:p>
            <a:r>
              <a:rPr lang="en-GB" sz="2400" dirty="0" err="1" smtClean="0">
                <a:cs typeface="Arial" charset="0"/>
              </a:rPr>
              <a:t>devido</a:t>
            </a:r>
            <a:r>
              <a:rPr lang="en-GB" sz="2400" dirty="0" smtClean="0">
                <a:cs typeface="Arial" charset="0"/>
              </a:rPr>
              <a:t> a </a:t>
            </a:r>
            <a:r>
              <a:rPr lang="en-GB" sz="2400" dirty="0" err="1" smtClean="0">
                <a:cs typeface="Arial" charset="0"/>
              </a:rPr>
              <a:t>estas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causas</a:t>
            </a:r>
            <a:endParaRPr lang="en-GB" sz="2400" dirty="0">
              <a:cs typeface="Arial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070725" y="6092825"/>
            <a:ext cx="2038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i="1">
                <a:latin typeface="Times New Roman" pitchFamily="18" charset="0"/>
                <a:cs typeface="Times New Roman" pitchFamily="18" charset="0"/>
              </a:rPr>
              <a:t>(Source:  </a:t>
            </a:r>
            <a:r>
              <a:rPr lang="en-GB" sz="800" i="1" u="sng">
                <a:latin typeface="Times New Roman" pitchFamily="18" charset="0"/>
                <a:cs typeface="Times New Roman" pitchFamily="18" charset="0"/>
                <a:hlinkClick r:id="rId2"/>
              </a:rPr>
              <a:t>World Health Organization</a:t>
            </a:r>
            <a:r>
              <a:rPr lang="en-GB" sz="800" i="1">
                <a:latin typeface="Times New Roman" pitchFamily="18" charset="0"/>
                <a:cs typeface="Times New Roman" pitchFamily="18" charset="0"/>
              </a:rPr>
              <a:t>, 2008) 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63" y="1643063"/>
            <a:ext cx="64801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0063" y="2143125"/>
            <a:ext cx="1079500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063" y="2143125"/>
            <a:ext cx="1068387" cy="4286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1714500" y="2214563"/>
            <a:ext cx="4500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smtClean="0">
                <a:cs typeface="Arial" charset="0"/>
              </a:rPr>
              <a:t>10 milhões eram crianças com menos de 5 anos, das quais 99% viviam em países de baixo ou médio rendimento</a:t>
            </a:r>
            <a:endParaRPr lang="pt-PT" sz="2400">
              <a:cs typeface="Arial" charset="0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6494463" y="6092825"/>
            <a:ext cx="2649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i="1">
                <a:latin typeface="Times New Roman" pitchFamily="18" charset="0"/>
                <a:cs typeface="Times New Roman" pitchFamily="18" charset="0"/>
              </a:rPr>
              <a:t>(Source: </a:t>
            </a:r>
            <a:r>
              <a:rPr lang="en-GB" sz="800" i="1" u="sng">
                <a:latin typeface="Times New Roman" pitchFamily="18" charset="0"/>
                <a:cs typeface="Times New Roman" pitchFamily="18" charset="0"/>
                <a:hlinkClick r:id="rId2"/>
              </a:rPr>
              <a:t>The State of the World's Children</a:t>
            </a:r>
            <a:r>
              <a:rPr lang="en-GB" sz="800" i="1">
                <a:latin typeface="Times New Roman" pitchFamily="18" charset="0"/>
                <a:cs typeface="Times New Roman" pitchFamily="18" charset="0"/>
              </a:rPr>
              <a:t>, UNICEF, 2007)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dirty="0" err="1" smtClean="0">
                <a:latin typeface="Arial" charset="0"/>
                <a:cs typeface="Arial" charset="0"/>
              </a:rPr>
              <a:t>má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nutrição</a:t>
            </a:r>
            <a:r>
              <a:rPr lang="en-GB" dirty="0" smtClean="0">
                <a:latin typeface="Arial" charset="0"/>
                <a:cs typeface="Arial" charset="0"/>
              </a:rPr>
              <a:t> e a </a:t>
            </a:r>
            <a:r>
              <a:rPr lang="en-GB" dirty="0" err="1" smtClean="0">
                <a:latin typeface="Arial" charset="0"/>
                <a:cs typeface="Arial" charset="0"/>
              </a:rPr>
              <a:t>fome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matam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crianças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pt-PT" dirty="0" smtClean="0">
                <a:latin typeface="Arial" charset="0"/>
                <a:cs typeface="Arial" charset="0"/>
              </a:rPr>
              <a:t>de um modo excessivo</a:t>
            </a:r>
            <a:br>
              <a:rPr lang="pt-PT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63" y="1643063"/>
            <a:ext cx="64801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0063" y="2143125"/>
            <a:ext cx="1079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0063" y="2643188"/>
            <a:ext cx="539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500188" y="2643188"/>
            <a:ext cx="5715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cs typeface="Arial" charset="0"/>
              </a:rPr>
              <a:t>5 milhões de crianças com menos de 5 anos morrem anualmente devido a subnutrição e causas relacionadas.</a:t>
            </a:r>
          </a:p>
          <a:p>
            <a:r>
              <a:rPr lang="en-GB" sz="2400" b="1">
                <a:cs typeface="Arial" charset="0"/>
              </a:rPr>
              <a:t>Ou seja, uma criança em idade pré-escolar morre a cada 6 segundos. </a:t>
            </a:r>
          </a:p>
        </p:txBody>
      </p:sp>
      <p:sp>
        <p:nvSpPr>
          <p:cNvPr id="245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dirty="0" err="1" smtClean="0">
                <a:latin typeface="Arial" charset="0"/>
                <a:cs typeface="Arial" charset="0"/>
              </a:rPr>
              <a:t>má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nutrição</a:t>
            </a:r>
            <a:r>
              <a:rPr lang="en-GB" dirty="0" smtClean="0">
                <a:latin typeface="Arial" charset="0"/>
                <a:cs typeface="Arial" charset="0"/>
              </a:rPr>
              <a:t> e a </a:t>
            </a:r>
            <a:r>
              <a:rPr lang="en-GB" dirty="0" err="1" smtClean="0">
                <a:latin typeface="Arial" charset="0"/>
                <a:cs typeface="Arial" charset="0"/>
              </a:rPr>
              <a:t>fome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matam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crianças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pt-PT" dirty="0" smtClean="0">
                <a:latin typeface="Arial" charset="0"/>
                <a:cs typeface="Arial" charset="0"/>
              </a:rPr>
              <a:t>de um modo excessivo</a:t>
            </a: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63" y="1643063"/>
            <a:ext cx="64801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0063" y="2143125"/>
            <a:ext cx="1079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0063" y="2643188"/>
            <a:ext cx="539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063" y="3143250"/>
            <a:ext cx="1079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857375" y="3214688"/>
            <a:ext cx="514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cs typeface="Arial" charset="0"/>
              </a:rPr>
              <a:t>A falta de vitamina A mata um milhão de crianças por ano.</a:t>
            </a:r>
          </a:p>
        </p:txBody>
      </p:sp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5681663" y="6092825"/>
            <a:ext cx="3643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(Source: Vitamin and Mineral Deficiency, A Global Progress Report, UNICEF)</a:t>
            </a:r>
            <a:endParaRPr lang="en-GB" sz="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dirty="0" err="1" smtClean="0">
                <a:latin typeface="Arial" charset="0"/>
                <a:cs typeface="Arial" charset="0"/>
              </a:rPr>
              <a:t>má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nutrição</a:t>
            </a:r>
            <a:r>
              <a:rPr lang="en-GB" dirty="0" smtClean="0">
                <a:latin typeface="Arial" charset="0"/>
                <a:cs typeface="Arial" charset="0"/>
              </a:rPr>
              <a:t> e a </a:t>
            </a:r>
            <a:r>
              <a:rPr lang="en-GB" dirty="0" err="1" smtClean="0">
                <a:latin typeface="Arial" charset="0"/>
                <a:cs typeface="Arial" charset="0"/>
              </a:rPr>
              <a:t>fome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matam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crianças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pt-PT" dirty="0" smtClean="0">
                <a:latin typeface="Arial" charset="0"/>
                <a:cs typeface="Arial" charset="0"/>
              </a:rPr>
              <a:t>de um modo excessivo</a:t>
            </a: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000375"/>
            <a:ext cx="6286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163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Como é que o mundo responderia a uma doença que afetasse a população dos EUA, Canadá e União Europeia?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706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Globalmente, mais de um bilião de pessoas por ano sofrem de</a:t>
            </a:r>
            <a:br>
              <a:rPr lang="pt-PT" dirty="0" smtClean="0">
                <a:latin typeface="Arial" charset="0"/>
                <a:cs typeface="Arial" charset="0"/>
              </a:rPr>
            </a:br>
            <a:r>
              <a:rPr lang="pt-PT" dirty="0" smtClean="0">
                <a:latin typeface="Arial" charset="0"/>
                <a:cs typeface="Arial" charset="0"/>
              </a:rPr>
              <a:t> fome crónica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000375"/>
            <a:ext cx="6286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38150" y="2286000"/>
            <a:ext cx="824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i="1">
                <a:cs typeface="Arial" charset="0"/>
              </a:rPr>
              <a:t>Mais</a:t>
            </a:r>
            <a:r>
              <a:rPr lang="en-GB" sz="2000" b="1">
                <a:cs typeface="Arial" charset="0"/>
              </a:rPr>
              <a:t> do que a população total dos EUA, Canadá e União Europeia.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7196138" y="6072188"/>
            <a:ext cx="1947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i="1">
                <a:latin typeface="Times New Roman" pitchFamily="18" charset="0"/>
                <a:cs typeface="Times New Roman" pitchFamily="18" charset="0"/>
              </a:rPr>
              <a:t>(Source: </a:t>
            </a:r>
            <a:r>
              <a:rPr lang="en-GB" sz="800" i="1">
                <a:latin typeface="Times New Roman" pitchFamily="18" charset="0"/>
                <a:cs typeface="Times New Roman" pitchFamily="18" charset="0"/>
                <a:hlinkClick r:id="rId3"/>
              </a:rPr>
              <a:t>FAO news release,</a:t>
            </a:r>
            <a:r>
              <a:rPr lang="en-GB" sz="800" i="1">
                <a:latin typeface="Times New Roman" pitchFamily="18" charset="0"/>
                <a:cs typeface="Times New Roman" pitchFamily="18" charset="0"/>
              </a:rPr>
              <a:t> 19 June 2009)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361950" y="2266950"/>
            <a:ext cx="847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i="1" dirty="0" smtClean="0">
                <a:cs typeface="Arial" charset="0"/>
              </a:rPr>
              <a:t>O </a:t>
            </a:r>
            <a:r>
              <a:rPr lang="en-GB" sz="2000" b="1" i="1" dirty="0" err="1" smtClean="0">
                <a:cs typeface="Arial" charset="0"/>
              </a:rPr>
              <a:t>equivalente</a:t>
            </a:r>
            <a:r>
              <a:rPr lang="en-GB" sz="2000" b="1" i="1" dirty="0" smtClean="0">
                <a:cs typeface="Arial" charset="0"/>
              </a:rPr>
              <a:t> </a:t>
            </a:r>
            <a:r>
              <a:rPr lang="en-GB" sz="2000" b="1" dirty="0" smtClean="0">
                <a:cs typeface="Arial" charset="0"/>
              </a:rPr>
              <a:t>à </a:t>
            </a:r>
            <a:r>
              <a:rPr lang="en-GB" sz="2000" b="1" dirty="0" err="1" smtClean="0">
                <a:cs typeface="Arial" charset="0"/>
              </a:rPr>
              <a:t>população</a:t>
            </a:r>
            <a:r>
              <a:rPr lang="en-GB" sz="2000" b="1" dirty="0" smtClean="0">
                <a:cs typeface="Arial" charset="0"/>
              </a:rPr>
              <a:t> </a:t>
            </a:r>
            <a:r>
              <a:rPr lang="en-GB" sz="2000" b="1" dirty="0">
                <a:cs typeface="Arial" charset="0"/>
              </a:rPr>
              <a:t>total dos </a:t>
            </a:r>
            <a:r>
              <a:rPr lang="en-GB" sz="2000" b="1" dirty="0" err="1">
                <a:cs typeface="Arial" charset="0"/>
              </a:rPr>
              <a:t>EUA</a:t>
            </a:r>
            <a:r>
              <a:rPr lang="en-GB" sz="2000" b="1" dirty="0">
                <a:cs typeface="Arial" charset="0"/>
              </a:rPr>
              <a:t>, </a:t>
            </a:r>
            <a:r>
              <a:rPr lang="en-GB" sz="2000" b="1" dirty="0" err="1">
                <a:cs typeface="Arial" charset="0"/>
              </a:rPr>
              <a:t>Canadá</a:t>
            </a:r>
            <a:r>
              <a:rPr lang="en-GB" sz="2000" b="1" dirty="0">
                <a:cs typeface="Arial" charset="0"/>
              </a:rPr>
              <a:t>, </a:t>
            </a:r>
            <a:r>
              <a:rPr lang="en-GB" sz="2000" b="1" dirty="0" err="1">
                <a:cs typeface="Arial" charset="0"/>
              </a:rPr>
              <a:t>União</a:t>
            </a:r>
            <a:r>
              <a:rPr lang="en-GB" sz="2000" b="1" dirty="0">
                <a:cs typeface="Arial" charset="0"/>
              </a:rPr>
              <a:t> </a:t>
            </a:r>
            <a:r>
              <a:rPr lang="en-GB" sz="2000" b="1" dirty="0" err="1">
                <a:cs typeface="Arial" charset="0"/>
              </a:rPr>
              <a:t>Europeia</a:t>
            </a:r>
            <a:r>
              <a:rPr lang="en-GB" sz="2000" b="1" dirty="0">
                <a:cs typeface="Arial" charset="0"/>
              </a:rPr>
              <a:t> e China.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000375"/>
            <a:ext cx="6286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5788025" y="6094413"/>
            <a:ext cx="3392488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>
                <a:latin typeface="Times New Roman" pitchFamily="18" charset="0"/>
                <a:cs typeface="Times New Roman" pitchFamily="18" charset="0"/>
              </a:rPr>
              <a:t>(Source:  </a:t>
            </a:r>
            <a:r>
              <a:rPr lang="en-GB" sz="800" i="1" u="sng">
                <a:latin typeface="Times New Roman" pitchFamily="18" charset="0"/>
                <a:cs typeface="Times New Roman" pitchFamily="18" charset="0"/>
                <a:hlinkClick r:id="rId3"/>
              </a:rPr>
              <a:t>World Health Organization</a:t>
            </a:r>
            <a:r>
              <a:rPr lang="en-GB" sz="800" i="1">
                <a:latin typeface="Times New Roman" pitchFamily="18" charset="0"/>
                <a:cs typeface="Times New Roman" pitchFamily="18" charset="0"/>
              </a:rPr>
              <a:t>, WHO Global Database on Anaemia)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itle 5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Mais de 2 biliões de pessoas por ano sofrem de anemia crónica devido a deficiência de ferro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43125"/>
            <a:ext cx="8915400" cy="1362075"/>
          </a:xfrm>
        </p:spPr>
        <p:txBody>
          <a:bodyPr/>
          <a:lstStyle/>
          <a:p>
            <a:pPr algn="ctr">
              <a:defRPr/>
            </a:pPr>
            <a:r>
              <a:rPr lang="pt-PT" sz="4800" smtClean="0">
                <a:solidFill>
                  <a:srgbClr val="00B050"/>
                </a:solidFill>
              </a:rPr>
              <a:t>O que é que os cientistas podem fazer? </a:t>
            </a:r>
            <a:endParaRPr lang="pt-PT" sz="48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072">
            <a:off x="2266950" y="4129088"/>
            <a:ext cx="220186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428625" y="1571625"/>
            <a:ext cx="8229600" cy="2714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Arial" charset="0"/>
              <a:buNone/>
            </a:pPr>
            <a:r>
              <a:rPr lang="pt-PT" b="1" dirty="0" smtClean="0">
                <a:latin typeface="Arial" charset="0"/>
              </a:rPr>
              <a:t>Através da criação de plantas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PT" dirty="0" smtClean="0">
                <a:latin typeface="Arial" charset="0"/>
              </a:rPr>
              <a:t>Tolerantes à seca ou outros stresses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PT" dirty="0" smtClean="0">
                <a:latin typeface="Arial" charset="0"/>
              </a:rPr>
              <a:t>Menos exigentes em fertilizantes ou água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PT" dirty="0" smtClean="0">
                <a:latin typeface="Arial" charset="0"/>
              </a:rPr>
              <a:t>Resistentes a agentes patogénicos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PT" dirty="0" smtClean="0">
                <a:latin typeface="Arial" charset="0"/>
              </a:rPr>
              <a:t>Mais nutritivas</a:t>
            </a:r>
          </a:p>
        </p:txBody>
      </p:sp>
      <p:sp>
        <p:nvSpPr>
          <p:cNvPr id="30724" name="Title 3"/>
          <p:cNvSpPr>
            <a:spLocks noGrp="1"/>
          </p:cNvSpPr>
          <p:nvPr>
            <p:ph type="title"/>
          </p:nvPr>
        </p:nvSpPr>
        <p:spPr bwMode="auto">
          <a:xfrm>
            <a:off x="785813" y="285750"/>
            <a:ext cx="735806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Os </a:t>
            </a:r>
            <a:r>
              <a:rPr lang="en-GB" dirty="0" err="1" smtClean="0">
                <a:latin typeface="Arial" charset="0"/>
                <a:cs typeface="Arial" charset="0"/>
              </a:rPr>
              <a:t>cientistas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podem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ajudar</a:t>
            </a:r>
            <a:r>
              <a:rPr lang="en-GB" dirty="0" smtClean="0">
                <a:latin typeface="Arial" charset="0"/>
                <a:cs typeface="Arial" charset="0"/>
              </a:rPr>
              <a:t> a </a:t>
            </a:r>
            <a:r>
              <a:rPr lang="en-GB" dirty="0" err="1" smtClean="0">
                <a:latin typeface="Arial" charset="0"/>
                <a:cs typeface="Arial" charset="0"/>
              </a:rPr>
              <a:t>diminuir</a:t>
            </a:r>
            <a:r>
              <a:rPr lang="en-GB" dirty="0" smtClean="0">
                <a:latin typeface="Arial" charset="0"/>
                <a:cs typeface="Arial" charset="0"/>
              </a:rPr>
              <a:t> a </a:t>
            </a:r>
            <a:r>
              <a:rPr lang="en-GB" dirty="0" err="1" smtClean="0">
                <a:latin typeface="Arial" charset="0"/>
                <a:cs typeface="Arial" charset="0"/>
              </a:rPr>
              <a:t>fome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571875"/>
            <a:ext cx="2436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28625" y="1428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As plantas são muito diversas</a:t>
            </a:r>
          </a:p>
        </p:txBody>
      </p:sp>
      <p:grpSp>
        <p:nvGrpSpPr>
          <p:cNvPr id="4099" name="Group 38"/>
          <p:cNvGrpSpPr>
            <a:grpSpLocks/>
          </p:cNvGrpSpPr>
          <p:nvPr/>
        </p:nvGrpSpPr>
        <p:grpSpPr bwMode="auto">
          <a:xfrm>
            <a:off x="533400" y="1071563"/>
            <a:ext cx="7143750" cy="4929187"/>
            <a:chOff x="204788" y="285727"/>
            <a:chExt cx="8439178" cy="6572272"/>
          </a:xfrm>
        </p:grpSpPr>
        <p:grpSp>
          <p:nvGrpSpPr>
            <p:cNvPr id="4102" name="Group 39"/>
            <p:cNvGrpSpPr>
              <a:grpSpLocks/>
            </p:cNvGrpSpPr>
            <p:nvPr/>
          </p:nvGrpSpPr>
          <p:grpSpPr bwMode="auto">
            <a:xfrm>
              <a:off x="204788" y="285727"/>
              <a:ext cx="8439178" cy="6572272"/>
              <a:chOff x="205000" y="285706"/>
              <a:chExt cx="8438421" cy="657228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4643610" y="3287157"/>
                <a:ext cx="999483" cy="211668"/>
              </a:xfrm>
              <a:custGeom>
                <a:avLst/>
                <a:gdLst>
                  <a:gd name="connsiteX0" fmla="*/ 0 w 1316736"/>
                  <a:gd name="connsiteY0" fmla="*/ 0 h 48768"/>
                  <a:gd name="connsiteX1" fmla="*/ 1048512 w 1316736"/>
                  <a:gd name="connsiteY1" fmla="*/ 12192 h 48768"/>
                  <a:gd name="connsiteX2" fmla="*/ 1316736 w 1316736"/>
                  <a:gd name="connsiteY2" fmla="*/ 48768 h 4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6736" h="48768">
                    <a:moveTo>
                      <a:pt x="0" y="0"/>
                    </a:moveTo>
                    <a:lnTo>
                      <a:pt x="1048512" y="12192"/>
                    </a:lnTo>
                    <a:cubicBezTo>
                      <a:pt x="1267968" y="20320"/>
                      <a:pt x="1272032" y="42672"/>
                      <a:pt x="1316736" y="48768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481498" y="4967800"/>
                <a:ext cx="894473" cy="738720"/>
              </a:xfrm>
              <a:custGeom>
                <a:avLst/>
                <a:gdLst>
                  <a:gd name="connsiteX0" fmla="*/ 865632 w 865632"/>
                  <a:gd name="connsiteY0" fmla="*/ 914400 h 914400"/>
                  <a:gd name="connsiteX1" fmla="*/ 646176 w 865632"/>
                  <a:gd name="connsiteY1" fmla="*/ 256032 h 914400"/>
                  <a:gd name="connsiteX2" fmla="*/ 0 w 865632"/>
                  <a:gd name="connsiteY2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5632" h="914400">
                    <a:moveTo>
                      <a:pt x="865632" y="914400"/>
                    </a:moveTo>
                    <a:cubicBezTo>
                      <a:pt x="828040" y="661416"/>
                      <a:pt x="790448" y="408432"/>
                      <a:pt x="646176" y="256032"/>
                    </a:cubicBezTo>
                    <a:cubicBezTo>
                      <a:pt x="501904" y="103632"/>
                      <a:pt x="107696" y="42672"/>
                      <a:pt x="0" y="0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693397" y="3754942"/>
                <a:ext cx="615067" cy="1403359"/>
              </a:xfrm>
              <a:custGeom>
                <a:avLst/>
                <a:gdLst>
                  <a:gd name="connsiteX0" fmla="*/ 414528 w 617728"/>
                  <a:gd name="connsiteY0" fmla="*/ 1682496 h 1682496"/>
                  <a:gd name="connsiteX1" fmla="*/ 548640 w 617728"/>
                  <a:gd name="connsiteY1" fmla="*/ 768096 h 1682496"/>
                  <a:gd name="connsiteX2" fmla="*/ 0 w 617728"/>
                  <a:gd name="connsiteY2" fmla="*/ 0 h 168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7728" h="1682496">
                    <a:moveTo>
                      <a:pt x="414528" y="1682496"/>
                    </a:moveTo>
                    <a:cubicBezTo>
                      <a:pt x="516128" y="1365504"/>
                      <a:pt x="617728" y="1048512"/>
                      <a:pt x="548640" y="768096"/>
                    </a:cubicBezTo>
                    <a:cubicBezTo>
                      <a:pt x="479552" y="487680"/>
                      <a:pt x="91440" y="128016"/>
                      <a:pt x="0" y="0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240957" y="3213073"/>
                <a:ext cx="1545169" cy="1157824"/>
              </a:xfrm>
              <a:custGeom>
                <a:avLst/>
                <a:gdLst>
                  <a:gd name="connsiteX0" fmla="*/ 0 w 1584960"/>
                  <a:gd name="connsiteY0" fmla="*/ 1450848 h 1450848"/>
                  <a:gd name="connsiteX1" fmla="*/ 621792 w 1584960"/>
                  <a:gd name="connsiteY1" fmla="*/ 499872 h 1450848"/>
                  <a:gd name="connsiteX2" fmla="*/ 1584960 w 1584960"/>
                  <a:gd name="connsiteY2" fmla="*/ 0 h 145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4960" h="1450848">
                    <a:moveTo>
                      <a:pt x="0" y="1450848"/>
                    </a:moveTo>
                    <a:cubicBezTo>
                      <a:pt x="178816" y="1096264"/>
                      <a:pt x="357632" y="741680"/>
                      <a:pt x="621792" y="499872"/>
                    </a:cubicBezTo>
                    <a:cubicBezTo>
                      <a:pt x="885952" y="258064"/>
                      <a:pt x="1424432" y="83312"/>
                      <a:pt x="1584960" y="0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499735" y="2214000"/>
                <a:ext cx="285031" cy="1714510"/>
              </a:xfrm>
              <a:custGeom>
                <a:avLst/>
                <a:gdLst>
                  <a:gd name="connsiteX0" fmla="*/ 0 w 231648"/>
                  <a:gd name="connsiteY0" fmla="*/ 1560576 h 1560576"/>
                  <a:gd name="connsiteX1" fmla="*/ 231648 w 231648"/>
                  <a:gd name="connsiteY1" fmla="*/ 0 h 156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648" h="1560576">
                    <a:moveTo>
                      <a:pt x="0" y="1560576"/>
                    </a:moveTo>
                    <a:cubicBezTo>
                      <a:pt x="95504" y="911352"/>
                      <a:pt x="191008" y="262128"/>
                      <a:pt x="231648" y="0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751528" y="5573170"/>
                <a:ext cx="1580798" cy="1284824"/>
              </a:xfrm>
              <a:custGeom>
                <a:avLst/>
                <a:gdLst>
                  <a:gd name="connsiteX0" fmla="*/ 1231392 w 1231392"/>
                  <a:gd name="connsiteY0" fmla="*/ 1135888 h 1135888"/>
                  <a:gd name="connsiteX1" fmla="*/ 573024 w 1231392"/>
                  <a:gd name="connsiteY1" fmla="*/ 172720 h 1135888"/>
                  <a:gd name="connsiteX2" fmla="*/ 0 w 1231392"/>
                  <a:gd name="connsiteY2" fmla="*/ 99568 h 113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1392" h="1135888">
                    <a:moveTo>
                      <a:pt x="1231392" y="1135888"/>
                    </a:moveTo>
                    <a:cubicBezTo>
                      <a:pt x="1004824" y="740664"/>
                      <a:pt x="778256" y="345440"/>
                      <a:pt x="573024" y="172720"/>
                    </a:cubicBezTo>
                    <a:cubicBezTo>
                      <a:pt x="367792" y="0"/>
                      <a:pt x="97536" y="111760"/>
                      <a:pt x="0" y="99568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643610" y="2499752"/>
                <a:ext cx="1573296" cy="719671"/>
              </a:xfrm>
              <a:custGeom>
                <a:avLst/>
                <a:gdLst>
                  <a:gd name="connsiteX0" fmla="*/ 0 w 1255776"/>
                  <a:gd name="connsiteY0" fmla="*/ 999744 h 999744"/>
                  <a:gd name="connsiteX1" fmla="*/ 475488 w 1255776"/>
                  <a:gd name="connsiteY1" fmla="*/ 316992 h 999744"/>
                  <a:gd name="connsiteX2" fmla="*/ 499872 w 1255776"/>
                  <a:gd name="connsiteY2" fmla="*/ 280416 h 999744"/>
                  <a:gd name="connsiteX3" fmla="*/ 1255776 w 1255776"/>
                  <a:gd name="connsiteY3" fmla="*/ 0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776" h="999744">
                    <a:moveTo>
                      <a:pt x="0" y="999744"/>
                    </a:moveTo>
                    <a:lnTo>
                      <a:pt x="475488" y="316992"/>
                    </a:lnTo>
                    <a:cubicBezTo>
                      <a:pt x="558800" y="197104"/>
                      <a:pt x="369824" y="333248"/>
                      <a:pt x="499872" y="280416"/>
                    </a:cubicBezTo>
                    <a:cubicBezTo>
                      <a:pt x="629920" y="227584"/>
                      <a:pt x="1129792" y="46736"/>
                      <a:pt x="1255776" y="0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 flipH="1" flipV="1">
                <a:off x="5213672" y="2285967"/>
                <a:ext cx="215648" cy="429687"/>
              </a:xfrm>
              <a:custGeom>
                <a:avLst/>
                <a:gdLst>
                  <a:gd name="connsiteX0" fmla="*/ 0 w 97536"/>
                  <a:gd name="connsiteY0" fmla="*/ 585216 h 585216"/>
                  <a:gd name="connsiteX1" fmla="*/ 97536 w 97536"/>
                  <a:gd name="connsiteY1" fmla="*/ 0 h 58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536" h="585216">
                    <a:moveTo>
                      <a:pt x="0" y="585216"/>
                    </a:moveTo>
                    <a:lnTo>
                      <a:pt x="97536" y="0"/>
                    </a:ln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197311" y="6432542"/>
                <a:ext cx="273780" cy="243417"/>
              </a:xfrm>
              <a:custGeom>
                <a:avLst/>
                <a:gdLst>
                  <a:gd name="connsiteX0" fmla="*/ 0 w 85344"/>
                  <a:gd name="connsiteY0" fmla="*/ 243840 h 243840"/>
                  <a:gd name="connsiteX1" fmla="*/ 85344 w 85344"/>
                  <a:gd name="connsiteY1" fmla="*/ 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344" h="243840">
                    <a:moveTo>
                      <a:pt x="0" y="243840"/>
                    </a:moveTo>
                    <a:lnTo>
                      <a:pt x="85344" y="0"/>
                    </a:ln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4" name="TextBox 15"/>
              <p:cNvSpPr txBox="1">
                <a:spLocks noChangeArrowheads="1"/>
              </p:cNvSpPr>
              <p:nvPr/>
            </p:nvSpPr>
            <p:spPr bwMode="auto">
              <a:xfrm>
                <a:off x="4207438" y="6066620"/>
                <a:ext cx="1465659" cy="410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Algas Verdes</a:t>
                </a:r>
              </a:p>
            </p:txBody>
          </p:sp>
          <p:sp>
            <p:nvSpPr>
              <p:cNvPr id="4115" name="TextBox 16"/>
              <p:cNvSpPr txBox="1">
                <a:spLocks noChangeArrowheads="1"/>
              </p:cNvSpPr>
              <p:nvPr/>
            </p:nvSpPr>
            <p:spPr bwMode="auto">
              <a:xfrm>
                <a:off x="1593472" y="5523935"/>
                <a:ext cx="1087258" cy="410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Líquenes</a:t>
                </a:r>
              </a:p>
            </p:txBody>
          </p:sp>
          <p:sp>
            <p:nvSpPr>
              <p:cNvPr id="4116" name="TextBox 17"/>
              <p:cNvSpPr txBox="1">
                <a:spLocks noChangeArrowheads="1"/>
              </p:cNvSpPr>
              <p:nvPr/>
            </p:nvSpPr>
            <p:spPr bwMode="auto">
              <a:xfrm>
                <a:off x="1524949" y="4796265"/>
                <a:ext cx="958499" cy="410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Musgos</a:t>
                </a:r>
              </a:p>
            </p:txBody>
          </p:sp>
          <p:sp>
            <p:nvSpPr>
              <p:cNvPr id="4117" name="TextBox 18"/>
              <p:cNvSpPr txBox="1">
                <a:spLocks noChangeArrowheads="1"/>
              </p:cNvSpPr>
              <p:nvPr/>
            </p:nvSpPr>
            <p:spPr bwMode="auto">
              <a:xfrm>
                <a:off x="2506365" y="4318688"/>
                <a:ext cx="2086614" cy="4103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Plantas Vasculares</a:t>
                </a:r>
              </a:p>
            </p:txBody>
          </p:sp>
          <p:sp>
            <p:nvSpPr>
              <p:cNvPr id="4118" name="TextBox 20"/>
              <p:cNvSpPr txBox="1">
                <a:spLocks noChangeArrowheads="1"/>
              </p:cNvSpPr>
              <p:nvPr/>
            </p:nvSpPr>
            <p:spPr bwMode="auto">
              <a:xfrm>
                <a:off x="1799038" y="3401562"/>
                <a:ext cx="1438964" cy="410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400" dirty="0" err="1" smtClean="0">
                    <a:cs typeface="Arial" charset="0"/>
                  </a:rPr>
                  <a:t>Lycopódio</a:t>
                </a:r>
                <a:endParaRPr lang="pt-PT" sz="1400" dirty="0">
                  <a:cs typeface="Arial" charset="0"/>
                </a:endParaRPr>
              </a:p>
            </p:txBody>
          </p:sp>
          <p:sp>
            <p:nvSpPr>
              <p:cNvPr id="4119" name="TextBox 21"/>
              <p:cNvSpPr txBox="1">
                <a:spLocks noChangeArrowheads="1"/>
              </p:cNvSpPr>
              <p:nvPr/>
            </p:nvSpPr>
            <p:spPr bwMode="auto">
              <a:xfrm>
                <a:off x="3602871" y="1900996"/>
                <a:ext cx="805124" cy="410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Fenos</a:t>
                </a:r>
              </a:p>
            </p:txBody>
          </p:sp>
          <p:sp>
            <p:nvSpPr>
              <p:cNvPr id="4120" name="TextBox 22"/>
              <p:cNvSpPr txBox="1">
                <a:spLocks noChangeArrowheads="1"/>
              </p:cNvSpPr>
              <p:nvPr/>
            </p:nvSpPr>
            <p:spPr bwMode="auto">
              <a:xfrm>
                <a:off x="3643308" y="3429000"/>
                <a:ext cx="1370443" cy="6976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400" dirty="0">
                    <a:cs typeface="Arial" charset="0"/>
                  </a:rPr>
                  <a:t>Plantas com </a:t>
                </a:r>
                <a:r>
                  <a:rPr lang="pt-PT" sz="1400" dirty="0" smtClean="0">
                    <a:cs typeface="Arial" charset="0"/>
                  </a:rPr>
                  <a:t>Semente</a:t>
                </a:r>
                <a:endParaRPr lang="pt-PT" sz="1400" dirty="0">
                  <a:cs typeface="Arial" charset="0"/>
                </a:endParaRPr>
              </a:p>
            </p:txBody>
          </p:sp>
          <p:sp>
            <p:nvSpPr>
              <p:cNvPr id="4121" name="TextBox 23"/>
              <p:cNvSpPr txBox="1">
                <a:spLocks noChangeArrowheads="1"/>
              </p:cNvSpPr>
              <p:nvPr/>
            </p:nvSpPr>
            <p:spPr bwMode="auto">
              <a:xfrm>
                <a:off x="4502330" y="2504906"/>
                <a:ext cx="1211579" cy="6976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Plantas com Flor</a:t>
                </a:r>
              </a:p>
            </p:txBody>
          </p:sp>
          <p:sp>
            <p:nvSpPr>
              <p:cNvPr id="4122" name="TextBox 24"/>
              <p:cNvSpPr txBox="1">
                <a:spLocks noChangeArrowheads="1"/>
              </p:cNvSpPr>
              <p:nvPr/>
            </p:nvSpPr>
            <p:spPr bwMode="auto">
              <a:xfrm>
                <a:off x="5214942" y="3429000"/>
                <a:ext cx="1233399" cy="697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Plantas Coníferas</a:t>
                </a:r>
              </a:p>
            </p:txBody>
          </p:sp>
          <p:sp>
            <p:nvSpPr>
              <p:cNvPr id="4123" name="TextBox 26"/>
              <p:cNvSpPr txBox="1">
                <a:spLocks noChangeArrowheads="1"/>
              </p:cNvSpPr>
              <p:nvPr/>
            </p:nvSpPr>
            <p:spPr bwMode="auto">
              <a:xfrm>
                <a:off x="4572027" y="1928802"/>
                <a:ext cx="1933660" cy="410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Monocotiledóneas</a:t>
                </a:r>
              </a:p>
            </p:txBody>
          </p:sp>
          <p:sp>
            <p:nvSpPr>
              <p:cNvPr id="4124" name="TextBox 27"/>
              <p:cNvSpPr txBox="1">
                <a:spLocks noChangeArrowheads="1"/>
              </p:cNvSpPr>
              <p:nvPr/>
            </p:nvSpPr>
            <p:spPr bwMode="auto">
              <a:xfrm>
                <a:off x="6235658" y="2214539"/>
                <a:ext cx="1080118" cy="697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400">
                    <a:cs typeface="Arial" charset="0"/>
                  </a:rPr>
                  <a:t>Dicotile-dóneas</a:t>
                </a:r>
              </a:p>
            </p:txBody>
          </p:sp>
          <p:sp>
            <p:nvSpPr>
              <p:cNvPr id="4125" name="TextBox 29"/>
              <p:cNvSpPr txBox="1">
                <a:spLocks noChangeArrowheads="1"/>
              </p:cNvSpPr>
              <p:nvPr/>
            </p:nvSpPr>
            <p:spPr bwMode="auto">
              <a:xfrm>
                <a:off x="2882792" y="5919092"/>
                <a:ext cx="1177121" cy="6976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PT" sz="1400">
                    <a:cs typeface="Arial" charset="0"/>
                  </a:rPr>
                  <a:t>Plantas Terrestres</a:t>
                </a: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5000" y="5215451"/>
                <a:ext cx="1372650" cy="12128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2501" y="3786693"/>
                <a:ext cx="1310769" cy="128905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1923" y="1712348"/>
                <a:ext cx="1644554" cy="1627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71508" y="467740"/>
                <a:ext cx="1856453" cy="14329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3" name="Picture 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43257" y="715391"/>
                <a:ext cx="1500164" cy="11430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4" name="Picture 24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20000"/>
              </a:blip>
              <a:srcRect/>
              <a:stretch>
                <a:fillRect/>
              </a:stretch>
            </p:blipFill>
            <p:spPr bwMode="auto">
              <a:xfrm>
                <a:off x="2428993" y="2002332"/>
                <a:ext cx="999485" cy="7493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98703" y="285706"/>
                <a:ext cx="1455159" cy="10879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88072" y="2072200"/>
              <a:ext cx="1211491" cy="108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3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86077" y="2920985"/>
              <a:ext cx="999573" cy="8932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7" name="TextBox 36"/>
          <p:cNvSpPr txBox="1"/>
          <p:nvPr/>
        </p:nvSpPr>
        <p:spPr>
          <a:xfrm>
            <a:off x="5181600" y="4144963"/>
            <a:ext cx="3810000" cy="1570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As plantas desenvolveram a capacidade de prosperar em diversos habitats </a:t>
            </a:r>
          </a:p>
        </p:txBody>
      </p:sp>
      <p:sp>
        <p:nvSpPr>
          <p:cNvPr id="4101" name="TextBox 35"/>
          <p:cNvSpPr txBox="1">
            <a:spLocks noChangeArrowheads="1"/>
          </p:cNvSpPr>
          <p:nvPr/>
        </p:nvSpPr>
        <p:spPr bwMode="auto">
          <a:xfrm>
            <a:off x="7839075" y="6092825"/>
            <a:ext cx="1341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800" dirty="0" err="1"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pt-PT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800" dirty="0" err="1"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pt-PT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800" dirty="0">
                <a:latin typeface="Times New Roman" pitchFamily="18" charset="0"/>
                <a:cs typeface="Times New Roman" pitchFamily="18" charset="0"/>
                <a:hlinkClick r:id="rId11"/>
              </a:rPr>
              <a:t>tom </a:t>
            </a:r>
            <a:r>
              <a:rPr lang="pt-PT" sz="800" dirty="0" err="1">
                <a:latin typeface="Times New Roman" pitchFamily="18" charset="0"/>
                <a:cs typeface="Times New Roman" pitchFamily="18" charset="0"/>
                <a:hlinkClick r:id="rId11"/>
              </a:rPr>
              <a:t>donald</a:t>
            </a:r>
            <a:endParaRPr lang="pt-PT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http://t0.gstatic.com/images?q=tbn:ANd9GcSnd7eaDvKjVwZe9iekfzOh0ic9YYYpZDZvLIJEu0DFfrGZXBxfm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990600"/>
            <a:ext cx="949960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smtClean="0">
                <a:latin typeface="Arial" charset="0"/>
                <a:cs typeface="Arial" charset="0"/>
              </a:rPr>
              <a:t>A seca limita o crescimento das plantas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395413"/>
            <a:ext cx="7858125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8139113" y="60928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Image source: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IWMI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914400" y="1458913"/>
            <a:ext cx="69342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Áreas com escassez de água por motivos físicos e económicos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1066800" y="4645025"/>
            <a:ext cx="16002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 b="1" dirty="0" smtClean="0"/>
              <a:t>Pouca escassez </a:t>
            </a:r>
            <a:r>
              <a:rPr lang="pt-PT" sz="800" b="1" dirty="0"/>
              <a:t>de água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066800" y="4889500"/>
            <a:ext cx="16002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 b="1" dirty="0"/>
              <a:t>Escassez </a:t>
            </a:r>
            <a:r>
              <a:rPr lang="pt-PT" sz="800" b="1" dirty="0" smtClean="0"/>
              <a:t>física </a:t>
            </a:r>
            <a:r>
              <a:rPr lang="pt-PT" sz="800" b="1" dirty="0"/>
              <a:t>de água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1066800" y="5105400"/>
            <a:ext cx="18367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r>
              <a:rPr lang="pt-PT" sz="800" b="1" dirty="0" smtClean="0"/>
              <a:t>Quase com </a:t>
            </a:r>
            <a:r>
              <a:rPr lang="pt-PT" sz="800" b="1" dirty="0"/>
              <a:t>escassez </a:t>
            </a:r>
            <a:r>
              <a:rPr lang="pt-PT" sz="800" b="1" dirty="0" smtClean="0"/>
              <a:t>física </a:t>
            </a:r>
            <a:r>
              <a:rPr lang="pt-PT" sz="800" b="1" dirty="0"/>
              <a:t>de água</a:t>
            </a: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1066800" y="5346700"/>
            <a:ext cx="18367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r>
              <a:rPr lang="pt-PT" sz="800" b="1"/>
              <a:t>Escassez económica de água</a:t>
            </a:r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1066800" y="5575300"/>
            <a:ext cx="18367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r>
              <a:rPr lang="pt-PT" sz="800" b="1"/>
              <a:t>Sem estimativa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dirty="0" err="1" smtClean="0">
                <a:latin typeface="Arial" charset="0"/>
                <a:cs typeface="Arial" charset="0"/>
              </a:rPr>
              <a:t>seca</a:t>
            </a:r>
            <a:r>
              <a:rPr lang="en-GB" dirty="0" smtClean="0">
                <a:latin typeface="Arial" charset="0"/>
                <a:cs typeface="Arial" charset="0"/>
              </a:rPr>
              <a:t> é </a:t>
            </a:r>
            <a:r>
              <a:rPr lang="en-GB" dirty="0" err="1" smtClean="0">
                <a:latin typeface="Arial" charset="0"/>
                <a:cs typeface="Arial" charset="0"/>
              </a:rPr>
              <a:t>agravada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pela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subida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da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temperatura</a:t>
            </a:r>
            <a:r>
              <a:rPr lang="en-GB" dirty="0" smtClean="0">
                <a:latin typeface="Arial" charset="0"/>
                <a:cs typeface="Arial" charset="0"/>
              </a:rPr>
              <a:t> do </a:t>
            </a:r>
            <a:r>
              <a:rPr lang="en-GB" dirty="0" err="1" smtClean="0">
                <a:latin typeface="Arial" charset="0"/>
                <a:cs typeface="Arial" charset="0"/>
              </a:rPr>
              <a:t>globo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l="54065" t="54311"/>
          <a:stretch>
            <a:fillRect/>
          </a:stretch>
        </p:blipFill>
        <p:spPr bwMode="auto">
          <a:xfrm>
            <a:off x="1692275" y="1989138"/>
            <a:ext cx="7075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3492500" y="5970588"/>
            <a:ext cx="565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Gornall, J., Betts, R., Burke, E., Clark, R., Camp, J., Willett, K., and Wiltshire, A. Implications of climate change for agricultural productivity in the early twenty-first century. Phil. Trans. Royal Soc. B: 365: </a:t>
            </a:r>
            <a:r>
              <a:rPr lang="en-US" sz="800" u="sng">
                <a:latin typeface="Times New Roman" pitchFamily="18" charset="0"/>
                <a:cs typeface="Times New Roman" pitchFamily="18" charset="0"/>
                <a:hlinkClick r:id="rId3"/>
              </a:rPr>
              <a:t>2973-2989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.m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9388" y="1773238"/>
            <a:ext cx="294481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400" dirty="0" smtClean="0"/>
              <a:t>Em regiões quentes, a produção agrícola pode cair ~3 – 5% a cada </a:t>
            </a:r>
            <a:r>
              <a:rPr lang="pt-PT" sz="2400" dirty="0" err="1" smtClean="0"/>
              <a:t>1°C</a:t>
            </a:r>
            <a:r>
              <a:rPr lang="pt-PT" sz="2400" dirty="0" smtClean="0"/>
              <a:t> de aumento na temperatura.</a:t>
            </a:r>
            <a:endParaRPr lang="pt-PT" dirty="0"/>
          </a:p>
        </p:txBody>
      </p:sp>
      <p:grpSp>
        <p:nvGrpSpPr>
          <p:cNvPr id="32774" name="Group 7"/>
          <p:cNvGrpSpPr>
            <a:grpSpLocks/>
          </p:cNvGrpSpPr>
          <p:nvPr/>
        </p:nvGrpSpPr>
        <p:grpSpPr bwMode="auto">
          <a:xfrm>
            <a:off x="5105400" y="4941888"/>
            <a:ext cx="3930650" cy="923925"/>
            <a:chOff x="5105770" y="4941167"/>
            <a:chExt cx="3930726" cy="924324"/>
          </a:xfrm>
        </p:grpSpPr>
        <p:sp>
          <p:nvSpPr>
            <p:cNvPr id="32778" name="TextBox 6"/>
            <p:cNvSpPr txBox="1">
              <a:spLocks noChangeArrowheads="1"/>
            </p:cNvSpPr>
            <p:nvPr/>
          </p:nvSpPr>
          <p:spPr bwMode="auto">
            <a:xfrm>
              <a:off x="5105770" y="4941167"/>
              <a:ext cx="2994622" cy="9243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dirty="0" smtClean="0"/>
                <a:t>Estimativa do aumento médio de temperatura em regiões agrícolas em 2050. </a:t>
              </a:r>
              <a:endParaRPr lang="pt-PT" dirty="0"/>
            </a:p>
          </p:txBody>
        </p:sp>
        <p:pic>
          <p:nvPicPr>
            <p:cNvPr id="327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1731" t="41119" r="44093" b="35568"/>
            <a:stretch>
              <a:fillRect/>
            </a:stretch>
          </p:blipFill>
          <p:spPr bwMode="auto">
            <a:xfrm>
              <a:off x="7991723" y="4941168"/>
              <a:ext cx="1044773" cy="91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956550" y="4953000"/>
            <a:ext cx="10795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/>
            <a:r>
              <a:rPr lang="pt-PT" sz="800" b="1"/>
              <a:t>Variação temperatura média (ºC)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8531225" y="5310188"/>
            <a:ext cx="460375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pt-PT" sz="900" b="1"/>
              <a:t>Alta : 5</a:t>
            </a:r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8531225" y="5616575"/>
            <a:ext cx="496888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pt-PT" sz="900" b="1"/>
              <a:t>Baixa :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A seca moderada reduz a produtividade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500313" y="1785938"/>
            <a:ext cx="4214812" cy="923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dirty="0" smtClean="0"/>
              <a:t>A seca moderada reduz a taxa de fotossíntese e de crescimento, enquanto que a seca extrema é letal.</a:t>
            </a:r>
            <a:endParaRPr lang="pt-PT" dirty="0"/>
          </a:p>
        </p:txBody>
      </p:sp>
      <p:pic>
        <p:nvPicPr>
          <p:cNvPr id="33796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643188"/>
            <a:ext cx="44751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Precisamos de plantas que consigam crescer mesmo em condições de stress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3132138" y="2060575"/>
            <a:ext cx="3671887" cy="33131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928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5219700" y="2060575"/>
            <a:ext cx="27051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PT" dirty="0" smtClean="0"/>
              <a:t>O calor e a seca reduzem a produtividade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0" y="23018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Precisamos de plantas que consigam crescer mesmo em condições de stress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3132138" y="2060575"/>
            <a:ext cx="3671887" cy="33131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928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7250557">
            <a:off x="3284538" y="2212975"/>
            <a:ext cx="3671887" cy="33131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928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562600" y="4508500"/>
            <a:ext cx="34925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mtClean="0"/>
              <a:t>Maior quantidade de terra tem de estar disponível para aumentar as culturas agrícolas</a:t>
            </a:r>
            <a:endParaRPr lang="pt-PT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219700" y="2060575"/>
            <a:ext cx="27051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mtClean="0"/>
              <a:t>O calor e a secura reduzem a produtividade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0" y="23018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Precisamos de plantas que consigam crescer mesmo em condições de stress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3132138" y="2060575"/>
            <a:ext cx="3671887" cy="33131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928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7250557">
            <a:off x="3284538" y="2212975"/>
            <a:ext cx="3671887" cy="33131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928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4394420">
            <a:off x="2785269" y="2320131"/>
            <a:ext cx="3671888" cy="33115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928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28600" y="3500438"/>
            <a:ext cx="36957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PT" dirty="0" smtClean="0"/>
              <a:t>A expansão das culturas agrícolas através do abate de árvores, aumenta a quantidade de CO</a:t>
            </a:r>
            <a:r>
              <a:rPr lang="pt-PT" sz="1100" dirty="0" smtClean="0"/>
              <a:t>2</a:t>
            </a:r>
            <a:r>
              <a:rPr lang="pt-PT" dirty="0" smtClean="0"/>
              <a:t> na atmosfera</a:t>
            </a:r>
            <a:endParaRPr lang="pt-PT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62600" y="4508500"/>
            <a:ext cx="34925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mtClean="0"/>
              <a:t>Maior quantidade de terra tem de estar disponível para aumentar as culturas agrícolas</a:t>
            </a:r>
            <a:endParaRPr lang="pt-PT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219700" y="2060575"/>
            <a:ext cx="27051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mtClean="0"/>
              <a:t>O calor e a secura reduzem a produtividade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dirty="0" err="1" smtClean="0">
                <a:latin typeface="Arial" charset="0"/>
                <a:cs typeface="Arial" charset="0"/>
              </a:rPr>
              <a:t>alteração</a:t>
            </a:r>
            <a:r>
              <a:rPr lang="en-GB" dirty="0" smtClean="0">
                <a:latin typeface="Arial" charset="0"/>
                <a:cs typeface="Arial" charset="0"/>
              </a:rPr>
              <a:t> de um </a:t>
            </a:r>
            <a:r>
              <a:rPr lang="en-GB" dirty="0" err="1" smtClean="0">
                <a:latin typeface="Arial" charset="0"/>
                <a:cs typeface="Arial" charset="0"/>
              </a:rPr>
              <a:t>único</a:t>
            </a:r>
            <a:r>
              <a:rPr lang="en-GB" dirty="0" smtClean="0">
                <a:latin typeface="Arial" charset="0"/>
                <a:cs typeface="Arial" charset="0"/>
              </a:rPr>
              <a:t> gene </a:t>
            </a:r>
            <a:r>
              <a:rPr lang="en-GB" dirty="0" err="1" smtClean="0">
                <a:latin typeface="Arial" charset="0"/>
                <a:cs typeface="Arial" charset="0"/>
              </a:rPr>
              <a:t>pode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aumentar</a:t>
            </a:r>
            <a:r>
              <a:rPr lang="en-GB" dirty="0" smtClean="0">
                <a:latin typeface="Arial" charset="0"/>
                <a:cs typeface="Arial" charset="0"/>
              </a:rPr>
              <a:t> a </a:t>
            </a:r>
            <a:r>
              <a:rPr lang="en-GB" dirty="0" err="1" smtClean="0">
                <a:latin typeface="Arial" charset="0"/>
                <a:cs typeface="Arial" charset="0"/>
              </a:rPr>
              <a:t>tolerância</a:t>
            </a:r>
            <a:r>
              <a:rPr lang="en-GB" dirty="0" smtClean="0">
                <a:latin typeface="Arial" charset="0"/>
                <a:cs typeface="Arial" charset="0"/>
              </a:rPr>
              <a:t> à </a:t>
            </a:r>
            <a:r>
              <a:rPr lang="en-GB" dirty="0" err="1" smtClean="0">
                <a:latin typeface="Arial" charset="0"/>
                <a:cs typeface="Arial" charset="0"/>
              </a:rPr>
              <a:t>seca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484438" y="6072188"/>
            <a:ext cx="6516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Yu, H., Chen, X., Hong, Y.-Y., Wang, Y., Xu, P., Ke, S.-D., Liu, H.-Y., Zhu, J.-K., Oliver, D.J., Xiang, C.-B. (2008)  Activated expression of an </a:t>
            </a:r>
            <a:r>
              <a:rPr lang="en-GB" sz="800" i="1">
                <a:latin typeface="Times New Roman" pitchFamily="18" charset="0"/>
                <a:cs typeface="Times New Roman" pitchFamily="18" charset="0"/>
              </a:rPr>
              <a:t>Arabidopsis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 HD-START protein confers drought tolerance with improved root system and reduced stomatal density. Plant Cell 20:</a:t>
            </a:r>
            <a:r>
              <a:rPr lang="en-GB" sz="800" u="sng">
                <a:latin typeface="Times New Roman" pitchFamily="18" charset="0"/>
                <a:cs typeface="Times New Roman" pitchFamily="18" charset="0"/>
                <a:hlinkClick r:id="rId2"/>
              </a:rPr>
              <a:t>1134-1151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2" name="Group 16"/>
          <p:cNvGrpSpPr>
            <a:grpSpLocks/>
          </p:cNvGrpSpPr>
          <p:nvPr/>
        </p:nvGrpSpPr>
        <p:grpSpPr bwMode="auto">
          <a:xfrm>
            <a:off x="2071688" y="2286000"/>
            <a:ext cx="7079581" cy="2111375"/>
            <a:chOff x="642910" y="2428868"/>
            <a:chExt cx="7079599" cy="2111390"/>
          </a:xfrm>
        </p:grpSpPr>
        <p:sp>
          <p:nvSpPr>
            <p:cNvPr id="37895" name="TextBox 16"/>
            <p:cNvSpPr txBox="1">
              <a:spLocks noChangeArrowheads="1"/>
            </p:cNvSpPr>
            <p:nvPr/>
          </p:nvSpPr>
          <p:spPr bwMode="auto">
            <a:xfrm>
              <a:off x="5638279" y="4071942"/>
              <a:ext cx="2084230" cy="30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1400" dirty="0" smtClean="0"/>
                <a:t>Após recomeço da rega</a:t>
              </a:r>
              <a:endParaRPr lang="pt-PT" sz="1400" dirty="0"/>
            </a:p>
          </p:txBody>
        </p:sp>
        <p:grpSp>
          <p:nvGrpSpPr>
            <p:cNvPr id="37896" name="Group 21"/>
            <p:cNvGrpSpPr>
              <a:grpSpLocks/>
            </p:cNvGrpSpPr>
            <p:nvPr/>
          </p:nvGrpSpPr>
          <p:grpSpPr bwMode="auto">
            <a:xfrm>
              <a:off x="642910" y="2428868"/>
              <a:ext cx="6818330" cy="2111390"/>
              <a:chOff x="214282" y="2357420"/>
              <a:chExt cx="8604786" cy="2714666"/>
            </a:xfrm>
          </p:grpSpPr>
          <p:grpSp>
            <p:nvGrpSpPr>
              <p:cNvPr id="37897" name="Group 11"/>
              <p:cNvGrpSpPr>
                <a:grpSpLocks/>
              </p:cNvGrpSpPr>
              <p:nvPr/>
            </p:nvGrpSpPr>
            <p:grpSpPr bwMode="auto">
              <a:xfrm>
                <a:off x="214282" y="2357420"/>
                <a:ext cx="8604786" cy="2151070"/>
                <a:chOff x="428596" y="1785916"/>
                <a:chExt cx="8604786" cy="2151070"/>
              </a:xfrm>
            </p:grpSpPr>
            <p:pic>
              <p:nvPicPr>
                <p:cNvPr id="3790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34" y="1785916"/>
                  <a:ext cx="8533348" cy="21510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428596" y="3357565"/>
                  <a:ext cx="8572731" cy="500071"/>
                </a:xfrm>
                <a:prstGeom prst="rect">
                  <a:avLst/>
                </a:pr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28596" y="1928793"/>
                  <a:ext cx="8572731" cy="1357334"/>
                </a:xfrm>
                <a:prstGeom prst="rect">
                  <a:avLst/>
                </a:prstGeom>
                <a:noFill/>
                <a:ln w="762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37898" name="TextBox 13"/>
              <p:cNvSpPr txBox="1">
                <a:spLocks noChangeArrowheads="1"/>
              </p:cNvSpPr>
              <p:nvPr/>
            </p:nvSpPr>
            <p:spPr bwMode="auto">
              <a:xfrm>
                <a:off x="350102" y="4500570"/>
                <a:ext cx="1865619" cy="39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/>
                  <a:t>Plantas regadas</a:t>
                </a:r>
              </a:p>
            </p:txBody>
          </p:sp>
          <p:sp>
            <p:nvSpPr>
              <p:cNvPr id="37899" name="TextBox 14"/>
              <p:cNvSpPr txBox="1">
                <a:spLocks noChangeArrowheads="1"/>
              </p:cNvSpPr>
              <p:nvPr/>
            </p:nvSpPr>
            <p:spPr bwMode="auto">
              <a:xfrm>
                <a:off x="2382940" y="4500570"/>
                <a:ext cx="1877757" cy="39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/>
                  <a:t> 10 </a:t>
                </a:r>
                <a:r>
                  <a:rPr lang="en-GB" sz="1400" dirty="0" err="1"/>
                  <a:t>dias</a:t>
                </a:r>
                <a:r>
                  <a:rPr lang="en-GB" sz="1400" dirty="0"/>
                  <a:t> de </a:t>
                </a:r>
                <a:r>
                  <a:rPr lang="en-GB" sz="1400" dirty="0" err="1" smtClean="0"/>
                  <a:t>seca</a:t>
                </a:r>
                <a:endParaRPr lang="en-GB" sz="1400" dirty="0"/>
              </a:p>
            </p:txBody>
          </p:sp>
          <p:sp>
            <p:nvSpPr>
              <p:cNvPr id="37900" name="TextBox 15"/>
              <p:cNvSpPr txBox="1">
                <a:spLocks noChangeArrowheads="1"/>
              </p:cNvSpPr>
              <p:nvPr/>
            </p:nvSpPr>
            <p:spPr bwMode="auto">
              <a:xfrm>
                <a:off x="4624001" y="4500570"/>
                <a:ext cx="1815042" cy="39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/>
                  <a:t>20 </a:t>
                </a:r>
                <a:r>
                  <a:rPr lang="en-GB" sz="1400" dirty="0" err="1"/>
                  <a:t>dias</a:t>
                </a:r>
                <a:r>
                  <a:rPr lang="en-GB" sz="1400" dirty="0"/>
                  <a:t> de </a:t>
                </a:r>
                <a:r>
                  <a:rPr lang="en-GB" sz="1400" dirty="0" err="1" smtClean="0"/>
                  <a:t>seca</a:t>
                </a:r>
                <a:endParaRPr lang="en-GB" sz="1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6440" y="4929209"/>
                <a:ext cx="1999436" cy="1428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735488" y="4929209"/>
                <a:ext cx="2001440" cy="1428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 flipH="1">
                <a:off x="2378000" y="4929209"/>
                <a:ext cx="4215244" cy="1428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sp>
        <p:nvSpPr>
          <p:cNvPr id="37893" name="TextBox 20"/>
          <p:cNvSpPr txBox="1">
            <a:spLocks noChangeArrowheads="1"/>
          </p:cNvSpPr>
          <p:nvPr/>
        </p:nvSpPr>
        <p:spPr bwMode="auto">
          <a:xfrm>
            <a:off x="109538" y="2643188"/>
            <a:ext cx="1808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en-GB" dirty="0" err="1"/>
              <a:t>Tolerantes</a:t>
            </a:r>
            <a:r>
              <a:rPr lang="en-GB" dirty="0"/>
              <a:t> à </a:t>
            </a:r>
            <a:r>
              <a:rPr lang="en-GB" dirty="0" err="1" smtClean="0"/>
              <a:t>seca</a:t>
            </a:r>
            <a:endParaRPr lang="en-GB" dirty="0"/>
          </a:p>
        </p:txBody>
      </p:sp>
      <p:sp>
        <p:nvSpPr>
          <p:cNvPr id="37894" name="TextBox 21"/>
          <p:cNvSpPr txBox="1">
            <a:spLocks noChangeArrowheads="1"/>
          </p:cNvSpPr>
          <p:nvPr/>
        </p:nvSpPr>
        <p:spPr bwMode="auto">
          <a:xfrm>
            <a:off x="109538" y="3500438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en-GB"/>
              <a:t>Plantas selvagens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Um </a:t>
            </a:r>
            <a:r>
              <a:rPr lang="en-GB" dirty="0" err="1" smtClean="0">
                <a:latin typeface="Arial" charset="0"/>
                <a:cs typeface="Arial" charset="0"/>
              </a:rPr>
              <a:t>sistema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radicular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maior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contribui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para</a:t>
            </a:r>
            <a:r>
              <a:rPr lang="en-GB" dirty="0" smtClean="0">
                <a:latin typeface="Arial" charset="0"/>
                <a:cs typeface="Arial" charset="0"/>
              </a:rPr>
              <a:t> o </a:t>
            </a:r>
            <a:r>
              <a:rPr lang="en-GB" dirty="0" err="1" smtClean="0">
                <a:latin typeface="Arial" charset="0"/>
                <a:cs typeface="Arial" charset="0"/>
              </a:rPr>
              <a:t>aumento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da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tolerância</a:t>
            </a:r>
            <a:r>
              <a:rPr lang="en-GB" dirty="0" smtClean="0">
                <a:latin typeface="Arial" charset="0"/>
                <a:cs typeface="Arial" charset="0"/>
              </a:rPr>
              <a:t> à </a:t>
            </a:r>
            <a:r>
              <a:rPr lang="en-GB" dirty="0" err="1" smtClean="0">
                <a:latin typeface="Arial" charset="0"/>
                <a:cs typeface="Arial" charset="0"/>
              </a:rPr>
              <a:t>seca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grpSp>
        <p:nvGrpSpPr>
          <p:cNvPr id="38915" name="Group 11"/>
          <p:cNvGrpSpPr>
            <a:grpSpLocks/>
          </p:cNvGrpSpPr>
          <p:nvPr/>
        </p:nvGrpSpPr>
        <p:grpSpPr bwMode="auto">
          <a:xfrm>
            <a:off x="1371600" y="1666875"/>
            <a:ext cx="4791075" cy="4189413"/>
            <a:chOff x="678636" y="1609630"/>
            <a:chExt cx="4791863" cy="4188917"/>
          </a:xfrm>
        </p:grpSpPr>
        <p:grpSp>
          <p:nvGrpSpPr>
            <p:cNvPr id="38918" name="Group 10"/>
            <p:cNvGrpSpPr>
              <a:grpSpLocks/>
            </p:cNvGrpSpPr>
            <p:nvPr/>
          </p:nvGrpSpPr>
          <p:grpSpPr bwMode="auto">
            <a:xfrm>
              <a:off x="678636" y="1609630"/>
              <a:ext cx="4791863" cy="4188917"/>
              <a:chOff x="2035958" y="1823944"/>
              <a:chExt cx="4791863" cy="4188917"/>
            </a:xfrm>
          </p:grpSpPr>
          <p:pic>
            <p:nvPicPr>
              <p:cNvPr id="38921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2428868"/>
                <a:ext cx="4613275" cy="316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2" name="TextBox 4"/>
              <p:cNvSpPr txBox="1">
                <a:spLocks noChangeArrowheads="1"/>
              </p:cNvSpPr>
              <p:nvPr/>
            </p:nvSpPr>
            <p:spPr bwMode="auto">
              <a:xfrm>
                <a:off x="2571736" y="5643575"/>
                <a:ext cx="1133644" cy="369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Plântulas</a:t>
                </a:r>
              </a:p>
            </p:txBody>
          </p:sp>
          <p:sp>
            <p:nvSpPr>
              <p:cNvPr id="38923" name="TextBox 5"/>
              <p:cNvSpPr txBox="1">
                <a:spLocks noChangeArrowheads="1"/>
              </p:cNvSpPr>
              <p:nvPr/>
            </p:nvSpPr>
            <p:spPr bwMode="auto">
              <a:xfrm>
                <a:off x="4643438" y="5643575"/>
                <a:ext cx="1774909" cy="369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Plantas Adultas</a:t>
                </a:r>
              </a:p>
            </p:txBody>
          </p:sp>
          <p:sp>
            <p:nvSpPr>
              <p:cNvPr id="38924" name="TextBox 6"/>
              <p:cNvSpPr txBox="1">
                <a:spLocks noChangeArrowheads="1"/>
              </p:cNvSpPr>
              <p:nvPr/>
            </p:nvSpPr>
            <p:spPr bwMode="auto">
              <a:xfrm>
                <a:off x="2035958" y="1823944"/>
                <a:ext cx="1212850" cy="64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 err="1"/>
                  <a:t>Plantas</a:t>
                </a:r>
                <a:r>
                  <a:rPr lang="en-GB" dirty="0"/>
                  <a:t> </a:t>
                </a:r>
                <a:r>
                  <a:rPr lang="en-GB" dirty="0" err="1"/>
                  <a:t>selvagens</a:t>
                </a:r>
                <a:endParaRPr lang="en-GB" dirty="0"/>
              </a:p>
            </p:txBody>
          </p:sp>
          <p:sp>
            <p:nvSpPr>
              <p:cNvPr id="38925" name="TextBox 7"/>
              <p:cNvSpPr txBox="1">
                <a:spLocks noChangeArrowheads="1"/>
              </p:cNvSpPr>
              <p:nvPr/>
            </p:nvSpPr>
            <p:spPr bwMode="auto">
              <a:xfrm>
                <a:off x="4276358" y="1823944"/>
                <a:ext cx="1213200" cy="64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/>
                  <a:t>Plantas selvagens</a:t>
                </a:r>
              </a:p>
            </p:txBody>
          </p:sp>
        </p:grpSp>
        <p:sp>
          <p:nvSpPr>
            <p:cNvPr id="38919" name="TextBox 8"/>
            <p:cNvSpPr txBox="1">
              <a:spLocks noChangeArrowheads="1"/>
            </p:cNvSpPr>
            <p:nvPr/>
          </p:nvSpPr>
          <p:spPr bwMode="auto">
            <a:xfrm>
              <a:off x="4132236" y="1609630"/>
              <a:ext cx="1288800" cy="6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err="1"/>
                <a:t>Tolerantes</a:t>
              </a:r>
              <a:r>
                <a:rPr lang="en-GB" dirty="0"/>
                <a:t> à </a:t>
              </a:r>
              <a:r>
                <a:rPr lang="en-GB" dirty="0" err="1" smtClean="0"/>
                <a:t>seca</a:t>
              </a:r>
              <a:endParaRPr lang="en-GB" dirty="0"/>
            </a:p>
          </p:txBody>
        </p:sp>
        <p:sp>
          <p:nvSpPr>
            <p:cNvPr id="38920" name="TextBox 9"/>
            <p:cNvSpPr txBox="1">
              <a:spLocks noChangeArrowheads="1"/>
            </p:cNvSpPr>
            <p:nvPr/>
          </p:nvSpPr>
          <p:spPr bwMode="auto">
            <a:xfrm>
              <a:off x="1693836" y="1609630"/>
              <a:ext cx="1289042" cy="6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 err="1"/>
                <a:t>Tolerantes</a:t>
              </a:r>
              <a:r>
                <a:rPr lang="en-GB" dirty="0"/>
                <a:t> à </a:t>
              </a:r>
              <a:r>
                <a:rPr lang="en-GB" dirty="0" err="1" smtClean="0"/>
                <a:t>seca</a:t>
              </a:r>
              <a:endParaRPr lang="en-GB" dirty="0"/>
            </a:p>
          </p:txBody>
        </p:sp>
      </p:grpSp>
      <p:sp>
        <p:nvSpPr>
          <p:cNvPr id="29700" name="TextBox 12"/>
          <p:cNvSpPr txBox="1">
            <a:spLocks noChangeArrowheads="1"/>
          </p:cNvSpPr>
          <p:nvPr/>
        </p:nvSpPr>
        <p:spPr bwMode="auto">
          <a:xfrm>
            <a:off x="6248400" y="2843213"/>
            <a:ext cx="2514600" cy="1754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dirty="0" smtClean="0"/>
              <a:t>Geração de plantas com um sistema radicular maior que permita o crescimento da planta em regiões propensas </a:t>
            </a:r>
            <a:r>
              <a:rPr lang="pt-PT" dirty="0"/>
              <a:t>à</a:t>
            </a:r>
            <a:r>
              <a:rPr lang="pt-PT" dirty="0" smtClean="0"/>
              <a:t> seca.</a:t>
            </a:r>
            <a:endParaRPr lang="pt-PT" dirty="0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484438" y="6072188"/>
            <a:ext cx="6516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Yu, H., Chen, X., Hong, Y.-Y., Wang, Y., Xu, P., Ke, S.-D., Liu, H.-Y., Zhu, J.-K., Oliver, D.J., Xiang, C.-B. (2008)  Activated expression of an </a:t>
            </a:r>
            <a:r>
              <a:rPr lang="en-GB" sz="800" i="1">
                <a:latin typeface="Times New Roman" pitchFamily="18" charset="0"/>
                <a:cs typeface="Times New Roman" pitchFamily="18" charset="0"/>
              </a:rPr>
              <a:t>Arabidopsis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 HD-START protein confers drought tolerance with improved root system and reduced stomatal density. Plant Cell 20:</a:t>
            </a:r>
            <a:r>
              <a:rPr lang="en-GB" sz="800" u="sng">
                <a:latin typeface="Times New Roman" pitchFamily="18" charset="0"/>
                <a:cs typeface="Times New Roman" pitchFamily="18" charset="0"/>
                <a:hlinkClick r:id="rId3"/>
              </a:rPr>
              <a:t>1134-1151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Os fertilizantes são um recurso que exige grandes gastos de energia</a:t>
            </a:r>
          </a:p>
        </p:txBody>
      </p:sp>
      <p:pic>
        <p:nvPicPr>
          <p:cNvPr id="3993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428750"/>
            <a:ext cx="345281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3143250"/>
            <a:ext cx="34829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8"/>
          <p:cNvSpPr txBox="1">
            <a:spLocks noChangeArrowheads="1"/>
          </p:cNvSpPr>
          <p:nvPr/>
        </p:nvSpPr>
        <p:spPr bwMode="auto">
          <a:xfrm>
            <a:off x="500063" y="2000250"/>
            <a:ext cx="4929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PT" sz="2400" smtClean="0"/>
              <a:t> As culturas agrícolas precisam de fertilizantes – potássio, fosfatos, azoto, e outros nutrientes</a:t>
            </a:r>
          </a:p>
          <a:p>
            <a:pPr>
              <a:buFont typeface="Arial" charset="0"/>
              <a:buChar char="•"/>
            </a:pPr>
            <a:endParaRPr lang="pt-PT" sz="2400" smtClean="0"/>
          </a:p>
          <a:p>
            <a:pPr>
              <a:buFont typeface="Arial" charset="0"/>
              <a:buChar char="•"/>
            </a:pPr>
            <a:r>
              <a:rPr lang="pt-PT" sz="2400" smtClean="0"/>
              <a:t> O potássio e os fosfatos são recursos minerais não-renováveis</a:t>
            </a:r>
          </a:p>
          <a:p>
            <a:pPr>
              <a:buFont typeface="Arial" charset="0"/>
              <a:buChar char="•"/>
            </a:pPr>
            <a:endParaRPr lang="pt-PT" sz="2400" smtClean="0"/>
          </a:p>
          <a:p>
            <a:pPr>
              <a:buFont typeface="Arial" charset="0"/>
              <a:buChar char="•"/>
            </a:pPr>
            <a:r>
              <a:rPr lang="pt-PT" sz="2400" smtClean="0"/>
              <a:t> A síntese de fertilizantes azotados requer grandes quantidades de energia</a:t>
            </a:r>
            <a:endParaRPr lang="pt-PT" sz="2400"/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3500438" y="6092825"/>
            <a:ext cx="544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credits: Mining Top News; Library of Congress, Prints &amp; Photographs Division, FSA-OWI Collection,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4"/>
              </a:rPr>
              <a:t>LC-USW361-374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571500" y="2143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 uso de fertilizantes agrícolas provoca elevada poluição ambiental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5470525" y="6092825"/>
            <a:ext cx="3709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Photo 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courtesy of NASA/Goddard Space Flight Center Scientific Visualization Studio</a:t>
            </a: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81000" y="2071688"/>
            <a:ext cx="342900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2400" dirty="0" smtClean="0"/>
              <a:t>A contaminação aquática com fertilizantes origina “zonas mortas” e proliferação excessiva de algas que ao se decomporem, reduzem os níveis de oxigénio na água impedindo a vida animal.</a:t>
            </a:r>
            <a:endParaRPr lang="pt-PT" sz="2400" dirty="0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060575"/>
            <a:ext cx="47037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As plantas fazem-nos felizes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733800" y="60198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Dravigne, A., Waliczek, T.M., Lineberger, R.D., Zajicek, J.M. (2008) The effect of live plants and window views of green spaces on employee perceptions of job satisfaction. HortScience 43: </a:t>
            </a:r>
            <a:r>
              <a:rPr lang="en-GB" sz="800" u="sng">
                <a:latin typeface="Times New Roman" pitchFamily="18" charset="0"/>
                <a:cs typeface="Times New Roman" pitchFamily="18" charset="0"/>
                <a:hlinkClick r:id="rId2"/>
              </a:rPr>
              <a:t>183–187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tom donald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57188" y="1571625"/>
            <a:ext cx="42862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2428875"/>
            <a:ext cx="4143375" cy="1938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2400" dirty="0"/>
              <a:t>As pessoas que </a:t>
            </a:r>
            <a:r>
              <a:rPr lang="pt-PT" sz="2400" dirty="0" smtClean="0"/>
              <a:t>conseguem ver </a:t>
            </a:r>
            <a:r>
              <a:rPr lang="pt-PT" sz="2400" dirty="0"/>
              <a:t>plantas no local de trabalho sentem maior satisfação </a:t>
            </a:r>
            <a:r>
              <a:rPr lang="pt-PT" sz="2400" dirty="0" smtClean="0"/>
              <a:t>no trabalho do </a:t>
            </a:r>
            <a:r>
              <a:rPr lang="pt-PT" sz="2400" dirty="0"/>
              <a:t>que as que não </a:t>
            </a:r>
            <a:r>
              <a:rPr lang="pt-PT" sz="2400" dirty="0" smtClean="0"/>
              <a:t>conseguem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8"/>
          <p:cNvSpPr txBox="1">
            <a:spLocks noChangeArrowheads="1"/>
          </p:cNvSpPr>
          <p:nvPr/>
        </p:nvSpPr>
        <p:spPr bwMode="auto">
          <a:xfrm rot="10800000" flipV="1">
            <a:off x="2124075" y="6080125"/>
            <a:ext cx="7019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Yuan, L., Loque, D., Kojima, S., Rauch, S., Ishiyama, K., Inoue, E., Takahashi, H., and von Wiren, N. (2007). The organization of high-affinity ammonium uptake in Arabidopsis roots depends on the spatial arrangement and biochemical properties of AMT1-type transporters. Plant Cell 19: </a:t>
            </a:r>
            <a:r>
              <a:rPr lang="en-US" sz="800" u="sng">
                <a:latin typeface="Times New Roman" pitchFamily="18" charset="0"/>
                <a:cs typeface="Times New Roman" pitchFamily="18" charset="0"/>
                <a:hlinkClick r:id="rId2"/>
              </a:rPr>
              <a:t>2636-2652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2214563" y="1571625"/>
            <a:ext cx="4929187" cy="4429125"/>
            <a:chOff x="4000500" y="785813"/>
            <a:chExt cx="4929188" cy="4429125"/>
          </a:xfrm>
        </p:grpSpPr>
        <p:sp>
          <p:nvSpPr>
            <p:cNvPr id="8" name="Rectangle 7"/>
            <p:cNvSpPr/>
            <p:nvPr/>
          </p:nvSpPr>
          <p:spPr>
            <a:xfrm>
              <a:off x="4000500" y="785813"/>
              <a:ext cx="4929188" cy="442912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3" y="928688"/>
              <a:ext cx="3916362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148137" y="4214813"/>
              <a:ext cx="4648201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PT" dirty="0" smtClean="0"/>
                <a:t>Se as raízes possuírem sistemas de transporte mais eficientes, as necessidades de fertilizantes podem reduzir-se.</a:t>
              </a:r>
              <a:endParaRPr lang="pt-PT" dirty="0"/>
            </a:p>
          </p:txBody>
        </p:sp>
      </p:grpSp>
      <p:sp>
        <p:nvSpPr>
          <p:cNvPr id="41988" name="Title 8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 absorção de nutrientes pelas plantas pode ser melhorado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9050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Box 32"/>
          <p:cNvSpPr txBox="1">
            <a:spLocks noChangeArrowheads="1"/>
          </p:cNvSpPr>
          <p:nvPr/>
        </p:nvSpPr>
        <p:spPr bwMode="auto">
          <a:xfrm>
            <a:off x="4286250" y="2643188"/>
            <a:ext cx="409575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Os cientistas estão a cruzar plantas agrícolas e nativas perenes para reduzir a necessidade de fertilizantes e água das plantas agrícolas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TextBox 9"/>
          <p:cNvSpPr txBox="1">
            <a:spLocks noChangeArrowheads="1"/>
          </p:cNvSpPr>
          <p:nvPr/>
        </p:nvSpPr>
        <p:spPr bwMode="auto">
          <a:xfrm>
            <a:off x="4071938" y="5286375"/>
            <a:ext cx="3214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/>
              <a:t>Wes Jackson do Land Institute </a:t>
            </a:r>
            <a:r>
              <a:rPr lang="en-GB" sz="1400" dirty="0" err="1"/>
              <a:t>segura</a:t>
            </a:r>
            <a:r>
              <a:rPr lang="en-GB" sz="1400" dirty="0"/>
              <a:t> </a:t>
            </a:r>
            <a:r>
              <a:rPr lang="en-GB" sz="1400" i="1" dirty="0" err="1"/>
              <a:t>Thinopyrum</a:t>
            </a:r>
            <a:r>
              <a:rPr lang="en-GB" sz="1400" i="1" dirty="0"/>
              <a:t> </a:t>
            </a:r>
            <a:r>
              <a:rPr lang="en-GB" sz="1400" i="1" dirty="0" err="1"/>
              <a:t>intermedium</a:t>
            </a:r>
            <a:r>
              <a:rPr lang="en-GB" sz="1400" dirty="0"/>
              <a:t>, um “</a:t>
            </a:r>
            <a:r>
              <a:rPr lang="en-GB" sz="1400" dirty="0" err="1" smtClean="0"/>
              <a:t>parente</a:t>
            </a:r>
            <a:r>
              <a:rPr lang="en-GB" sz="1400" dirty="0" smtClean="0"/>
              <a:t>” </a:t>
            </a:r>
            <a:r>
              <a:rPr lang="en-GB" sz="1400" dirty="0" err="1" smtClean="0"/>
              <a:t>nativo</a:t>
            </a:r>
            <a:r>
              <a:rPr lang="en-GB" sz="1400" dirty="0" smtClean="0"/>
              <a:t> do </a:t>
            </a:r>
            <a:r>
              <a:rPr lang="en-GB" sz="1400" dirty="0" err="1"/>
              <a:t>trigo</a:t>
            </a:r>
            <a:endParaRPr lang="en-GB" sz="1400" dirty="0"/>
          </a:p>
        </p:txBody>
      </p:sp>
      <p:sp>
        <p:nvSpPr>
          <p:cNvPr id="43013" name="Title 4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As plantas nativas perenes utilizam a água e os nutrientes mais eficientemente do que a maioria das culturas agrícolas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6918325" y="6092825"/>
            <a:ext cx="222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Jodi Torpey,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4"/>
              </a:rPr>
              <a:t>westerngardeners.com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Atualmente, a produção de alimentos é afetada por duas doenças graves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2000250"/>
            <a:ext cx="4767263" cy="4125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pt-PT" i="1" dirty="0" err="1" smtClean="0">
                <a:latin typeface="Arial" charset="0"/>
                <a:cs typeface="Arial" charset="0"/>
              </a:rPr>
              <a:t>Phytophthora</a:t>
            </a:r>
            <a:r>
              <a:rPr lang="pt-PT" i="1" dirty="0" smtClean="0">
                <a:latin typeface="Arial" charset="0"/>
                <a:cs typeface="Arial" charset="0"/>
              </a:rPr>
              <a:t> </a:t>
            </a:r>
            <a:r>
              <a:rPr lang="pt-PT" i="1" dirty="0" err="1" smtClean="0">
                <a:latin typeface="Arial" charset="0"/>
                <a:cs typeface="Arial" charset="0"/>
              </a:rPr>
              <a:t>infestans</a:t>
            </a:r>
            <a:r>
              <a:rPr lang="pt-PT" dirty="0" smtClean="0">
                <a:latin typeface="Arial" charset="0"/>
                <a:cs typeface="Arial" charset="0"/>
              </a:rPr>
              <a:t>, </a:t>
            </a:r>
            <a:r>
              <a:rPr lang="pt-PT" dirty="0" err="1" smtClean="0">
                <a:latin typeface="Arial" charset="0"/>
                <a:cs typeface="Arial" charset="0"/>
              </a:rPr>
              <a:t>que</a:t>
            </a:r>
            <a:r>
              <a:rPr lang="pt-PT" dirty="0" smtClean="0">
                <a:latin typeface="Arial" charset="0"/>
                <a:cs typeface="Arial" charset="0"/>
              </a:rPr>
              <a:t> provoca o míldio na batata, voltou a ser uma ameaça.</a:t>
            </a:r>
          </a:p>
          <a:p>
            <a:pPr marL="0" indent="0"/>
            <a:endParaRPr lang="pt-PT" dirty="0" smtClean="0">
              <a:latin typeface="Arial" charset="0"/>
              <a:cs typeface="Arial" charset="0"/>
            </a:endParaRPr>
          </a:p>
          <a:p>
            <a:pPr marL="0" indent="0"/>
            <a:endParaRPr lang="pt-PT" i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pt-PT" i="1" dirty="0" err="1" smtClean="0">
                <a:latin typeface="Arial" charset="0"/>
                <a:cs typeface="Arial" charset="0"/>
              </a:rPr>
              <a:t>Puccinia</a:t>
            </a:r>
            <a:r>
              <a:rPr lang="pt-PT" i="1" dirty="0" smtClean="0">
                <a:latin typeface="Arial" charset="0"/>
                <a:cs typeface="Arial" charset="0"/>
              </a:rPr>
              <a:t> </a:t>
            </a:r>
            <a:r>
              <a:rPr lang="pt-PT" i="1" dirty="0" err="1" smtClean="0">
                <a:latin typeface="Arial" charset="0"/>
                <a:cs typeface="Arial" charset="0"/>
              </a:rPr>
              <a:t>graminis</a:t>
            </a:r>
            <a:r>
              <a:rPr lang="pt-PT" i="1" dirty="0" smtClean="0">
                <a:latin typeface="Arial" charset="0"/>
                <a:cs typeface="Arial" charset="0"/>
              </a:rPr>
              <a:t> </a:t>
            </a:r>
            <a:r>
              <a:rPr lang="pt-PT" i="1" dirty="0" err="1" smtClean="0">
                <a:latin typeface="Arial" charset="0"/>
                <a:cs typeface="Arial" charset="0"/>
              </a:rPr>
              <a:t>tritici</a:t>
            </a:r>
            <a:r>
              <a:rPr lang="pt-PT" i="1" dirty="0" smtClean="0">
                <a:latin typeface="Arial" charset="0"/>
                <a:cs typeface="Arial" charset="0"/>
              </a:rPr>
              <a:t>, </a:t>
            </a:r>
            <a:r>
              <a:rPr lang="pt-PT" dirty="0" err="1" smtClean="0">
                <a:latin typeface="Arial" charset="0"/>
                <a:cs typeface="Arial" charset="0"/>
              </a:rPr>
              <a:t>o</a:t>
            </a:r>
            <a:r>
              <a:rPr lang="pt-PT" dirty="0" smtClean="0">
                <a:latin typeface="Arial" charset="0"/>
                <a:cs typeface="Arial" charset="0"/>
              </a:rPr>
              <a:t> fungo da </a:t>
            </a:r>
            <a:r>
              <a:rPr lang="pt-PT" dirty="0" err="1" smtClean="0">
                <a:latin typeface="Arial" charset="0"/>
                <a:cs typeface="Arial" charset="0"/>
              </a:rPr>
              <a:t>ferrugem-do-colmo</a:t>
            </a:r>
            <a:r>
              <a:rPr lang="pt-PT" dirty="0" smtClean="0">
                <a:latin typeface="Arial" charset="0"/>
                <a:cs typeface="Arial" charset="0"/>
              </a:rPr>
              <a:t> do trigo, progrediu para uma forma altamente agressiva.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4071938"/>
            <a:ext cx="32146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571625"/>
            <a:ext cx="3200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6715125" y="6092825"/>
            <a:ext cx="2309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credits: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4"/>
              </a:rPr>
              <a:t>www.news.cornell.edu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; www.fao.org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O </a:t>
            </a:r>
            <a:r>
              <a:rPr lang="en-GB" dirty="0" err="1" smtClean="0">
                <a:latin typeface="Arial" charset="0"/>
                <a:cs typeface="Arial" charset="0"/>
              </a:rPr>
              <a:t>míldio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destrói</a:t>
            </a:r>
            <a:r>
              <a:rPr lang="en-GB" dirty="0" smtClean="0">
                <a:latin typeface="Arial" charset="0"/>
                <a:cs typeface="Arial" charset="0"/>
              </a:rPr>
              <a:t> a </a:t>
            </a:r>
            <a:r>
              <a:rPr lang="en-GB" dirty="0" err="1" smtClean="0">
                <a:latin typeface="Arial" charset="0"/>
                <a:cs typeface="Arial" charset="0"/>
              </a:rPr>
              <a:t>batateira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3500438"/>
            <a:ext cx="3814763" cy="206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pt-PT" sz="2000" dirty="0" smtClean="0">
                <a:latin typeface="Arial" charset="0"/>
                <a:cs typeface="Arial" charset="0"/>
              </a:rPr>
              <a:t>O míldio da batateira é causado por </a:t>
            </a:r>
            <a:r>
              <a:rPr lang="pt-PT" sz="2000" i="1" dirty="0" err="1" smtClean="0">
                <a:latin typeface="Arial" charset="0"/>
                <a:cs typeface="Arial" charset="0"/>
              </a:rPr>
              <a:t>Phytophthora</a:t>
            </a:r>
            <a:r>
              <a:rPr lang="pt-PT" sz="2000" i="1" dirty="0" smtClean="0">
                <a:latin typeface="Arial" charset="0"/>
                <a:cs typeface="Arial" charset="0"/>
              </a:rPr>
              <a:t> </a:t>
            </a:r>
            <a:r>
              <a:rPr lang="pt-PT" sz="2000" i="1" dirty="0" err="1" smtClean="0">
                <a:latin typeface="Arial" charset="0"/>
                <a:cs typeface="Arial" charset="0"/>
              </a:rPr>
              <a:t>infestans</a:t>
            </a:r>
            <a:r>
              <a:rPr lang="pt-PT" sz="2000" i="1" dirty="0" smtClean="0">
                <a:latin typeface="Arial" charset="0"/>
                <a:cs typeface="Arial" charset="0"/>
              </a:rPr>
              <a:t>. </a:t>
            </a:r>
            <a:r>
              <a:rPr lang="pt-PT" sz="2000" dirty="0" smtClean="0">
                <a:latin typeface="Arial" charset="0"/>
                <a:cs typeface="Arial" charset="0"/>
              </a:rPr>
              <a:t>Os surtos de 1840 destruíram os batatais e causaram mais de um milhão de mortes na Europa</a:t>
            </a:r>
          </a:p>
        </p:txBody>
      </p:sp>
      <p:pic>
        <p:nvPicPr>
          <p:cNvPr id="4301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714500"/>
            <a:ext cx="2857500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7432675" y="6092825"/>
            <a:ext cx="162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credits: USDA;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4"/>
              </a:rPr>
              <a:t>Scott Bauer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5143500" y="5143500"/>
            <a:ext cx="224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 smtClean="0"/>
              <a:t>Infetada</a:t>
            </a:r>
            <a:r>
              <a:rPr lang="en-GB" dirty="0" smtClean="0"/>
              <a:t>       </a:t>
            </a:r>
            <a:r>
              <a:rPr lang="en-GB" dirty="0" err="1"/>
              <a:t>Tratada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1357313"/>
            <a:ext cx="2786062" cy="200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228600" y="357188"/>
            <a:ext cx="86582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smtClean="0">
                <a:latin typeface="Arial" charset="0"/>
                <a:cs typeface="Arial" charset="0"/>
              </a:rPr>
              <a:t>Identificação de genes de resistência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143250"/>
            <a:ext cx="40719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4419600" y="2714625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  <a:cs typeface="Arial" charset="0"/>
              </a:rPr>
              <a:t>Resistentes</a:t>
            </a:r>
            <a:endParaRPr lang="pt-PT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965950" y="2535238"/>
            <a:ext cx="121443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80076" y="2892425"/>
            <a:ext cx="50006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7" name="TextBox 13"/>
          <p:cNvSpPr txBox="1">
            <a:spLocks noChangeArrowheads="1"/>
          </p:cNvSpPr>
          <p:nvPr/>
        </p:nvSpPr>
        <p:spPr bwMode="auto">
          <a:xfrm>
            <a:off x="5000625" y="2000250"/>
            <a:ext cx="255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mtClean="0">
                <a:cs typeface="Arial" charset="0"/>
              </a:rPr>
              <a:t>Inoculadas com fungos</a:t>
            </a:r>
            <a:endParaRPr lang="pt-PT">
              <a:cs typeface="Arial" charset="0"/>
            </a:endParaRPr>
          </a:p>
        </p:txBody>
      </p:sp>
      <p:sp>
        <p:nvSpPr>
          <p:cNvPr id="46088" name="TextBox 14"/>
          <p:cNvSpPr txBox="1">
            <a:spLocks noChangeArrowheads="1"/>
          </p:cNvSpPr>
          <p:nvPr/>
        </p:nvSpPr>
        <p:spPr bwMode="auto">
          <a:xfrm>
            <a:off x="7643813" y="1928813"/>
            <a:ext cx="1287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mtClean="0">
                <a:cs typeface="Arial" charset="0"/>
              </a:rPr>
              <a:t>Não </a:t>
            </a:r>
          </a:p>
          <a:p>
            <a:r>
              <a:rPr lang="pt-PT" smtClean="0">
                <a:cs typeface="Arial" charset="0"/>
              </a:rPr>
              <a:t>inoculadas</a:t>
            </a:r>
            <a:endParaRPr lang="pt-PT">
              <a:cs typeface="Arial" charset="0"/>
            </a:endParaRPr>
          </a:p>
        </p:txBody>
      </p:sp>
      <p:sp>
        <p:nvSpPr>
          <p:cNvPr id="46089" name="TextBox 15"/>
          <p:cNvSpPr txBox="1">
            <a:spLocks noChangeArrowheads="1"/>
          </p:cNvSpPr>
          <p:nvPr/>
        </p:nvSpPr>
        <p:spPr bwMode="auto">
          <a:xfrm>
            <a:off x="6143625" y="2714625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 smtClean="0">
                <a:cs typeface="Arial" charset="0"/>
              </a:rPr>
              <a:t>Suscetíveis</a:t>
            </a:r>
            <a:endParaRPr lang="pt-PT" dirty="0">
              <a:cs typeface="Arial" charset="0"/>
            </a:endParaRPr>
          </a:p>
        </p:txBody>
      </p:sp>
      <p:sp>
        <p:nvSpPr>
          <p:cNvPr id="46090" name="TextBox 16"/>
          <p:cNvSpPr txBox="1">
            <a:spLocks noChangeArrowheads="1"/>
          </p:cNvSpPr>
          <p:nvPr/>
        </p:nvSpPr>
        <p:spPr bwMode="auto">
          <a:xfrm>
            <a:off x="5072063" y="4572000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mtClean="0">
                <a:cs typeface="Arial" charset="0"/>
              </a:rPr>
              <a:t>A planta à esquerda tem o gene de resistência e não apresenta sintomas da doença</a:t>
            </a:r>
            <a:endParaRPr lang="pt-PT">
              <a:cs typeface="Arial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286375" y="3071813"/>
            <a:ext cx="500063" cy="406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TextBox 20"/>
          <p:cNvSpPr txBox="1">
            <a:spLocks noChangeArrowheads="1"/>
          </p:cNvSpPr>
          <p:nvPr/>
        </p:nvSpPr>
        <p:spPr bwMode="auto">
          <a:xfrm>
            <a:off x="2195513" y="6021388"/>
            <a:ext cx="6948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 smtClean="0">
                <a:latin typeface="Times New Roman" pitchFamily="18" charset="0"/>
                <a:cs typeface="Times New Roman" pitchFamily="18" charset="0"/>
              </a:rPr>
              <a:t>Song, J., Bradeen, J.M., Naess, S.K., Raasch, J.A., Wielgus, S.M., Haberlach, G.T., Liu, J., Kuang, H., Austin-Phillips, S., Buell, C.R., Helgeson, J.P., Jiang, J. (2003) Gene </a:t>
            </a:r>
            <a:r>
              <a:rPr lang="pt-PT" sz="800" i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pt-PT" sz="800" smtClean="0">
                <a:latin typeface="Times New Roman" pitchFamily="18" charset="0"/>
                <a:cs typeface="Times New Roman" pitchFamily="18" charset="0"/>
              </a:rPr>
              <a:t> cloned from </a:t>
            </a:r>
            <a:r>
              <a:rPr lang="pt-PT" sz="800" i="1" smtClean="0">
                <a:latin typeface="Times New Roman" pitchFamily="18" charset="0"/>
                <a:cs typeface="Times New Roman" pitchFamily="18" charset="0"/>
              </a:rPr>
              <a:t>Solanum bulbocastanum</a:t>
            </a:r>
            <a:r>
              <a:rPr lang="pt-PT" sz="800" smtClean="0">
                <a:latin typeface="Times New Roman" pitchFamily="18" charset="0"/>
                <a:cs typeface="Times New Roman" pitchFamily="18" charset="0"/>
              </a:rPr>
              <a:t> confers broad spectrum resistance to potato late blight. Proc. Natl. Acad. Sci. USA 100:</a:t>
            </a:r>
            <a:r>
              <a:rPr lang="pt-PT" sz="800" u="sng" smtClean="0">
                <a:latin typeface="Times New Roman" pitchFamily="18" charset="0"/>
                <a:cs typeface="Times New Roman" pitchFamily="18" charset="0"/>
                <a:hlinkClick r:id="rId3"/>
              </a:rPr>
              <a:t>9128–9133</a:t>
            </a:r>
            <a:r>
              <a:rPr lang="pt-PT" sz="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PT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3" name="TextBox 13"/>
          <p:cNvSpPr txBox="1">
            <a:spLocks noChangeArrowheads="1"/>
          </p:cNvSpPr>
          <p:nvPr/>
        </p:nvSpPr>
        <p:spPr bwMode="auto">
          <a:xfrm>
            <a:off x="152400" y="2895600"/>
            <a:ext cx="42767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cs typeface="Arial" charset="0"/>
              </a:rPr>
              <a:t>Os geneticistas identificaram um gene que confere resistência ao míldio na batateira e introduziram-no em variedades comestíveis</a:t>
            </a:r>
            <a:endParaRPr lang="pt-PT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 ferrugem-do-colmo do trigo é uma ameaça emergente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 bwMode="auto">
          <a:xfrm>
            <a:off x="357188" y="2286000"/>
            <a:ext cx="3786187" cy="3071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 Uma nova estirpe altamente patogénica apareceu no Uganda em 1999 – denominada Ug99.</a:t>
            </a:r>
          </a:p>
          <a:p>
            <a:pPr marL="0" indent="0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 A maioria das variedades de trigo não tem resistência a esta estirpe</a:t>
            </a: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4500563" y="5643563"/>
            <a:ext cx="359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cs typeface="Arial" charset="0"/>
              </a:rPr>
              <a:t>Planta de trigo infectada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785938"/>
            <a:ext cx="41735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7900988" y="6092825"/>
            <a:ext cx="1243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ARS USDA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 Ug99 ameaça o trigo em todo o mundo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715000" y="2071688"/>
            <a:ext cx="3214688" cy="34909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defRPr/>
            </a:pPr>
            <a:r>
              <a:rPr lang="pt-PT" smtClean="0">
                <a:latin typeface="Arial" charset="0"/>
                <a:cs typeface="Arial" charset="0"/>
              </a:rPr>
              <a:t>Este é um problema global que precisa da atenção mundial. Os esporos do Ug99 não são retidos por fronteiras nacionais... </a:t>
            </a:r>
          </a:p>
          <a:p>
            <a:pPr marL="0" indent="0">
              <a:defRPr/>
            </a:pPr>
            <a:r>
              <a:rPr lang="pt-PT" i="1" smtClean="0">
                <a:latin typeface="Arial" charset="0"/>
                <a:cs typeface="Arial" charset="0"/>
              </a:rPr>
              <a:t> – United Nations Food and Agriculture Organization (FAO)</a:t>
            </a:r>
            <a:r>
              <a:rPr lang="pt-PT" smtClean="0">
                <a:latin typeface="Arial" charset="0"/>
                <a:cs typeface="Arial" charset="0"/>
              </a:rPr>
              <a:t>		</a:t>
            </a:r>
            <a:r>
              <a:rPr lang="pt-PT" sz="1200" smtClean="0">
                <a:latin typeface="Arial" charset="0"/>
                <a:cs typeface="Arial" charset="0"/>
              </a:rPr>
              <a:t>                                      </a:t>
            </a:r>
          </a:p>
          <a:p>
            <a:pPr lvl="4">
              <a:defRPr/>
            </a:pPr>
            <a:endParaRPr lang="pt-PT" sz="1200" smtClean="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5054406" cy="3357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900988" y="6092825"/>
            <a:ext cx="1243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ARS USDA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 fungo é transportado pelo vento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 bwMode="auto">
          <a:xfrm>
            <a:off x="4857750" y="1600200"/>
            <a:ext cx="41338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pt-PT" smtClean="0">
                <a:latin typeface="Arial" charset="0"/>
                <a:cs typeface="Arial" charset="0"/>
              </a:rPr>
              <a:t>O Ug99 foi identificado no Uganda, Quénia, Etiópia, Sudão, Iémen e Irão, e ameaça as regiões do Médio Oriente, África Oriental e o sul e centro da Ásia.</a:t>
            </a:r>
          </a:p>
          <a:p>
            <a:pPr marL="0" indent="0"/>
            <a:endParaRPr lang="pt-PT" smtClean="0">
              <a:latin typeface="Arial" charset="0"/>
              <a:cs typeface="Arial" charset="0"/>
            </a:endParaRPr>
          </a:p>
          <a:p>
            <a:pPr marL="0" indent="0"/>
            <a:r>
              <a:rPr lang="pt-PT" smtClean="0">
                <a:latin typeface="Arial" charset="0"/>
                <a:cs typeface="Arial" charset="0"/>
              </a:rPr>
              <a:t>As correntes de vento que transportam os esporos são apresentadas a vermelho.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278688" y="6092825"/>
            <a:ext cx="186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2"/>
              </a:rPr>
              <a:t>www.wheatrust.cornell.edu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1714500"/>
            <a:ext cx="41735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 fungo é transportado pelo vento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143625" y="2000250"/>
            <a:ext cx="2757488" cy="35623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defRPr/>
            </a:pPr>
            <a:r>
              <a:rPr lang="pt-PT" smtClean="0"/>
              <a:t>O trigo é a principal cultura agrícola em várias das regiões ameaçadas pelo fungo, principalmente para os habitantes mais pobres.</a:t>
            </a:r>
            <a:endParaRPr lang="pt-PT"/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1125538" y="5357813"/>
            <a:ext cx="4437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 dirty="0" smtClean="0"/>
              <a:t>Trajetórias prováveis do </a:t>
            </a:r>
            <a:r>
              <a:rPr lang="pt-PT" sz="2400" dirty="0" err="1" smtClean="0"/>
              <a:t>Ug99</a:t>
            </a:r>
            <a:endParaRPr lang="pt-PT" sz="2400" dirty="0"/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00188"/>
            <a:ext cx="53038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4"/>
          <p:cNvSpPr txBox="1">
            <a:spLocks noChangeArrowheads="1"/>
          </p:cNvSpPr>
          <p:nvPr/>
        </p:nvSpPr>
        <p:spPr bwMode="auto">
          <a:xfrm>
            <a:off x="7143750" y="6092825"/>
            <a:ext cx="1865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www.wheatrust.cornell.edu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571500"/>
            <a:ext cx="38750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4876800" y="1500188"/>
            <a:ext cx="4191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/>
              <a:t>Equipas internacionais de cientistas cooperam para controlar a propagação do </a:t>
            </a:r>
            <a:r>
              <a:rPr lang="pt-PT" sz="2400" dirty="0" err="1" smtClean="0"/>
              <a:t>Ug99</a:t>
            </a:r>
            <a:r>
              <a:rPr lang="pt-PT" sz="2400" dirty="0" smtClean="0"/>
              <a:t> e para desenvolver variedades de trigo resistentes ao fungo.</a:t>
            </a:r>
          </a:p>
          <a:p>
            <a:endParaRPr lang="pt-PT" dirty="0" smtClean="0"/>
          </a:p>
          <a:p>
            <a:r>
              <a:rPr lang="pt-PT" sz="2400" b="1" dirty="0" smtClean="0">
                <a:solidFill>
                  <a:srgbClr val="FF0000"/>
                </a:solidFill>
              </a:rPr>
              <a:t>Atualmente, ninguém sabe se as variedades resistentes irão ser desenvolvidas a tempo de evitar o aumento da fome...</a:t>
            </a:r>
            <a:endParaRPr lang="pt-PT" sz="2400" b="1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28750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7593013" y="6072188"/>
            <a:ext cx="1550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credits: 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5"/>
              </a:rPr>
              <a:t>Bluemoose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/>
              </a:rPr>
              <a:t>FAO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5791200" cy="1154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latin typeface="Arial" charset="0"/>
                <a:cs typeface="Arial" charset="0"/>
              </a:rPr>
              <a:t>As </a:t>
            </a:r>
            <a:r>
              <a:rPr lang="en-GB" sz="3200" dirty="0" err="1" smtClean="0">
                <a:latin typeface="Arial" charset="0"/>
                <a:cs typeface="Arial" charset="0"/>
              </a:rPr>
              <a:t>plantas</a:t>
            </a:r>
            <a:r>
              <a:rPr lang="en-GB" sz="3200" dirty="0" smtClean="0">
                <a:latin typeface="Arial" charset="0"/>
                <a:cs typeface="Arial" charset="0"/>
              </a:rPr>
              <a:t> </a:t>
            </a:r>
            <a:r>
              <a:rPr lang="en-GB" sz="3200" dirty="0" err="1" smtClean="0">
                <a:latin typeface="Arial" charset="0"/>
                <a:cs typeface="Arial" charset="0"/>
              </a:rPr>
              <a:t>são</a:t>
            </a:r>
            <a:r>
              <a:rPr lang="en-GB" sz="3200" dirty="0" smtClean="0">
                <a:latin typeface="Arial" charset="0"/>
                <a:cs typeface="Arial" charset="0"/>
              </a:rPr>
              <a:t> </a:t>
            </a:r>
            <a:r>
              <a:rPr lang="en-GB" sz="3200" dirty="0" err="1" smtClean="0">
                <a:latin typeface="Arial" charset="0"/>
                <a:cs typeface="Arial" charset="0"/>
              </a:rPr>
              <a:t>organismos</a:t>
            </a:r>
            <a:r>
              <a:rPr lang="en-GB" sz="3200" dirty="0" smtClean="0">
                <a:latin typeface="Arial" charset="0"/>
                <a:cs typeface="Arial" charset="0"/>
              </a:rPr>
              <a:t> </a:t>
            </a:r>
            <a:r>
              <a:rPr lang="en-GB" sz="3200" dirty="0" err="1" smtClean="0">
                <a:latin typeface="Arial" charset="0"/>
                <a:cs typeface="Arial" charset="0"/>
              </a:rPr>
              <a:t>espectaculares</a:t>
            </a:r>
            <a:endParaRPr lang="en-GB" sz="3200" dirty="0" smtClean="0">
              <a:latin typeface="Arial" charset="0"/>
              <a:cs typeface="Arial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928688"/>
            <a:ext cx="26654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15125" y="642938"/>
            <a:ext cx="1841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endParaRPr lang="en-GB" sz="1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428875"/>
            <a:ext cx="2214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428625" y="2000250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Maior flor (~ 1m)</a:t>
            </a: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1785938"/>
            <a:ext cx="2659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2938463" y="5429250"/>
            <a:ext cx="292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Ser vivo de maior longevidade (~ 5000 anos)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5929313" y="571500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Maior organismo (&gt; 100m)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6921500" y="6072188"/>
            <a:ext cx="2222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credits: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/>
              </a:rPr>
              <a:t>ma_suska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7"/>
              </a:rPr>
              <a:t>Bradluke22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8"/>
              </a:rPr>
              <a:t>Stan Shebs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sz="3200" dirty="0" smtClean="0">
                <a:latin typeface="Arial" charset="0"/>
                <a:cs typeface="Arial" charset="0"/>
              </a:rPr>
              <a:t>Os cientistas estudam formas de manter frescos os produtos vegetais, após a colheita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457200" y="1714500"/>
            <a:ext cx="4933950" cy="3152775"/>
            <a:chOff x="2143125" y="2714625"/>
            <a:chExt cx="4933950" cy="3152775"/>
          </a:xfrm>
        </p:grpSpPr>
        <p:pic>
          <p:nvPicPr>
            <p:cNvPr id="522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25" y="2714625"/>
              <a:ext cx="49339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25" y="4286250"/>
              <a:ext cx="49339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5486400" y="17145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/>
              <a:t>Após colheita, os frutos amadurecem, amolecem e eventualmente  apodrecem. </a:t>
            </a:r>
            <a:endParaRPr lang="pt-PT" sz="2400" dirty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357563"/>
            <a:ext cx="2832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Box 11"/>
          <p:cNvSpPr txBox="1">
            <a:spLocks noChangeArrowheads="1"/>
          </p:cNvSpPr>
          <p:nvPr/>
        </p:nvSpPr>
        <p:spPr bwMode="auto">
          <a:xfrm>
            <a:off x="428625" y="4857750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/>
              <a:t>Estes processos tornam a fruta menos atraente e afetam a sua qualidade nutricional.</a:t>
            </a:r>
            <a:endParaRPr lang="pt-PT" dirty="0"/>
          </a:p>
        </p:txBody>
      </p:sp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7256463" y="6072188"/>
            <a:ext cx="1887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credits: 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/>
              </a:rPr>
              <a:t>Cornell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 University ; 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7"/>
              </a:rPr>
              <a:t>ARC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4313" y="1500188"/>
            <a:ext cx="3286125" cy="4429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3251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219200"/>
            <a:ext cx="41433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43400"/>
            <a:ext cx="20002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5257800" y="4267200"/>
            <a:ext cx="3886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A </a:t>
            </a:r>
            <a:r>
              <a:rPr lang="en-GB" dirty="0" err="1"/>
              <a:t>produção</a:t>
            </a:r>
            <a:r>
              <a:rPr lang="en-GB" dirty="0"/>
              <a:t> de </a:t>
            </a:r>
            <a:r>
              <a:rPr lang="en-GB" dirty="0" err="1"/>
              <a:t>solanina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consequência</a:t>
            </a:r>
            <a:r>
              <a:rPr lang="en-GB" dirty="0"/>
              <a:t> do </a:t>
            </a:r>
            <a:r>
              <a:rPr lang="en-GB" dirty="0" err="1"/>
              <a:t>mau</a:t>
            </a:r>
            <a:r>
              <a:rPr lang="en-GB" dirty="0"/>
              <a:t> </a:t>
            </a:r>
            <a:r>
              <a:rPr lang="en-GB" dirty="0" err="1"/>
              <a:t>armazenamento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batata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desta</a:t>
            </a:r>
            <a:r>
              <a:rPr lang="en-GB" dirty="0"/>
              <a:t> se </a:t>
            </a:r>
            <a:r>
              <a:rPr lang="en-GB" dirty="0" err="1"/>
              <a:t>tornar</a:t>
            </a:r>
            <a:r>
              <a:rPr lang="en-GB" dirty="0"/>
              <a:t> </a:t>
            </a:r>
            <a:r>
              <a:rPr lang="en-GB" dirty="0" err="1"/>
              <a:t>verde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acção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luz</a:t>
            </a:r>
            <a:r>
              <a:rPr lang="en-GB" dirty="0"/>
              <a:t>, é prejudicial </a:t>
            </a:r>
            <a:r>
              <a:rPr lang="en-GB" dirty="0" err="1"/>
              <a:t>devido</a:t>
            </a:r>
            <a:r>
              <a:rPr lang="en-GB" dirty="0"/>
              <a:t> á </a:t>
            </a:r>
            <a:r>
              <a:rPr lang="en-GB" dirty="0" err="1"/>
              <a:t>elevada</a:t>
            </a:r>
            <a:r>
              <a:rPr lang="en-GB" dirty="0"/>
              <a:t> </a:t>
            </a:r>
            <a:r>
              <a:rPr lang="en-GB" dirty="0" err="1"/>
              <a:t>toxicidade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</a:t>
            </a:r>
            <a:r>
              <a:rPr lang="en-GB" dirty="0" err="1"/>
              <a:t>alcalóide</a:t>
            </a:r>
            <a:endParaRPr lang="en-GB" dirty="0"/>
          </a:p>
        </p:txBody>
      </p:sp>
      <p:sp>
        <p:nvSpPr>
          <p:cNvPr id="53254" name="TextBox 10"/>
          <p:cNvSpPr txBox="1">
            <a:spLocks noChangeArrowheads="1"/>
          </p:cNvSpPr>
          <p:nvPr/>
        </p:nvSpPr>
        <p:spPr bwMode="auto">
          <a:xfrm>
            <a:off x="5357813" y="6072188"/>
            <a:ext cx="3786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latin typeface="Times New Roman" pitchFamily="18" charset="0"/>
                <a:cs typeface="Times New Roman" pitchFamily="18" charset="0"/>
              </a:rPr>
              <a:t>Photo credits: </a:t>
            </a:r>
            <a:r>
              <a:rPr lang="nl-NL" sz="800">
                <a:latin typeface="Times New Roman" pitchFamily="18" charset="0"/>
                <a:cs typeface="Times New Roman" pitchFamily="18" charset="0"/>
                <a:hlinkClick r:id="rId5"/>
              </a:rPr>
              <a:t>Dr. C.M. Christensen, Univ. of Minnesota.</a:t>
            </a:r>
            <a:r>
              <a:rPr lang="nl-NL" sz="8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nl-NL" sz="800">
                <a:latin typeface="Times New Roman" pitchFamily="18" charset="0"/>
                <a:cs typeface="Times New Roman" pitchFamily="18" charset="0"/>
                <a:hlinkClick r:id="rId2"/>
              </a:rPr>
              <a:t>WSU</a:t>
            </a:r>
            <a:r>
              <a:rPr lang="nl-NL" sz="8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/>
              </a:rPr>
              <a:t>Pavalista, A.D. 2001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857250" y="2643188"/>
            <a:ext cx="200025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Box 12"/>
          <p:cNvSpPr txBox="1">
            <a:spLocks noChangeArrowheads="1"/>
          </p:cNvSpPr>
          <p:nvPr/>
        </p:nvSpPr>
        <p:spPr bwMode="auto">
          <a:xfrm>
            <a:off x="285750" y="535781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Crescimento do bolor </a:t>
            </a:r>
            <a:r>
              <a:rPr lang="en-GB" sz="1200" i="1"/>
              <a:t>Aspergillus</a:t>
            </a:r>
            <a:r>
              <a:rPr lang="en-GB" sz="1200"/>
              <a:t> nos grãos de milho</a:t>
            </a:r>
          </a:p>
        </p:txBody>
      </p:sp>
      <p:sp>
        <p:nvSpPr>
          <p:cNvPr id="53257" name="TextBox 13"/>
          <p:cNvSpPr txBox="1">
            <a:spLocks noChangeArrowheads="1"/>
          </p:cNvSpPr>
          <p:nvPr/>
        </p:nvSpPr>
        <p:spPr bwMode="auto">
          <a:xfrm>
            <a:off x="285750" y="1428750"/>
            <a:ext cx="3448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A </a:t>
            </a:r>
            <a:r>
              <a:rPr lang="en-GB" sz="2000" dirty="0" err="1"/>
              <a:t>perda</a:t>
            </a:r>
            <a:r>
              <a:rPr lang="en-GB" sz="2000" dirty="0"/>
              <a:t> </a:t>
            </a:r>
            <a:r>
              <a:rPr lang="en-GB" sz="2000" dirty="0" err="1"/>
              <a:t>pós-colheita</a:t>
            </a:r>
            <a:r>
              <a:rPr lang="en-GB" sz="2000" dirty="0"/>
              <a:t> </a:t>
            </a:r>
            <a:r>
              <a:rPr lang="en-GB" sz="2000" dirty="0" err="1"/>
              <a:t>pode</a:t>
            </a:r>
            <a:r>
              <a:rPr lang="en-GB" sz="2000" dirty="0"/>
              <a:t> </a:t>
            </a:r>
            <a:r>
              <a:rPr lang="en-GB" sz="2000" dirty="0" err="1"/>
              <a:t>atingir</a:t>
            </a:r>
            <a:r>
              <a:rPr lang="en-GB" sz="2000" dirty="0"/>
              <a:t> </a:t>
            </a:r>
            <a:r>
              <a:rPr lang="en-GB" sz="2000" dirty="0" smtClean="0"/>
              <a:t>50</a:t>
            </a:r>
            <a:r>
              <a:rPr lang="en-GB" sz="2000" dirty="0"/>
              <a:t>% </a:t>
            </a:r>
            <a:r>
              <a:rPr lang="en-GB" sz="2000" dirty="0" err="1"/>
              <a:t>ou</a:t>
            </a:r>
            <a:r>
              <a:rPr lang="en-GB" sz="2000" dirty="0"/>
              <a:t> </a:t>
            </a:r>
            <a:r>
              <a:rPr lang="en-GB" sz="2000" dirty="0" err="1" smtClean="0"/>
              <a:t>mais</a:t>
            </a:r>
            <a:r>
              <a:rPr lang="en-GB" sz="2000" dirty="0" smtClean="0"/>
              <a:t>, </a:t>
            </a:r>
            <a:r>
              <a:rPr lang="en-GB" sz="2000" dirty="0" err="1"/>
              <a:t>da</a:t>
            </a:r>
            <a:r>
              <a:rPr lang="en-GB" sz="2000" dirty="0"/>
              <a:t> </a:t>
            </a:r>
            <a:r>
              <a:rPr lang="en-GB" sz="2000" dirty="0" err="1" smtClean="0"/>
              <a:t>colheita</a:t>
            </a:r>
            <a:r>
              <a:rPr lang="en-GB" sz="2000" dirty="0" smtClean="0"/>
              <a:t> de um cereal.</a:t>
            </a:r>
            <a:endParaRPr lang="en-GB" sz="2000" dirty="0"/>
          </a:p>
        </p:txBody>
      </p:sp>
      <p:sp>
        <p:nvSpPr>
          <p:cNvPr id="53259" name="TextBox 10"/>
          <p:cNvSpPr txBox="1">
            <a:spLocks noChangeArrowheads="1"/>
          </p:cNvSpPr>
          <p:nvPr/>
        </p:nvSpPr>
        <p:spPr bwMode="auto">
          <a:xfrm rot="-5400000">
            <a:off x="3531394" y="2502694"/>
            <a:ext cx="11668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 dirty="0"/>
              <a:t>Tempo (Dias)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 lIns="0" rIns="0"/>
          <a:lstStyle/>
          <a:p>
            <a:pPr lvl="0"/>
            <a:r>
              <a:rPr lang="pt-PT" sz="3200" dirty="0" smtClean="0">
                <a:latin typeface="Arial" charset="0"/>
                <a:cs typeface="Arial" charset="0"/>
              </a:rPr>
              <a:t>Os cientistas estudam formas de manter frescos os produtos vegetais, após a colheita</a:t>
            </a:r>
            <a:br>
              <a:rPr lang="pt-PT" sz="3200" dirty="0" smtClean="0">
                <a:latin typeface="Arial" charset="0"/>
                <a:cs typeface="Arial" charset="0"/>
              </a:rPr>
            </a:br>
            <a:endParaRPr lang="pt-PT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334000" y="4014324"/>
            <a:ext cx="21336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/>
              <a:t>Escala de coloração verde</a:t>
            </a:r>
            <a:endParaRPr lang="pt-P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2"/>
          <p:cNvGrpSpPr>
            <a:grpSpLocks/>
          </p:cNvGrpSpPr>
          <p:nvPr/>
        </p:nvGrpSpPr>
        <p:grpSpPr bwMode="auto">
          <a:xfrm>
            <a:off x="595313" y="3751263"/>
            <a:ext cx="2928937" cy="2143125"/>
            <a:chOff x="857199" y="840093"/>
            <a:chExt cx="2571768" cy="1628959"/>
          </a:xfrm>
        </p:grpSpPr>
        <p:pic>
          <p:nvPicPr>
            <p:cNvPr id="5428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1142984"/>
              <a:ext cx="2317752" cy="1326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6" name="TextBox 9"/>
            <p:cNvSpPr txBox="1">
              <a:spLocks noChangeArrowheads="1"/>
            </p:cNvSpPr>
            <p:nvPr/>
          </p:nvSpPr>
          <p:spPr bwMode="auto">
            <a:xfrm>
              <a:off x="857199" y="840093"/>
              <a:ext cx="2571768" cy="257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cs typeface="Arial" charset="0"/>
                </a:rPr>
                <a:t>Deficiência em Vitamina A</a:t>
              </a:r>
            </a:p>
          </p:txBody>
        </p:sp>
      </p:grp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285750" y="1571625"/>
            <a:ext cx="3286125" cy="1898650"/>
            <a:chOff x="642910" y="2643182"/>
            <a:chExt cx="2857520" cy="1488284"/>
          </a:xfrm>
        </p:grpSpPr>
        <p:pic>
          <p:nvPicPr>
            <p:cNvPr id="5428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2643182"/>
              <a:ext cx="2857520" cy="1488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2071654" y="3819445"/>
              <a:ext cx="635909" cy="265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cs typeface="Arial" charset="0"/>
                </a:rPr>
                <a:t>Fome</a:t>
              </a:r>
            </a:p>
          </p:txBody>
        </p:sp>
      </p:grpSp>
      <p:sp>
        <p:nvSpPr>
          <p:cNvPr id="54276" name="TextBox 14"/>
          <p:cNvSpPr txBox="1">
            <a:spLocks noChangeArrowheads="1"/>
          </p:cNvSpPr>
          <p:nvPr/>
        </p:nvSpPr>
        <p:spPr bwMode="auto">
          <a:xfrm>
            <a:off x="3810000" y="1371600"/>
            <a:ext cx="518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As dietas de subsistência são normalmente pobres em nutrientes. O nosso corpo precisa de vitaminas, minerais e calorias. A subnutrição é principalmente uma “doença” da pobreza.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9563" y="3679825"/>
            <a:ext cx="3286125" cy="2339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75" y="4194175"/>
            <a:ext cx="42862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18"/>
          <p:cNvSpPr txBox="1">
            <a:spLocks noChangeArrowheads="1"/>
          </p:cNvSpPr>
          <p:nvPr/>
        </p:nvSpPr>
        <p:spPr bwMode="auto">
          <a:xfrm>
            <a:off x="4881563" y="3751263"/>
            <a:ext cx="3357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cs typeface="Arial" charset="0"/>
              </a:rPr>
              <a:t>Anemia (crianças)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2875" y="3751263"/>
            <a:ext cx="4429125" cy="234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281" name="Title 1"/>
          <p:cNvSpPr>
            <a:spLocks noGrp="1"/>
          </p:cNvSpPr>
          <p:nvPr>
            <p:ph type="title"/>
          </p:nvPr>
        </p:nvSpPr>
        <p:spPr bwMode="auto">
          <a:xfrm>
            <a:off x="261938" y="152400"/>
            <a:ext cx="872966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GB" smtClean="0">
                <a:latin typeface="Arial" charset="0"/>
                <a:cs typeface="Arial" charset="0"/>
              </a:rPr>
              <a:t>O aumento do teor de nutrientes pode ajudar a diminuir a subnutrição</a:t>
            </a:r>
          </a:p>
        </p:txBody>
      </p:sp>
      <p:sp>
        <p:nvSpPr>
          <p:cNvPr id="54282" name="TextBox 16"/>
          <p:cNvSpPr txBox="1">
            <a:spLocks noChangeArrowheads="1"/>
          </p:cNvSpPr>
          <p:nvPr/>
        </p:nvSpPr>
        <p:spPr bwMode="auto">
          <a:xfrm>
            <a:off x="6643688" y="6072188"/>
            <a:ext cx="2500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Image sources: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 Petaholmes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 based on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7"/>
              </a:rPr>
              <a:t>WHO data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8"/>
              </a:rPr>
              <a:t>WHO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6250"/>
            <a:ext cx="83169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1000125" y="4429125"/>
            <a:ext cx="7500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A </a:t>
            </a:r>
            <a:r>
              <a:rPr lang="en-GB" sz="2400" dirty="0" err="1"/>
              <a:t>fortificação</a:t>
            </a:r>
            <a:r>
              <a:rPr lang="en-GB" sz="2400" dirty="0"/>
              <a:t> de </a:t>
            </a:r>
            <a:r>
              <a:rPr lang="en-GB" sz="2400" dirty="0" err="1"/>
              <a:t>alimentos</a:t>
            </a:r>
            <a:r>
              <a:rPr lang="en-GB" sz="2400" dirty="0"/>
              <a:t> com </a:t>
            </a:r>
            <a:r>
              <a:rPr lang="en-GB" sz="2400" dirty="0" err="1"/>
              <a:t>vitaminas</a:t>
            </a:r>
            <a:r>
              <a:rPr lang="en-GB" sz="2400" dirty="0"/>
              <a:t> (ex.: </a:t>
            </a:r>
            <a:r>
              <a:rPr lang="en-GB" sz="2400" dirty="0" err="1"/>
              <a:t>folato</a:t>
            </a:r>
            <a:r>
              <a:rPr lang="en-GB" sz="2400" dirty="0"/>
              <a:t> e </a:t>
            </a:r>
            <a:r>
              <a:rPr lang="en-GB" sz="2400" dirty="0" err="1"/>
              <a:t>v</a:t>
            </a:r>
            <a:r>
              <a:rPr lang="en-GB" sz="2400" dirty="0" err="1" smtClean="0"/>
              <a:t>itamina</a:t>
            </a:r>
            <a:r>
              <a:rPr lang="en-GB" sz="2400" dirty="0" smtClean="0"/>
              <a:t> </a:t>
            </a:r>
            <a:r>
              <a:rPr lang="en-GB" sz="2400" dirty="0"/>
              <a:t>A) e </a:t>
            </a:r>
            <a:r>
              <a:rPr lang="en-GB" sz="2400" dirty="0" err="1"/>
              <a:t>micronutrientes</a:t>
            </a:r>
            <a:r>
              <a:rPr lang="en-GB" sz="2400" dirty="0"/>
              <a:t> (ex.: </a:t>
            </a:r>
            <a:r>
              <a:rPr lang="en-GB" sz="2400" dirty="0" err="1"/>
              <a:t>ferro</a:t>
            </a:r>
            <a:r>
              <a:rPr lang="en-GB" sz="2400" dirty="0"/>
              <a:t>, </a:t>
            </a:r>
            <a:r>
              <a:rPr lang="en-GB" sz="2400" dirty="0" err="1"/>
              <a:t>zinco</a:t>
            </a:r>
            <a:r>
              <a:rPr lang="en-GB" sz="2400" dirty="0"/>
              <a:t> e  </a:t>
            </a:r>
            <a:r>
              <a:rPr lang="en-GB" sz="2400" dirty="0" err="1"/>
              <a:t>iodo</a:t>
            </a:r>
            <a:r>
              <a:rPr lang="en-GB" sz="2400" dirty="0"/>
              <a:t>), </a:t>
            </a:r>
            <a:r>
              <a:rPr lang="en-GB" sz="2400" dirty="0" err="1"/>
              <a:t>contribuiu</a:t>
            </a:r>
            <a:r>
              <a:rPr lang="en-GB" sz="2400" dirty="0"/>
              <a:t> </a:t>
            </a:r>
            <a:r>
              <a:rPr lang="en-GB" sz="2400" dirty="0" err="1"/>
              <a:t>para</a:t>
            </a:r>
            <a:r>
              <a:rPr lang="en-GB" sz="2400" dirty="0"/>
              <a:t> a </a:t>
            </a:r>
            <a:r>
              <a:rPr lang="en-GB" sz="2400" dirty="0" err="1"/>
              <a:t>diminuição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subnutrição</a:t>
            </a:r>
            <a:r>
              <a:rPr lang="en-GB" sz="2400" dirty="0"/>
              <a:t> </a:t>
            </a:r>
            <a:r>
              <a:rPr lang="en-GB" sz="2400" dirty="0" err="1"/>
              <a:t>em</a:t>
            </a:r>
            <a:r>
              <a:rPr lang="en-GB" sz="2400" dirty="0"/>
              <a:t> </a:t>
            </a:r>
            <a:r>
              <a:rPr lang="en-GB" sz="2400" dirty="0" err="1"/>
              <a:t>diversas</a:t>
            </a:r>
            <a:r>
              <a:rPr lang="en-GB" sz="2400" dirty="0"/>
              <a:t> </a:t>
            </a:r>
            <a:r>
              <a:rPr lang="en-GB" sz="2400" dirty="0" err="1"/>
              <a:t>regiões</a:t>
            </a:r>
            <a:r>
              <a:rPr lang="en-GB" sz="2400" dirty="0"/>
              <a:t> do </a:t>
            </a:r>
            <a:r>
              <a:rPr lang="en-GB" sz="2400" dirty="0" err="1"/>
              <a:t>mundo</a:t>
            </a:r>
            <a:r>
              <a:rPr lang="en-GB" sz="2400" dirty="0"/>
              <a:t>.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6351588" y="6092825"/>
            <a:ext cx="27924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© UNICEF/NYHQ1998-0891/Giacomo Pirozzi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400" smtClean="0">
                <a:latin typeface="Arial" charset="0"/>
                <a:cs typeface="Arial" charset="0"/>
              </a:rPr>
              <a:t>A mandioca é o alimento básico em grande parte de África, mas é pobre em nutrientes</a:t>
            </a:r>
            <a:endParaRPr lang="en-US" sz="340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2708275"/>
            <a:ext cx="3240087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mtClean="0"/>
              <a:t>Os cientistas identificaram recentemente uma variedade que produz mais vitamina A que a variedade padrão.</a:t>
            </a:r>
            <a:endParaRPr lang="pt-PT"/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2627313" y="5970588"/>
            <a:ext cx="6516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Welsch, R., Arango, J., Bar, C., Salazar, B., Al-Babili, S., Beltran, J., Chavarriaga, P., Ceballos, H., Tohme, J., and Beyer, P. Provitamin A accumulation in cassava (</a:t>
            </a:r>
            <a:r>
              <a:rPr lang="en-US" sz="800" i="1">
                <a:latin typeface="Times New Roman" pitchFamily="18" charset="0"/>
                <a:cs typeface="Times New Roman" pitchFamily="18" charset="0"/>
              </a:rPr>
              <a:t>Manihot esculenta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) roots driven by a single nucleotide polymorphism in a phytoene synthase gene. Plant Cell</a:t>
            </a:r>
            <a:r>
              <a:rPr lang="en-US" sz="800">
                <a:latin typeface="Times New Roman" pitchFamily="18" charset="0"/>
                <a:cs typeface="Times New Roman" pitchFamily="18" charset="0"/>
                <a:hlinkClick r:id="rId2"/>
              </a:rPr>
              <a:t>: tpc.110.077560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325" name="TextBox 6"/>
          <p:cNvSpPr txBox="1">
            <a:spLocks noChangeArrowheads="1"/>
          </p:cNvSpPr>
          <p:nvPr/>
        </p:nvSpPr>
        <p:spPr bwMode="auto">
          <a:xfrm>
            <a:off x="1763713" y="1844675"/>
            <a:ext cx="1728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/>
              <a:t>Variedade branca padrão</a:t>
            </a:r>
            <a:endParaRPr lang="en-US"/>
          </a:p>
        </p:txBody>
      </p: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1187450" y="4292600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/>
              <a:t>Recém-descoberta variedade amarela</a:t>
            </a:r>
            <a:endParaRPr lang="en-US"/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 cstate="print"/>
          <a:srcRect b="52187"/>
          <a:stretch>
            <a:fillRect/>
          </a:stretch>
        </p:blipFill>
        <p:spPr bwMode="auto">
          <a:xfrm>
            <a:off x="4932363" y="1844675"/>
            <a:ext cx="41306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8" name="Group 10"/>
          <p:cNvGrpSpPr>
            <a:grpSpLocks/>
          </p:cNvGrpSpPr>
          <p:nvPr/>
        </p:nvGrpSpPr>
        <p:grpSpPr bwMode="auto">
          <a:xfrm>
            <a:off x="3492500" y="1844675"/>
            <a:ext cx="1439863" cy="3024188"/>
            <a:chOff x="2771800" y="1710201"/>
            <a:chExt cx="1512639" cy="3337415"/>
          </a:xfrm>
        </p:grpSpPr>
        <p:pic>
          <p:nvPicPr>
            <p:cNvPr id="563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50143" r="75417" b="4578"/>
            <a:stretch>
              <a:fillRect/>
            </a:stretch>
          </p:blipFill>
          <p:spPr bwMode="auto">
            <a:xfrm>
              <a:off x="2771800" y="3356991"/>
              <a:ext cx="1512639" cy="16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2460" r="75417" b="53938"/>
            <a:stretch>
              <a:fillRect/>
            </a:stretch>
          </p:blipFill>
          <p:spPr bwMode="auto">
            <a:xfrm>
              <a:off x="2771800" y="1710201"/>
              <a:ext cx="1512639" cy="162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Alimentos biofortificados geneticamente</a:t>
            </a:r>
          </a:p>
        </p:txBody>
      </p:sp>
      <p:grpSp>
        <p:nvGrpSpPr>
          <p:cNvPr id="57347" name="Group 14"/>
          <p:cNvGrpSpPr>
            <a:grpSpLocks/>
          </p:cNvGrpSpPr>
          <p:nvPr/>
        </p:nvGrpSpPr>
        <p:grpSpPr bwMode="auto">
          <a:xfrm>
            <a:off x="1785938" y="1357313"/>
            <a:ext cx="4005262" cy="3406775"/>
            <a:chOff x="1857356" y="1428736"/>
            <a:chExt cx="4004961" cy="3406552"/>
          </a:xfrm>
        </p:grpSpPr>
        <p:pic>
          <p:nvPicPr>
            <p:cNvPr id="57355" name="Picture 1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7356" y="1428736"/>
              <a:ext cx="3857652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6" name="TextBox 9"/>
            <p:cNvSpPr txBox="1">
              <a:spLocks noChangeArrowheads="1"/>
            </p:cNvSpPr>
            <p:nvPr/>
          </p:nvSpPr>
          <p:spPr bwMode="auto">
            <a:xfrm>
              <a:off x="3203261" y="4004497"/>
              <a:ext cx="2659056" cy="8307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/>
                <a:t>Arroz enriquecido em ferro</a:t>
              </a:r>
            </a:p>
          </p:txBody>
        </p:sp>
      </p:grpSp>
      <p:grpSp>
        <p:nvGrpSpPr>
          <p:cNvPr id="57348" name="Group 16"/>
          <p:cNvGrpSpPr>
            <a:grpSpLocks/>
          </p:cNvGrpSpPr>
          <p:nvPr/>
        </p:nvGrpSpPr>
        <p:grpSpPr bwMode="auto">
          <a:xfrm>
            <a:off x="5486400" y="1643063"/>
            <a:ext cx="3514725" cy="4129087"/>
            <a:chOff x="5486407" y="1643050"/>
            <a:chExt cx="3514725" cy="4129345"/>
          </a:xfrm>
        </p:grpSpPr>
        <p:pic>
          <p:nvPicPr>
            <p:cNvPr id="5735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4166" t="2428" r="1666" b="485"/>
            <a:stretch>
              <a:fillRect/>
            </a:stretch>
          </p:blipFill>
          <p:spPr bwMode="auto">
            <a:xfrm>
              <a:off x="5786446" y="1643050"/>
              <a:ext cx="2928958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4" name="TextBox 10"/>
            <p:cNvSpPr txBox="1">
              <a:spLocks noChangeArrowheads="1"/>
            </p:cNvSpPr>
            <p:nvPr/>
          </p:nvSpPr>
          <p:spPr bwMode="auto">
            <a:xfrm>
              <a:off x="5486407" y="4572008"/>
              <a:ext cx="3514725" cy="120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err="1"/>
                <a:t>Tomates</a:t>
              </a:r>
              <a:r>
                <a:rPr lang="en-GB" sz="2400" dirty="0"/>
                <a:t> </a:t>
              </a:r>
              <a:r>
                <a:rPr lang="en-GB" sz="2400" dirty="0" err="1" smtClean="0"/>
                <a:t>comuns</a:t>
              </a:r>
              <a:r>
                <a:rPr lang="en-GB" sz="2400" dirty="0" smtClean="0"/>
                <a:t> </a:t>
              </a:r>
              <a:r>
                <a:rPr lang="en-GB" sz="2400" dirty="0"/>
                <a:t>(</a:t>
              </a:r>
              <a:r>
                <a:rPr lang="en-GB" sz="2400" dirty="0" err="1"/>
                <a:t>cima</a:t>
              </a:r>
              <a:r>
                <a:rPr lang="en-GB" sz="2400" dirty="0"/>
                <a:t>) e </a:t>
              </a:r>
              <a:r>
                <a:rPr lang="en-GB" sz="2400" dirty="0" err="1"/>
                <a:t>enriquecidos</a:t>
              </a:r>
              <a:r>
                <a:rPr lang="en-GB" sz="2400" dirty="0"/>
                <a:t> </a:t>
              </a:r>
              <a:r>
                <a:rPr lang="en-GB" sz="2400" dirty="0" err="1"/>
                <a:t>em</a:t>
              </a:r>
              <a:r>
                <a:rPr lang="en-GB" sz="2400" dirty="0"/>
                <a:t> </a:t>
              </a:r>
              <a:r>
                <a:rPr lang="en-GB" sz="2400" dirty="0" err="1"/>
                <a:t>antioxidantes</a:t>
              </a:r>
              <a:r>
                <a:rPr lang="en-GB" sz="2400" dirty="0"/>
                <a:t> (</a:t>
              </a:r>
              <a:r>
                <a:rPr lang="en-GB" sz="2400" dirty="0" err="1"/>
                <a:t>baixo</a:t>
              </a:r>
              <a:r>
                <a:rPr lang="en-GB" sz="2400" dirty="0"/>
                <a:t>)</a:t>
              </a:r>
            </a:p>
          </p:txBody>
        </p:sp>
      </p:grp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857625" y="6000750"/>
            <a:ext cx="5286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credits: </a:t>
            </a:r>
            <a:r>
              <a:rPr lang="en-GB" sz="800" i="1">
                <a:latin typeface="Times New Roman" pitchFamily="18" charset="0"/>
                <a:cs typeface="Times New Roman" pitchFamily="18" charset="0"/>
                <a:hlinkClick r:id="rId6"/>
              </a:rPr>
              <a:t>Golden Rice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/>
              </a:rPr>
              <a:t> Humanitarian Board © 2007;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" i="1">
                <a:latin typeface="Times New Roman" pitchFamily="18" charset="0"/>
                <a:cs typeface="Times New Roman" pitchFamily="18" charset="0"/>
              </a:rPr>
              <a:t>Credit: </a:t>
            </a:r>
            <a:r>
              <a:rPr lang="en-GB" sz="800" i="1">
                <a:latin typeface="Times New Roman" pitchFamily="18" charset="0"/>
                <a:cs typeface="Times New Roman" pitchFamily="18" charset="0"/>
                <a:hlinkClick r:id="rId3"/>
              </a:rPr>
              <a:t>ETH Zurich / Christof Sautter</a:t>
            </a:r>
            <a:r>
              <a:rPr lang="en-GB" sz="800" i="1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Reprinted by permission from Macmillan Publishers, Ltd: Butelli, E., et al., Nature Biotechnology 26,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7"/>
              </a:rPr>
              <a:t>1301 - 1308 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copyright (2008). </a:t>
            </a:r>
          </a:p>
        </p:txBody>
      </p:sp>
      <p:grpSp>
        <p:nvGrpSpPr>
          <p:cNvPr id="57350" name="Group 15"/>
          <p:cNvGrpSpPr>
            <a:grpSpLocks/>
          </p:cNvGrpSpPr>
          <p:nvPr/>
        </p:nvGrpSpPr>
        <p:grpSpPr bwMode="auto">
          <a:xfrm>
            <a:off x="0" y="3643313"/>
            <a:ext cx="3875035" cy="2257436"/>
            <a:chOff x="0" y="3643314"/>
            <a:chExt cx="3875542" cy="2257511"/>
          </a:xfrm>
        </p:grpSpPr>
        <p:pic>
          <p:nvPicPr>
            <p:cNvPr id="57351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0225" y="3643314"/>
              <a:ext cx="2517775" cy="183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TextBox 8"/>
            <p:cNvSpPr txBox="1">
              <a:spLocks noChangeArrowheads="1"/>
            </p:cNvSpPr>
            <p:nvPr/>
          </p:nvSpPr>
          <p:spPr bwMode="auto">
            <a:xfrm>
              <a:off x="0" y="5500702"/>
              <a:ext cx="3875542" cy="400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 err="1"/>
                <a:t>Arroz</a:t>
              </a:r>
              <a:r>
                <a:rPr lang="en-GB" sz="2000" dirty="0"/>
                <a:t> </a:t>
              </a:r>
              <a:r>
                <a:rPr lang="en-GB" sz="2000" dirty="0" err="1"/>
                <a:t>enriquecido</a:t>
              </a:r>
              <a:r>
                <a:rPr lang="en-GB" sz="2000" dirty="0"/>
                <a:t> </a:t>
              </a:r>
              <a:r>
                <a:rPr lang="en-GB" sz="2000" dirty="0" err="1"/>
                <a:t>em</a:t>
              </a:r>
              <a:r>
                <a:rPr lang="en-GB" sz="2000" dirty="0"/>
                <a:t> </a:t>
              </a:r>
              <a:r>
                <a:rPr lang="en-GB" sz="2000" dirty="0" err="1"/>
                <a:t>v</a:t>
              </a:r>
              <a:r>
                <a:rPr lang="en-GB" sz="2000" dirty="0" err="1" smtClean="0"/>
                <a:t>itamina</a:t>
              </a:r>
              <a:r>
                <a:rPr lang="en-GB" sz="2000" dirty="0" smtClean="0"/>
                <a:t> </a:t>
              </a:r>
              <a:r>
                <a:rPr lang="en-GB" sz="2000" dirty="0"/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xfrm>
            <a:off x="500063" y="838200"/>
            <a:ext cx="31861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As plantas fornecem mais do que alimentos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 bwMode="auto">
          <a:xfrm>
            <a:off x="0" y="3500438"/>
            <a:ext cx="9144000" cy="250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buFont typeface="Arial" charset="0"/>
              <a:buNone/>
            </a:pPr>
            <a:r>
              <a:rPr lang="en-GB" b="1" smtClean="0">
                <a:latin typeface="Arial" charset="0"/>
              </a:rPr>
              <a:t>As plantas:</a:t>
            </a:r>
            <a:endParaRPr lang="en-GB" smtClean="0">
              <a:latin typeface="Arial" charset="0"/>
            </a:endParaRPr>
          </a:p>
          <a:p>
            <a:pPr marL="533400" lvl="2" indent="-266700" eaLnBrk="1" hangingPunct="1"/>
            <a:r>
              <a:rPr lang="en-GB" sz="2800" smtClean="0">
                <a:latin typeface="Arial" charset="0"/>
              </a:rPr>
              <a:t>são uma fonte de novos medicamentos terapêuticos</a:t>
            </a:r>
          </a:p>
          <a:p>
            <a:pPr marL="533400" lvl="2" indent="-266700" eaLnBrk="1" hangingPunct="1"/>
            <a:r>
              <a:rPr lang="en-GB" sz="2800" smtClean="0">
                <a:latin typeface="Arial" charset="0"/>
              </a:rPr>
              <a:t>fornecem fibras melhores para papel ou tecidos</a:t>
            </a:r>
          </a:p>
          <a:p>
            <a:pPr marL="533400" lvl="2" indent="-266700" eaLnBrk="1" hangingPunct="1"/>
            <a:r>
              <a:rPr lang="en-GB" sz="2800" smtClean="0">
                <a:latin typeface="Arial" charset="0"/>
              </a:rPr>
              <a:t>são uma fonte de produtos biorenováveis</a:t>
            </a:r>
          </a:p>
          <a:p>
            <a:pPr marL="533400" lvl="2" indent="-266700" eaLnBrk="1" hangingPunct="1"/>
            <a:r>
              <a:rPr lang="en-GB" sz="2800" smtClean="0">
                <a:latin typeface="Arial" charset="0"/>
              </a:rPr>
              <a:t>fornecem novas fontes de energia renovável</a:t>
            </a:r>
            <a:endParaRPr lang="en-GB" smtClean="0"/>
          </a:p>
          <a:p>
            <a:pPr marL="0" indent="0" eaLnBrk="1" hangingPunct="1"/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14290"/>
            <a:ext cx="5357818" cy="401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7940675" y="6092825"/>
            <a:ext cx="1203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tom donald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smtClean="0">
                <a:latin typeface="Arial" charset="0"/>
                <a:cs typeface="Arial" charset="0"/>
              </a:rPr>
              <a:t>As plantas produzem centenas de compostos que usamos como medicamentos ou drogas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 bwMode="auto">
          <a:xfrm>
            <a:off x="1143000" y="1828800"/>
            <a:ext cx="7696200" cy="3786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Char char="•"/>
            </a:pPr>
            <a:r>
              <a:rPr lang="pt-PT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A casca de salgueiro </a:t>
            </a:r>
            <a:r>
              <a:rPr lang="pt-PT" dirty="0" smtClean="0">
                <a:latin typeface="Arial" charset="0"/>
                <a:cs typeface="Arial" charset="0"/>
              </a:rPr>
              <a:t>(</a:t>
            </a:r>
            <a:r>
              <a:rPr lang="pt-PT" i="1" dirty="0" err="1" smtClean="0">
                <a:latin typeface="Arial" charset="0"/>
                <a:cs typeface="Arial" charset="0"/>
              </a:rPr>
              <a:t>Salix</a:t>
            </a:r>
            <a:r>
              <a:rPr lang="pt-PT" dirty="0" smtClean="0">
                <a:latin typeface="Arial" charset="0"/>
                <a:cs typeface="Arial" charset="0"/>
              </a:rPr>
              <a:t>) é uma fonte de aspirina (ácido acetilsalicílico)</a:t>
            </a:r>
          </a:p>
          <a:p>
            <a:pPr marL="0" indent="0">
              <a:buFont typeface="Arial" charset="0"/>
              <a:buChar char="•"/>
            </a:pPr>
            <a:r>
              <a:rPr lang="pt-PT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A dedaleira</a:t>
            </a:r>
            <a:r>
              <a:rPr lang="pt-PT" dirty="0" smtClean="0">
                <a:latin typeface="Arial" charset="0"/>
                <a:cs typeface="Arial" charset="0"/>
              </a:rPr>
              <a:t> (</a:t>
            </a:r>
            <a:r>
              <a:rPr lang="pt-PT" i="1" dirty="0" err="1" smtClean="0">
                <a:latin typeface="Arial" charset="0"/>
                <a:cs typeface="Arial" charset="0"/>
              </a:rPr>
              <a:t>Digitalis</a:t>
            </a:r>
            <a:r>
              <a:rPr lang="pt-PT" i="1" dirty="0" smtClean="0">
                <a:latin typeface="Arial" charset="0"/>
                <a:cs typeface="Arial" charset="0"/>
              </a:rPr>
              <a:t> </a:t>
            </a:r>
            <a:r>
              <a:rPr lang="pt-PT" i="1" dirty="0" err="1" smtClean="0">
                <a:latin typeface="Arial" charset="0"/>
                <a:cs typeface="Arial" charset="0"/>
              </a:rPr>
              <a:t>purpurea</a:t>
            </a:r>
            <a:r>
              <a:rPr lang="pt-PT" dirty="0" smtClean="0">
                <a:latin typeface="Arial" charset="0"/>
                <a:cs typeface="Arial" charset="0"/>
              </a:rPr>
              <a:t>) </a:t>
            </a:r>
            <a:r>
              <a:rPr lang="pt-PT" dirty="0" err="1" smtClean="0">
                <a:latin typeface="Arial" charset="0"/>
                <a:cs typeface="Arial" charset="0"/>
              </a:rPr>
              <a:t>é</a:t>
            </a:r>
            <a:r>
              <a:rPr lang="pt-PT" dirty="0" smtClean="0">
                <a:latin typeface="Arial" charset="0"/>
                <a:cs typeface="Arial" charset="0"/>
              </a:rPr>
              <a:t> uma fonte de digitálicos (tratamento de problemas cardíacos)</a:t>
            </a:r>
          </a:p>
          <a:p>
            <a:pPr marL="0" indent="0">
              <a:buFont typeface="Arial" charset="0"/>
              <a:buChar char="•"/>
            </a:pPr>
            <a:r>
              <a:rPr lang="pt-PT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A casca do teixo do pacífico </a:t>
            </a:r>
            <a:r>
              <a:rPr lang="pt-PT" dirty="0" smtClean="0">
                <a:latin typeface="Arial" charset="0"/>
                <a:cs typeface="Arial" charset="0"/>
              </a:rPr>
              <a:t>(</a:t>
            </a:r>
            <a:r>
              <a:rPr lang="pt-PT" i="1" dirty="0" err="1" smtClean="0">
                <a:latin typeface="Arial" charset="0"/>
                <a:cs typeface="Arial" charset="0"/>
              </a:rPr>
              <a:t>Taxus</a:t>
            </a:r>
            <a:r>
              <a:rPr lang="pt-PT" i="1" dirty="0" smtClean="0">
                <a:latin typeface="Arial" charset="0"/>
                <a:cs typeface="Arial" charset="0"/>
              </a:rPr>
              <a:t> </a:t>
            </a:r>
            <a:r>
              <a:rPr lang="pt-PT" i="1" dirty="0" err="1" smtClean="0">
                <a:latin typeface="Arial" charset="0"/>
                <a:cs typeface="Arial" charset="0"/>
              </a:rPr>
              <a:t>brevifolia</a:t>
            </a:r>
            <a:r>
              <a:rPr lang="pt-PT" dirty="0" smtClean="0">
                <a:latin typeface="Arial" charset="0"/>
                <a:cs typeface="Arial" charset="0"/>
              </a:rPr>
              <a:t>) </a:t>
            </a:r>
            <a:r>
              <a:rPr lang="pt-PT" dirty="0" err="1" smtClean="0">
                <a:latin typeface="Arial" charset="0"/>
                <a:cs typeface="Arial" charset="0"/>
              </a:rPr>
              <a:t>é</a:t>
            </a:r>
            <a:r>
              <a:rPr lang="pt-PT" dirty="0" smtClean="0">
                <a:latin typeface="Arial" charset="0"/>
                <a:cs typeface="Arial" charset="0"/>
              </a:rPr>
              <a:t> uma fonte de </a:t>
            </a:r>
            <a:r>
              <a:rPr lang="pt-PT" dirty="0" err="1" smtClean="0">
                <a:latin typeface="Arial" charset="0"/>
                <a:cs typeface="Arial" charset="0"/>
              </a:rPr>
              <a:t>taxol</a:t>
            </a:r>
            <a:r>
              <a:rPr lang="pt-PT" dirty="0" smtClean="0">
                <a:latin typeface="Arial" charset="0"/>
                <a:cs typeface="Arial" charset="0"/>
              </a:rPr>
              <a:t> (tratamento do cancro)</a:t>
            </a:r>
          </a:p>
          <a:p>
            <a:pPr marL="0" indent="0">
              <a:buFont typeface="Arial" charset="0"/>
              <a:buChar char="•"/>
            </a:pPr>
            <a:r>
              <a:rPr lang="pt-PT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O café</a:t>
            </a:r>
            <a:r>
              <a:rPr lang="pt-PT" dirty="0" smtClean="0">
                <a:latin typeface="Arial" charset="0"/>
                <a:cs typeface="Arial" charset="0"/>
              </a:rPr>
              <a:t> (</a:t>
            </a:r>
            <a:r>
              <a:rPr lang="pt-PT" i="1" dirty="0" err="1" smtClean="0">
                <a:latin typeface="Arial" charset="0"/>
                <a:cs typeface="Arial" charset="0"/>
              </a:rPr>
              <a:t>Coffea</a:t>
            </a:r>
            <a:r>
              <a:rPr lang="pt-PT" dirty="0" smtClean="0">
                <a:latin typeface="Arial" charset="0"/>
                <a:cs typeface="Arial" charset="0"/>
              </a:rPr>
              <a:t> </a:t>
            </a:r>
            <a:r>
              <a:rPr lang="pt-PT" i="1" dirty="0" err="1" smtClean="0">
                <a:latin typeface="Arial" charset="0"/>
                <a:cs typeface="Arial" charset="0"/>
              </a:rPr>
              <a:t>arabica</a:t>
            </a:r>
            <a:r>
              <a:rPr lang="pt-PT" dirty="0" smtClean="0">
                <a:latin typeface="Arial" charset="0"/>
                <a:cs typeface="Arial" charset="0"/>
              </a:rPr>
              <a:t>) </a:t>
            </a:r>
            <a:r>
              <a:rPr lang="pt-PT" dirty="0" err="1" smtClean="0">
                <a:latin typeface="Arial" charset="0"/>
                <a:cs typeface="Arial" charset="0"/>
              </a:rPr>
              <a:t>e</a:t>
            </a:r>
            <a:r>
              <a:rPr lang="pt-PT" dirty="0" smtClean="0">
                <a:latin typeface="Arial" charset="0"/>
                <a:cs typeface="Arial" charset="0"/>
              </a:rPr>
              <a:t> o </a:t>
            </a:r>
            <a:r>
              <a:rPr lang="pt-PT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chá</a:t>
            </a:r>
            <a:r>
              <a:rPr lang="pt-PT" dirty="0" smtClean="0">
                <a:latin typeface="Arial" charset="0"/>
                <a:cs typeface="Arial" charset="0"/>
              </a:rPr>
              <a:t> (</a:t>
            </a:r>
            <a:r>
              <a:rPr lang="pt-PT" i="1" dirty="0" err="1" smtClean="0">
                <a:latin typeface="Arial" charset="0"/>
                <a:cs typeface="Arial" charset="0"/>
              </a:rPr>
              <a:t>Camellia</a:t>
            </a:r>
            <a:r>
              <a:rPr lang="pt-PT" i="1" dirty="0" smtClean="0">
                <a:latin typeface="Arial" charset="0"/>
                <a:cs typeface="Arial" charset="0"/>
              </a:rPr>
              <a:t> </a:t>
            </a:r>
            <a:r>
              <a:rPr lang="pt-PT" i="1" dirty="0" err="1" smtClean="0">
                <a:latin typeface="Arial" charset="0"/>
                <a:cs typeface="Arial" charset="0"/>
              </a:rPr>
              <a:t>sinensis</a:t>
            </a:r>
            <a:r>
              <a:rPr lang="pt-PT" dirty="0" smtClean="0">
                <a:latin typeface="Arial" charset="0"/>
                <a:cs typeface="Arial" charset="0"/>
              </a:rPr>
              <a:t>) </a:t>
            </a:r>
            <a:r>
              <a:rPr lang="pt-PT" dirty="0" err="1" smtClean="0">
                <a:latin typeface="Arial" charset="0"/>
                <a:cs typeface="Arial" charset="0"/>
              </a:rPr>
              <a:t>são</a:t>
            </a:r>
            <a:r>
              <a:rPr lang="pt-PT" dirty="0" smtClean="0">
                <a:latin typeface="Arial" charset="0"/>
                <a:cs typeface="Arial" charset="0"/>
              </a:rPr>
              <a:t> fontes de cafeína (estimulante)</a:t>
            </a:r>
          </a:p>
          <a:p>
            <a:pPr marL="0" indent="0"/>
            <a:endParaRPr lang="pt-PT" dirty="0" smtClean="0">
              <a:latin typeface="Arial" charset="0"/>
              <a:cs typeface="Arial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9909">
            <a:off x="7194550" y="4762500"/>
            <a:ext cx="13668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715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 malária mata milhões de pessoas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8004175" cy="308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0" name="TextBox 6"/>
          <p:cNvSpPr txBox="1">
            <a:spLocks noChangeArrowheads="1"/>
          </p:cNvSpPr>
          <p:nvPr/>
        </p:nvSpPr>
        <p:spPr bwMode="auto">
          <a:xfrm>
            <a:off x="990600" y="4714875"/>
            <a:ext cx="7034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Regiões do mundo com maior risco de malária.</a:t>
            </a:r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5357813" y="6094413"/>
            <a:ext cx="3786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  <a:hlinkClick r:id="rId4"/>
              </a:rPr>
              <a:t>Hay, S.I., et al., 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(2009) PLoS Med 6(3): e1000048. doi:10.1371/ journal.pmed.1000048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 protozoário </a:t>
            </a:r>
            <a:r>
              <a:rPr lang="en-GB" i="1" smtClean="0">
                <a:latin typeface="Arial" charset="0"/>
                <a:cs typeface="Arial" charset="0"/>
              </a:rPr>
              <a:t>Plasmodium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provoca a malária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785938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571500" y="2571750"/>
            <a:ext cx="2071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/>
              <a:t>Plasmodium</a:t>
            </a:r>
            <a:r>
              <a:rPr lang="en-GB" sz="2400"/>
              <a:t> dentro de uma célula de rato</a:t>
            </a:r>
          </a:p>
        </p:txBody>
      </p:sp>
      <p:sp>
        <p:nvSpPr>
          <p:cNvPr id="7" name="Down Arrow 6"/>
          <p:cNvSpPr/>
          <p:nvPr/>
        </p:nvSpPr>
        <p:spPr>
          <a:xfrm rot="15467023">
            <a:off x="3068638" y="1944688"/>
            <a:ext cx="525462" cy="1084262"/>
          </a:xfrm>
          <a:prstGeom prst="downArrow">
            <a:avLst>
              <a:gd name="adj1" fmla="val 25130"/>
              <a:gd name="adj2" fmla="val 5000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46" name="TextBox 5"/>
          <p:cNvSpPr txBox="1">
            <a:spLocks noChangeArrowheads="1"/>
          </p:cNvSpPr>
          <p:nvPr/>
        </p:nvSpPr>
        <p:spPr bwMode="auto">
          <a:xfrm>
            <a:off x="6824663" y="6092825"/>
            <a:ext cx="2355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  <a:hlinkClick r:id="rId4"/>
              </a:rPr>
              <a:t>Image by Ute Frevert; false color by Margaret Shear.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Não podíamos viver sem plantas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1219200"/>
            <a:ext cx="50292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 As plantas produzem a maioria do oxigénio que respiramos.</a:t>
            </a:r>
          </a:p>
          <a:p>
            <a:pPr marL="0" indent="0" eaLnBrk="1" hangingPunct="1">
              <a:buFont typeface="Arial" charset="0"/>
              <a:buChar char="•"/>
            </a:pPr>
            <a:endParaRPr lang="en-GB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 As plantas produzem a maioria da energia química que consumimos na alimentação e que queimamos como combustível.</a:t>
            </a:r>
          </a:p>
          <a:p>
            <a:pPr marL="0" indent="0" eaLnBrk="1" hangingPunct="1">
              <a:buFont typeface="Arial" charset="0"/>
              <a:buChar char="•"/>
            </a:pPr>
            <a:endParaRPr lang="en-GB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 As plantas produzem uma grande variedade de produtos químicos com diversas aplicações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11430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4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1417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O </a:t>
            </a:r>
            <a:r>
              <a:rPr lang="en-GB" i="1" dirty="0" smtClean="0">
                <a:latin typeface="Arial" charset="0"/>
                <a:cs typeface="Arial" charset="0"/>
              </a:rPr>
              <a:t>Plasmodium</a:t>
            </a:r>
            <a:r>
              <a:rPr lang="en-GB" dirty="0" smtClean="0">
                <a:latin typeface="Arial" charset="0"/>
                <a:cs typeface="Arial" charset="0"/>
              </a:rPr>
              <a:t> é </a:t>
            </a:r>
            <a:r>
              <a:rPr lang="en-GB" dirty="0" err="1" smtClean="0">
                <a:latin typeface="Arial" charset="0"/>
                <a:cs typeface="Arial" charset="0"/>
              </a:rPr>
              <a:t>transferido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para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os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humanos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através</a:t>
            </a:r>
            <a:r>
              <a:rPr lang="en-GB" dirty="0" smtClean="0">
                <a:latin typeface="Arial" charset="0"/>
                <a:cs typeface="Arial" charset="0"/>
              </a:rPr>
              <a:t> de </a:t>
            </a:r>
            <a:r>
              <a:rPr lang="en-GB" dirty="0" err="1" smtClean="0">
                <a:latin typeface="Arial" charset="0"/>
                <a:cs typeface="Arial" charset="0"/>
              </a:rPr>
              <a:t>mosquitos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infetados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357438"/>
            <a:ext cx="6072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8194675" y="6092825"/>
            <a:ext cx="949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CDC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857375"/>
            <a:ext cx="2801937" cy="39290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2928938"/>
            <a:ext cx="22145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857375"/>
            <a:ext cx="3071813" cy="20002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Circular Arrow 12"/>
          <p:cNvSpPr/>
          <p:nvPr/>
        </p:nvSpPr>
        <p:spPr>
          <a:xfrm rot="11262555" flipH="1" flipV="1">
            <a:off x="6384925" y="2224088"/>
            <a:ext cx="1308100" cy="15478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639937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3494" name="TextBox 11"/>
          <p:cNvSpPr txBox="1">
            <a:spLocks noChangeArrowheads="1"/>
          </p:cNvSpPr>
          <p:nvPr/>
        </p:nvSpPr>
        <p:spPr bwMode="auto">
          <a:xfrm>
            <a:off x="3429000" y="4500563"/>
            <a:ext cx="5286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Mas o </a:t>
            </a:r>
            <a:r>
              <a:rPr lang="en-GB" sz="2400" i="1"/>
              <a:t>Plasmodium</a:t>
            </a:r>
            <a:r>
              <a:rPr lang="en-GB" sz="2400"/>
              <a:t> está a desenvolver resistência ao quinino, sendo necessário descobrir novas fontes de compostos anti-malária </a:t>
            </a: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7775575" y="6092825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Image credits: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/>
              </a:rPr>
              <a:t>Köhler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7"/>
              </a:rPr>
              <a:t>CDC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3496" name="Title 8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dirty="0" err="1" smtClean="0">
                <a:latin typeface="Arial" charset="0"/>
                <a:cs typeface="Arial" charset="0"/>
              </a:rPr>
              <a:t>casca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da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quina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contém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quinino</a:t>
            </a:r>
            <a:r>
              <a:rPr lang="en-GB" dirty="0" smtClean="0">
                <a:latin typeface="Arial" charset="0"/>
                <a:cs typeface="Arial" charset="0"/>
              </a:rPr>
              <a:t>, </a:t>
            </a:r>
            <a:r>
              <a:rPr lang="en-GB" dirty="0" err="1" smtClean="0">
                <a:latin typeface="Arial" charset="0"/>
                <a:cs typeface="Arial" charset="0"/>
              </a:rPr>
              <a:t>que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consegue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matar</a:t>
            </a:r>
            <a:r>
              <a:rPr lang="en-GB" dirty="0" smtClean="0">
                <a:latin typeface="Arial" charset="0"/>
                <a:cs typeface="Arial" charset="0"/>
              </a:rPr>
              <a:t> o </a:t>
            </a:r>
            <a:r>
              <a:rPr lang="en-GB" i="1" dirty="0" smtClean="0">
                <a:latin typeface="Arial" charset="0"/>
                <a:cs typeface="Arial" charset="0"/>
              </a:rPr>
              <a:t>Plasmodium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 gin e o quinino? 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071688"/>
            <a:ext cx="409733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5265738" y="6092825"/>
            <a:ext cx="3878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(Crown copyright; Photograph courtesy of the Imperial War Museum, London - Q 32160)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214313" y="1066800"/>
            <a:ext cx="32146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/>
              <a:t>Nas regiões tropicais, os soldados britânicos tomavam comprimidos de quinino para prevenir a malária. Para disfarçar o sabor amargo, o quinino era misturado com água gasosa açucarada (“tónica”) e com gin – originando o chamado “Gin Tónico”</a:t>
            </a:r>
            <a:endParaRPr lang="pt-PT" sz="2400" dirty="0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/>
          <a:srcRect l="8035" r="6248"/>
          <a:stretch>
            <a:fillRect/>
          </a:stretch>
        </p:blipFill>
        <p:spPr bwMode="auto">
          <a:xfrm>
            <a:off x="7572375" y="1773238"/>
            <a:ext cx="121443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i="1" dirty="0" smtClean="0">
                <a:latin typeface="Arial" charset="0"/>
                <a:cs typeface="Arial" charset="0"/>
              </a:rPr>
              <a:t>Artemisia </a:t>
            </a:r>
            <a:r>
              <a:rPr lang="en-GB" i="1" dirty="0" err="1" smtClean="0">
                <a:latin typeface="Arial" charset="0"/>
                <a:cs typeface="Arial" charset="0"/>
              </a:rPr>
              <a:t>annua</a:t>
            </a:r>
            <a:r>
              <a:rPr lang="en-GB" i="1" dirty="0" smtClean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é </a:t>
            </a:r>
            <a:r>
              <a:rPr lang="en-GB" dirty="0" err="1" smtClean="0">
                <a:latin typeface="Arial" charset="0"/>
                <a:cs typeface="Arial" charset="0"/>
              </a:rPr>
              <a:t>uma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planta</a:t>
            </a:r>
            <a:r>
              <a:rPr lang="en-GB" dirty="0" smtClean="0">
                <a:latin typeface="Arial" charset="0"/>
                <a:cs typeface="Arial" charset="0"/>
              </a:rPr>
              <a:t> com </a:t>
            </a:r>
            <a:r>
              <a:rPr lang="en-GB" dirty="0" err="1" smtClean="0">
                <a:latin typeface="Arial" charset="0"/>
                <a:cs typeface="Arial" charset="0"/>
              </a:rPr>
              <a:t>atividade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antimalárica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428750"/>
            <a:ext cx="2095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00188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Box 8"/>
          <p:cNvSpPr txBox="1">
            <a:spLocks noChangeArrowheads="1"/>
          </p:cNvSpPr>
          <p:nvPr/>
        </p:nvSpPr>
        <p:spPr bwMode="auto">
          <a:xfrm>
            <a:off x="7691438" y="6092825"/>
            <a:ext cx="1452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www.anamed.net</a:t>
            </a:r>
          </a:p>
        </p:txBody>
      </p:sp>
      <p:sp>
        <p:nvSpPr>
          <p:cNvPr id="65542" name="TextBox 9"/>
          <p:cNvSpPr txBox="1">
            <a:spLocks noChangeArrowheads="1"/>
          </p:cNvSpPr>
          <p:nvPr/>
        </p:nvSpPr>
        <p:spPr bwMode="auto">
          <a:xfrm>
            <a:off x="5214938" y="3571875"/>
            <a:ext cx="212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Artemisina</a:t>
            </a:r>
          </a:p>
        </p:txBody>
      </p:sp>
      <p:sp>
        <p:nvSpPr>
          <p:cNvPr id="65543" name="TextBox 10"/>
          <p:cNvSpPr txBox="1">
            <a:spLocks noChangeArrowheads="1"/>
          </p:cNvSpPr>
          <p:nvPr/>
        </p:nvSpPr>
        <p:spPr bwMode="auto">
          <a:xfrm>
            <a:off x="928688" y="4643438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/>
              <a:t>A </a:t>
            </a:r>
            <a:r>
              <a:rPr lang="pt-PT" sz="2400" i="1" dirty="0" err="1" smtClean="0"/>
              <a:t>Artemisia</a:t>
            </a:r>
            <a:r>
              <a:rPr lang="pt-PT" sz="2400" dirty="0" smtClean="0"/>
              <a:t> é usada por ervanários chineses há milhares de anos. Em 1972 o composto ativo, artemisina, foi purificado. 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Os </a:t>
            </a:r>
            <a:r>
              <a:rPr lang="en-GB" dirty="0" err="1" smtClean="0">
                <a:latin typeface="Arial" charset="0"/>
                <a:cs typeface="Arial" charset="0"/>
              </a:rPr>
              <a:t>cientistas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estão</a:t>
            </a:r>
            <a:r>
              <a:rPr lang="en-GB" dirty="0" smtClean="0">
                <a:latin typeface="Arial" charset="0"/>
                <a:cs typeface="Arial" charset="0"/>
              </a:rPr>
              <a:t> a </a:t>
            </a:r>
            <a:r>
              <a:rPr lang="en-GB" dirty="0" err="1" smtClean="0">
                <a:latin typeface="Arial" charset="0"/>
                <a:cs typeface="Arial" charset="0"/>
              </a:rPr>
              <a:t>desenvolver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plantas</a:t>
            </a:r>
            <a:r>
              <a:rPr lang="en-GB" dirty="0" smtClean="0">
                <a:latin typeface="Arial" charset="0"/>
                <a:cs typeface="Arial" charset="0"/>
              </a:rPr>
              <a:t> de </a:t>
            </a:r>
            <a:r>
              <a:rPr lang="en-GB" i="1" dirty="0" smtClean="0">
                <a:latin typeface="Arial" charset="0"/>
                <a:cs typeface="Arial" charset="0"/>
              </a:rPr>
              <a:t>Artemisia</a:t>
            </a:r>
            <a:r>
              <a:rPr lang="en-GB" dirty="0" smtClean="0">
                <a:latin typeface="Arial" charset="0"/>
                <a:cs typeface="Arial" charset="0"/>
              </a:rPr>
              <a:t> super-</a:t>
            </a:r>
            <a:r>
              <a:rPr lang="en-GB" dirty="0" err="1" smtClean="0">
                <a:latin typeface="Arial" charset="0"/>
                <a:cs typeface="Arial" charset="0"/>
              </a:rPr>
              <a:t>produtoras</a:t>
            </a:r>
            <a:endParaRPr lang="en-GB" i="1" dirty="0" smtClean="0">
              <a:latin typeface="Arial" charset="0"/>
              <a:cs typeface="Arial" charset="0"/>
            </a:endParaRP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6624638" y="6092825"/>
            <a:ext cx="2519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www.york.ac.uk/org/cnap/artemisiaproject/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819626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65" name="Group 7"/>
          <p:cNvGrpSpPr>
            <a:grpSpLocks/>
          </p:cNvGrpSpPr>
          <p:nvPr/>
        </p:nvGrpSpPr>
        <p:grpSpPr bwMode="auto">
          <a:xfrm>
            <a:off x="1979613" y="4437063"/>
            <a:ext cx="4392612" cy="1568450"/>
            <a:chOff x="1475656" y="2204864"/>
            <a:chExt cx="6258644" cy="2576686"/>
          </a:xfrm>
        </p:grpSpPr>
        <p:pic>
          <p:nvPicPr>
            <p:cNvPr id="6656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043" t="4747"/>
            <a:stretch>
              <a:fillRect/>
            </a:stretch>
          </p:blipFill>
          <p:spPr bwMode="auto">
            <a:xfrm>
              <a:off x="1475656" y="2204864"/>
              <a:ext cx="6258644" cy="2576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2204864"/>
              <a:ext cx="3181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As plantas podem produzir vacinas comestíveis e anticorpos seguros e pouco dispendiosos</a:t>
            </a:r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67587" name="Group 77"/>
          <p:cNvGrpSpPr>
            <a:grpSpLocks/>
          </p:cNvGrpSpPr>
          <p:nvPr/>
        </p:nvGrpSpPr>
        <p:grpSpPr bwMode="auto">
          <a:xfrm>
            <a:off x="179388" y="1844675"/>
            <a:ext cx="8459787" cy="3933825"/>
            <a:chOff x="179512" y="1844824"/>
            <a:chExt cx="8460191" cy="3933056"/>
          </a:xfrm>
        </p:grpSpPr>
        <p:grpSp>
          <p:nvGrpSpPr>
            <p:cNvPr id="67588" name="Group 76"/>
            <p:cNvGrpSpPr>
              <a:grpSpLocks/>
            </p:cNvGrpSpPr>
            <p:nvPr/>
          </p:nvGrpSpPr>
          <p:grpSpPr bwMode="auto">
            <a:xfrm>
              <a:off x="179512" y="1844824"/>
              <a:ext cx="8460191" cy="3933056"/>
              <a:chOff x="179512" y="1844824"/>
              <a:chExt cx="8460191" cy="3933056"/>
            </a:xfrm>
          </p:grpSpPr>
          <p:grpSp>
            <p:nvGrpSpPr>
              <p:cNvPr id="67590" name="Group 69"/>
              <p:cNvGrpSpPr>
                <a:grpSpLocks/>
              </p:cNvGrpSpPr>
              <p:nvPr/>
            </p:nvGrpSpPr>
            <p:grpSpPr bwMode="auto">
              <a:xfrm>
                <a:off x="179512" y="1844824"/>
                <a:ext cx="8460191" cy="3933056"/>
                <a:chOff x="179512" y="1844824"/>
                <a:chExt cx="8460191" cy="3933056"/>
              </a:xfrm>
            </p:grpSpPr>
            <p:grpSp>
              <p:nvGrpSpPr>
                <p:cNvPr id="67592" name="Group 67"/>
                <p:cNvGrpSpPr>
                  <a:grpSpLocks/>
                </p:cNvGrpSpPr>
                <p:nvPr/>
              </p:nvGrpSpPr>
              <p:grpSpPr bwMode="auto">
                <a:xfrm>
                  <a:off x="179512" y="1844824"/>
                  <a:ext cx="8460191" cy="3933056"/>
                  <a:chOff x="179512" y="1844824"/>
                  <a:chExt cx="8460191" cy="3933056"/>
                </a:xfrm>
              </p:grpSpPr>
              <p:pic>
                <p:nvPicPr>
                  <p:cNvPr id="6759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491880" y="2348880"/>
                    <a:ext cx="4381500" cy="3429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6759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79512" y="1844824"/>
                    <a:ext cx="3671851" cy="3931048"/>
                    <a:chOff x="374326" y="1803400"/>
                    <a:chExt cx="3967766" cy="4332512"/>
                  </a:xfrm>
                </p:grpSpPr>
                <p:sp>
                  <p:nvSpPr>
                    <p:cNvPr id="46" name="Arc 45"/>
                    <p:cNvSpPr/>
                    <p:nvPr/>
                  </p:nvSpPr>
                  <p:spPr>
                    <a:xfrm rot="10323522">
                      <a:off x="1286982" y="3452975"/>
                      <a:ext cx="1487354" cy="1549865"/>
                    </a:xfrm>
                    <a:prstGeom prst="arc">
                      <a:avLst>
                        <a:gd name="adj1" fmla="val 14060770"/>
                        <a:gd name="adj2" fmla="val 0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2002353" y="2858219"/>
                      <a:ext cx="1406725" cy="1953949"/>
                    </a:xfrm>
                    <a:custGeom>
                      <a:avLst/>
                      <a:gdLst>
                        <a:gd name="connsiteX0" fmla="*/ 947058 w 1406072"/>
                        <a:gd name="connsiteY0" fmla="*/ 157843 h 1953986"/>
                        <a:gd name="connsiteX1" fmla="*/ 1088572 w 1406072"/>
                        <a:gd name="connsiteY1" fmla="*/ 59871 h 1953986"/>
                        <a:gd name="connsiteX2" fmla="*/ 1328058 w 1406072"/>
                        <a:gd name="connsiteY2" fmla="*/ 16329 h 1953986"/>
                        <a:gd name="connsiteX3" fmla="*/ 1382486 w 1406072"/>
                        <a:gd name="connsiteY3" fmla="*/ 157843 h 1953986"/>
                        <a:gd name="connsiteX4" fmla="*/ 1186543 w 1406072"/>
                        <a:gd name="connsiteY4" fmla="*/ 310243 h 1953986"/>
                        <a:gd name="connsiteX5" fmla="*/ 1001486 w 1406072"/>
                        <a:gd name="connsiteY5" fmla="*/ 451757 h 1953986"/>
                        <a:gd name="connsiteX6" fmla="*/ 870858 w 1406072"/>
                        <a:gd name="connsiteY6" fmla="*/ 604157 h 1953986"/>
                        <a:gd name="connsiteX7" fmla="*/ 805543 w 1406072"/>
                        <a:gd name="connsiteY7" fmla="*/ 898071 h 1953986"/>
                        <a:gd name="connsiteX8" fmla="*/ 674915 w 1406072"/>
                        <a:gd name="connsiteY8" fmla="*/ 1224643 h 1953986"/>
                        <a:gd name="connsiteX9" fmla="*/ 457200 w 1406072"/>
                        <a:gd name="connsiteY9" fmla="*/ 1562100 h 1953986"/>
                        <a:gd name="connsiteX10" fmla="*/ 130629 w 1406072"/>
                        <a:gd name="connsiteY10" fmla="*/ 1812471 h 1953986"/>
                        <a:gd name="connsiteX11" fmla="*/ 0 w 1406072"/>
                        <a:gd name="connsiteY11" fmla="*/ 1953986 h 1953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406072" h="1953986">
                          <a:moveTo>
                            <a:pt x="947058" y="157843"/>
                          </a:moveTo>
                          <a:cubicBezTo>
                            <a:pt x="986065" y="120650"/>
                            <a:pt x="1025072" y="83457"/>
                            <a:pt x="1088572" y="59871"/>
                          </a:cubicBezTo>
                          <a:cubicBezTo>
                            <a:pt x="1152072" y="36285"/>
                            <a:pt x="1279072" y="0"/>
                            <a:pt x="1328058" y="16329"/>
                          </a:cubicBezTo>
                          <a:cubicBezTo>
                            <a:pt x="1377044" y="32658"/>
                            <a:pt x="1406072" y="108857"/>
                            <a:pt x="1382486" y="157843"/>
                          </a:cubicBezTo>
                          <a:cubicBezTo>
                            <a:pt x="1358900" y="206829"/>
                            <a:pt x="1186543" y="310243"/>
                            <a:pt x="1186543" y="310243"/>
                          </a:cubicBezTo>
                          <a:cubicBezTo>
                            <a:pt x="1123043" y="359229"/>
                            <a:pt x="1054100" y="402771"/>
                            <a:pt x="1001486" y="451757"/>
                          </a:cubicBezTo>
                          <a:cubicBezTo>
                            <a:pt x="948872" y="500743"/>
                            <a:pt x="903515" y="529771"/>
                            <a:pt x="870858" y="604157"/>
                          </a:cubicBezTo>
                          <a:cubicBezTo>
                            <a:pt x="838201" y="678543"/>
                            <a:pt x="838200" y="794657"/>
                            <a:pt x="805543" y="898071"/>
                          </a:cubicBezTo>
                          <a:cubicBezTo>
                            <a:pt x="772886" y="1001485"/>
                            <a:pt x="732972" y="1113972"/>
                            <a:pt x="674915" y="1224643"/>
                          </a:cubicBezTo>
                          <a:cubicBezTo>
                            <a:pt x="616858" y="1335314"/>
                            <a:pt x="547914" y="1464129"/>
                            <a:pt x="457200" y="1562100"/>
                          </a:cubicBezTo>
                          <a:cubicBezTo>
                            <a:pt x="366486" y="1660071"/>
                            <a:pt x="206829" y="1747157"/>
                            <a:pt x="130629" y="1812471"/>
                          </a:cubicBezTo>
                          <a:cubicBezTo>
                            <a:pt x="54429" y="1877785"/>
                            <a:pt x="21771" y="1930400"/>
                            <a:pt x="0" y="1953986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1283551" y="2300197"/>
                      <a:ext cx="1948829" cy="2489231"/>
                    </a:xfrm>
                    <a:custGeom>
                      <a:avLst/>
                      <a:gdLst>
                        <a:gd name="connsiteX0" fmla="*/ 67128 w 1950356"/>
                        <a:gd name="connsiteY0" fmla="*/ 1846942 h 2489199"/>
                        <a:gd name="connsiteX1" fmla="*/ 687613 w 1950356"/>
                        <a:gd name="connsiteY1" fmla="*/ 791028 h 2489199"/>
                        <a:gd name="connsiteX2" fmla="*/ 1297213 w 1950356"/>
                        <a:gd name="connsiteY2" fmla="*/ 116114 h 2489199"/>
                        <a:gd name="connsiteX3" fmla="*/ 1852385 w 1950356"/>
                        <a:gd name="connsiteY3" fmla="*/ 94342 h 2489199"/>
                        <a:gd name="connsiteX4" fmla="*/ 1885042 w 1950356"/>
                        <a:gd name="connsiteY4" fmla="*/ 333828 h 2489199"/>
                        <a:gd name="connsiteX5" fmla="*/ 1558470 w 1950356"/>
                        <a:gd name="connsiteY5" fmla="*/ 769256 h 2489199"/>
                        <a:gd name="connsiteX6" fmla="*/ 1645556 w 1950356"/>
                        <a:gd name="connsiteY6" fmla="*/ 736599 h 2489199"/>
                        <a:gd name="connsiteX7" fmla="*/ 1536699 w 1950356"/>
                        <a:gd name="connsiteY7" fmla="*/ 1084942 h 2489199"/>
                        <a:gd name="connsiteX8" fmla="*/ 1318985 w 1950356"/>
                        <a:gd name="connsiteY8" fmla="*/ 1705428 h 2489199"/>
                        <a:gd name="connsiteX9" fmla="*/ 850899 w 1950356"/>
                        <a:gd name="connsiteY9" fmla="*/ 2293256 h 2489199"/>
                        <a:gd name="connsiteX10" fmla="*/ 742042 w 1950356"/>
                        <a:gd name="connsiteY10" fmla="*/ 2489199 h 2489199"/>
                        <a:gd name="connsiteX11" fmla="*/ 284842 w 1950356"/>
                        <a:gd name="connsiteY11" fmla="*/ 2293256 h 2489199"/>
                        <a:gd name="connsiteX12" fmla="*/ 67128 w 1950356"/>
                        <a:gd name="connsiteY12" fmla="*/ 1846942 h 24891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950356" h="2489199">
                          <a:moveTo>
                            <a:pt x="67128" y="1846942"/>
                          </a:moveTo>
                          <a:cubicBezTo>
                            <a:pt x="134256" y="1596571"/>
                            <a:pt x="482599" y="1079499"/>
                            <a:pt x="687613" y="791028"/>
                          </a:cubicBezTo>
                          <a:cubicBezTo>
                            <a:pt x="892627" y="502557"/>
                            <a:pt x="1103084" y="232228"/>
                            <a:pt x="1297213" y="116114"/>
                          </a:cubicBezTo>
                          <a:cubicBezTo>
                            <a:pt x="1491342" y="0"/>
                            <a:pt x="1754414" y="58056"/>
                            <a:pt x="1852385" y="94342"/>
                          </a:cubicBezTo>
                          <a:cubicBezTo>
                            <a:pt x="1950356" y="130628"/>
                            <a:pt x="1934028" y="221342"/>
                            <a:pt x="1885042" y="333828"/>
                          </a:cubicBezTo>
                          <a:cubicBezTo>
                            <a:pt x="1836056" y="446314"/>
                            <a:pt x="1598384" y="702128"/>
                            <a:pt x="1558470" y="769256"/>
                          </a:cubicBezTo>
                          <a:cubicBezTo>
                            <a:pt x="1518556" y="836384"/>
                            <a:pt x="1649185" y="683985"/>
                            <a:pt x="1645556" y="736599"/>
                          </a:cubicBezTo>
                          <a:cubicBezTo>
                            <a:pt x="1641927" y="789213"/>
                            <a:pt x="1591127" y="923471"/>
                            <a:pt x="1536699" y="1084942"/>
                          </a:cubicBezTo>
                          <a:cubicBezTo>
                            <a:pt x="1482271" y="1246413"/>
                            <a:pt x="1433285" y="1504042"/>
                            <a:pt x="1318985" y="1705428"/>
                          </a:cubicBezTo>
                          <a:cubicBezTo>
                            <a:pt x="1204685" y="1906814"/>
                            <a:pt x="947056" y="2162628"/>
                            <a:pt x="850899" y="2293256"/>
                          </a:cubicBezTo>
                          <a:cubicBezTo>
                            <a:pt x="754742" y="2423884"/>
                            <a:pt x="836385" y="2489199"/>
                            <a:pt x="742042" y="2489199"/>
                          </a:cubicBezTo>
                          <a:cubicBezTo>
                            <a:pt x="647699" y="2489199"/>
                            <a:pt x="391885" y="2405742"/>
                            <a:pt x="284842" y="2293256"/>
                          </a:cubicBezTo>
                          <a:cubicBezTo>
                            <a:pt x="177799" y="2180770"/>
                            <a:pt x="0" y="2097313"/>
                            <a:pt x="67128" y="1846942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2863543" y="2420898"/>
                      <a:ext cx="509510" cy="627992"/>
                    </a:xfrm>
                    <a:custGeom>
                      <a:avLst/>
                      <a:gdLst>
                        <a:gd name="connsiteX0" fmla="*/ 304800 w 509814"/>
                        <a:gd name="connsiteY0" fmla="*/ 29029 h 627743"/>
                        <a:gd name="connsiteX1" fmla="*/ 435428 w 509814"/>
                        <a:gd name="connsiteY1" fmla="*/ 18143 h 627743"/>
                        <a:gd name="connsiteX2" fmla="*/ 500743 w 509814"/>
                        <a:gd name="connsiteY2" fmla="*/ 137886 h 627743"/>
                        <a:gd name="connsiteX3" fmla="*/ 381000 w 509814"/>
                        <a:gd name="connsiteY3" fmla="*/ 268514 h 627743"/>
                        <a:gd name="connsiteX4" fmla="*/ 206828 w 509814"/>
                        <a:gd name="connsiteY4" fmla="*/ 388257 h 627743"/>
                        <a:gd name="connsiteX5" fmla="*/ 87086 w 509814"/>
                        <a:gd name="connsiteY5" fmla="*/ 529772 h 627743"/>
                        <a:gd name="connsiteX6" fmla="*/ 0 w 509814"/>
                        <a:gd name="connsiteY6" fmla="*/ 627743 h 6277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09814" h="627743">
                          <a:moveTo>
                            <a:pt x="304800" y="29029"/>
                          </a:moveTo>
                          <a:cubicBezTo>
                            <a:pt x="353785" y="14514"/>
                            <a:pt x="402771" y="0"/>
                            <a:pt x="435428" y="18143"/>
                          </a:cubicBezTo>
                          <a:cubicBezTo>
                            <a:pt x="468085" y="36286"/>
                            <a:pt x="509814" y="96158"/>
                            <a:pt x="500743" y="137886"/>
                          </a:cubicBezTo>
                          <a:cubicBezTo>
                            <a:pt x="491672" y="179614"/>
                            <a:pt x="429986" y="226786"/>
                            <a:pt x="381000" y="268514"/>
                          </a:cubicBezTo>
                          <a:cubicBezTo>
                            <a:pt x="332014" y="310242"/>
                            <a:pt x="255814" y="344714"/>
                            <a:pt x="206828" y="388257"/>
                          </a:cubicBezTo>
                          <a:cubicBezTo>
                            <a:pt x="157842" y="431800"/>
                            <a:pt x="121557" y="489858"/>
                            <a:pt x="87086" y="529772"/>
                          </a:cubicBezTo>
                          <a:cubicBezTo>
                            <a:pt x="52615" y="569686"/>
                            <a:pt x="26307" y="598714"/>
                            <a:pt x="0" y="627743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2863543" y="2196989"/>
                      <a:ext cx="463190" cy="348107"/>
                    </a:xfrm>
                    <a:custGeom>
                      <a:avLst/>
                      <a:gdLst>
                        <a:gd name="connsiteX0" fmla="*/ 0 w 464457"/>
                        <a:gd name="connsiteY0" fmla="*/ 56243 h 348342"/>
                        <a:gd name="connsiteX1" fmla="*/ 228600 w 464457"/>
                        <a:gd name="connsiteY1" fmla="*/ 1814 h 348342"/>
                        <a:gd name="connsiteX2" fmla="*/ 348343 w 464457"/>
                        <a:gd name="connsiteY2" fmla="*/ 67129 h 348342"/>
                        <a:gd name="connsiteX3" fmla="*/ 457200 w 464457"/>
                        <a:gd name="connsiteY3" fmla="*/ 154214 h 348342"/>
                        <a:gd name="connsiteX4" fmla="*/ 391886 w 464457"/>
                        <a:gd name="connsiteY4" fmla="*/ 284843 h 348342"/>
                        <a:gd name="connsiteX5" fmla="*/ 217714 w 464457"/>
                        <a:gd name="connsiteY5" fmla="*/ 339271 h 348342"/>
                        <a:gd name="connsiteX6" fmla="*/ 119743 w 464457"/>
                        <a:gd name="connsiteY6" fmla="*/ 339271 h 348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64457" h="348342">
                          <a:moveTo>
                            <a:pt x="0" y="56243"/>
                          </a:moveTo>
                          <a:cubicBezTo>
                            <a:pt x="85271" y="28121"/>
                            <a:pt x="170543" y="0"/>
                            <a:pt x="228600" y="1814"/>
                          </a:cubicBezTo>
                          <a:cubicBezTo>
                            <a:pt x="286657" y="3628"/>
                            <a:pt x="310243" y="41729"/>
                            <a:pt x="348343" y="67129"/>
                          </a:cubicBezTo>
                          <a:cubicBezTo>
                            <a:pt x="386443" y="92529"/>
                            <a:pt x="449943" y="117928"/>
                            <a:pt x="457200" y="154214"/>
                          </a:cubicBezTo>
                          <a:cubicBezTo>
                            <a:pt x="464457" y="190500"/>
                            <a:pt x="431800" y="254000"/>
                            <a:pt x="391886" y="284843"/>
                          </a:cubicBezTo>
                          <a:cubicBezTo>
                            <a:pt x="351972" y="315686"/>
                            <a:pt x="263071" y="330200"/>
                            <a:pt x="217714" y="339271"/>
                          </a:cubicBezTo>
                          <a:cubicBezTo>
                            <a:pt x="172357" y="348342"/>
                            <a:pt x="119743" y="339271"/>
                            <a:pt x="119743" y="339271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>
                      <a:off x="1252672" y="1803400"/>
                      <a:ext cx="1775561" cy="2606432"/>
                    </a:xfrm>
                    <a:custGeom>
                      <a:avLst/>
                      <a:gdLst>
                        <a:gd name="connsiteX0" fmla="*/ 0 w 1776186"/>
                        <a:gd name="connsiteY0" fmla="*/ 2605314 h 2605314"/>
                        <a:gd name="connsiteX1" fmla="*/ 97972 w 1776186"/>
                        <a:gd name="connsiteY1" fmla="*/ 1952171 h 2605314"/>
                        <a:gd name="connsiteX2" fmla="*/ 272143 w 1776186"/>
                        <a:gd name="connsiteY2" fmla="*/ 1288143 h 2605314"/>
                        <a:gd name="connsiteX3" fmla="*/ 337457 w 1776186"/>
                        <a:gd name="connsiteY3" fmla="*/ 1157514 h 2605314"/>
                        <a:gd name="connsiteX4" fmla="*/ 838200 w 1776186"/>
                        <a:gd name="connsiteY4" fmla="*/ 460829 h 2605314"/>
                        <a:gd name="connsiteX5" fmla="*/ 1186543 w 1776186"/>
                        <a:gd name="connsiteY5" fmla="*/ 177800 h 2605314"/>
                        <a:gd name="connsiteX6" fmla="*/ 1502229 w 1776186"/>
                        <a:gd name="connsiteY6" fmla="*/ 36286 h 2605314"/>
                        <a:gd name="connsiteX7" fmla="*/ 1730829 w 1776186"/>
                        <a:gd name="connsiteY7" fmla="*/ 14514 h 2605314"/>
                        <a:gd name="connsiteX8" fmla="*/ 1774372 w 1776186"/>
                        <a:gd name="connsiteY8" fmla="*/ 123371 h 2605314"/>
                        <a:gd name="connsiteX9" fmla="*/ 1719943 w 1776186"/>
                        <a:gd name="connsiteY9" fmla="*/ 264886 h 26053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776186" h="2605314">
                          <a:moveTo>
                            <a:pt x="0" y="2605314"/>
                          </a:moveTo>
                          <a:cubicBezTo>
                            <a:pt x="26307" y="2388506"/>
                            <a:pt x="52615" y="2171699"/>
                            <a:pt x="97972" y="1952171"/>
                          </a:cubicBezTo>
                          <a:cubicBezTo>
                            <a:pt x="143329" y="1732643"/>
                            <a:pt x="232229" y="1420586"/>
                            <a:pt x="272143" y="1288143"/>
                          </a:cubicBezTo>
                          <a:cubicBezTo>
                            <a:pt x="312057" y="1155700"/>
                            <a:pt x="243114" y="1295400"/>
                            <a:pt x="337457" y="1157514"/>
                          </a:cubicBezTo>
                          <a:cubicBezTo>
                            <a:pt x="431800" y="1019628"/>
                            <a:pt x="696686" y="624115"/>
                            <a:pt x="838200" y="460829"/>
                          </a:cubicBezTo>
                          <a:cubicBezTo>
                            <a:pt x="979714" y="297543"/>
                            <a:pt x="1075872" y="248557"/>
                            <a:pt x="1186543" y="177800"/>
                          </a:cubicBezTo>
                          <a:cubicBezTo>
                            <a:pt x="1297215" y="107043"/>
                            <a:pt x="1411515" y="63500"/>
                            <a:pt x="1502229" y="36286"/>
                          </a:cubicBezTo>
                          <a:cubicBezTo>
                            <a:pt x="1592943" y="9072"/>
                            <a:pt x="1685472" y="0"/>
                            <a:pt x="1730829" y="14514"/>
                          </a:cubicBezTo>
                          <a:cubicBezTo>
                            <a:pt x="1776186" y="29028"/>
                            <a:pt x="1776186" y="81642"/>
                            <a:pt x="1774372" y="123371"/>
                          </a:cubicBezTo>
                          <a:cubicBezTo>
                            <a:pt x="1772558" y="165100"/>
                            <a:pt x="1727200" y="241300"/>
                            <a:pt x="1719943" y="264886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67606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7394" y="2060848"/>
                      <a:ext cx="748811" cy="1032830"/>
                      <a:chOff x="2397394" y="2060848"/>
                      <a:chExt cx="748811" cy="1032830"/>
                    </a:xfrm>
                  </p:grpSpPr>
                  <p:grpSp>
                    <p:nvGrpSpPr>
                      <p:cNvPr id="6763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97394" y="2060848"/>
                        <a:ext cx="748811" cy="1032830"/>
                        <a:chOff x="2397394" y="2060848"/>
                        <a:chExt cx="748811" cy="1032830"/>
                      </a:xfrm>
                    </p:grpSpPr>
                    <p:sp>
                      <p:nvSpPr>
                        <p:cNvPr id="5" name="Can 4"/>
                        <p:cNvSpPr/>
                        <p:nvPr/>
                      </p:nvSpPr>
                      <p:spPr>
                        <a:xfrm rot="10800000">
                          <a:off x="2482698" y="2060545"/>
                          <a:ext cx="578130" cy="720705"/>
                        </a:xfrm>
                        <a:prstGeom prst="can">
                          <a:avLst/>
                        </a:prstGeom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" name="Isosceles Triangle 6"/>
                        <p:cNvSpPr/>
                        <p:nvPr/>
                      </p:nvSpPr>
                      <p:spPr>
                        <a:xfrm rot="10800000">
                          <a:off x="2554749" y="2709529"/>
                          <a:ext cx="434027" cy="215162"/>
                        </a:xfrm>
                        <a:prstGeom prst="triangle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" name="Arc 7"/>
                        <p:cNvSpPr/>
                        <p:nvPr/>
                      </p:nvSpPr>
                      <p:spPr>
                        <a:xfrm rot="20843852">
                          <a:off x="2396922" y="2734019"/>
                          <a:ext cx="265906" cy="360352"/>
                        </a:xfrm>
                        <a:prstGeom prst="arc">
                          <a:avLst>
                            <a:gd name="adj1" fmla="val 16505157"/>
                            <a:gd name="adj2" fmla="val 0"/>
                          </a:avLst>
                        </a:prstGeom>
                        <a:ln w="19050"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" name="Arc 8"/>
                        <p:cNvSpPr/>
                        <p:nvPr/>
                      </p:nvSpPr>
                      <p:spPr>
                        <a:xfrm rot="756148" flipH="1">
                          <a:off x="2880698" y="2734019"/>
                          <a:ext cx="265906" cy="360352"/>
                        </a:xfrm>
                        <a:prstGeom prst="arc">
                          <a:avLst>
                            <a:gd name="adj1" fmla="val 16505157"/>
                            <a:gd name="adj2" fmla="val 0"/>
                          </a:avLst>
                        </a:prstGeom>
                        <a:ln w="19050"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" name="Can 5"/>
                        <p:cNvSpPr/>
                        <p:nvPr/>
                      </p:nvSpPr>
                      <p:spPr>
                        <a:xfrm rot="10800000">
                          <a:off x="2626801" y="2781250"/>
                          <a:ext cx="281345" cy="143441"/>
                        </a:xfrm>
                        <a:prstGeom prst="can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12" name="Flowchart: Stored Data 11"/>
                      <p:cNvSpPr/>
                      <p:nvPr/>
                    </p:nvSpPr>
                    <p:spPr>
                      <a:xfrm rot="5400000">
                        <a:off x="2556583" y="2058379"/>
                        <a:ext cx="432074" cy="579845"/>
                      </a:xfrm>
                      <a:prstGeom prst="flowChartOnlineStorag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1611214" y="2153257"/>
                      <a:ext cx="1075631" cy="993593"/>
                    </a:xfrm>
                    <a:custGeom>
                      <a:avLst/>
                      <a:gdLst>
                        <a:gd name="connsiteX0" fmla="*/ 0 w 1075871"/>
                        <a:gd name="connsiteY0" fmla="*/ 992414 h 992414"/>
                        <a:gd name="connsiteX1" fmla="*/ 370114 w 1075871"/>
                        <a:gd name="connsiteY1" fmla="*/ 480786 h 992414"/>
                        <a:gd name="connsiteX2" fmla="*/ 674914 w 1075871"/>
                        <a:gd name="connsiteY2" fmla="*/ 208643 h 992414"/>
                        <a:gd name="connsiteX3" fmla="*/ 794657 w 1075871"/>
                        <a:gd name="connsiteY3" fmla="*/ 110672 h 992414"/>
                        <a:gd name="connsiteX4" fmla="*/ 903514 w 1075871"/>
                        <a:gd name="connsiteY4" fmla="*/ 1814 h 992414"/>
                        <a:gd name="connsiteX5" fmla="*/ 1055914 w 1075871"/>
                        <a:gd name="connsiteY5" fmla="*/ 99786 h 992414"/>
                        <a:gd name="connsiteX6" fmla="*/ 1023257 w 1075871"/>
                        <a:gd name="connsiteY6" fmla="*/ 295729 h 992414"/>
                        <a:gd name="connsiteX7" fmla="*/ 925285 w 1075871"/>
                        <a:gd name="connsiteY7" fmla="*/ 480786 h 992414"/>
                        <a:gd name="connsiteX8" fmla="*/ 762000 w 1075871"/>
                        <a:gd name="connsiteY8" fmla="*/ 622300 h 992414"/>
                        <a:gd name="connsiteX9" fmla="*/ 598714 w 1075871"/>
                        <a:gd name="connsiteY9" fmla="*/ 774700 h 992414"/>
                        <a:gd name="connsiteX10" fmla="*/ 533400 w 1075871"/>
                        <a:gd name="connsiteY10" fmla="*/ 970643 h 9924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75871" h="992414">
                          <a:moveTo>
                            <a:pt x="0" y="992414"/>
                          </a:moveTo>
                          <a:cubicBezTo>
                            <a:pt x="128814" y="801914"/>
                            <a:pt x="257628" y="611414"/>
                            <a:pt x="370114" y="480786"/>
                          </a:cubicBezTo>
                          <a:cubicBezTo>
                            <a:pt x="482600" y="350158"/>
                            <a:pt x="604157" y="270329"/>
                            <a:pt x="674914" y="208643"/>
                          </a:cubicBezTo>
                          <a:cubicBezTo>
                            <a:pt x="745671" y="146957"/>
                            <a:pt x="756557" y="145144"/>
                            <a:pt x="794657" y="110672"/>
                          </a:cubicBezTo>
                          <a:cubicBezTo>
                            <a:pt x="832757" y="76201"/>
                            <a:pt x="859971" y="3628"/>
                            <a:pt x="903514" y="1814"/>
                          </a:cubicBezTo>
                          <a:cubicBezTo>
                            <a:pt x="947057" y="0"/>
                            <a:pt x="1035957" y="50800"/>
                            <a:pt x="1055914" y="99786"/>
                          </a:cubicBezTo>
                          <a:cubicBezTo>
                            <a:pt x="1075871" y="148772"/>
                            <a:pt x="1045028" y="232229"/>
                            <a:pt x="1023257" y="295729"/>
                          </a:cubicBezTo>
                          <a:cubicBezTo>
                            <a:pt x="1001486" y="359229"/>
                            <a:pt x="968828" y="426358"/>
                            <a:pt x="925285" y="480786"/>
                          </a:cubicBezTo>
                          <a:cubicBezTo>
                            <a:pt x="881742" y="535214"/>
                            <a:pt x="816428" y="573314"/>
                            <a:pt x="762000" y="622300"/>
                          </a:cubicBezTo>
                          <a:cubicBezTo>
                            <a:pt x="707572" y="671286"/>
                            <a:pt x="636814" y="716643"/>
                            <a:pt x="598714" y="774700"/>
                          </a:cubicBezTo>
                          <a:cubicBezTo>
                            <a:pt x="560614" y="832757"/>
                            <a:pt x="544286" y="939800"/>
                            <a:pt x="533400" y="970643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2167042" y="3103118"/>
                      <a:ext cx="130379" cy="946362"/>
                    </a:xfrm>
                    <a:custGeom>
                      <a:avLst/>
                      <a:gdLst>
                        <a:gd name="connsiteX0" fmla="*/ 0 w 130629"/>
                        <a:gd name="connsiteY0" fmla="*/ 0 h 947057"/>
                        <a:gd name="connsiteX1" fmla="*/ 65314 w 130629"/>
                        <a:gd name="connsiteY1" fmla="*/ 250371 h 947057"/>
                        <a:gd name="connsiteX2" fmla="*/ 130629 w 130629"/>
                        <a:gd name="connsiteY2" fmla="*/ 576942 h 947057"/>
                        <a:gd name="connsiteX3" fmla="*/ 65314 w 130629"/>
                        <a:gd name="connsiteY3" fmla="*/ 947057 h 9470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0629" h="947057">
                          <a:moveTo>
                            <a:pt x="0" y="0"/>
                          </a:moveTo>
                          <a:cubicBezTo>
                            <a:pt x="21771" y="77107"/>
                            <a:pt x="43543" y="154214"/>
                            <a:pt x="65314" y="250371"/>
                          </a:cubicBezTo>
                          <a:cubicBezTo>
                            <a:pt x="87086" y="346528"/>
                            <a:pt x="130629" y="460828"/>
                            <a:pt x="130629" y="576942"/>
                          </a:cubicBezTo>
                          <a:cubicBezTo>
                            <a:pt x="130629" y="693056"/>
                            <a:pt x="65314" y="947057"/>
                            <a:pt x="65314" y="947057"/>
                          </a:cubicBezTo>
                        </a:path>
                      </a:pathLst>
                    </a:cu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" name="Freeform 46"/>
                    <p:cNvSpPr/>
                    <p:nvPr/>
                  </p:nvSpPr>
                  <p:spPr>
                    <a:xfrm rot="21197783">
                      <a:off x="374326" y="4416830"/>
                      <a:ext cx="936673" cy="925372"/>
                    </a:xfrm>
                    <a:custGeom>
                      <a:avLst/>
                      <a:gdLst>
                        <a:gd name="connsiteX0" fmla="*/ 0 w 936171"/>
                        <a:gd name="connsiteY0" fmla="*/ 1251857 h 1251857"/>
                        <a:gd name="connsiteX1" fmla="*/ 283028 w 936171"/>
                        <a:gd name="connsiteY1" fmla="*/ 805543 h 1251857"/>
                        <a:gd name="connsiteX2" fmla="*/ 936171 w 936171"/>
                        <a:gd name="connsiteY2" fmla="*/ 0 h 1251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36171" h="1251857">
                          <a:moveTo>
                            <a:pt x="0" y="1251857"/>
                          </a:moveTo>
                          <a:cubicBezTo>
                            <a:pt x="63500" y="1133021"/>
                            <a:pt x="127000" y="1014186"/>
                            <a:pt x="283028" y="805543"/>
                          </a:cubicBezTo>
                          <a:cubicBezTo>
                            <a:pt x="439057" y="596900"/>
                            <a:pt x="687614" y="298450"/>
                            <a:pt x="936171" y="0"/>
                          </a:cubicBezTo>
                        </a:path>
                      </a:pathLst>
                    </a:cu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5" name="Freeform 44"/>
                    <p:cNvSpPr/>
                    <p:nvPr/>
                  </p:nvSpPr>
                  <p:spPr>
                    <a:xfrm rot="19783842">
                      <a:off x="2431232" y="4115953"/>
                      <a:ext cx="447751" cy="1217501"/>
                    </a:xfrm>
                    <a:custGeom>
                      <a:avLst/>
                      <a:gdLst>
                        <a:gd name="connsiteX0" fmla="*/ 170543 w 518886"/>
                        <a:gd name="connsiteY0" fmla="*/ 39914 h 792842"/>
                        <a:gd name="connsiteX1" fmla="*/ 18143 w 518886"/>
                        <a:gd name="connsiteY1" fmla="*/ 355600 h 792842"/>
                        <a:gd name="connsiteX2" fmla="*/ 61686 w 518886"/>
                        <a:gd name="connsiteY2" fmla="*/ 682171 h 792842"/>
                        <a:gd name="connsiteX3" fmla="*/ 355600 w 518886"/>
                        <a:gd name="connsiteY3" fmla="*/ 758371 h 792842"/>
                        <a:gd name="connsiteX4" fmla="*/ 508000 w 518886"/>
                        <a:gd name="connsiteY4" fmla="*/ 475343 h 792842"/>
                        <a:gd name="connsiteX5" fmla="*/ 420914 w 518886"/>
                        <a:gd name="connsiteY5" fmla="*/ 116114 h 792842"/>
                        <a:gd name="connsiteX6" fmla="*/ 170543 w 518886"/>
                        <a:gd name="connsiteY6" fmla="*/ 39914 h 792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18886" h="792842">
                          <a:moveTo>
                            <a:pt x="170543" y="39914"/>
                          </a:moveTo>
                          <a:cubicBezTo>
                            <a:pt x="103415" y="79828"/>
                            <a:pt x="36286" y="248557"/>
                            <a:pt x="18143" y="355600"/>
                          </a:cubicBezTo>
                          <a:cubicBezTo>
                            <a:pt x="0" y="462643"/>
                            <a:pt x="5443" y="615043"/>
                            <a:pt x="61686" y="682171"/>
                          </a:cubicBezTo>
                          <a:cubicBezTo>
                            <a:pt x="117929" y="749299"/>
                            <a:pt x="281214" y="792842"/>
                            <a:pt x="355600" y="758371"/>
                          </a:cubicBezTo>
                          <a:cubicBezTo>
                            <a:pt x="429986" y="723900"/>
                            <a:pt x="497114" y="582386"/>
                            <a:pt x="508000" y="475343"/>
                          </a:cubicBezTo>
                          <a:cubicBezTo>
                            <a:pt x="518886" y="368300"/>
                            <a:pt x="473528" y="188686"/>
                            <a:pt x="420914" y="116114"/>
                          </a:cubicBezTo>
                          <a:cubicBezTo>
                            <a:pt x="368300" y="43543"/>
                            <a:pt x="237671" y="0"/>
                            <a:pt x="170543" y="39914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20458156">
                      <a:off x="2894422" y="5142783"/>
                      <a:ext cx="1036173" cy="262393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2" name="Freeform 41"/>
                    <p:cNvSpPr/>
                    <p:nvPr/>
                  </p:nvSpPr>
                  <p:spPr>
                    <a:xfrm rot="21234789">
                      <a:off x="2856681" y="4390591"/>
                      <a:ext cx="1101363" cy="1009336"/>
                    </a:xfrm>
                    <a:custGeom>
                      <a:avLst/>
                      <a:gdLst>
                        <a:gd name="connsiteX0" fmla="*/ 19957 w 997857"/>
                        <a:gd name="connsiteY0" fmla="*/ 395515 h 702129"/>
                        <a:gd name="connsiteX1" fmla="*/ 226786 w 997857"/>
                        <a:gd name="connsiteY1" fmla="*/ 36286 h 702129"/>
                        <a:gd name="connsiteX2" fmla="*/ 727529 w 997857"/>
                        <a:gd name="connsiteY2" fmla="*/ 177800 h 702129"/>
                        <a:gd name="connsiteX3" fmla="*/ 890814 w 997857"/>
                        <a:gd name="connsiteY3" fmla="*/ 351972 h 702129"/>
                        <a:gd name="connsiteX4" fmla="*/ 923472 w 997857"/>
                        <a:gd name="connsiteY4" fmla="*/ 515258 h 702129"/>
                        <a:gd name="connsiteX5" fmla="*/ 444500 w 997857"/>
                        <a:gd name="connsiteY5" fmla="*/ 689429 h 702129"/>
                        <a:gd name="connsiteX6" fmla="*/ 107043 w 997857"/>
                        <a:gd name="connsiteY6" fmla="*/ 591458 h 702129"/>
                        <a:gd name="connsiteX7" fmla="*/ 19957 w 997857"/>
                        <a:gd name="connsiteY7" fmla="*/ 395515 h 7021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97857" h="702129">
                          <a:moveTo>
                            <a:pt x="19957" y="395515"/>
                          </a:moveTo>
                          <a:cubicBezTo>
                            <a:pt x="39914" y="302986"/>
                            <a:pt x="108857" y="72572"/>
                            <a:pt x="226786" y="36286"/>
                          </a:cubicBezTo>
                          <a:cubicBezTo>
                            <a:pt x="344715" y="0"/>
                            <a:pt x="616858" y="125186"/>
                            <a:pt x="727529" y="177800"/>
                          </a:cubicBezTo>
                          <a:cubicBezTo>
                            <a:pt x="838200" y="230414"/>
                            <a:pt x="858157" y="295729"/>
                            <a:pt x="890814" y="351972"/>
                          </a:cubicBezTo>
                          <a:cubicBezTo>
                            <a:pt x="923471" y="408215"/>
                            <a:pt x="997857" y="459015"/>
                            <a:pt x="923472" y="515258"/>
                          </a:cubicBezTo>
                          <a:cubicBezTo>
                            <a:pt x="849087" y="571501"/>
                            <a:pt x="580571" y="676729"/>
                            <a:pt x="444500" y="689429"/>
                          </a:cubicBezTo>
                          <a:cubicBezTo>
                            <a:pt x="308429" y="702129"/>
                            <a:pt x="175986" y="644072"/>
                            <a:pt x="107043" y="591458"/>
                          </a:cubicBezTo>
                          <a:cubicBezTo>
                            <a:pt x="38100" y="538844"/>
                            <a:pt x="0" y="488044"/>
                            <a:pt x="19957" y="395515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 rot="358998">
                      <a:off x="2153318" y="3678632"/>
                      <a:ext cx="449466" cy="1217501"/>
                    </a:xfrm>
                    <a:custGeom>
                      <a:avLst/>
                      <a:gdLst>
                        <a:gd name="connsiteX0" fmla="*/ 170543 w 518886"/>
                        <a:gd name="connsiteY0" fmla="*/ 39914 h 792842"/>
                        <a:gd name="connsiteX1" fmla="*/ 18143 w 518886"/>
                        <a:gd name="connsiteY1" fmla="*/ 355600 h 792842"/>
                        <a:gd name="connsiteX2" fmla="*/ 61686 w 518886"/>
                        <a:gd name="connsiteY2" fmla="*/ 682171 h 792842"/>
                        <a:gd name="connsiteX3" fmla="*/ 355600 w 518886"/>
                        <a:gd name="connsiteY3" fmla="*/ 758371 h 792842"/>
                        <a:gd name="connsiteX4" fmla="*/ 508000 w 518886"/>
                        <a:gd name="connsiteY4" fmla="*/ 475343 h 792842"/>
                        <a:gd name="connsiteX5" fmla="*/ 420914 w 518886"/>
                        <a:gd name="connsiteY5" fmla="*/ 116114 h 792842"/>
                        <a:gd name="connsiteX6" fmla="*/ 170543 w 518886"/>
                        <a:gd name="connsiteY6" fmla="*/ 39914 h 792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18886" h="792842">
                          <a:moveTo>
                            <a:pt x="170543" y="39914"/>
                          </a:moveTo>
                          <a:cubicBezTo>
                            <a:pt x="103415" y="79828"/>
                            <a:pt x="36286" y="248557"/>
                            <a:pt x="18143" y="355600"/>
                          </a:cubicBezTo>
                          <a:cubicBezTo>
                            <a:pt x="0" y="462643"/>
                            <a:pt x="5443" y="615043"/>
                            <a:pt x="61686" y="682171"/>
                          </a:cubicBezTo>
                          <a:cubicBezTo>
                            <a:pt x="117929" y="749299"/>
                            <a:pt x="281214" y="792842"/>
                            <a:pt x="355600" y="758371"/>
                          </a:cubicBezTo>
                          <a:cubicBezTo>
                            <a:pt x="429986" y="723900"/>
                            <a:pt x="497114" y="582386"/>
                            <a:pt x="508000" y="475343"/>
                          </a:cubicBezTo>
                          <a:cubicBezTo>
                            <a:pt x="518886" y="368300"/>
                            <a:pt x="473528" y="188686"/>
                            <a:pt x="420914" y="116114"/>
                          </a:cubicBezTo>
                          <a:cubicBezTo>
                            <a:pt x="368300" y="43543"/>
                            <a:pt x="237671" y="0"/>
                            <a:pt x="170543" y="39914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 rot="21411184">
                      <a:off x="2127586" y="3423237"/>
                      <a:ext cx="1682923" cy="1516629"/>
                    </a:xfrm>
                    <a:custGeom>
                      <a:avLst/>
                      <a:gdLst>
                        <a:gd name="connsiteX0" fmla="*/ 364672 w 1540329"/>
                        <a:gd name="connsiteY0" fmla="*/ 455385 h 988785"/>
                        <a:gd name="connsiteX1" fmla="*/ 114300 w 1540329"/>
                        <a:gd name="connsiteY1" fmla="*/ 433614 h 988785"/>
                        <a:gd name="connsiteX2" fmla="*/ 5443 w 1540329"/>
                        <a:gd name="connsiteY2" fmla="*/ 302985 h 988785"/>
                        <a:gd name="connsiteX3" fmla="*/ 146958 w 1540329"/>
                        <a:gd name="connsiteY3" fmla="*/ 117928 h 988785"/>
                        <a:gd name="connsiteX4" fmla="*/ 386443 w 1540329"/>
                        <a:gd name="connsiteY4" fmla="*/ 9071 h 988785"/>
                        <a:gd name="connsiteX5" fmla="*/ 745672 w 1540329"/>
                        <a:gd name="connsiteY5" fmla="*/ 63500 h 988785"/>
                        <a:gd name="connsiteX6" fmla="*/ 1006929 w 1540329"/>
                        <a:gd name="connsiteY6" fmla="*/ 270328 h 988785"/>
                        <a:gd name="connsiteX7" fmla="*/ 1377043 w 1540329"/>
                        <a:gd name="connsiteY7" fmla="*/ 564243 h 988785"/>
                        <a:gd name="connsiteX8" fmla="*/ 1540329 w 1540329"/>
                        <a:gd name="connsiteY8" fmla="*/ 988785 h 988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40329" h="988785">
                          <a:moveTo>
                            <a:pt x="364672" y="455385"/>
                          </a:moveTo>
                          <a:cubicBezTo>
                            <a:pt x="269421" y="457199"/>
                            <a:pt x="174171" y="459014"/>
                            <a:pt x="114300" y="433614"/>
                          </a:cubicBezTo>
                          <a:cubicBezTo>
                            <a:pt x="54429" y="408214"/>
                            <a:pt x="0" y="355599"/>
                            <a:pt x="5443" y="302985"/>
                          </a:cubicBezTo>
                          <a:cubicBezTo>
                            <a:pt x="10886" y="250371"/>
                            <a:pt x="83458" y="166914"/>
                            <a:pt x="146958" y="117928"/>
                          </a:cubicBezTo>
                          <a:cubicBezTo>
                            <a:pt x="210458" y="68942"/>
                            <a:pt x="286657" y="18142"/>
                            <a:pt x="386443" y="9071"/>
                          </a:cubicBezTo>
                          <a:cubicBezTo>
                            <a:pt x="486229" y="0"/>
                            <a:pt x="642258" y="19957"/>
                            <a:pt x="745672" y="63500"/>
                          </a:cubicBezTo>
                          <a:cubicBezTo>
                            <a:pt x="849086" y="107043"/>
                            <a:pt x="1006929" y="270328"/>
                            <a:pt x="1006929" y="270328"/>
                          </a:cubicBezTo>
                          <a:cubicBezTo>
                            <a:pt x="1112157" y="353785"/>
                            <a:pt x="1288143" y="444500"/>
                            <a:pt x="1377043" y="564243"/>
                          </a:cubicBezTo>
                          <a:cubicBezTo>
                            <a:pt x="1465943" y="683986"/>
                            <a:pt x="1503136" y="836385"/>
                            <a:pt x="1540329" y="988785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0" name="Flowchart: Stored Data 49"/>
                    <p:cNvSpPr/>
                    <p:nvPr/>
                  </p:nvSpPr>
                  <p:spPr>
                    <a:xfrm rot="4518559" flipV="1">
                      <a:off x="3212328" y="4959269"/>
                      <a:ext cx="566768" cy="1171699"/>
                    </a:xfrm>
                    <a:prstGeom prst="flowChartOnlineStorag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1" name="Flowchart: Stored Data 50"/>
                    <p:cNvSpPr/>
                    <p:nvPr/>
                  </p:nvSpPr>
                  <p:spPr>
                    <a:xfrm rot="14472779">
                      <a:off x="3371307" y="4999593"/>
                      <a:ext cx="358604" cy="914372"/>
                    </a:xfrm>
                    <a:prstGeom prst="flowChartOnlineStorag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2880698" y="5144532"/>
                      <a:ext cx="205862" cy="223908"/>
                    </a:xfrm>
                    <a:custGeom>
                      <a:avLst/>
                      <a:gdLst>
                        <a:gd name="connsiteX0" fmla="*/ 0 w 188536"/>
                        <a:gd name="connsiteY0" fmla="*/ 0 h 146116"/>
                        <a:gd name="connsiteX1" fmla="*/ 188536 w 188536"/>
                        <a:gd name="connsiteY1" fmla="*/ 146116 h 146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8536" h="146116">
                          <a:moveTo>
                            <a:pt x="0" y="0"/>
                          </a:moveTo>
                          <a:lnTo>
                            <a:pt x="188536" y="146116"/>
                          </a:lnTo>
                        </a:path>
                      </a:pathLst>
                    </a:cu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4" name="Freeform 53"/>
                    <p:cNvSpPr/>
                    <p:nvPr/>
                  </p:nvSpPr>
                  <p:spPr>
                    <a:xfrm rot="21234789">
                      <a:off x="2812077" y="4049480"/>
                      <a:ext cx="183561" cy="414581"/>
                    </a:xfrm>
                    <a:custGeom>
                      <a:avLst/>
                      <a:gdLst>
                        <a:gd name="connsiteX0" fmla="*/ 15875 w 168275"/>
                        <a:gd name="connsiteY0" fmla="*/ 1587 h 269875"/>
                        <a:gd name="connsiteX1" fmla="*/ 149225 w 168275"/>
                        <a:gd name="connsiteY1" fmla="*/ 125412 h 269875"/>
                        <a:gd name="connsiteX2" fmla="*/ 130175 w 168275"/>
                        <a:gd name="connsiteY2" fmla="*/ 268287 h 269875"/>
                        <a:gd name="connsiteX3" fmla="*/ 53975 w 168275"/>
                        <a:gd name="connsiteY3" fmla="*/ 134937 h 269875"/>
                        <a:gd name="connsiteX4" fmla="*/ 15875 w 168275"/>
                        <a:gd name="connsiteY4" fmla="*/ 1587 h 269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8275" h="269875">
                          <a:moveTo>
                            <a:pt x="15875" y="1587"/>
                          </a:moveTo>
                          <a:cubicBezTo>
                            <a:pt x="31750" y="0"/>
                            <a:pt x="130175" y="80962"/>
                            <a:pt x="149225" y="125412"/>
                          </a:cubicBezTo>
                          <a:cubicBezTo>
                            <a:pt x="168275" y="169862"/>
                            <a:pt x="146050" y="266700"/>
                            <a:pt x="130175" y="268287"/>
                          </a:cubicBezTo>
                          <a:cubicBezTo>
                            <a:pt x="114300" y="269875"/>
                            <a:pt x="73025" y="176212"/>
                            <a:pt x="53975" y="134937"/>
                          </a:cubicBezTo>
                          <a:cubicBezTo>
                            <a:pt x="34925" y="93662"/>
                            <a:pt x="0" y="3175"/>
                            <a:pt x="15875" y="1587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5" name="Freeform 54"/>
                    <p:cNvSpPr/>
                    <p:nvPr/>
                  </p:nvSpPr>
                  <p:spPr>
                    <a:xfrm rot="12516175" flipH="1">
                      <a:off x="2722870" y="5480394"/>
                      <a:ext cx="584992" cy="655982"/>
                    </a:xfrm>
                    <a:custGeom>
                      <a:avLst/>
                      <a:gdLst>
                        <a:gd name="connsiteX0" fmla="*/ 0 w 936171"/>
                        <a:gd name="connsiteY0" fmla="*/ 1251857 h 1251857"/>
                        <a:gd name="connsiteX1" fmla="*/ 283028 w 936171"/>
                        <a:gd name="connsiteY1" fmla="*/ 805543 h 1251857"/>
                        <a:gd name="connsiteX2" fmla="*/ 936171 w 936171"/>
                        <a:gd name="connsiteY2" fmla="*/ 0 h 1251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36171" h="1251857">
                          <a:moveTo>
                            <a:pt x="0" y="1251857"/>
                          </a:moveTo>
                          <a:cubicBezTo>
                            <a:pt x="63500" y="1133021"/>
                            <a:pt x="127000" y="1014186"/>
                            <a:pt x="283028" y="805543"/>
                          </a:cubicBezTo>
                          <a:cubicBezTo>
                            <a:pt x="439057" y="596900"/>
                            <a:pt x="687614" y="298450"/>
                            <a:pt x="936171" y="0"/>
                          </a:cubicBezTo>
                        </a:path>
                      </a:pathLst>
                    </a:cu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67620" name="Group 23"/>
                    <p:cNvGrpSpPr>
                      <a:grpSpLocks/>
                    </p:cNvGrpSpPr>
                    <p:nvPr/>
                  </p:nvGrpSpPr>
                  <p:grpSpPr bwMode="auto">
                    <a:xfrm rot="761218">
                      <a:off x="2472887" y="2906240"/>
                      <a:ext cx="165094" cy="2041723"/>
                      <a:chOff x="5076055" y="2840712"/>
                      <a:chExt cx="165094" cy="2041723"/>
                    </a:xfrm>
                  </p:grpSpPr>
                  <p:sp>
                    <p:nvSpPr>
                      <p:cNvPr id="21" name="Isosceles Triangle 20"/>
                      <p:cNvSpPr/>
                      <p:nvPr/>
                    </p:nvSpPr>
                    <p:spPr>
                      <a:xfrm>
                        <a:off x="5050094" y="3070366"/>
                        <a:ext cx="164690" cy="491549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15" name="Straight Connector 14"/>
                      <p:cNvCxnSpPr>
                        <a:stCxn id="6" idx="1"/>
                      </p:cNvCxnSpPr>
                      <p:nvPr/>
                    </p:nvCxnSpPr>
                    <p:spPr>
                      <a:xfrm rot="4638782">
                        <a:off x="4981935" y="2953297"/>
                        <a:ext cx="297378" cy="7205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" name="Isosceles Triangle 15"/>
                      <p:cNvSpPr/>
                      <p:nvPr/>
                    </p:nvSpPr>
                    <p:spPr>
                      <a:xfrm>
                        <a:off x="5075435" y="2996936"/>
                        <a:ext cx="145820" cy="360352"/>
                      </a:xfrm>
                      <a:prstGeom prst="triangle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1"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" name="Can 16"/>
                      <p:cNvSpPr/>
                      <p:nvPr/>
                    </p:nvSpPr>
                    <p:spPr>
                      <a:xfrm rot="10800000">
                        <a:off x="5052636" y="3430439"/>
                        <a:ext cx="188707" cy="1448407"/>
                      </a:xfrm>
                      <a:prstGeom prst="can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" name="Can 21"/>
                      <p:cNvSpPr/>
                      <p:nvPr/>
                    </p:nvSpPr>
                    <p:spPr>
                      <a:xfrm rot="10800000">
                        <a:off x="5058743" y="3501072"/>
                        <a:ext cx="169837" cy="153937"/>
                      </a:xfrm>
                      <a:prstGeom prst="can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38" name="Freeform 37"/>
                    <p:cNvSpPr/>
                    <p:nvPr/>
                  </p:nvSpPr>
                  <p:spPr>
                    <a:xfrm rot="20414044">
                      <a:off x="2431232" y="3584171"/>
                      <a:ext cx="591854" cy="1609341"/>
                    </a:xfrm>
                    <a:custGeom>
                      <a:avLst/>
                      <a:gdLst>
                        <a:gd name="connsiteX0" fmla="*/ 217714 w 653143"/>
                        <a:gd name="connsiteY0" fmla="*/ 1048657 h 1048657"/>
                        <a:gd name="connsiteX1" fmla="*/ 54429 w 653143"/>
                        <a:gd name="connsiteY1" fmla="*/ 537028 h 1048657"/>
                        <a:gd name="connsiteX2" fmla="*/ 21771 w 653143"/>
                        <a:gd name="connsiteY2" fmla="*/ 232228 h 1048657"/>
                        <a:gd name="connsiteX3" fmla="*/ 185057 w 653143"/>
                        <a:gd name="connsiteY3" fmla="*/ 25400 h 1048657"/>
                        <a:gd name="connsiteX4" fmla="*/ 446314 w 653143"/>
                        <a:gd name="connsiteY4" fmla="*/ 79828 h 1048657"/>
                        <a:gd name="connsiteX5" fmla="*/ 522514 w 653143"/>
                        <a:gd name="connsiteY5" fmla="*/ 482600 h 1048657"/>
                        <a:gd name="connsiteX6" fmla="*/ 653143 w 653143"/>
                        <a:gd name="connsiteY6" fmla="*/ 754743 h 10486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53143" h="1048657">
                          <a:moveTo>
                            <a:pt x="217714" y="1048657"/>
                          </a:moveTo>
                          <a:cubicBezTo>
                            <a:pt x="152400" y="860878"/>
                            <a:pt x="87086" y="673099"/>
                            <a:pt x="54429" y="537028"/>
                          </a:cubicBezTo>
                          <a:cubicBezTo>
                            <a:pt x="21772" y="400957"/>
                            <a:pt x="0" y="317499"/>
                            <a:pt x="21771" y="232228"/>
                          </a:cubicBezTo>
                          <a:cubicBezTo>
                            <a:pt x="43542" y="146957"/>
                            <a:pt x="114300" y="50800"/>
                            <a:pt x="185057" y="25400"/>
                          </a:cubicBezTo>
                          <a:cubicBezTo>
                            <a:pt x="255814" y="0"/>
                            <a:pt x="390071" y="3628"/>
                            <a:pt x="446314" y="79828"/>
                          </a:cubicBezTo>
                          <a:cubicBezTo>
                            <a:pt x="502557" y="156028"/>
                            <a:pt x="488043" y="370114"/>
                            <a:pt x="522514" y="482600"/>
                          </a:cubicBezTo>
                          <a:cubicBezTo>
                            <a:pt x="556985" y="595086"/>
                            <a:pt x="605064" y="674914"/>
                            <a:pt x="653143" y="754743"/>
                          </a:cubicBezTo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3" name="Freeform 52"/>
                    <p:cNvSpPr/>
                    <p:nvPr/>
                  </p:nvSpPr>
                  <p:spPr>
                    <a:xfrm rot="11923274">
                      <a:off x="2765759" y="4131697"/>
                      <a:ext cx="531811" cy="517788"/>
                    </a:xfrm>
                    <a:custGeom>
                      <a:avLst/>
                      <a:gdLst>
                        <a:gd name="connsiteX0" fmla="*/ 123825 w 487363"/>
                        <a:gd name="connsiteY0" fmla="*/ 28575 h 511175"/>
                        <a:gd name="connsiteX1" fmla="*/ 476250 w 487363"/>
                        <a:gd name="connsiteY1" fmla="*/ 466725 h 511175"/>
                        <a:gd name="connsiteX2" fmla="*/ 57150 w 487363"/>
                        <a:gd name="connsiteY2" fmla="*/ 295275 h 511175"/>
                        <a:gd name="connsiteX3" fmla="*/ 123825 w 487363"/>
                        <a:gd name="connsiteY3" fmla="*/ 28575 h 51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87363" h="511175">
                          <a:moveTo>
                            <a:pt x="123825" y="28575"/>
                          </a:moveTo>
                          <a:cubicBezTo>
                            <a:pt x="193675" y="57150"/>
                            <a:pt x="487363" y="422275"/>
                            <a:pt x="476250" y="466725"/>
                          </a:cubicBezTo>
                          <a:cubicBezTo>
                            <a:pt x="465137" y="511175"/>
                            <a:pt x="114300" y="366712"/>
                            <a:pt x="57150" y="295275"/>
                          </a:cubicBezTo>
                          <a:cubicBezTo>
                            <a:pt x="0" y="223838"/>
                            <a:pt x="53975" y="0"/>
                            <a:pt x="123825" y="28575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9" name="Can 58"/>
                    <p:cNvSpPr/>
                    <p:nvPr/>
                  </p:nvSpPr>
                  <p:spPr>
                    <a:xfrm rot="11561218" flipH="1">
                      <a:off x="2299138" y="4868145"/>
                      <a:ext cx="44603" cy="285134"/>
                    </a:xfrm>
                    <a:prstGeom prst="can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Can 57"/>
                    <p:cNvSpPr/>
                    <p:nvPr/>
                  </p:nvSpPr>
                  <p:spPr>
                    <a:xfrm rot="11561218">
                      <a:off x="2203069" y="5137534"/>
                      <a:ext cx="147535" cy="76968"/>
                    </a:xfrm>
                    <a:prstGeom prst="can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8" name="Freeform 47"/>
                    <p:cNvSpPr/>
                    <p:nvPr/>
                  </p:nvSpPr>
                  <p:spPr>
                    <a:xfrm rot="6597394">
                      <a:off x="3727385" y="4986161"/>
                      <a:ext cx="613999" cy="615871"/>
                    </a:xfrm>
                    <a:custGeom>
                      <a:avLst/>
                      <a:gdLst>
                        <a:gd name="connsiteX0" fmla="*/ 0 w 936171"/>
                        <a:gd name="connsiteY0" fmla="*/ 1251857 h 1251857"/>
                        <a:gd name="connsiteX1" fmla="*/ 283028 w 936171"/>
                        <a:gd name="connsiteY1" fmla="*/ 805543 h 1251857"/>
                        <a:gd name="connsiteX2" fmla="*/ 936171 w 936171"/>
                        <a:gd name="connsiteY2" fmla="*/ 0 h 1251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36171" h="1251857">
                          <a:moveTo>
                            <a:pt x="0" y="1251857"/>
                          </a:moveTo>
                          <a:cubicBezTo>
                            <a:pt x="63500" y="1133021"/>
                            <a:pt x="127000" y="1014186"/>
                            <a:pt x="283028" y="805543"/>
                          </a:cubicBezTo>
                          <a:cubicBezTo>
                            <a:pt x="439057" y="596900"/>
                            <a:pt x="687614" y="298450"/>
                            <a:pt x="936171" y="0"/>
                          </a:cubicBezTo>
                        </a:path>
                      </a:pathLst>
                    </a:cu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 rot="21234789">
                      <a:off x="2901284" y="4987096"/>
                      <a:ext cx="991570" cy="447817"/>
                    </a:xfrm>
                    <a:custGeom>
                      <a:avLst/>
                      <a:gdLst>
                        <a:gd name="connsiteX0" fmla="*/ 906414 w 906414"/>
                        <a:gd name="connsiteY0" fmla="*/ 0 h 291489"/>
                        <a:gd name="connsiteX1" fmla="*/ 878463 w 906414"/>
                        <a:gd name="connsiteY1" fmla="*/ 71874 h 291489"/>
                        <a:gd name="connsiteX2" fmla="*/ 738707 w 906414"/>
                        <a:gd name="connsiteY2" fmla="*/ 159720 h 291489"/>
                        <a:gd name="connsiteX3" fmla="*/ 447217 w 906414"/>
                        <a:gd name="connsiteY3" fmla="*/ 183678 h 291489"/>
                        <a:gd name="connsiteX4" fmla="*/ 135762 w 906414"/>
                        <a:gd name="connsiteY4" fmla="*/ 247566 h 291489"/>
                        <a:gd name="connsiteX5" fmla="*/ 0 w 906414"/>
                        <a:gd name="connsiteY5" fmla="*/ 291489 h 291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06414" h="291489">
                          <a:moveTo>
                            <a:pt x="906414" y="0"/>
                          </a:moveTo>
                          <a:cubicBezTo>
                            <a:pt x="906414" y="22627"/>
                            <a:pt x="906414" y="45254"/>
                            <a:pt x="878463" y="71874"/>
                          </a:cubicBezTo>
                          <a:cubicBezTo>
                            <a:pt x="850512" y="98494"/>
                            <a:pt x="810581" y="141086"/>
                            <a:pt x="738707" y="159720"/>
                          </a:cubicBezTo>
                          <a:cubicBezTo>
                            <a:pt x="666833" y="178354"/>
                            <a:pt x="547708" y="169037"/>
                            <a:pt x="447217" y="183678"/>
                          </a:cubicBezTo>
                          <a:cubicBezTo>
                            <a:pt x="346726" y="198319"/>
                            <a:pt x="210298" y="229598"/>
                            <a:pt x="135762" y="247566"/>
                          </a:cubicBezTo>
                          <a:cubicBezTo>
                            <a:pt x="61226" y="265534"/>
                            <a:pt x="22627" y="284169"/>
                            <a:pt x="0" y="291489"/>
                          </a:cubicBezTo>
                        </a:path>
                      </a:pathLst>
                    </a:cu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67596" name="Text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5856" y="2780928"/>
                    <a:ext cx="1723631" cy="1323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8000"/>
                      <a:t>OU</a:t>
                    </a:r>
                    <a:endParaRPr lang="en-US" sz="8000"/>
                  </a:p>
                </p:txBody>
              </p:sp>
              <p:sp>
                <p:nvSpPr>
                  <p:cNvPr id="67597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4368" y="2780928"/>
                    <a:ext cx="755335" cy="13234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8000"/>
                      <a:t>?</a:t>
                    </a:r>
                    <a:endParaRPr lang="en-US" sz="8000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>
                    <a:off x="1979823" y="2132106"/>
                    <a:ext cx="285764" cy="292043"/>
                  </a:xfrm>
                  <a:custGeom>
                    <a:avLst/>
                    <a:gdLst>
                      <a:gd name="connsiteX0" fmla="*/ 4618 w 285404"/>
                      <a:gd name="connsiteY0" fmla="*/ 217054 h 290945"/>
                      <a:gd name="connsiteX1" fmla="*/ 109912 w 285404"/>
                      <a:gd name="connsiteY1" fmla="*/ 67425 h 290945"/>
                      <a:gd name="connsiteX2" fmla="*/ 154247 w 285404"/>
                      <a:gd name="connsiteY2" fmla="*/ 6465 h 290945"/>
                      <a:gd name="connsiteX3" fmla="*/ 231832 w 285404"/>
                      <a:gd name="connsiteY3" fmla="*/ 28633 h 290945"/>
                      <a:gd name="connsiteX4" fmla="*/ 281709 w 285404"/>
                      <a:gd name="connsiteY4" fmla="*/ 95134 h 290945"/>
                      <a:gd name="connsiteX5" fmla="*/ 254000 w 285404"/>
                      <a:gd name="connsiteY5" fmla="*/ 222596 h 290945"/>
                      <a:gd name="connsiteX6" fmla="*/ 187498 w 285404"/>
                      <a:gd name="connsiteY6" fmla="*/ 283556 h 290945"/>
                      <a:gd name="connsiteX7" fmla="*/ 82203 w 285404"/>
                      <a:gd name="connsiteY7" fmla="*/ 266931 h 290945"/>
                      <a:gd name="connsiteX8" fmla="*/ 4618 w 285404"/>
                      <a:gd name="connsiteY8" fmla="*/ 217054 h 290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404" h="290945">
                        <a:moveTo>
                          <a:pt x="4618" y="217054"/>
                        </a:moveTo>
                        <a:cubicBezTo>
                          <a:pt x="9236" y="183803"/>
                          <a:pt x="84974" y="102523"/>
                          <a:pt x="109912" y="67425"/>
                        </a:cubicBezTo>
                        <a:cubicBezTo>
                          <a:pt x="134850" y="32327"/>
                          <a:pt x="133927" y="12930"/>
                          <a:pt x="154247" y="6465"/>
                        </a:cubicBezTo>
                        <a:cubicBezTo>
                          <a:pt x="174567" y="0"/>
                          <a:pt x="210588" y="13855"/>
                          <a:pt x="231832" y="28633"/>
                        </a:cubicBezTo>
                        <a:cubicBezTo>
                          <a:pt x="253076" y="43411"/>
                          <a:pt x="278014" y="62807"/>
                          <a:pt x="281709" y="95134"/>
                        </a:cubicBezTo>
                        <a:cubicBezTo>
                          <a:pt x="285404" y="127461"/>
                          <a:pt x="269702" y="191192"/>
                          <a:pt x="254000" y="222596"/>
                        </a:cubicBezTo>
                        <a:cubicBezTo>
                          <a:pt x="238298" y="254000"/>
                          <a:pt x="216131" y="276167"/>
                          <a:pt x="187498" y="283556"/>
                        </a:cubicBezTo>
                        <a:cubicBezTo>
                          <a:pt x="158865" y="290945"/>
                          <a:pt x="110836" y="278015"/>
                          <a:pt x="82203" y="266931"/>
                        </a:cubicBezTo>
                        <a:cubicBezTo>
                          <a:pt x="53570" y="255847"/>
                          <a:pt x="0" y="250305"/>
                          <a:pt x="4618" y="217054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Freeform 66"/>
                  <p:cNvSpPr/>
                  <p:nvPr/>
                </p:nvSpPr>
                <p:spPr>
                  <a:xfrm>
                    <a:off x="1990936" y="3539943"/>
                    <a:ext cx="274651" cy="301566"/>
                  </a:xfrm>
                  <a:custGeom>
                    <a:avLst/>
                    <a:gdLst>
                      <a:gd name="connsiteX0" fmla="*/ 3694 w 274319"/>
                      <a:gd name="connsiteY0" fmla="*/ 100677 h 301105"/>
                      <a:gd name="connsiteX1" fmla="*/ 25861 w 274319"/>
                      <a:gd name="connsiteY1" fmla="*/ 239222 h 301105"/>
                      <a:gd name="connsiteX2" fmla="*/ 53570 w 274319"/>
                      <a:gd name="connsiteY2" fmla="*/ 294640 h 301105"/>
                      <a:gd name="connsiteX3" fmla="*/ 164406 w 274319"/>
                      <a:gd name="connsiteY3" fmla="*/ 278015 h 301105"/>
                      <a:gd name="connsiteX4" fmla="*/ 258617 w 274319"/>
                      <a:gd name="connsiteY4" fmla="*/ 233680 h 301105"/>
                      <a:gd name="connsiteX5" fmla="*/ 258617 w 274319"/>
                      <a:gd name="connsiteY5" fmla="*/ 111760 h 301105"/>
                      <a:gd name="connsiteX6" fmla="*/ 219824 w 274319"/>
                      <a:gd name="connsiteY6" fmla="*/ 34175 h 301105"/>
                      <a:gd name="connsiteX7" fmla="*/ 131155 w 274319"/>
                      <a:gd name="connsiteY7" fmla="*/ 924 h 301105"/>
                      <a:gd name="connsiteX8" fmla="*/ 48028 w 274319"/>
                      <a:gd name="connsiteY8" fmla="*/ 39717 h 301105"/>
                      <a:gd name="connsiteX9" fmla="*/ 3694 w 274319"/>
                      <a:gd name="connsiteY9" fmla="*/ 100677 h 301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4319" h="301105">
                        <a:moveTo>
                          <a:pt x="3694" y="100677"/>
                        </a:moveTo>
                        <a:cubicBezTo>
                          <a:pt x="0" y="133928"/>
                          <a:pt x="17548" y="206895"/>
                          <a:pt x="25861" y="239222"/>
                        </a:cubicBezTo>
                        <a:cubicBezTo>
                          <a:pt x="34174" y="271549"/>
                          <a:pt x="30479" y="288175"/>
                          <a:pt x="53570" y="294640"/>
                        </a:cubicBezTo>
                        <a:cubicBezTo>
                          <a:pt x="76661" y="301105"/>
                          <a:pt x="130232" y="288175"/>
                          <a:pt x="164406" y="278015"/>
                        </a:cubicBezTo>
                        <a:cubicBezTo>
                          <a:pt x="198580" y="267855"/>
                          <a:pt x="242915" y="261389"/>
                          <a:pt x="258617" y="233680"/>
                        </a:cubicBezTo>
                        <a:cubicBezTo>
                          <a:pt x="274319" y="205971"/>
                          <a:pt x="265082" y="145011"/>
                          <a:pt x="258617" y="111760"/>
                        </a:cubicBezTo>
                        <a:cubicBezTo>
                          <a:pt x="252152" y="78509"/>
                          <a:pt x="241068" y="52648"/>
                          <a:pt x="219824" y="34175"/>
                        </a:cubicBezTo>
                        <a:cubicBezTo>
                          <a:pt x="198580" y="15702"/>
                          <a:pt x="159788" y="0"/>
                          <a:pt x="131155" y="924"/>
                        </a:cubicBezTo>
                        <a:cubicBezTo>
                          <a:pt x="102522" y="1848"/>
                          <a:pt x="70195" y="21244"/>
                          <a:pt x="48028" y="39717"/>
                        </a:cubicBezTo>
                        <a:cubicBezTo>
                          <a:pt x="25861" y="58190"/>
                          <a:pt x="7388" y="67426"/>
                          <a:pt x="3694" y="10067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9" name="Freeform 68"/>
                <p:cNvSpPr/>
                <p:nvPr/>
              </p:nvSpPr>
              <p:spPr>
                <a:xfrm>
                  <a:off x="3260996" y="4719225"/>
                  <a:ext cx="249250" cy="223793"/>
                </a:xfrm>
                <a:custGeom>
                  <a:avLst/>
                  <a:gdLst>
                    <a:gd name="connsiteX0" fmla="*/ 0 w 249084"/>
                    <a:gd name="connsiteY0" fmla="*/ 209755 h 222864"/>
                    <a:gd name="connsiteX1" fmla="*/ 22942 w 249084"/>
                    <a:gd name="connsiteY1" fmla="*/ 199922 h 222864"/>
                    <a:gd name="connsiteX2" fmla="*/ 39329 w 249084"/>
                    <a:gd name="connsiteY2" fmla="*/ 186813 h 222864"/>
                    <a:gd name="connsiteX3" fmla="*/ 58994 w 249084"/>
                    <a:gd name="connsiteY3" fmla="*/ 173703 h 222864"/>
                    <a:gd name="connsiteX4" fmla="*/ 65549 w 249084"/>
                    <a:gd name="connsiteY4" fmla="*/ 163871 h 222864"/>
                    <a:gd name="connsiteX5" fmla="*/ 85213 w 249084"/>
                    <a:gd name="connsiteY5" fmla="*/ 157316 h 222864"/>
                    <a:gd name="connsiteX6" fmla="*/ 95045 w 249084"/>
                    <a:gd name="connsiteY6" fmla="*/ 137651 h 222864"/>
                    <a:gd name="connsiteX7" fmla="*/ 98323 w 249084"/>
                    <a:gd name="connsiteY7" fmla="*/ 127819 h 222864"/>
                    <a:gd name="connsiteX8" fmla="*/ 111433 w 249084"/>
                    <a:gd name="connsiteY8" fmla="*/ 108155 h 222864"/>
                    <a:gd name="connsiteX9" fmla="*/ 121265 w 249084"/>
                    <a:gd name="connsiteY9" fmla="*/ 88490 h 222864"/>
                    <a:gd name="connsiteX10" fmla="*/ 124542 w 249084"/>
                    <a:gd name="connsiteY10" fmla="*/ 78658 h 222864"/>
                    <a:gd name="connsiteX11" fmla="*/ 137652 w 249084"/>
                    <a:gd name="connsiteY11" fmla="*/ 58993 h 222864"/>
                    <a:gd name="connsiteX12" fmla="*/ 150762 w 249084"/>
                    <a:gd name="connsiteY12" fmla="*/ 19664 h 222864"/>
                    <a:gd name="connsiteX13" fmla="*/ 154039 w 249084"/>
                    <a:gd name="connsiteY13" fmla="*/ 9832 h 222864"/>
                    <a:gd name="connsiteX14" fmla="*/ 157316 w 249084"/>
                    <a:gd name="connsiteY14" fmla="*/ 0 h 222864"/>
                    <a:gd name="connsiteX15" fmla="*/ 167149 w 249084"/>
                    <a:gd name="connsiteY15" fmla="*/ 3277 h 222864"/>
                    <a:gd name="connsiteX16" fmla="*/ 183536 w 249084"/>
                    <a:gd name="connsiteY16" fmla="*/ 22942 h 222864"/>
                    <a:gd name="connsiteX17" fmla="*/ 190091 w 249084"/>
                    <a:gd name="connsiteY17" fmla="*/ 45884 h 222864"/>
                    <a:gd name="connsiteX18" fmla="*/ 193368 w 249084"/>
                    <a:gd name="connsiteY18" fmla="*/ 55716 h 222864"/>
                    <a:gd name="connsiteX19" fmla="*/ 206478 w 249084"/>
                    <a:gd name="connsiteY19" fmla="*/ 75381 h 222864"/>
                    <a:gd name="connsiteX20" fmla="*/ 219587 w 249084"/>
                    <a:gd name="connsiteY20" fmla="*/ 95045 h 222864"/>
                    <a:gd name="connsiteX21" fmla="*/ 226142 w 249084"/>
                    <a:gd name="connsiteY21" fmla="*/ 104877 h 222864"/>
                    <a:gd name="connsiteX22" fmla="*/ 232697 w 249084"/>
                    <a:gd name="connsiteY22" fmla="*/ 127819 h 222864"/>
                    <a:gd name="connsiteX23" fmla="*/ 242529 w 249084"/>
                    <a:gd name="connsiteY23" fmla="*/ 131097 h 222864"/>
                    <a:gd name="connsiteX24" fmla="*/ 249084 w 249084"/>
                    <a:gd name="connsiteY24" fmla="*/ 140929 h 222864"/>
                    <a:gd name="connsiteX25" fmla="*/ 242529 w 249084"/>
                    <a:gd name="connsiteY25" fmla="*/ 160593 h 222864"/>
                    <a:gd name="connsiteX26" fmla="*/ 232697 w 249084"/>
                    <a:gd name="connsiteY26" fmla="*/ 180258 h 222864"/>
                    <a:gd name="connsiteX27" fmla="*/ 222865 w 249084"/>
                    <a:gd name="connsiteY27" fmla="*/ 183535 h 222864"/>
                    <a:gd name="connsiteX28" fmla="*/ 209755 w 249084"/>
                    <a:gd name="connsiteY28" fmla="*/ 190090 h 222864"/>
                    <a:gd name="connsiteX29" fmla="*/ 190091 w 249084"/>
                    <a:gd name="connsiteY29" fmla="*/ 196645 h 222864"/>
                    <a:gd name="connsiteX30" fmla="*/ 180258 w 249084"/>
                    <a:gd name="connsiteY30" fmla="*/ 203200 h 222864"/>
                    <a:gd name="connsiteX31" fmla="*/ 150762 w 249084"/>
                    <a:gd name="connsiteY31" fmla="*/ 209755 h 222864"/>
                    <a:gd name="connsiteX32" fmla="*/ 114710 w 249084"/>
                    <a:gd name="connsiteY32" fmla="*/ 216310 h 222864"/>
                    <a:gd name="connsiteX33" fmla="*/ 85213 w 249084"/>
                    <a:gd name="connsiteY33" fmla="*/ 219587 h 222864"/>
                    <a:gd name="connsiteX34" fmla="*/ 72103 w 249084"/>
                    <a:gd name="connsiteY34" fmla="*/ 222864 h 222864"/>
                    <a:gd name="connsiteX35" fmla="*/ 22942 w 249084"/>
                    <a:gd name="connsiteY35" fmla="*/ 216310 h 222864"/>
                    <a:gd name="connsiteX36" fmla="*/ 0 w 249084"/>
                    <a:gd name="connsiteY36" fmla="*/ 209755 h 22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49084" h="222864">
                      <a:moveTo>
                        <a:pt x="0" y="209755"/>
                      </a:moveTo>
                      <a:cubicBezTo>
                        <a:pt x="0" y="207024"/>
                        <a:pt x="15397" y="207467"/>
                        <a:pt x="22942" y="199922"/>
                      </a:cubicBezTo>
                      <a:cubicBezTo>
                        <a:pt x="37766" y="185098"/>
                        <a:pt x="20189" y="193192"/>
                        <a:pt x="39329" y="186813"/>
                      </a:cubicBezTo>
                      <a:cubicBezTo>
                        <a:pt x="45884" y="182443"/>
                        <a:pt x="54624" y="180258"/>
                        <a:pt x="58994" y="173703"/>
                      </a:cubicBezTo>
                      <a:cubicBezTo>
                        <a:pt x="61179" y="170426"/>
                        <a:pt x="62209" y="165959"/>
                        <a:pt x="65549" y="163871"/>
                      </a:cubicBezTo>
                      <a:cubicBezTo>
                        <a:pt x="71408" y="160209"/>
                        <a:pt x="85213" y="157316"/>
                        <a:pt x="85213" y="157316"/>
                      </a:cubicBezTo>
                      <a:cubicBezTo>
                        <a:pt x="93452" y="132603"/>
                        <a:pt x="82339" y="163065"/>
                        <a:pt x="95045" y="137651"/>
                      </a:cubicBezTo>
                      <a:cubicBezTo>
                        <a:pt x="96590" y="134561"/>
                        <a:pt x="96645" y="130839"/>
                        <a:pt x="98323" y="127819"/>
                      </a:cubicBezTo>
                      <a:cubicBezTo>
                        <a:pt x="102149" y="120933"/>
                        <a:pt x="111433" y="108155"/>
                        <a:pt x="111433" y="108155"/>
                      </a:cubicBezTo>
                      <a:cubicBezTo>
                        <a:pt x="119669" y="83442"/>
                        <a:pt x="108560" y="113901"/>
                        <a:pt x="121265" y="88490"/>
                      </a:cubicBezTo>
                      <a:cubicBezTo>
                        <a:pt x="122810" y="85400"/>
                        <a:pt x="122864" y="81678"/>
                        <a:pt x="124542" y="78658"/>
                      </a:cubicBezTo>
                      <a:cubicBezTo>
                        <a:pt x="128368" y="71771"/>
                        <a:pt x="137652" y="58993"/>
                        <a:pt x="137652" y="58993"/>
                      </a:cubicBezTo>
                      <a:lnTo>
                        <a:pt x="150762" y="19664"/>
                      </a:lnTo>
                      <a:lnTo>
                        <a:pt x="154039" y="9832"/>
                      </a:lnTo>
                      <a:lnTo>
                        <a:pt x="157316" y="0"/>
                      </a:lnTo>
                      <a:cubicBezTo>
                        <a:pt x="160594" y="1092"/>
                        <a:pt x="164274" y="1361"/>
                        <a:pt x="167149" y="3277"/>
                      </a:cubicBezTo>
                      <a:cubicBezTo>
                        <a:pt x="174717" y="8323"/>
                        <a:pt x="178700" y="15689"/>
                        <a:pt x="183536" y="22942"/>
                      </a:cubicBezTo>
                      <a:cubicBezTo>
                        <a:pt x="191393" y="46515"/>
                        <a:pt x="181860" y="17077"/>
                        <a:pt x="190091" y="45884"/>
                      </a:cubicBezTo>
                      <a:cubicBezTo>
                        <a:pt x="191040" y="49206"/>
                        <a:pt x="191690" y="52696"/>
                        <a:pt x="193368" y="55716"/>
                      </a:cubicBezTo>
                      <a:cubicBezTo>
                        <a:pt x="197194" y="62603"/>
                        <a:pt x="202108" y="68826"/>
                        <a:pt x="206478" y="75381"/>
                      </a:cubicBezTo>
                      <a:lnTo>
                        <a:pt x="219587" y="95045"/>
                      </a:lnTo>
                      <a:lnTo>
                        <a:pt x="226142" y="104877"/>
                      </a:lnTo>
                      <a:cubicBezTo>
                        <a:pt x="226170" y="104988"/>
                        <a:pt x="231131" y="126253"/>
                        <a:pt x="232697" y="127819"/>
                      </a:cubicBezTo>
                      <a:cubicBezTo>
                        <a:pt x="235140" y="130262"/>
                        <a:pt x="239252" y="130004"/>
                        <a:pt x="242529" y="131097"/>
                      </a:cubicBezTo>
                      <a:cubicBezTo>
                        <a:pt x="244714" y="134374"/>
                        <a:pt x="249084" y="136990"/>
                        <a:pt x="249084" y="140929"/>
                      </a:cubicBezTo>
                      <a:cubicBezTo>
                        <a:pt x="249084" y="147838"/>
                        <a:pt x="244714" y="154038"/>
                        <a:pt x="242529" y="160593"/>
                      </a:cubicBezTo>
                      <a:cubicBezTo>
                        <a:pt x="240370" y="167072"/>
                        <a:pt x="238475" y="175636"/>
                        <a:pt x="232697" y="180258"/>
                      </a:cubicBezTo>
                      <a:cubicBezTo>
                        <a:pt x="229999" y="182416"/>
                        <a:pt x="226040" y="182174"/>
                        <a:pt x="222865" y="183535"/>
                      </a:cubicBezTo>
                      <a:cubicBezTo>
                        <a:pt x="218374" y="185460"/>
                        <a:pt x="214291" y="188275"/>
                        <a:pt x="209755" y="190090"/>
                      </a:cubicBezTo>
                      <a:cubicBezTo>
                        <a:pt x="203340" y="192656"/>
                        <a:pt x="190091" y="196645"/>
                        <a:pt x="190091" y="196645"/>
                      </a:cubicBezTo>
                      <a:cubicBezTo>
                        <a:pt x="186813" y="198830"/>
                        <a:pt x="183781" y="201438"/>
                        <a:pt x="180258" y="203200"/>
                      </a:cubicBezTo>
                      <a:cubicBezTo>
                        <a:pt x="172005" y="207326"/>
                        <a:pt x="158669" y="208317"/>
                        <a:pt x="150762" y="209755"/>
                      </a:cubicBezTo>
                      <a:cubicBezTo>
                        <a:pt x="133801" y="212839"/>
                        <a:pt x="132780" y="213901"/>
                        <a:pt x="114710" y="216310"/>
                      </a:cubicBezTo>
                      <a:cubicBezTo>
                        <a:pt x="104904" y="217618"/>
                        <a:pt x="95045" y="218495"/>
                        <a:pt x="85213" y="219587"/>
                      </a:cubicBezTo>
                      <a:cubicBezTo>
                        <a:pt x="80843" y="220679"/>
                        <a:pt x="76607" y="222864"/>
                        <a:pt x="72103" y="222864"/>
                      </a:cubicBezTo>
                      <a:cubicBezTo>
                        <a:pt x="40024" y="222864"/>
                        <a:pt x="42446" y="222811"/>
                        <a:pt x="22942" y="216310"/>
                      </a:cubicBezTo>
                      <a:cubicBezTo>
                        <a:pt x="11077" y="208400"/>
                        <a:pt x="0" y="212486"/>
                        <a:pt x="0" y="2097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5" name="Freeform 74"/>
              <p:cNvSpPr/>
              <p:nvPr/>
            </p:nvSpPr>
            <p:spPr>
              <a:xfrm>
                <a:off x="2314801" y="3644697"/>
                <a:ext cx="198447" cy="450762"/>
              </a:xfrm>
              <a:custGeom>
                <a:avLst/>
                <a:gdLst>
                  <a:gd name="connsiteX0" fmla="*/ 191832 w 198226"/>
                  <a:gd name="connsiteY0" fmla="*/ 524342 h 527539"/>
                  <a:gd name="connsiteX1" fmla="*/ 57549 w 198226"/>
                  <a:gd name="connsiteY1" fmla="*/ 236593 h 527539"/>
                  <a:gd name="connsiteX2" fmla="*/ 6394 w 198226"/>
                  <a:gd name="connsiteY2" fmla="*/ 63944 h 527539"/>
                  <a:gd name="connsiteX3" fmla="*/ 19183 w 198226"/>
                  <a:gd name="connsiteY3" fmla="*/ 25578 h 527539"/>
                  <a:gd name="connsiteX4" fmla="*/ 95916 w 198226"/>
                  <a:gd name="connsiteY4" fmla="*/ 217410 h 527539"/>
                  <a:gd name="connsiteX5" fmla="*/ 191832 w 198226"/>
                  <a:gd name="connsiteY5" fmla="*/ 524342 h 52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226" h="527539">
                    <a:moveTo>
                      <a:pt x="191832" y="524342"/>
                    </a:moveTo>
                    <a:cubicBezTo>
                      <a:pt x="185438" y="527539"/>
                      <a:pt x="88455" y="313326"/>
                      <a:pt x="57549" y="236593"/>
                    </a:cubicBezTo>
                    <a:cubicBezTo>
                      <a:pt x="26643" y="159860"/>
                      <a:pt x="12788" y="99113"/>
                      <a:pt x="6394" y="63944"/>
                    </a:cubicBezTo>
                    <a:cubicBezTo>
                      <a:pt x="0" y="28775"/>
                      <a:pt x="4263" y="0"/>
                      <a:pt x="19183" y="25578"/>
                    </a:cubicBezTo>
                    <a:cubicBezTo>
                      <a:pt x="34103" y="51156"/>
                      <a:pt x="67141" y="134283"/>
                      <a:pt x="95916" y="217410"/>
                    </a:cubicBezTo>
                    <a:cubicBezTo>
                      <a:pt x="124691" y="300537"/>
                      <a:pt x="198226" y="521145"/>
                      <a:pt x="191832" y="52434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3" name="Freeform 72"/>
            <p:cNvSpPr/>
            <p:nvPr/>
          </p:nvSpPr>
          <p:spPr>
            <a:xfrm>
              <a:off x="1976648" y="3931979"/>
              <a:ext cx="690595" cy="1125317"/>
            </a:xfrm>
            <a:custGeom>
              <a:avLst/>
              <a:gdLst>
                <a:gd name="connsiteX0" fmla="*/ 0 w 690596"/>
                <a:gd name="connsiteY0" fmla="*/ 0 h 1125416"/>
                <a:gd name="connsiteX1" fmla="*/ 89522 w 690596"/>
                <a:gd name="connsiteY1" fmla="*/ 319721 h 1125416"/>
                <a:gd name="connsiteX2" fmla="*/ 185438 w 690596"/>
                <a:gd name="connsiteY2" fmla="*/ 645835 h 1125416"/>
                <a:gd name="connsiteX3" fmla="*/ 358087 w 690596"/>
                <a:gd name="connsiteY3" fmla="*/ 997528 h 1125416"/>
                <a:gd name="connsiteX4" fmla="*/ 690596 w 690596"/>
                <a:gd name="connsiteY4" fmla="*/ 1125416 h 112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96" h="1125416">
                  <a:moveTo>
                    <a:pt x="0" y="0"/>
                  </a:moveTo>
                  <a:cubicBezTo>
                    <a:pt x="29308" y="106041"/>
                    <a:pt x="58616" y="212082"/>
                    <a:pt x="89522" y="319721"/>
                  </a:cubicBezTo>
                  <a:cubicBezTo>
                    <a:pt x="120428" y="427360"/>
                    <a:pt x="140677" y="532867"/>
                    <a:pt x="185438" y="645835"/>
                  </a:cubicBezTo>
                  <a:cubicBezTo>
                    <a:pt x="230199" y="758803"/>
                    <a:pt x="273894" y="917598"/>
                    <a:pt x="358087" y="997528"/>
                  </a:cubicBezTo>
                  <a:cubicBezTo>
                    <a:pt x="442280" y="1077458"/>
                    <a:pt x="635178" y="1104101"/>
                    <a:pt x="690596" y="1125416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295275" y="228600"/>
            <a:ext cx="85439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 parede das células vegetais fornece materiais resistentes importantes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714500"/>
            <a:ext cx="4572000" cy="408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5786438" y="3000375"/>
            <a:ext cx="2214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A madeira é composta principalmente pela parede de células vegetais.</a:t>
            </a:r>
          </a:p>
        </p:txBody>
      </p:sp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7940675" y="6092825"/>
            <a:ext cx="1203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tom donald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495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Parede das células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 bwMode="auto">
          <a:xfrm>
            <a:off x="5143500" y="6094413"/>
            <a:ext cx="4000500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GB" sz="800" smtClean="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 smtClean="0">
                <a:latin typeface="Times New Roman" pitchFamily="18" charset="0"/>
                <a:cs typeface="Times New Roman" pitchFamily="18" charset="0"/>
                <a:hlinkClick r:id="rId3"/>
              </a:rPr>
              <a:t>www.wpclipart.com/plants</a:t>
            </a:r>
            <a:r>
              <a:rPr lang="en-GB" sz="80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 smtClean="0">
                <a:latin typeface="Times New Roman" pitchFamily="18" charset="0"/>
                <a:cs typeface="Times New Roman" pitchFamily="18" charset="0"/>
                <a:hlinkClick r:id="rId4"/>
              </a:rPr>
              <a:t>Zhong, R., et al., </a:t>
            </a:r>
            <a:r>
              <a:rPr lang="en-GB" sz="800" smtClean="0">
                <a:latin typeface="Times New Roman" pitchFamily="18" charset="0"/>
                <a:cs typeface="Times New Roman" pitchFamily="18" charset="0"/>
              </a:rPr>
              <a:t>(2008) Plant Cell 20:2763-2782 .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071688"/>
            <a:ext cx="4948237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2643188"/>
            <a:ext cx="20716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63" y="285750"/>
            <a:ext cx="31384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Box 9"/>
          <p:cNvSpPr txBox="1">
            <a:spLocks noChangeArrowheads="1"/>
          </p:cNvSpPr>
          <p:nvPr/>
        </p:nvSpPr>
        <p:spPr bwMode="auto">
          <a:xfrm>
            <a:off x="428625" y="1214438"/>
            <a:ext cx="507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 parede primária das células vegetais é composta principalmente por hidratos de carbono e proteínas.</a:t>
            </a:r>
          </a:p>
        </p:txBody>
      </p:sp>
      <p:sp>
        <p:nvSpPr>
          <p:cNvPr id="69640" name="TextBox 11"/>
          <p:cNvSpPr txBox="1">
            <a:spLocks noChangeArrowheads="1"/>
          </p:cNvSpPr>
          <p:nvPr/>
        </p:nvSpPr>
        <p:spPr bwMode="auto">
          <a:xfrm>
            <a:off x="5167313" y="4929188"/>
            <a:ext cx="39004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 smtClean="0"/>
              <a:t>Algumas células produzem uma parede secundária rígida que incorpora a lenhina, um composto de interligação cruzada.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smtClean="0">
                <a:latin typeface="Arial" charset="0"/>
                <a:cs typeface="Arial" charset="0"/>
              </a:rPr>
              <a:t>A madeira e as fibras existem em todo o lado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1142984"/>
            <a:ext cx="4000528" cy="4965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2643188" y="5715000"/>
            <a:ext cx="3786187" cy="369888"/>
          </a:xfrm>
          <a:prstGeom prst="rect">
            <a:avLst/>
          </a:prstGeom>
          <a:solidFill>
            <a:srgbClr val="E7DF3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Lucida Calligraphy" pitchFamily="66" charset="0"/>
              </a:rPr>
              <a:t>Rembrandt van Rijn (1631)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04800" y="2357438"/>
            <a:ext cx="2744788" cy="19288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Roupa fabricada com fibras vegetais (algodão e linho)</a:t>
            </a:r>
            <a:endParaRPr lang="pt-PT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5715000" y="2357438"/>
            <a:ext cx="3124200" cy="212725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fibras vegetais são usadas para fabrico de papel e, anteriormente, de papiros</a:t>
            </a:r>
            <a:endParaRPr lang="pt-PT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4800" y="4143375"/>
            <a:ext cx="2601913" cy="192881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madeira é usada em construção e mobiliário</a:t>
            </a:r>
            <a:endParaRPr lang="pt-PT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6500813" y="4000500"/>
            <a:ext cx="2414587" cy="2127250"/>
          </a:xfrm>
          <a:prstGeom prst="leftArrow">
            <a:avLst>
              <a:gd name="adj1" fmla="val 53244"/>
              <a:gd name="adj2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telas são produzidas com fibras de linho ou cânhamo</a:t>
            </a:r>
            <a:endParaRPr lang="pt-P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GB" smtClean="0">
                <a:latin typeface="Arial" charset="0"/>
                <a:cs typeface="Arial" charset="0"/>
              </a:rPr>
              <a:t>As plantas fornecem fibras para produzir papel e tecido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14463"/>
            <a:ext cx="46863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643063"/>
            <a:ext cx="24987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Box 9"/>
          <p:cNvSpPr txBox="1">
            <a:spLocks noChangeArrowheads="1"/>
          </p:cNvSpPr>
          <p:nvPr/>
        </p:nvSpPr>
        <p:spPr bwMode="auto">
          <a:xfrm>
            <a:off x="2895600" y="5029200"/>
            <a:ext cx="5891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Estão a ser criadas variedades de algodão com maior resistência a pragas e que produzam fibras melhores</a:t>
            </a:r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7667625" y="6092825"/>
            <a:ext cx="147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credits: 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5"/>
              </a:rPr>
              <a:t>Chen Lab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/>
              </a:rPr>
              <a:t>IFPC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Não conseguimos viver sem oxigénio!</a:t>
            </a:r>
          </a:p>
        </p:txBody>
      </p:sp>
      <p:grpSp>
        <p:nvGrpSpPr>
          <p:cNvPr id="8195" name="Group 24"/>
          <p:cNvGrpSpPr>
            <a:grpSpLocks/>
          </p:cNvGrpSpPr>
          <p:nvPr/>
        </p:nvGrpSpPr>
        <p:grpSpPr bwMode="auto">
          <a:xfrm flipH="1">
            <a:off x="1500188" y="3429000"/>
            <a:ext cx="1428750" cy="854075"/>
            <a:chOff x="6012983" y="3096370"/>
            <a:chExt cx="818412" cy="425924"/>
          </a:xfrm>
        </p:grpSpPr>
        <p:pic>
          <p:nvPicPr>
            <p:cNvPr id="819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190213" flipV="1">
              <a:off x="6209227" y="2900126"/>
              <a:ext cx="425924" cy="81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22"/>
            <p:cNvSpPr txBox="1">
              <a:spLocks noChangeArrowheads="1"/>
            </p:cNvSpPr>
            <p:nvPr/>
          </p:nvSpPr>
          <p:spPr bwMode="auto">
            <a:xfrm>
              <a:off x="6571590" y="3254947"/>
              <a:ext cx="118857" cy="120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>
                  <a:latin typeface="Calibri" pitchFamily="34" charset="0"/>
                </a:rPr>
                <a:t>X</a:t>
              </a:r>
            </a:p>
          </p:txBody>
        </p:sp>
        <p:sp>
          <p:nvSpPr>
            <p:cNvPr id="8201" name="TextBox 23"/>
            <p:cNvSpPr txBox="1">
              <a:spLocks noChangeArrowheads="1"/>
            </p:cNvSpPr>
            <p:nvPr/>
          </p:nvSpPr>
          <p:spPr bwMode="auto">
            <a:xfrm>
              <a:off x="6571590" y="3326384"/>
              <a:ext cx="118857" cy="120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>
                  <a:latin typeface="Calibri" pitchFamily="34" charset="0"/>
                </a:rPr>
                <a:t>X</a:t>
              </a:r>
            </a:p>
          </p:txBody>
        </p:sp>
      </p:grpSp>
      <p:sp>
        <p:nvSpPr>
          <p:cNvPr id="16" name="Can 15"/>
          <p:cNvSpPr/>
          <p:nvPr/>
        </p:nvSpPr>
        <p:spPr bwMode="auto">
          <a:xfrm>
            <a:off x="642938" y="1785938"/>
            <a:ext cx="3286125" cy="3429000"/>
          </a:xfrm>
          <a:prstGeom prst="can">
            <a:avLst/>
          </a:prstGeom>
          <a:solidFill>
            <a:schemeClr val="tx2">
              <a:lumMod val="40000"/>
              <a:lumOff val="60000"/>
              <a:alpha val="2902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197" name="TextBox 36"/>
          <p:cNvSpPr txBox="1">
            <a:spLocks noChangeArrowheads="1"/>
          </p:cNvSpPr>
          <p:nvPr/>
        </p:nvSpPr>
        <p:spPr bwMode="auto">
          <a:xfrm>
            <a:off x="2357438" y="2000250"/>
            <a:ext cx="158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Sem oxigénio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3375" y="2214563"/>
            <a:ext cx="461962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Joseph Priestley </a:t>
            </a:r>
            <a:r>
              <a:rPr lang="en-GB" sz="2400" dirty="0" err="1"/>
              <a:t>descobriu</a:t>
            </a:r>
            <a:r>
              <a:rPr lang="en-GB" sz="2400" dirty="0"/>
              <a:t> </a:t>
            </a:r>
            <a:r>
              <a:rPr lang="en-GB" sz="2400" dirty="0" err="1"/>
              <a:t>que</a:t>
            </a:r>
            <a:r>
              <a:rPr lang="en-GB" sz="2400" dirty="0"/>
              <a:t> a </a:t>
            </a:r>
            <a:r>
              <a:rPr lang="en-GB" sz="2400" dirty="0" err="1"/>
              <a:t>respiração</a:t>
            </a:r>
            <a:r>
              <a:rPr lang="en-GB" sz="2400" dirty="0"/>
              <a:t> dos </a:t>
            </a:r>
            <a:r>
              <a:rPr lang="en-GB" sz="2400" dirty="0" err="1"/>
              <a:t>animais</a:t>
            </a:r>
            <a:r>
              <a:rPr lang="en-GB" sz="2400" dirty="0"/>
              <a:t> </a:t>
            </a:r>
            <a:r>
              <a:rPr lang="en-GB" sz="2400" dirty="0" smtClean="0"/>
              <a:t>“</a:t>
            </a:r>
            <a:r>
              <a:rPr lang="en-GB" sz="2400" dirty="0" err="1" smtClean="0"/>
              <a:t>estraga</a:t>
            </a:r>
            <a:r>
              <a:rPr lang="en-GB" sz="2400" dirty="0" smtClean="0"/>
              <a:t>” </a:t>
            </a:r>
            <a:r>
              <a:rPr lang="en-GB" sz="2400" dirty="0"/>
              <a:t>o ar. Um animal </a:t>
            </a:r>
            <a:r>
              <a:rPr lang="en-GB" sz="2400" dirty="0" err="1"/>
              <a:t>mantido</a:t>
            </a:r>
            <a:r>
              <a:rPr lang="en-GB" sz="2400" dirty="0"/>
              <a:t> num </a:t>
            </a:r>
            <a:r>
              <a:rPr lang="en-GB" sz="2400" dirty="0" err="1"/>
              <a:t>recipiente</a:t>
            </a:r>
            <a:r>
              <a:rPr lang="en-GB" sz="2400" dirty="0"/>
              <a:t> </a:t>
            </a:r>
            <a:r>
              <a:rPr lang="en-GB" sz="2400" dirty="0" err="1" smtClean="0"/>
              <a:t>hermético</a:t>
            </a:r>
            <a:r>
              <a:rPr lang="en-GB" sz="2400" dirty="0" smtClean="0"/>
              <a:t> </a:t>
            </a:r>
            <a:r>
              <a:rPr lang="en-GB" sz="2400" dirty="0" err="1" smtClean="0"/>
              <a:t>morreria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130425"/>
            <a:ext cx="530383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itle 8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 sequência do genoma do choupo, uma fonte de fibra usada no papel, foi recentemente terminada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7270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6075"/>
            <a:ext cx="2143125" cy="21431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831975"/>
            <a:ext cx="3429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3929063"/>
            <a:ext cx="21320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TextBox 8"/>
          <p:cNvSpPr txBox="1">
            <a:spLocks noChangeArrowheads="1"/>
          </p:cNvSpPr>
          <p:nvPr/>
        </p:nvSpPr>
        <p:spPr bwMode="auto">
          <a:xfrm>
            <a:off x="228600" y="5265738"/>
            <a:ext cx="6200775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400" smtClean="0"/>
              <a:t>Esta informação está a ser utilizada para melhorar a eficiência da produção de papel.</a:t>
            </a:r>
            <a:endParaRPr lang="pt-PT" sz="2400"/>
          </a:p>
        </p:txBody>
      </p:sp>
      <p:sp>
        <p:nvSpPr>
          <p:cNvPr id="72712" name="TextBox 8"/>
          <p:cNvSpPr txBox="1">
            <a:spLocks noChangeArrowheads="1"/>
          </p:cNvSpPr>
          <p:nvPr/>
        </p:nvSpPr>
        <p:spPr bwMode="auto">
          <a:xfrm>
            <a:off x="7500938" y="6072188"/>
            <a:ext cx="1373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credit: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6"/>
              </a:rPr>
              <a:t>ChmlTech.com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71500" y="1500188"/>
            <a:ext cx="2428875" cy="2000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731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As plantas podem substituir o petróleo em vários produtos e aplicações</a:t>
            </a:r>
          </a:p>
        </p:txBody>
      </p:sp>
      <p:sp>
        <p:nvSpPr>
          <p:cNvPr id="4" name="Cloud 3"/>
          <p:cNvSpPr/>
          <p:nvPr/>
        </p:nvSpPr>
        <p:spPr>
          <a:xfrm>
            <a:off x="1000125" y="5000625"/>
            <a:ext cx="4786313" cy="1500188"/>
          </a:xfrm>
          <a:prstGeom prst="cloud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 flipH="1">
            <a:off x="8066088" y="6092825"/>
            <a:ext cx="1077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  <a:hlinkClick r:id="rId3"/>
              </a:rPr>
              <a:t>creativecartoons.org</a:t>
            </a:r>
            <a:r>
              <a:rPr lang="en-GB" sz="800"/>
              <a:t>. </a:t>
            </a:r>
          </a:p>
        </p:txBody>
      </p:sp>
      <p:grpSp>
        <p:nvGrpSpPr>
          <p:cNvPr id="73734" name="Group 70"/>
          <p:cNvGrpSpPr>
            <a:grpSpLocks/>
          </p:cNvGrpSpPr>
          <p:nvPr/>
        </p:nvGrpSpPr>
        <p:grpSpPr bwMode="auto">
          <a:xfrm>
            <a:off x="3357563" y="2357438"/>
            <a:ext cx="1000125" cy="2857500"/>
            <a:chOff x="6072198" y="2500306"/>
            <a:chExt cx="571505" cy="2269209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286589" y="3285915"/>
              <a:ext cx="1856969" cy="2857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5592753" y="3306325"/>
              <a:ext cx="1856969" cy="2449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224253" y="3634003"/>
              <a:ext cx="2269209" cy="1814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86286" y="2857076"/>
              <a:ext cx="71665" cy="25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57950" y="2857076"/>
              <a:ext cx="142423" cy="25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14620" y="3143249"/>
              <a:ext cx="143330" cy="12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57950" y="3143249"/>
              <a:ext cx="142423" cy="12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43863" y="3643735"/>
              <a:ext cx="214088" cy="12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357950" y="3643735"/>
              <a:ext cx="214088" cy="12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72198" y="3928647"/>
              <a:ext cx="285752" cy="25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357950" y="3928647"/>
              <a:ext cx="285753" cy="25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72198" y="4214819"/>
              <a:ext cx="214088" cy="12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7950" y="4214819"/>
              <a:ext cx="285753" cy="12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4620" y="3429421"/>
              <a:ext cx="143330" cy="12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57950" y="3429421"/>
              <a:ext cx="142423" cy="12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6071874" y="3215237"/>
              <a:ext cx="500486" cy="3565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6143086" y="3214783"/>
              <a:ext cx="500486" cy="3574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072312" y="3715286"/>
              <a:ext cx="642943" cy="4998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6036576" y="3679357"/>
              <a:ext cx="571085" cy="4998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ardrop 26"/>
          <p:cNvSpPr/>
          <p:nvPr/>
        </p:nvSpPr>
        <p:spPr>
          <a:xfrm rot="7249646">
            <a:off x="3719512" y="1919288"/>
            <a:ext cx="220663" cy="134938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Teardrop 28"/>
          <p:cNvSpPr/>
          <p:nvPr/>
        </p:nvSpPr>
        <p:spPr>
          <a:xfrm rot="9299300">
            <a:off x="3949700" y="2093913"/>
            <a:ext cx="131763" cy="12382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Teardrop 29"/>
          <p:cNvSpPr/>
          <p:nvPr/>
        </p:nvSpPr>
        <p:spPr>
          <a:xfrm rot="13730530">
            <a:off x="4229101" y="2354262"/>
            <a:ext cx="247650" cy="14922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738" name="TextBox 77"/>
          <p:cNvSpPr txBox="1">
            <a:spLocks noChangeArrowheads="1"/>
          </p:cNvSpPr>
          <p:nvPr/>
        </p:nvSpPr>
        <p:spPr bwMode="auto">
          <a:xfrm>
            <a:off x="5616575" y="1728788"/>
            <a:ext cx="338296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dirty="0" smtClean="0"/>
              <a:t>Infelizmente, a conversão de matéria orgânica morta em petróleo demora milhares de anos ...e nós estamos a ficar sem ele. </a:t>
            </a:r>
            <a:endParaRPr lang="pt-PT" sz="2800" dirty="0"/>
          </a:p>
        </p:txBody>
      </p:sp>
      <p:sp>
        <p:nvSpPr>
          <p:cNvPr id="73739" name="TextBox 31"/>
          <p:cNvSpPr txBox="1">
            <a:spLocks noChangeArrowheads="1"/>
          </p:cNvSpPr>
          <p:nvPr/>
        </p:nvSpPr>
        <p:spPr bwMode="auto">
          <a:xfrm>
            <a:off x="642938" y="1571625"/>
            <a:ext cx="2214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O petróleo NÃO é um recurso renovável</a:t>
            </a:r>
          </a:p>
        </p:txBody>
      </p:sp>
      <p:pic>
        <p:nvPicPr>
          <p:cNvPr id="73740" name="Picture 34"/>
          <p:cNvPicPr>
            <a:picLocks noChangeAspect="1" noChangeArrowheads="1"/>
          </p:cNvPicPr>
          <p:nvPr/>
        </p:nvPicPr>
        <p:blipFill>
          <a:blip r:embed="rId4" cstate="print">
            <a:lum bright="4000"/>
          </a:blip>
          <a:srcRect/>
          <a:stretch>
            <a:fillRect/>
          </a:stretch>
        </p:blipFill>
        <p:spPr bwMode="auto">
          <a:xfrm>
            <a:off x="2643188" y="5214938"/>
            <a:ext cx="10001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71500" y="1500188"/>
            <a:ext cx="2428875" cy="2000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755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As plantas podem substituir o petróleo em vários produtos e aplicações</a:t>
            </a:r>
          </a:p>
        </p:txBody>
      </p:sp>
      <p:sp>
        <p:nvSpPr>
          <p:cNvPr id="4" name="Cloud 3"/>
          <p:cNvSpPr/>
          <p:nvPr/>
        </p:nvSpPr>
        <p:spPr>
          <a:xfrm>
            <a:off x="1000125" y="4876800"/>
            <a:ext cx="4786313" cy="1500188"/>
          </a:xfrm>
          <a:prstGeom prst="cloud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4757" name="Group 70"/>
          <p:cNvGrpSpPr>
            <a:grpSpLocks/>
          </p:cNvGrpSpPr>
          <p:nvPr/>
        </p:nvGrpSpPr>
        <p:grpSpPr bwMode="auto">
          <a:xfrm>
            <a:off x="3357563" y="2357438"/>
            <a:ext cx="1000125" cy="2857500"/>
            <a:chOff x="6072198" y="2500306"/>
            <a:chExt cx="571505" cy="2269209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286589" y="3285915"/>
              <a:ext cx="1856969" cy="2857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5592753" y="3306325"/>
              <a:ext cx="1856969" cy="2449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224253" y="3634003"/>
              <a:ext cx="2269209" cy="1814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86286" y="2857076"/>
              <a:ext cx="71665" cy="25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57950" y="2857076"/>
              <a:ext cx="142423" cy="25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14620" y="3143249"/>
              <a:ext cx="143330" cy="12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57950" y="3143249"/>
              <a:ext cx="142423" cy="12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43863" y="3643735"/>
              <a:ext cx="214088" cy="12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357950" y="3643735"/>
              <a:ext cx="214088" cy="12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72198" y="3928647"/>
              <a:ext cx="285752" cy="25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357950" y="3928647"/>
              <a:ext cx="285753" cy="25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72198" y="4214819"/>
              <a:ext cx="214088" cy="12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7950" y="4214819"/>
              <a:ext cx="285753" cy="12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4620" y="3429421"/>
              <a:ext cx="143330" cy="12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57950" y="3429421"/>
              <a:ext cx="142423" cy="12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6071874" y="3215237"/>
              <a:ext cx="500486" cy="3565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6143086" y="3214783"/>
              <a:ext cx="500486" cy="3574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072312" y="3715286"/>
              <a:ext cx="642943" cy="4998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6036576" y="3679357"/>
              <a:ext cx="571085" cy="4998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ardrop 26"/>
          <p:cNvSpPr/>
          <p:nvPr/>
        </p:nvSpPr>
        <p:spPr>
          <a:xfrm rot="7249646">
            <a:off x="3719512" y="1919288"/>
            <a:ext cx="220663" cy="134938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Teardrop 28"/>
          <p:cNvSpPr/>
          <p:nvPr/>
        </p:nvSpPr>
        <p:spPr>
          <a:xfrm rot="9299300">
            <a:off x="3949700" y="2093913"/>
            <a:ext cx="131763" cy="12382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Teardrop 29"/>
          <p:cNvSpPr/>
          <p:nvPr/>
        </p:nvSpPr>
        <p:spPr>
          <a:xfrm rot="13730530">
            <a:off x="4229101" y="2354262"/>
            <a:ext cx="247650" cy="14922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761" name="TextBox 31"/>
          <p:cNvSpPr txBox="1">
            <a:spLocks noChangeArrowheads="1"/>
          </p:cNvSpPr>
          <p:nvPr/>
        </p:nvSpPr>
        <p:spPr bwMode="auto">
          <a:xfrm>
            <a:off x="642938" y="1571625"/>
            <a:ext cx="2214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O petróleo NÃO é um recurso renovável</a:t>
            </a:r>
          </a:p>
        </p:txBody>
      </p:sp>
      <p:pic>
        <p:nvPicPr>
          <p:cNvPr id="74762" name="Picture 34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2643188" y="5214938"/>
            <a:ext cx="10001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3" name="TextBox 3"/>
          <p:cNvSpPr txBox="1">
            <a:spLocks noChangeArrowheads="1"/>
          </p:cNvSpPr>
          <p:nvPr/>
        </p:nvSpPr>
        <p:spPr bwMode="auto">
          <a:xfrm flipH="1">
            <a:off x="8066088" y="6092825"/>
            <a:ext cx="1077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  <a:hlinkClick r:id="rId4"/>
              </a:rPr>
              <a:t>creativecartoons.org</a:t>
            </a:r>
            <a:r>
              <a:rPr lang="en-GB" sz="800"/>
              <a:t>. </a:t>
            </a:r>
          </a:p>
        </p:txBody>
      </p:sp>
      <p:sp>
        <p:nvSpPr>
          <p:cNvPr id="74764" name="TextBox 77"/>
          <p:cNvSpPr txBox="1">
            <a:spLocks noChangeArrowheads="1"/>
          </p:cNvSpPr>
          <p:nvPr/>
        </p:nvSpPr>
        <p:spPr bwMode="auto">
          <a:xfrm>
            <a:off x="5616575" y="1728788"/>
            <a:ext cx="338296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dirty="0" smtClean="0"/>
              <a:t>Infelizmente, a conversão de matéria orgânica morta em petróleo demora milhares de anos ...e nós estamos a ficar sem ele. </a:t>
            </a:r>
            <a:endParaRPr lang="pt-PT" sz="2800" dirty="0"/>
          </a:p>
        </p:txBody>
      </p:sp>
      <p:sp>
        <p:nvSpPr>
          <p:cNvPr id="32" name="Cloud Callout 31"/>
          <p:cNvSpPr/>
          <p:nvPr/>
        </p:nvSpPr>
        <p:spPr>
          <a:xfrm>
            <a:off x="2743200" y="3643313"/>
            <a:ext cx="2819400" cy="14700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smtClean="0">
                <a:latin typeface="Arial" pitchFamily="34" charset="0"/>
                <a:cs typeface="Arial" pitchFamily="34" charset="0"/>
              </a:rPr>
              <a:t>Quando eu crescer quero ser um combustível fóssil</a:t>
            </a:r>
            <a:endParaRPr lang="pt-PT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28938"/>
            <a:ext cx="19272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itle 1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As plantas podem ser uma fonte de biocombustíveis</a:t>
            </a:r>
          </a:p>
        </p:txBody>
      </p:sp>
      <p:sp>
        <p:nvSpPr>
          <p:cNvPr id="4" name="Sun 3"/>
          <p:cNvSpPr/>
          <p:nvPr/>
        </p:nvSpPr>
        <p:spPr>
          <a:xfrm>
            <a:off x="642938" y="1214438"/>
            <a:ext cx="1357312" cy="13430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5781" name="TextBox 7"/>
          <p:cNvSpPr txBox="1">
            <a:spLocks noChangeArrowheads="1"/>
          </p:cNvSpPr>
          <p:nvPr/>
        </p:nvSpPr>
        <p:spPr bwMode="auto">
          <a:xfrm>
            <a:off x="2071688" y="17145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Energia do sol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607344" y="2678907"/>
            <a:ext cx="428625" cy="35718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3" name="TextBox 10"/>
          <p:cNvSpPr txBox="1">
            <a:spLocks noChangeArrowheads="1"/>
          </p:cNvSpPr>
          <p:nvPr/>
        </p:nvSpPr>
        <p:spPr bwMode="auto">
          <a:xfrm>
            <a:off x="5214938" y="6092825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Image source: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4"/>
              </a:rPr>
              <a:t>Genome Management Information System, Oak Ridge National Laboratory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43250" y="3571875"/>
            <a:ext cx="428625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1071563"/>
            <a:ext cx="2962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15063" y="1428750"/>
            <a:ext cx="264318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dirty="0" smtClean="0"/>
              <a:t>Açúcares, amido e celulose podem ser fermentados para produzir etanol.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As plantas podem ser uma fonte de biocombustíveis</a:t>
            </a:r>
          </a:p>
        </p:txBody>
      </p:sp>
      <p:sp>
        <p:nvSpPr>
          <p:cNvPr id="76803" name="TextBox 10"/>
          <p:cNvSpPr txBox="1">
            <a:spLocks noChangeArrowheads="1"/>
          </p:cNvSpPr>
          <p:nvPr/>
        </p:nvSpPr>
        <p:spPr bwMode="auto">
          <a:xfrm>
            <a:off x="5467350" y="6094413"/>
            <a:ext cx="378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Image sources: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2"/>
              </a:rPr>
              <a:t>Tilo Hauke</a:t>
            </a:r>
            <a:r>
              <a:rPr lang="en-GB" sz="800">
                <a:latin typeface="Times New Roman" pitchFamily="18" charset="0"/>
                <a:cs typeface="Times New Roman" pitchFamily="18" charset="0"/>
              </a:rPr>
              <a:t>, University of Minnesota, Iowa State University Extension. </a:t>
            </a:r>
          </a:p>
        </p:txBody>
      </p:sp>
      <p:grpSp>
        <p:nvGrpSpPr>
          <p:cNvPr id="76804" name="Group 15"/>
          <p:cNvGrpSpPr>
            <a:grpSpLocks/>
          </p:cNvGrpSpPr>
          <p:nvPr/>
        </p:nvGrpSpPr>
        <p:grpSpPr bwMode="auto">
          <a:xfrm>
            <a:off x="1857375" y="3071813"/>
            <a:ext cx="5572125" cy="2903537"/>
            <a:chOff x="428596" y="3071810"/>
            <a:chExt cx="5572164" cy="2903793"/>
          </a:xfrm>
        </p:grpSpPr>
        <p:pic>
          <p:nvPicPr>
            <p:cNvPr id="13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860" y="3071810"/>
              <a:ext cx="1873263" cy="2857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9811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3" y="3071810"/>
              <a:ext cx="1500197" cy="2903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9812" name="Picture 4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596" y="3071810"/>
              <a:ext cx="1776425" cy="2857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2571750" y="1357313"/>
            <a:ext cx="57150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2400" dirty="0" smtClean="0"/>
              <a:t>O biodiesel produzido a partir de colza, algas e soja substitui o diesel derivado do petróleo. </a:t>
            </a:r>
            <a:endParaRPr lang="pt-PT" sz="2400" dirty="0"/>
          </a:p>
        </p:txBody>
      </p:sp>
      <p:sp>
        <p:nvSpPr>
          <p:cNvPr id="18" name="Sun 17"/>
          <p:cNvSpPr/>
          <p:nvPr/>
        </p:nvSpPr>
        <p:spPr>
          <a:xfrm>
            <a:off x="642938" y="1214438"/>
            <a:ext cx="1357312" cy="13430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GB" sz="3200" dirty="0" smtClean="0">
                <a:latin typeface="Arial" charset="0"/>
                <a:cs typeface="Arial" charset="0"/>
              </a:rPr>
              <a:t>As </a:t>
            </a:r>
            <a:r>
              <a:rPr lang="en-GB" sz="3200" dirty="0" err="1" smtClean="0">
                <a:latin typeface="Arial" charset="0"/>
                <a:cs typeface="Arial" charset="0"/>
              </a:rPr>
              <a:t>culturas</a:t>
            </a:r>
            <a:r>
              <a:rPr lang="en-GB" sz="3200" dirty="0" smtClean="0">
                <a:latin typeface="Arial" charset="0"/>
                <a:cs typeface="Arial" charset="0"/>
              </a:rPr>
              <a:t> “</a:t>
            </a:r>
            <a:r>
              <a:rPr lang="en-GB" sz="3200" dirty="0" err="1" smtClean="0">
                <a:latin typeface="Arial" charset="0"/>
                <a:cs typeface="Arial" charset="0"/>
              </a:rPr>
              <a:t>bioenergéticas</a:t>
            </a:r>
            <a:r>
              <a:rPr lang="en-GB" sz="3200" dirty="0" smtClean="0">
                <a:latin typeface="Arial" charset="0"/>
                <a:cs typeface="Arial" charset="0"/>
              </a:rPr>
              <a:t>” </a:t>
            </a:r>
            <a:r>
              <a:rPr lang="en-GB" sz="3200" dirty="0" err="1" smtClean="0">
                <a:latin typeface="Arial" charset="0"/>
                <a:cs typeface="Arial" charset="0"/>
              </a:rPr>
              <a:t>não</a:t>
            </a:r>
            <a:r>
              <a:rPr lang="en-GB" sz="3200" dirty="0" smtClean="0">
                <a:latin typeface="Arial" charset="0"/>
                <a:cs typeface="Arial" charset="0"/>
              </a:rPr>
              <a:t> </a:t>
            </a:r>
            <a:r>
              <a:rPr lang="en-GB" sz="3200" dirty="0" err="1" smtClean="0">
                <a:latin typeface="Arial" charset="0"/>
                <a:cs typeface="Arial" charset="0"/>
              </a:rPr>
              <a:t>devem</a:t>
            </a:r>
            <a:r>
              <a:rPr lang="en-GB" sz="3200" dirty="0" smtClean="0">
                <a:latin typeface="Arial" charset="0"/>
                <a:cs typeface="Arial" charset="0"/>
              </a:rPr>
              <a:t> </a:t>
            </a:r>
            <a:r>
              <a:rPr lang="en-GB" sz="3200" dirty="0" err="1" smtClean="0">
                <a:latin typeface="Arial" charset="0"/>
                <a:cs typeface="Arial" charset="0"/>
              </a:rPr>
              <a:t>afetar</a:t>
            </a:r>
            <a:r>
              <a:rPr lang="en-GB" sz="3200" dirty="0" smtClean="0">
                <a:latin typeface="Arial" charset="0"/>
                <a:cs typeface="Arial" charset="0"/>
              </a:rPr>
              <a:t> a </a:t>
            </a:r>
            <a:r>
              <a:rPr lang="en-GB" sz="3200" dirty="0" err="1" smtClean="0">
                <a:latin typeface="Arial" charset="0"/>
                <a:cs typeface="Arial" charset="0"/>
              </a:rPr>
              <a:t>produção</a:t>
            </a:r>
            <a:r>
              <a:rPr lang="en-GB" sz="3200" dirty="0" smtClean="0">
                <a:latin typeface="Arial" charset="0"/>
                <a:cs typeface="Arial" charset="0"/>
              </a:rPr>
              <a:t> e o </a:t>
            </a:r>
            <a:r>
              <a:rPr lang="en-GB" sz="3200" dirty="0" err="1" smtClean="0">
                <a:latin typeface="Arial" charset="0"/>
                <a:cs typeface="Arial" charset="0"/>
              </a:rPr>
              <a:t>preço</a:t>
            </a:r>
            <a:r>
              <a:rPr lang="en-GB" sz="3200" dirty="0" smtClean="0">
                <a:latin typeface="Arial" charset="0"/>
                <a:cs typeface="Arial" charset="0"/>
              </a:rPr>
              <a:t> dos </a:t>
            </a:r>
            <a:r>
              <a:rPr lang="en-GB" sz="3200" dirty="0" err="1" smtClean="0">
                <a:latin typeface="Arial" charset="0"/>
                <a:cs typeface="Arial" charset="0"/>
              </a:rPr>
              <a:t>alimentos</a:t>
            </a:r>
            <a:endParaRPr lang="en-GB" sz="3200" dirty="0" smtClean="0">
              <a:latin typeface="Arial" charset="0"/>
              <a:cs typeface="Arial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85938"/>
            <a:ext cx="5041900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828" name="TextBox 5"/>
          <p:cNvSpPr txBox="1">
            <a:spLocks noChangeArrowheads="1"/>
          </p:cNvSpPr>
          <p:nvPr/>
        </p:nvSpPr>
        <p:spPr bwMode="auto">
          <a:xfrm>
            <a:off x="5643563" y="2143125"/>
            <a:ext cx="33575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/>
              <a:t>Miscanthus giganteus </a:t>
            </a:r>
            <a:r>
              <a:rPr lang="en-GB" sz="2400"/>
              <a:t>é uma planta “bioenergética” perene de crescimento rápido, que consegue crescer em terrenos impróprios para a produção de alimentos.</a:t>
            </a:r>
          </a:p>
          <a:p>
            <a:endParaRPr lang="en-GB" sz="2400"/>
          </a:p>
          <a:p>
            <a:endParaRPr lang="en-GB" sz="2400"/>
          </a:p>
        </p:txBody>
      </p:sp>
      <p:sp>
        <p:nvSpPr>
          <p:cNvPr id="77829" name="TextBox 4"/>
          <p:cNvSpPr txBox="1">
            <a:spLocks noChangeArrowheads="1"/>
          </p:cNvSpPr>
          <p:nvPr/>
        </p:nvSpPr>
        <p:spPr bwMode="auto">
          <a:xfrm>
            <a:off x="6072188" y="6092825"/>
            <a:ext cx="3071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Illustration courtesy S. Long Lab, University of Illinois,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GB" sz="2800" smtClean="0">
                <a:latin typeface="Arial" charset="0"/>
                <a:cs typeface="Arial" charset="0"/>
              </a:rPr>
              <a:t>O etanol obtido da celulose da parede das células vegetais é uma importante fonte de energia</a:t>
            </a:r>
          </a:p>
        </p:txBody>
      </p:sp>
      <p:pic>
        <p:nvPicPr>
          <p:cNvPr id="7885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852" name="Group 13"/>
          <p:cNvGrpSpPr>
            <a:grpSpLocks/>
          </p:cNvGrpSpPr>
          <p:nvPr/>
        </p:nvGrpSpPr>
        <p:grpSpPr bwMode="auto">
          <a:xfrm>
            <a:off x="285750" y="3286125"/>
            <a:ext cx="5680075" cy="2786063"/>
            <a:chOff x="857224" y="3357562"/>
            <a:chExt cx="5680124" cy="2786082"/>
          </a:xfrm>
        </p:grpSpPr>
        <p:pic>
          <p:nvPicPr>
            <p:cNvPr id="7885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357562"/>
              <a:ext cx="3822736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357291" y="3357562"/>
              <a:ext cx="1357324" cy="2786082"/>
            </a:xfrm>
            <a:prstGeom prst="rect">
              <a:avLst/>
            </a:prstGeom>
            <a:solidFill>
              <a:srgbClr val="C5D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Parede celular de caules de milho e de outros resíduos agrícolas</a:t>
              </a:r>
              <a:endParaRPr lang="pt-PT" dirty="0"/>
            </a:p>
          </p:txBody>
        </p:sp>
        <p:sp>
          <p:nvSpPr>
            <p:cNvPr id="11" name="Circular Arrow 10"/>
            <p:cNvSpPr/>
            <p:nvPr/>
          </p:nvSpPr>
          <p:spPr>
            <a:xfrm rot="5400000" flipV="1">
              <a:off x="973907" y="3526631"/>
              <a:ext cx="944569" cy="117793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021435"/>
                <a:gd name="adj5" fmla="val 1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1643063"/>
            <a:ext cx="39290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ircular Arrow 11"/>
          <p:cNvSpPr/>
          <p:nvPr/>
        </p:nvSpPr>
        <p:spPr>
          <a:xfrm rot="20760025" flipV="1">
            <a:off x="5557838" y="2954338"/>
            <a:ext cx="944562" cy="11779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021435"/>
              <a:gd name="adj5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2395071" flipH="1" flipV="1">
            <a:off x="7358063" y="3006725"/>
            <a:ext cx="942975" cy="11763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021435"/>
              <a:gd name="adj5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3786188"/>
            <a:ext cx="1128713" cy="914400"/>
          </a:xfrm>
          <a:prstGeom prst="rect">
            <a:avLst/>
          </a:prstGeom>
          <a:solidFill>
            <a:srgbClr val="C5D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Etanol</a:t>
            </a:r>
            <a:endParaRPr lang="pt-PT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7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4500563"/>
            <a:ext cx="27860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Box 10"/>
          <p:cNvSpPr txBox="1">
            <a:spLocks noChangeArrowheads="1"/>
          </p:cNvSpPr>
          <p:nvPr/>
        </p:nvSpPr>
        <p:spPr bwMode="auto">
          <a:xfrm>
            <a:off x="5214938" y="6092825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Image source: </a:t>
            </a:r>
            <a:r>
              <a:rPr lang="en-GB" sz="800">
                <a:latin typeface="Times New Roman" pitchFamily="18" charset="0"/>
                <a:cs typeface="Times New Roman" pitchFamily="18" charset="0"/>
                <a:hlinkClick r:id="rId8"/>
              </a:rPr>
              <a:t>Genome Management Information System, Oak Ridge National Laboratory</a:t>
            </a:r>
            <a:endParaRPr lang="en-GB" sz="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sz="3200" dirty="0" smtClean="0">
                <a:latin typeface="Arial" charset="0"/>
                <a:cs typeface="Arial" charset="0"/>
              </a:rPr>
              <a:t>As plantas podem ser fonte de recursos </a:t>
            </a:r>
            <a:r>
              <a:rPr lang="pt-PT" sz="3200" dirty="0" err="1" smtClean="0">
                <a:latin typeface="Arial" charset="0"/>
                <a:cs typeface="Arial" charset="0"/>
              </a:rPr>
              <a:t>bio-renováveis</a:t>
            </a:r>
            <a:r>
              <a:rPr lang="pt-PT" sz="3200" dirty="0" smtClean="0">
                <a:latin typeface="Arial" charset="0"/>
                <a:cs typeface="Arial" charset="0"/>
              </a:rPr>
              <a:t> e biodegradáveis</a:t>
            </a:r>
          </a:p>
        </p:txBody>
      </p:sp>
      <p:sp>
        <p:nvSpPr>
          <p:cNvPr id="4" name="Sun 3"/>
          <p:cNvSpPr/>
          <p:nvPr/>
        </p:nvSpPr>
        <p:spPr>
          <a:xfrm>
            <a:off x="642938" y="1214438"/>
            <a:ext cx="1357312" cy="13430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79876" name="Group 6"/>
          <p:cNvGrpSpPr>
            <a:grpSpLocks/>
          </p:cNvGrpSpPr>
          <p:nvPr/>
        </p:nvGrpSpPr>
        <p:grpSpPr bwMode="auto">
          <a:xfrm>
            <a:off x="357188" y="3214688"/>
            <a:ext cx="2928937" cy="2643187"/>
            <a:chOff x="500034" y="3214686"/>
            <a:chExt cx="3214710" cy="3171825"/>
          </a:xfrm>
        </p:grpSpPr>
        <p:pic>
          <p:nvPicPr>
            <p:cNvPr id="798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3214686"/>
              <a:ext cx="1714512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90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00034" y="3214686"/>
              <a:ext cx="1714512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2143125" y="1857375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Energia do sol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607344" y="2678907"/>
            <a:ext cx="428625" cy="357187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86188" y="3857625"/>
            <a:ext cx="571500" cy="28575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880" name="Group 18"/>
          <p:cNvGrpSpPr>
            <a:grpSpLocks/>
          </p:cNvGrpSpPr>
          <p:nvPr/>
        </p:nvGrpSpPr>
        <p:grpSpPr bwMode="auto">
          <a:xfrm rot="339938">
            <a:off x="4286250" y="2833688"/>
            <a:ext cx="1042988" cy="1503362"/>
            <a:chOff x="4743452" y="2071678"/>
            <a:chExt cx="2371060" cy="3359887"/>
          </a:xfrm>
        </p:grpSpPr>
        <p:sp>
          <p:nvSpPr>
            <p:cNvPr id="20" name="Freeform 19"/>
            <p:cNvSpPr/>
            <p:nvPr/>
          </p:nvSpPr>
          <p:spPr>
            <a:xfrm>
              <a:off x="4743452" y="2071678"/>
              <a:ext cx="2371060" cy="3359887"/>
            </a:xfrm>
            <a:custGeom>
              <a:avLst/>
              <a:gdLst>
                <a:gd name="connsiteX0" fmla="*/ 265814 w 2371060"/>
                <a:gd name="connsiteY0" fmla="*/ 373911 h 3359887"/>
                <a:gd name="connsiteX1" fmla="*/ 457200 w 2371060"/>
                <a:gd name="connsiteY1" fmla="*/ 607827 h 3359887"/>
                <a:gd name="connsiteX2" fmla="*/ 659219 w 2371060"/>
                <a:gd name="connsiteY2" fmla="*/ 1011864 h 3359887"/>
                <a:gd name="connsiteX3" fmla="*/ 1073888 w 2371060"/>
                <a:gd name="connsiteY3" fmla="*/ 884274 h 3359887"/>
                <a:gd name="connsiteX4" fmla="*/ 978195 w 2371060"/>
                <a:gd name="connsiteY4" fmla="*/ 607827 h 3359887"/>
                <a:gd name="connsiteX5" fmla="*/ 1073888 w 2371060"/>
                <a:gd name="connsiteY5" fmla="*/ 108097 h 3359887"/>
                <a:gd name="connsiteX6" fmla="*/ 1180214 w 2371060"/>
                <a:gd name="connsiteY6" fmla="*/ 65567 h 3359887"/>
                <a:gd name="connsiteX7" fmla="*/ 1520456 w 2371060"/>
                <a:gd name="connsiteY7" fmla="*/ 501502 h 3359887"/>
                <a:gd name="connsiteX8" fmla="*/ 1658679 w 2371060"/>
                <a:gd name="connsiteY8" fmla="*/ 746051 h 3359887"/>
                <a:gd name="connsiteX9" fmla="*/ 1892595 w 2371060"/>
                <a:gd name="connsiteY9" fmla="*/ 1011864 h 3359887"/>
                <a:gd name="connsiteX10" fmla="*/ 2115879 w 2371060"/>
                <a:gd name="connsiteY10" fmla="*/ 1490330 h 3359887"/>
                <a:gd name="connsiteX11" fmla="*/ 2094614 w 2371060"/>
                <a:gd name="connsiteY11" fmla="*/ 1777409 h 3359887"/>
                <a:gd name="connsiteX12" fmla="*/ 2232837 w 2371060"/>
                <a:gd name="connsiteY12" fmla="*/ 1968795 h 3359887"/>
                <a:gd name="connsiteX13" fmla="*/ 2296633 w 2371060"/>
                <a:gd name="connsiteY13" fmla="*/ 2298404 h 3359887"/>
                <a:gd name="connsiteX14" fmla="*/ 2317898 w 2371060"/>
                <a:gd name="connsiteY14" fmla="*/ 2553585 h 3359887"/>
                <a:gd name="connsiteX15" fmla="*/ 2254102 w 2371060"/>
                <a:gd name="connsiteY15" fmla="*/ 2755604 h 3359887"/>
                <a:gd name="connsiteX16" fmla="*/ 1616149 w 2371060"/>
                <a:gd name="connsiteY16" fmla="*/ 2893827 h 3359887"/>
                <a:gd name="connsiteX17" fmla="*/ 1169581 w 2371060"/>
                <a:gd name="connsiteY17" fmla="*/ 3202171 h 3359887"/>
                <a:gd name="connsiteX18" fmla="*/ 1020726 w 2371060"/>
                <a:gd name="connsiteY18" fmla="*/ 3138376 h 3359887"/>
                <a:gd name="connsiteX19" fmla="*/ 818707 w 2371060"/>
                <a:gd name="connsiteY19" fmla="*/ 3297864 h 3359887"/>
                <a:gd name="connsiteX20" fmla="*/ 446567 w 2371060"/>
                <a:gd name="connsiteY20" fmla="*/ 2766237 h 3359887"/>
                <a:gd name="connsiteX21" fmla="*/ 404037 w 2371060"/>
                <a:gd name="connsiteY21" fmla="*/ 2160181 h 3359887"/>
                <a:gd name="connsiteX22" fmla="*/ 276447 w 2371060"/>
                <a:gd name="connsiteY22" fmla="*/ 1809306 h 3359887"/>
                <a:gd name="connsiteX23" fmla="*/ 265814 w 2371060"/>
                <a:gd name="connsiteY23" fmla="*/ 1447799 h 3359887"/>
                <a:gd name="connsiteX24" fmla="*/ 31898 w 2371060"/>
                <a:gd name="connsiteY24" fmla="*/ 969334 h 3359887"/>
                <a:gd name="connsiteX25" fmla="*/ 74428 w 2371060"/>
                <a:gd name="connsiteY25" fmla="*/ 480237 h 3359887"/>
                <a:gd name="connsiteX26" fmla="*/ 265814 w 2371060"/>
                <a:gd name="connsiteY26" fmla="*/ 373911 h 33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71060" h="3359887">
                  <a:moveTo>
                    <a:pt x="265814" y="373911"/>
                  </a:moveTo>
                  <a:cubicBezTo>
                    <a:pt x="329609" y="395176"/>
                    <a:pt x="391633" y="501502"/>
                    <a:pt x="457200" y="607827"/>
                  </a:cubicBezTo>
                  <a:cubicBezTo>
                    <a:pt x="522767" y="714152"/>
                    <a:pt x="556438" y="965790"/>
                    <a:pt x="659219" y="1011864"/>
                  </a:cubicBezTo>
                  <a:cubicBezTo>
                    <a:pt x="762000" y="1057938"/>
                    <a:pt x="1020725" y="951613"/>
                    <a:pt x="1073888" y="884274"/>
                  </a:cubicBezTo>
                  <a:cubicBezTo>
                    <a:pt x="1127051" y="816935"/>
                    <a:pt x="978195" y="737190"/>
                    <a:pt x="978195" y="607827"/>
                  </a:cubicBezTo>
                  <a:cubicBezTo>
                    <a:pt x="978195" y="478464"/>
                    <a:pt x="1040218" y="198474"/>
                    <a:pt x="1073888" y="108097"/>
                  </a:cubicBezTo>
                  <a:cubicBezTo>
                    <a:pt x="1107558" y="17720"/>
                    <a:pt x="1105786" y="0"/>
                    <a:pt x="1180214" y="65567"/>
                  </a:cubicBezTo>
                  <a:cubicBezTo>
                    <a:pt x="1254642" y="131134"/>
                    <a:pt x="1440712" y="388088"/>
                    <a:pt x="1520456" y="501502"/>
                  </a:cubicBezTo>
                  <a:cubicBezTo>
                    <a:pt x="1600200" y="614916"/>
                    <a:pt x="1596656" y="660991"/>
                    <a:pt x="1658679" y="746051"/>
                  </a:cubicBezTo>
                  <a:cubicBezTo>
                    <a:pt x="1720702" y="831111"/>
                    <a:pt x="1816395" y="887818"/>
                    <a:pt x="1892595" y="1011864"/>
                  </a:cubicBezTo>
                  <a:cubicBezTo>
                    <a:pt x="1968795" y="1135910"/>
                    <a:pt x="2082209" y="1362739"/>
                    <a:pt x="2115879" y="1490330"/>
                  </a:cubicBezTo>
                  <a:cubicBezTo>
                    <a:pt x="2149549" y="1617921"/>
                    <a:pt x="2075121" y="1697665"/>
                    <a:pt x="2094614" y="1777409"/>
                  </a:cubicBezTo>
                  <a:cubicBezTo>
                    <a:pt x="2114107" y="1857153"/>
                    <a:pt x="2199167" y="1881963"/>
                    <a:pt x="2232837" y="1968795"/>
                  </a:cubicBezTo>
                  <a:cubicBezTo>
                    <a:pt x="2266507" y="2055627"/>
                    <a:pt x="2282456" y="2200939"/>
                    <a:pt x="2296633" y="2298404"/>
                  </a:cubicBezTo>
                  <a:cubicBezTo>
                    <a:pt x="2310810" y="2395869"/>
                    <a:pt x="2324986" y="2477385"/>
                    <a:pt x="2317898" y="2553585"/>
                  </a:cubicBezTo>
                  <a:cubicBezTo>
                    <a:pt x="2310810" y="2629785"/>
                    <a:pt x="2371060" y="2698897"/>
                    <a:pt x="2254102" y="2755604"/>
                  </a:cubicBezTo>
                  <a:cubicBezTo>
                    <a:pt x="2137144" y="2812311"/>
                    <a:pt x="1796902" y="2819399"/>
                    <a:pt x="1616149" y="2893827"/>
                  </a:cubicBezTo>
                  <a:cubicBezTo>
                    <a:pt x="1435396" y="2968255"/>
                    <a:pt x="1268818" y="3161413"/>
                    <a:pt x="1169581" y="3202171"/>
                  </a:cubicBezTo>
                  <a:cubicBezTo>
                    <a:pt x="1070344" y="3242929"/>
                    <a:pt x="1079205" y="3122427"/>
                    <a:pt x="1020726" y="3138376"/>
                  </a:cubicBezTo>
                  <a:cubicBezTo>
                    <a:pt x="962247" y="3154325"/>
                    <a:pt x="914400" y="3359887"/>
                    <a:pt x="818707" y="3297864"/>
                  </a:cubicBezTo>
                  <a:cubicBezTo>
                    <a:pt x="723014" y="3235841"/>
                    <a:pt x="515679" y="2955851"/>
                    <a:pt x="446567" y="2766237"/>
                  </a:cubicBezTo>
                  <a:cubicBezTo>
                    <a:pt x="377455" y="2576623"/>
                    <a:pt x="432390" y="2319669"/>
                    <a:pt x="404037" y="2160181"/>
                  </a:cubicBezTo>
                  <a:cubicBezTo>
                    <a:pt x="375684" y="2000693"/>
                    <a:pt x="299484" y="1928036"/>
                    <a:pt x="276447" y="1809306"/>
                  </a:cubicBezTo>
                  <a:cubicBezTo>
                    <a:pt x="253410" y="1690576"/>
                    <a:pt x="306572" y="1587794"/>
                    <a:pt x="265814" y="1447799"/>
                  </a:cubicBezTo>
                  <a:cubicBezTo>
                    <a:pt x="225056" y="1307804"/>
                    <a:pt x="63796" y="1130594"/>
                    <a:pt x="31898" y="969334"/>
                  </a:cubicBezTo>
                  <a:cubicBezTo>
                    <a:pt x="0" y="808074"/>
                    <a:pt x="37214" y="577702"/>
                    <a:pt x="74428" y="480237"/>
                  </a:cubicBezTo>
                  <a:cubicBezTo>
                    <a:pt x="111642" y="382772"/>
                    <a:pt x="202019" y="352646"/>
                    <a:pt x="265814" y="373911"/>
                  </a:cubicBezTo>
                  <a:close/>
                </a:path>
              </a:pathLst>
            </a:cu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31964" y="2460112"/>
              <a:ext cx="378937" cy="1014707"/>
            </a:xfrm>
            <a:custGeom>
              <a:avLst/>
              <a:gdLst>
                <a:gd name="connsiteX0" fmla="*/ 0 w 377455"/>
                <a:gd name="connsiteY0" fmla="*/ 0 h 1011865"/>
                <a:gd name="connsiteX1" fmla="*/ 148855 w 377455"/>
                <a:gd name="connsiteY1" fmla="*/ 202019 h 1011865"/>
                <a:gd name="connsiteX2" fmla="*/ 308344 w 377455"/>
                <a:gd name="connsiteY2" fmla="*/ 616688 h 1011865"/>
                <a:gd name="connsiteX3" fmla="*/ 372139 w 377455"/>
                <a:gd name="connsiteY3" fmla="*/ 946298 h 1011865"/>
                <a:gd name="connsiteX4" fmla="*/ 276446 w 377455"/>
                <a:gd name="connsiteY4" fmla="*/ 1010093 h 1011865"/>
                <a:gd name="connsiteX5" fmla="*/ 148855 w 377455"/>
                <a:gd name="connsiteY5" fmla="*/ 956930 h 101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455" h="1011865">
                  <a:moveTo>
                    <a:pt x="0" y="0"/>
                  </a:moveTo>
                  <a:cubicBezTo>
                    <a:pt x="48732" y="49619"/>
                    <a:pt x="97464" y="99238"/>
                    <a:pt x="148855" y="202019"/>
                  </a:cubicBezTo>
                  <a:cubicBezTo>
                    <a:pt x="200246" y="304800"/>
                    <a:pt x="271130" y="492642"/>
                    <a:pt x="308344" y="616688"/>
                  </a:cubicBezTo>
                  <a:cubicBezTo>
                    <a:pt x="345558" y="740734"/>
                    <a:pt x="377455" y="880731"/>
                    <a:pt x="372139" y="946298"/>
                  </a:cubicBezTo>
                  <a:cubicBezTo>
                    <a:pt x="366823" y="1011865"/>
                    <a:pt x="313660" y="1008321"/>
                    <a:pt x="276446" y="1010093"/>
                  </a:cubicBezTo>
                  <a:cubicBezTo>
                    <a:pt x="239232" y="1011865"/>
                    <a:pt x="170120" y="965790"/>
                    <a:pt x="148855" y="956930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95442" y="2176762"/>
              <a:ext cx="876966" cy="1039544"/>
            </a:xfrm>
            <a:custGeom>
              <a:avLst/>
              <a:gdLst>
                <a:gd name="connsiteX0" fmla="*/ 492642 w 877186"/>
                <a:gd name="connsiteY0" fmla="*/ 0 h 1036675"/>
                <a:gd name="connsiteX1" fmla="*/ 726558 w 877186"/>
                <a:gd name="connsiteY1" fmla="*/ 287079 h 1036675"/>
                <a:gd name="connsiteX2" fmla="*/ 822251 w 877186"/>
                <a:gd name="connsiteY2" fmla="*/ 712381 h 1036675"/>
                <a:gd name="connsiteX3" fmla="*/ 396949 w 877186"/>
                <a:gd name="connsiteY3" fmla="*/ 925033 h 1036675"/>
                <a:gd name="connsiteX4" fmla="*/ 205563 w 877186"/>
                <a:gd name="connsiteY4" fmla="*/ 978195 h 1036675"/>
                <a:gd name="connsiteX5" fmla="*/ 109870 w 877186"/>
                <a:gd name="connsiteY5" fmla="*/ 999461 h 1036675"/>
                <a:gd name="connsiteX6" fmla="*/ 14177 w 877186"/>
                <a:gd name="connsiteY6" fmla="*/ 754912 h 1036675"/>
                <a:gd name="connsiteX7" fmla="*/ 24809 w 877186"/>
                <a:gd name="connsiteY7" fmla="*/ 733647 h 1036675"/>
                <a:gd name="connsiteX8" fmla="*/ 14177 w 877186"/>
                <a:gd name="connsiteY8" fmla="*/ 744279 h 103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186" h="1036675">
                  <a:moveTo>
                    <a:pt x="492642" y="0"/>
                  </a:moveTo>
                  <a:cubicBezTo>
                    <a:pt x="582132" y="84174"/>
                    <a:pt x="671623" y="168349"/>
                    <a:pt x="726558" y="287079"/>
                  </a:cubicBezTo>
                  <a:cubicBezTo>
                    <a:pt x="781493" y="405809"/>
                    <a:pt x="877186" y="606055"/>
                    <a:pt x="822251" y="712381"/>
                  </a:cubicBezTo>
                  <a:cubicBezTo>
                    <a:pt x="767316" y="818707"/>
                    <a:pt x="499730" y="880731"/>
                    <a:pt x="396949" y="925033"/>
                  </a:cubicBezTo>
                  <a:cubicBezTo>
                    <a:pt x="294168" y="969335"/>
                    <a:pt x="253410" y="965790"/>
                    <a:pt x="205563" y="978195"/>
                  </a:cubicBezTo>
                  <a:cubicBezTo>
                    <a:pt x="157717" y="990600"/>
                    <a:pt x="141768" y="1036675"/>
                    <a:pt x="109870" y="999461"/>
                  </a:cubicBezTo>
                  <a:cubicBezTo>
                    <a:pt x="77972" y="962247"/>
                    <a:pt x="28354" y="799214"/>
                    <a:pt x="14177" y="754912"/>
                  </a:cubicBezTo>
                  <a:cubicBezTo>
                    <a:pt x="0" y="710610"/>
                    <a:pt x="24809" y="735419"/>
                    <a:pt x="24809" y="733647"/>
                  </a:cubicBezTo>
                  <a:lnTo>
                    <a:pt x="14177" y="744279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27329" y="3611031"/>
              <a:ext cx="162402" cy="521544"/>
            </a:xfrm>
            <a:custGeom>
              <a:avLst/>
              <a:gdLst>
                <a:gd name="connsiteX0" fmla="*/ 0 w 159489"/>
                <a:gd name="connsiteY0" fmla="*/ 0 h 520996"/>
                <a:gd name="connsiteX1" fmla="*/ 127591 w 159489"/>
                <a:gd name="connsiteY1" fmla="*/ 255182 h 520996"/>
                <a:gd name="connsiteX2" fmla="*/ 159489 w 159489"/>
                <a:gd name="connsiteY2" fmla="*/ 520996 h 5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89" h="520996">
                  <a:moveTo>
                    <a:pt x="0" y="0"/>
                  </a:moveTo>
                  <a:cubicBezTo>
                    <a:pt x="50505" y="84174"/>
                    <a:pt x="101010" y="168349"/>
                    <a:pt x="127591" y="255182"/>
                  </a:cubicBezTo>
                  <a:cubicBezTo>
                    <a:pt x="154173" y="342015"/>
                    <a:pt x="154173" y="476694"/>
                    <a:pt x="159489" y="520996"/>
                  </a:cubicBezTo>
                </a:path>
              </a:pathLst>
            </a:cu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14702" y="3740677"/>
              <a:ext cx="21654" cy="319314"/>
            </a:xfrm>
            <a:custGeom>
              <a:avLst/>
              <a:gdLst>
                <a:gd name="connsiteX0" fmla="*/ 0 w 21266"/>
                <a:gd name="connsiteY0" fmla="*/ 0 h 318976"/>
                <a:gd name="connsiteX1" fmla="*/ 21266 w 21266"/>
                <a:gd name="connsiteY1" fmla="*/ 202018 h 318976"/>
                <a:gd name="connsiteX2" fmla="*/ 0 w 21266"/>
                <a:gd name="connsiteY2" fmla="*/ 318976 h 3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6" h="318976">
                  <a:moveTo>
                    <a:pt x="0" y="0"/>
                  </a:moveTo>
                  <a:cubicBezTo>
                    <a:pt x="10633" y="74427"/>
                    <a:pt x="21266" y="148855"/>
                    <a:pt x="21266" y="202018"/>
                  </a:cubicBezTo>
                  <a:cubicBezTo>
                    <a:pt x="21266" y="255181"/>
                    <a:pt x="0" y="318976"/>
                    <a:pt x="0" y="318976"/>
                  </a:cubicBezTo>
                </a:path>
              </a:pathLst>
            </a:cu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05747" y="4348543"/>
              <a:ext cx="194882" cy="784091"/>
            </a:xfrm>
            <a:custGeom>
              <a:avLst/>
              <a:gdLst>
                <a:gd name="connsiteX0" fmla="*/ 0 w 194930"/>
                <a:gd name="connsiteY0" fmla="*/ 0 h 783264"/>
                <a:gd name="connsiteX1" fmla="*/ 95693 w 194930"/>
                <a:gd name="connsiteY1" fmla="*/ 244549 h 783264"/>
                <a:gd name="connsiteX2" fmla="*/ 42530 w 194930"/>
                <a:gd name="connsiteY2" fmla="*/ 340242 h 783264"/>
                <a:gd name="connsiteX3" fmla="*/ 191386 w 194930"/>
                <a:gd name="connsiteY3" fmla="*/ 733646 h 783264"/>
                <a:gd name="connsiteX4" fmla="*/ 63795 w 194930"/>
                <a:gd name="connsiteY4" fmla="*/ 637953 h 78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30" h="783264">
                  <a:moveTo>
                    <a:pt x="0" y="0"/>
                  </a:moveTo>
                  <a:cubicBezTo>
                    <a:pt x="44302" y="93921"/>
                    <a:pt x="88605" y="187842"/>
                    <a:pt x="95693" y="244549"/>
                  </a:cubicBezTo>
                  <a:cubicBezTo>
                    <a:pt x="102781" y="301256"/>
                    <a:pt x="26581" y="258726"/>
                    <a:pt x="42530" y="340242"/>
                  </a:cubicBezTo>
                  <a:cubicBezTo>
                    <a:pt x="58479" y="421758"/>
                    <a:pt x="187842" y="684028"/>
                    <a:pt x="191386" y="733646"/>
                  </a:cubicBezTo>
                  <a:cubicBezTo>
                    <a:pt x="194930" y="783264"/>
                    <a:pt x="85060" y="653902"/>
                    <a:pt x="63795" y="637953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74547" y="4476982"/>
              <a:ext cx="129921" cy="425751"/>
            </a:xfrm>
            <a:custGeom>
              <a:avLst/>
              <a:gdLst>
                <a:gd name="connsiteX0" fmla="*/ 0 w 129363"/>
                <a:gd name="connsiteY0" fmla="*/ 0 h 425302"/>
                <a:gd name="connsiteX1" fmla="*/ 31897 w 129363"/>
                <a:gd name="connsiteY1" fmla="*/ 191386 h 425302"/>
                <a:gd name="connsiteX2" fmla="*/ 116958 w 129363"/>
                <a:gd name="connsiteY2" fmla="*/ 308344 h 425302"/>
                <a:gd name="connsiteX3" fmla="*/ 106325 w 129363"/>
                <a:gd name="connsiteY3" fmla="*/ 425302 h 42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63" h="425302">
                  <a:moveTo>
                    <a:pt x="0" y="0"/>
                  </a:moveTo>
                  <a:cubicBezTo>
                    <a:pt x="6202" y="69997"/>
                    <a:pt x="12404" y="139995"/>
                    <a:pt x="31897" y="191386"/>
                  </a:cubicBezTo>
                  <a:cubicBezTo>
                    <a:pt x="51390" y="242777"/>
                    <a:pt x="104553" y="269358"/>
                    <a:pt x="116958" y="308344"/>
                  </a:cubicBezTo>
                  <a:cubicBezTo>
                    <a:pt x="129363" y="347330"/>
                    <a:pt x="108097" y="405809"/>
                    <a:pt x="106325" y="425302"/>
                  </a:cubicBezTo>
                </a:path>
              </a:pathLst>
            </a:cu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91636" y="4895470"/>
              <a:ext cx="64961" cy="361889"/>
            </a:xfrm>
            <a:custGeom>
              <a:avLst/>
              <a:gdLst>
                <a:gd name="connsiteX0" fmla="*/ 0 w 65568"/>
                <a:gd name="connsiteY0" fmla="*/ 361507 h 361507"/>
                <a:gd name="connsiteX1" fmla="*/ 63796 w 65568"/>
                <a:gd name="connsiteY1" fmla="*/ 180753 h 361507"/>
                <a:gd name="connsiteX2" fmla="*/ 10633 w 65568"/>
                <a:gd name="connsiteY2" fmla="*/ 0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68" h="361507">
                  <a:moveTo>
                    <a:pt x="0" y="361507"/>
                  </a:moveTo>
                  <a:cubicBezTo>
                    <a:pt x="31012" y="301255"/>
                    <a:pt x="62024" y="241004"/>
                    <a:pt x="63796" y="180753"/>
                  </a:cubicBezTo>
                  <a:cubicBezTo>
                    <a:pt x="65568" y="120502"/>
                    <a:pt x="17722" y="30126"/>
                    <a:pt x="10633" y="0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28480" y="2685819"/>
              <a:ext cx="209317" cy="471876"/>
            </a:xfrm>
            <a:custGeom>
              <a:avLst/>
              <a:gdLst>
                <a:gd name="connsiteX0" fmla="*/ 38986 w 209107"/>
                <a:gd name="connsiteY0" fmla="*/ 0 h 469604"/>
                <a:gd name="connsiteX1" fmla="*/ 17721 w 209107"/>
                <a:gd name="connsiteY1" fmla="*/ 180753 h 469604"/>
                <a:gd name="connsiteX2" fmla="*/ 145311 w 209107"/>
                <a:gd name="connsiteY2" fmla="*/ 425302 h 469604"/>
                <a:gd name="connsiteX3" fmla="*/ 209107 w 209107"/>
                <a:gd name="connsiteY3" fmla="*/ 446567 h 46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07" h="469604">
                  <a:moveTo>
                    <a:pt x="38986" y="0"/>
                  </a:moveTo>
                  <a:cubicBezTo>
                    <a:pt x="19493" y="54934"/>
                    <a:pt x="0" y="109869"/>
                    <a:pt x="17721" y="180753"/>
                  </a:cubicBezTo>
                  <a:cubicBezTo>
                    <a:pt x="35442" y="251637"/>
                    <a:pt x="113413" y="381000"/>
                    <a:pt x="145311" y="425302"/>
                  </a:cubicBezTo>
                  <a:cubicBezTo>
                    <a:pt x="177209" y="469604"/>
                    <a:pt x="198474" y="441251"/>
                    <a:pt x="209107" y="446567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778688" y="2324170"/>
              <a:ext cx="241799" cy="475422"/>
            </a:xfrm>
            <a:custGeom>
              <a:avLst/>
              <a:gdLst>
                <a:gd name="connsiteX0" fmla="*/ 38987 w 241006"/>
                <a:gd name="connsiteY0" fmla="*/ 0 h 474921"/>
                <a:gd name="connsiteX1" fmla="*/ 17721 w 241006"/>
                <a:gd name="connsiteY1" fmla="*/ 202018 h 474921"/>
                <a:gd name="connsiteX2" fmla="*/ 145312 w 241006"/>
                <a:gd name="connsiteY2" fmla="*/ 435935 h 474921"/>
                <a:gd name="connsiteX3" fmla="*/ 230373 w 241006"/>
                <a:gd name="connsiteY3" fmla="*/ 435935 h 474921"/>
                <a:gd name="connsiteX4" fmla="*/ 209107 w 241006"/>
                <a:gd name="connsiteY4" fmla="*/ 425302 h 47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06" h="474921">
                  <a:moveTo>
                    <a:pt x="38987" y="0"/>
                  </a:moveTo>
                  <a:cubicBezTo>
                    <a:pt x="19493" y="64681"/>
                    <a:pt x="0" y="129362"/>
                    <a:pt x="17721" y="202018"/>
                  </a:cubicBezTo>
                  <a:cubicBezTo>
                    <a:pt x="35442" y="274674"/>
                    <a:pt x="109870" y="396949"/>
                    <a:pt x="145312" y="435935"/>
                  </a:cubicBezTo>
                  <a:cubicBezTo>
                    <a:pt x="180754" y="474921"/>
                    <a:pt x="219741" y="437707"/>
                    <a:pt x="230373" y="435935"/>
                  </a:cubicBezTo>
                  <a:cubicBezTo>
                    <a:pt x="241006" y="434163"/>
                    <a:pt x="209107" y="425302"/>
                    <a:pt x="209107" y="425302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23559" y="3651309"/>
              <a:ext cx="115485" cy="255451"/>
            </a:xfrm>
            <a:custGeom>
              <a:avLst/>
              <a:gdLst>
                <a:gd name="connsiteX0" fmla="*/ 0 w 115185"/>
                <a:gd name="connsiteY0" fmla="*/ 0 h 255181"/>
                <a:gd name="connsiteX1" fmla="*/ 42530 w 115185"/>
                <a:gd name="connsiteY1" fmla="*/ 116958 h 255181"/>
                <a:gd name="connsiteX2" fmla="*/ 106325 w 115185"/>
                <a:gd name="connsiteY2" fmla="*/ 212651 h 255181"/>
                <a:gd name="connsiteX3" fmla="*/ 95693 w 115185"/>
                <a:gd name="connsiteY3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185" h="255181">
                  <a:moveTo>
                    <a:pt x="0" y="0"/>
                  </a:moveTo>
                  <a:cubicBezTo>
                    <a:pt x="12404" y="40758"/>
                    <a:pt x="24809" y="81516"/>
                    <a:pt x="42530" y="116958"/>
                  </a:cubicBezTo>
                  <a:cubicBezTo>
                    <a:pt x="60251" y="152400"/>
                    <a:pt x="97465" y="189614"/>
                    <a:pt x="106325" y="212651"/>
                  </a:cubicBezTo>
                  <a:cubicBezTo>
                    <a:pt x="115185" y="235688"/>
                    <a:pt x="97465" y="248093"/>
                    <a:pt x="95693" y="255181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90818" y="2688229"/>
              <a:ext cx="21654" cy="202233"/>
            </a:xfrm>
            <a:custGeom>
              <a:avLst/>
              <a:gdLst>
                <a:gd name="connsiteX0" fmla="*/ 0 w 21265"/>
                <a:gd name="connsiteY0" fmla="*/ 202018 h 202018"/>
                <a:gd name="connsiteX1" fmla="*/ 21265 w 21265"/>
                <a:gd name="connsiteY1" fmla="*/ 0 h 2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65" h="202018">
                  <a:moveTo>
                    <a:pt x="0" y="202018"/>
                  </a:moveTo>
                  <a:lnTo>
                    <a:pt x="21265" y="0"/>
                  </a:lnTo>
                </a:path>
              </a:pathLst>
            </a:cu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71876" y="2445998"/>
              <a:ext cx="129921" cy="234163"/>
            </a:xfrm>
            <a:custGeom>
              <a:avLst/>
              <a:gdLst>
                <a:gd name="connsiteX0" fmla="*/ 0 w 127591"/>
                <a:gd name="connsiteY0" fmla="*/ 0 h 233916"/>
                <a:gd name="connsiteX1" fmla="*/ 127591 w 127591"/>
                <a:gd name="connsiteY1" fmla="*/ 233916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91" h="233916">
                  <a:moveTo>
                    <a:pt x="0" y="0"/>
                  </a:moveTo>
                  <a:lnTo>
                    <a:pt x="127591" y="233916"/>
                  </a:lnTo>
                </a:path>
              </a:pathLst>
            </a:cu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803774" y="2310379"/>
              <a:ext cx="122703" cy="234163"/>
            </a:xfrm>
            <a:custGeom>
              <a:avLst/>
              <a:gdLst>
                <a:gd name="connsiteX0" fmla="*/ 0 w 127591"/>
                <a:gd name="connsiteY0" fmla="*/ 0 h 233916"/>
                <a:gd name="connsiteX1" fmla="*/ 127591 w 127591"/>
                <a:gd name="connsiteY1" fmla="*/ 233916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91" h="233916">
                  <a:moveTo>
                    <a:pt x="0" y="0"/>
                  </a:moveTo>
                  <a:lnTo>
                    <a:pt x="127591" y="233916"/>
                  </a:lnTo>
                </a:path>
              </a:pathLst>
            </a:cu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844170" y="2198035"/>
              <a:ext cx="126311" cy="234163"/>
            </a:xfrm>
            <a:custGeom>
              <a:avLst/>
              <a:gdLst>
                <a:gd name="connsiteX0" fmla="*/ 0 w 127591"/>
                <a:gd name="connsiteY0" fmla="*/ 0 h 233916"/>
                <a:gd name="connsiteX1" fmla="*/ 127591 w 127591"/>
                <a:gd name="connsiteY1" fmla="*/ 233916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91" h="233916">
                  <a:moveTo>
                    <a:pt x="0" y="0"/>
                  </a:moveTo>
                  <a:lnTo>
                    <a:pt x="127591" y="233916"/>
                  </a:lnTo>
                </a:path>
              </a:pathLst>
            </a:cu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57190" y="2357372"/>
              <a:ext cx="46915" cy="177396"/>
            </a:xfrm>
            <a:custGeom>
              <a:avLst/>
              <a:gdLst>
                <a:gd name="connsiteX0" fmla="*/ 24809 w 46075"/>
                <a:gd name="connsiteY0" fmla="*/ 180753 h 180753"/>
                <a:gd name="connsiteX1" fmla="*/ 3544 w 46075"/>
                <a:gd name="connsiteY1" fmla="*/ 53162 h 180753"/>
                <a:gd name="connsiteX2" fmla="*/ 46075 w 46075"/>
                <a:gd name="connsiteY2" fmla="*/ 0 h 18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75" h="180753">
                  <a:moveTo>
                    <a:pt x="24809" y="180753"/>
                  </a:moveTo>
                  <a:cubicBezTo>
                    <a:pt x="12404" y="132020"/>
                    <a:pt x="0" y="83287"/>
                    <a:pt x="3544" y="53162"/>
                  </a:cubicBezTo>
                  <a:cubicBezTo>
                    <a:pt x="7088" y="23037"/>
                    <a:pt x="38987" y="8860"/>
                    <a:pt x="46075" y="0"/>
                  </a:cubicBezTo>
                </a:path>
              </a:pathLst>
            </a:cu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9881" name="TextBox 52"/>
          <p:cNvSpPr txBox="1">
            <a:spLocks noChangeArrowheads="1"/>
          </p:cNvSpPr>
          <p:nvPr/>
        </p:nvSpPr>
        <p:spPr bwMode="auto">
          <a:xfrm>
            <a:off x="4071938" y="4572000"/>
            <a:ext cx="3395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Produção de plásticos a partir de material vegetal renovável</a:t>
            </a:r>
          </a:p>
        </p:txBody>
      </p:sp>
      <p:sp>
        <p:nvSpPr>
          <p:cNvPr id="79882" name="Rectangle 36"/>
          <p:cNvSpPr>
            <a:spLocks noChangeArrowheads="1"/>
          </p:cNvSpPr>
          <p:nvPr/>
        </p:nvSpPr>
        <p:spPr bwMode="auto">
          <a:xfrm>
            <a:off x="6011863" y="6092825"/>
            <a:ext cx="3357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Illustration courtesy S. Long Lab, University of Illinois,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7" descr="biodegra_0.tmp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2071688"/>
            <a:ext cx="26431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n 3"/>
          <p:cNvSpPr/>
          <p:nvPr/>
        </p:nvSpPr>
        <p:spPr>
          <a:xfrm>
            <a:off x="642938" y="1214438"/>
            <a:ext cx="1357312" cy="13430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0900" name="TextBox 7"/>
          <p:cNvSpPr txBox="1">
            <a:spLocks noChangeArrowheads="1"/>
          </p:cNvSpPr>
          <p:nvPr/>
        </p:nvSpPr>
        <p:spPr bwMode="auto">
          <a:xfrm>
            <a:off x="2143125" y="1857375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Energia do sol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607344" y="2678907"/>
            <a:ext cx="428625" cy="357187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86188" y="3857625"/>
            <a:ext cx="571500" cy="28575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929063" y="5643563"/>
            <a:ext cx="2428875" cy="214312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904" name="Group 18"/>
          <p:cNvGrpSpPr>
            <a:grpSpLocks/>
          </p:cNvGrpSpPr>
          <p:nvPr/>
        </p:nvGrpSpPr>
        <p:grpSpPr bwMode="auto">
          <a:xfrm rot="339938">
            <a:off x="4286250" y="2833688"/>
            <a:ext cx="1042988" cy="1503362"/>
            <a:chOff x="4743452" y="2071678"/>
            <a:chExt cx="2371060" cy="3359887"/>
          </a:xfrm>
        </p:grpSpPr>
        <p:sp>
          <p:nvSpPr>
            <p:cNvPr id="20" name="Freeform 19"/>
            <p:cNvSpPr/>
            <p:nvPr/>
          </p:nvSpPr>
          <p:spPr>
            <a:xfrm>
              <a:off x="4743452" y="2071678"/>
              <a:ext cx="2371060" cy="3359887"/>
            </a:xfrm>
            <a:custGeom>
              <a:avLst/>
              <a:gdLst>
                <a:gd name="connsiteX0" fmla="*/ 265814 w 2371060"/>
                <a:gd name="connsiteY0" fmla="*/ 373911 h 3359887"/>
                <a:gd name="connsiteX1" fmla="*/ 457200 w 2371060"/>
                <a:gd name="connsiteY1" fmla="*/ 607827 h 3359887"/>
                <a:gd name="connsiteX2" fmla="*/ 659219 w 2371060"/>
                <a:gd name="connsiteY2" fmla="*/ 1011864 h 3359887"/>
                <a:gd name="connsiteX3" fmla="*/ 1073888 w 2371060"/>
                <a:gd name="connsiteY3" fmla="*/ 884274 h 3359887"/>
                <a:gd name="connsiteX4" fmla="*/ 978195 w 2371060"/>
                <a:gd name="connsiteY4" fmla="*/ 607827 h 3359887"/>
                <a:gd name="connsiteX5" fmla="*/ 1073888 w 2371060"/>
                <a:gd name="connsiteY5" fmla="*/ 108097 h 3359887"/>
                <a:gd name="connsiteX6" fmla="*/ 1180214 w 2371060"/>
                <a:gd name="connsiteY6" fmla="*/ 65567 h 3359887"/>
                <a:gd name="connsiteX7" fmla="*/ 1520456 w 2371060"/>
                <a:gd name="connsiteY7" fmla="*/ 501502 h 3359887"/>
                <a:gd name="connsiteX8" fmla="*/ 1658679 w 2371060"/>
                <a:gd name="connsiteY8" fmla="*/ 746051 h 3359887"/>
                <a:gd name="connsiteX9" fmla="*/ 1892595 w 2371060"/>
                <a:gd name="connsiteY9" fmla="*/ 1011864 h 3359887"/>
                <a:gd name="connsiteX10" fmla="*/ 2115879 w 2371060"/>
                <a:gd name="connsiteY10" fmla="*/ 1490330 h 3359887"/>
                <a:gd name="connsiteX11" fmla="*/ 2094614 w 2371060"/>
                <a:gd name="connsiteY11" fmla="*/ 1777409 h 3359887"/>
                <a:gd name="connsiteX12" fmla="*/ 2232837 w 2371060"/>
                <a:gd name="connsiteY12" fmla="*/ 1968795 h 3359887"/>
                <a:gd name="connsiteX13" fmla="*/ 2296633 w 2371060"/>
                <a:gd name="connsiteY13" fmla="*/ 2298404 h 3359887"/>
                <a:gd name="connsiteX14" fmla="*/ 2317898 w 2371060"/>
                <a:gd name="connsiteY14" fmla="*/ 2553585 h 3359887"/>
                <a:gd name="connsiteX15" fmla="*/ 2254102 w 2371060"/>
                <a:gd name="connsiteY15" fmla="*/ 2755604 h 3359887"/>
                <a:gd name="connsiteX16" fmla="*/ 1616149 w 2371060"/>
                <a:gd name="connsiteY16" fmla="*/ 2893827 h 3359887"/>
                <a:gd name="connsiteX17" fmla="*/ 1169581 w 2371060"/>
                <a:gd name="connsiteY17" fmla="*/ 3202171 h 3359887"/>
                <a:gd name="connsiteX18" fmla="*/ 1020726 w 2371060"/>
                <a:gd name="connsiteY18" fmla="*/ 3138376 h 3359887"/>
                <a:gd name="connsiteX19" fmla="*/ 818707 w 2371060"/>
                <a:gd name="connsiteY19" fmla="*/ 3297864 h 3359887"/>
                <a:gd name="connsiteX20" fmla="*/ 446567 w 2371060"/>
                <a:gd name="connsiteY20" fmla="*/ 2766237 h 3359887"/>
                <a:gd name="connsiteX21" fmla="*/ 404037 w 2371060"/>
                <a:gd name="connsiteY21" fmla="*/ 2160181 h 3359887"/>
                <a:gd name="connsiteX22" fmla="*/ 276447 w 2371060"/>
                <a:gd name="connsiteY22" fmla="*/ 1809306 h 3359887"/>
                <a:gd name="connsiteX23" fmla="*/ 265814 w 2371060"/>
                <a:gd name="connsiteY23" fmla="*/ 1447799 h 3359887"/>
                <a:gd name="connsiteX24" fmla="*/ 31898 w 2371060"/>
                <a:gd name="connsiteY24" fmla="*/ 969334 h 3359887"/>
                <a:gd name="connsiteX25" fmla="*/ 74428 w 2371060"/>
                <a:gd name="connsiteY25" fmla="*/ 480237 h 3359887"/>
                <a:gd name="connsiteX26" fmla="*/ 265814 w 2371060"/>
                <a:gd name="connsiteY26" fmla="*/ 373911 h 33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71060" h="3359887">
                  <a:moveTo>
                    <a:pt x="265814" y="373911"/>
                  </a:moveTo>
                  <a:cubicBezTo>
                    <a:pt x="329609" y="395176"/>
                    <a:pt x="391633" y="501502"/>
                    <a:pt x="457200" y="607827"/>
                  </a:cubicBezTo>
                  <a:cubicBezTo>
                    <a:pt x="522767" y="714152"/>
                    <a:pt x="556438" y="965790"/>
                    <a:pt x="659219" y="1011864"/>
                  </a:cubicBezTo>
                  <a:cubicBezTo>
                    <a:pt x="762000" y="1057938"/>
                    <a:pt x="1020725" y="951613"/>
                    <a:pt x="1073888" y="884274"/>
                  </a:cubicBezTo>
                  <a:cubicBezTo>
                    <a:pt x="1127051" y="816935"/>
                    <a:pt x="978195" y="737190"/>
                    <a:pt x="978195" y="607827"/>
                  </a:cubicBezTo>
                  <a:cubicBezTo>
                    <a:pt x="978195" y="478464"/>
                    <a:pt x="1040218" y="198474"/>
                    <a:pt x="1073888" y="108097"/>
                  </a:cubicBezTo>
                  <a:cubicBezTo>
                    <a:pt x="1107558" y="17720"/>
                    <a:pt x="1105786" y="0"/>
                    <a:pt x="1180214" y="65567"/>
                  </a:cubicBezTo>
                  <a:cubicBezTo>
                    <a:pt x="1254642" y="131134"/>
                    <a:pt x="1440712" y="388088"/>
                    <a:pt x="1520456" y="501502"/>
                  </a:cubicBezTo>
                  <a:cubicBezTo>
                    <a:pt x="1600200" y="614916"/>
                    <a:pt x="1596656" y="660991"/>
                    <a:pt x="1658679" y="746051"/>
                  </a:cubicBezTo>
                  <a:cubicBezTo>
                    <a:pt x="1720702" y="831111"/>
                    <a:pt x="1816395" y="887818"/>
                    <a:pt x="1892595" y="1011864"/>
                  </a:cubicBezTo>
                  <a:cubicBezTo>
                    <a:pt x="1968795" y="1135910"/>
                    <a:pt x="2082209" y="1362739"/>
                    <a:pt x="2115879" y="1490330"/>
                  </a:cubicBezTo>
                  <a:cubicBezTo>
                    <a:pt x="2149549" y="1617921"/>
                    <a:pt x="2075121" y="1697665"/>
                    <a:pt x="2094614" y="1777409"/>
                  </a:cubicBezTo>
                  <a:cubicBezTo>
                    <a:pt x="2114107" y="1857153"/>
                    <a:pt x="2199167" y="1881963"/>
                    <a:pt x="2232837" y="1968795"/>
                  </a:cubicBezTo>
                  <a:cubicBezTo>
                    <a:pt x="2266507" y="2055627"/>
                    <a:pt x="2282456" y="2200939"/>
                    <a:pt x="2296633" y="2298404"/>
                  </a:cubicBezTo>
                  <a:cubicBezTo>
                    <a:pt x="2310810" y="2395869"/>
                    <a:pt x="2324986" y="2477385"/>
                    <a:pt x="2317898" y="2553585"/>
                  </a:cubicBezTo>
                  <a:cubicBezTo>
                    <a:pt x="2310810" y="2629785"/>
                    <a:pt x="2371060" y="2698897"/>
                    <a:pt x="2254102" y="2755604"/>
                  </a:cubicBezTo>
                  <a:cubicBezTo>
                    <a:pt x="2137144" y="2812311"/>
                    <a:pt x="1796902" y="2819399"/>
                    <a:pt x="1616149" y="2893827"/>
                  </a:cubicBezTo>
                  <a:cubicBezTo>
                    <a:pt x="1435396" y="2968255"/>
                    <a:pt x="1268818" y="3161413"/>
                    <a:pt x="1169581" y="3202171"/>
                  </a:cubicBezTo>
                  <a:cubicBezTo>
                    <a:pt x="1070344" y="3242929"/>
                    <a:pt x="1079205" y="3122427"/>
                    <a:pt x="1020726" y="3138376"/>
                  </a:cubicBezTo>
                  <a:cubicBezTo>
                    <a:pt x="962247" y="3154325"/>
                    <a:pt x="914400" y="3359887"/>
                    <a:pt x="818707" y="3297864"/>
                  </a:cubicBezTo>
                  <a:cubicBezTo>
                    <a:pt x="723014" y="3235841"/>
                    <a:pt x="515679" y="2955851"/>
                    <a:pt x="446567" y="2766237"/>
                  </a:cubicBezTo>
                  <a:cubicBezTo>
                    <a:pt x="377455" y="2576623"/>
                    <a:pt x="432390" y="2319669"/>
                    <a:pt x="404037" y="2160181"/>
                  </a:cubicBezTo>
                  <a:cubicBezTo>
                    <a:pt x="375684" y="2000693"/>
                    <a:pt x="299484" y="1928036"/>
                    <a:pt x="276447" y="1809306"/>
                  </a:cubicBezTo>
                  <a:cubicBezTo>
                    <a:pt x="253410" y="1690576"/>
                    <a:pt x="306572" y="1587794"/>
                    <a:pt x="265814" y="1447799"/>
                  </a:cubicBezTo>
                  <a:cubicBezTo>
                    <a:pt x="225056" y="1307804"/>
                    <a:pt x="63796" y="1130594"/>
                    <a:pt x="31898" y="969334"/>
                  </a:cubicBezTo>
                  <a:cubicBezTo>
                    <a:pt x="0" y="808074"/>
                    <a:pt x="37214" y="577702"/>
                    <a:pt x="74428" y="480237"/>
                  </a:cubicBezTo>
                  <a:cubicBezTo>
                    <a:pt x="111642" y="382772"/>
                    <a:pt x="202019" y="352646"/>
                    <a:pt x="265814" y="373911"/>
                  </a:cubicBezTo>
                  <a:close/>
                </a:path>
              </a:pathLst>
            </a:cu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31964" y="2460112"/>
              <a:ext cx="378937" cy="1014707"/>
            </a:xfrm>
            <a:custGeom>
              <a:avLst/>
              <a:gdLst>
                <a:gd name="connsiteX0" fmla="*/ 0 w 377455"/>
                <a:gd name="connsiteY0" fmla="*/ 0 h 1011865"/>
                <a:gd name="connsiteX1" fmla="*/ 148855 w 377455"/>
                <a:gd name="connsiteY1" fmla="*/ 202019 h 1011865"/>
                <a:gd name="connsiteX2" fmla="*/ 308344 w 377455"/>
                <a:gd name="connsiteY2" fmla="*/ 616688 h 1011865"/>
                <a:gd name="connsiteX3" fmla="*/ 372139 w 377455"/>
                <a:gd name="connsiteY3" fmla="*/ 946298 h 1011865"/>
                <a:gd name="connsiteX4" fmla="*/ 276446 w 377455"/>
                <a:gd name="connsiteY4" fmla="*/ 1010093 h 1011865"/>
                <a:gd name="connsiteX5" fmla="*/ 148855 w 377455"/>
                <a:gd name="connsiteY5" fmla="*/ 956930 h 101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455" h="1011865">
                  <a:moveTo>
                    <a:pt x="0" y="0"/>
                  </a:moveTo>
                  <a:cubicBezTo>
                    <a:pt x="48732" y="49619"/>
                    <a:pt x="97464" y="99238"/>
                    <a:pt x="148855" y="202019"/>
                  </a:cubicBezTo>
                  <a:cubicBezTo>
                    <a:pt x="200246" y="304800"/>
                    <a:pt x="271130" y="492642"/>
                    <a:pt x="308344" y="616688"/>
                  </a:cubicBezTo>
                  <a:cubicBezTo>
                    <a:pt x="345558" y="740734"/>
                    <a:pt x="377455" y="880731"/>
                    <a:pt x="372139" y="946298"/>
                  </a:cubicBezTo>
                  <a:cubicBezTo>
                    <a:pt x="366823" y="1011865"/>
                    <a:pt x="313660" y="1008321"/>
                    <a:pt x="276446" y="1010093"/>
                  </a:cubicBezTo>
                  <a:cubicBezTo>
                    <a:pt x="239232" y="1011865"/>
                    <a:pt x="170120" y="965790"/>
                    <a:pt x="148855" y="956930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95442" y="2176762"/>
              <a:ext cx="876966" cy="1039544"/>
            </a:xfrm>
            <a:custGeom>
              <a:avLst/>
              <a:gdLst>
                <a:gd name="connsiteX0" fmla="*/ 492642 w 877186"/>
                <a:gd name="connsiteY0" fmla="*/ 0 h 1036675"/>
                <a:gd name="connsiteX1" fmla="*/ 726558 w 877186"/>
                <a:gd name="connsiteY1" fmla="*/ 287079 h 1036675"/>
                <a:gd name="connsiteX2" fmla="*/ 822251 w 877186"/>
                <a:gd name="connsiteY2" fmla="*/ 712381 h 1036675"/>
                <a:gd name="connsiteX3" fmla="*/ 396949 w 877186"/>
                <a:gd name="connsiteY3" fmla="*/ 925033 h 1036675"/>
                <a:gd name="connsiteX4" fmla="*/ 205563 w 877186"/>
                <a:gd name="connsiteY4" fmla="*/ 978195 h 1036675"/>
                <a:gd name="connsiteX5" fmla="*/ 109870 w 877186"/>
                <a:gd name="connsiteY5" fmla="*/ 999461 h 1036675"/>
                <a:gd name="connsiteX6" fmla="*/ 14177 w 877186"/>
                <a:gd name="connsiteY6" fmla="*/ 754912 h 1036675"/>
                <a:gd name="connsiteX7" fmla="*/ 24809 w 877186"/>
                <a:gd name="connsiteY7" fmla="*/ 733647 h 1036675"/>
                <a:gd name="connsiteX8" fmla="*/ 14177 w 877186"/>
                <a:gd name="connsiteY8" fmla="*/ 744279 h 103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186" h="1036675">
                  <a:moveTo>
                    <a:pt x="492642" y="0"/>
                  </a:moveTo>
                  <a:cubicBezTo>
                    <a:pt x="582132" y="84174"/>
                    <a:pt x="671623" y="168349"/>
                    <a:pt x="726558" y="287079"/>
                  </a:cubicBezTo>
                  <a:cubicBezTo>
                    <a:pt x="781493" y="405809"/>
                    <a:pt x="877186" y="606055"/>
                    <a:pt x="822251" y="712381"/>
                  </a:cubicBezTo>
                  <a:cubicBezTo>
                    <a:pt x="767316" y="818707"/>
                    <a:pt x="499730" y="880731"/>
                    <a:pt x="396949" y="925033"/>
                  </a:cubicBezTo>
                  <a:cubicBezTo>
                    <a:pt x="294168" y="969335"/>
                    <a:pt x="253410" y="965790"/>
                    <a:pt x="205563" y="978195"/>
                  </a:cubicBezTo>
                  <a:cubicBezTo>
                    <a:pt x="157717" y="990600"/>
                    <a:pt x="141768" y="1036675"/>
                    <a:pt x="109870" y="999461"/>
                  </a:cubicBezTo>
                  <a:cubicBezTo>
                    <a:pt x="77972" y="962247"/>
                    <a:pt x="28354" y="799214"/>
                    <a:pt x="14177" y="754912"/>
                  </a:cubicBezTo>
                  <a:cubicBezTo>
                    <a:pt x="0" y="710610"/>
                    <a:pt x="24809" y="735419"/>
                    <a:pt x="24809" y="733647"/>
                  </a:cubicBezTo>
                  <a:lnTo>
                    <a:pt x="14177" y="744279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27329" y="3611031"/>
              <a:ext cx="162402" cy="521544"/>
            </a:xfrm>
            <a:custGeom>
              <a:avLst/>
              <a:gdLst>
                <a:gd name="connsiteX0" fmla="*/ 0 w 159489"/>
                <a:gd name="connsiteY0" fmla="*/ 0 h 520996"/>
                <a:gd name="connsiteX1" fmla="*/ 127591 w 159489"/>
                <a:gd name="connsiteY1" fmla="*/ 255182 h 520996"/>
                <a:gd name="connsiteX2" fmla="*/ 159489 w 159489"/>
                <a:gd name="connsiteY2" fmla="*/ 520996 h 5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89" h="520996">
                  <a:moveTo>
                    <a:pt x="0" y="0"/>
                  </a:moveTo>
                  <a:cubicBezTo>
                    <a:pt x="50505" y="84174"/>
                    <a:pt x="101010" y="168349"/>
                    <a:pt x="127591" y="255182"/>
                  </a:cubicBezTo>
                  <a:cubicBezTo>
                    <a:pt x="154173" y="342015"/>
                    <a:pt x="154173" y="476694"/>
                    <a:pt x="159489" y="520996"/>
                  </a:cubicBezTo>
                </a:path>
              </a:pathLst>
            </a:cu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14702" y="3740677"/>
              <a:ext cx="21654" cy="319314"/>
            </a:xfrm>
            <a:custGeom>
              <a:avLst/>
              <a:gdLst>
                <a:gd name="connsiteX0" fmla="*/ 0 w 21266"/>
                <a:gd name="connsiteY0" fmla="*/ 0 h 318976"/>
                <a:gd name="connsiteX1" fmla="*/ 21266 w 21266"/>
                <a:gd name="connsiteY1" fmla="*/ 202018 h 318976"/>
                <a:gd name="connsiteX2" fmla="*/ 0 w 21266"/>
                <a:gd name="connsiteY2" fmla="*/ 318976 h 3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6" h="318976">
                  <a:moveTo>
                    <a:pt x="0" y="0"/>
                  </a:moveTo>
                  <a:cubicBezTo>
                    <a:pt x="10633" y="74427"/>
                    <a:pt x="21266" y="148855"/>
                    <a:pt x="21266" y="202018"/>
                  </a:cubicBezTo>
                  <a:cubicBezTo>
                    <a:pt x="21266" y="255181"/>
                    <a:pt x="0" y="318976"/>
                    <a:pt x="0" y="318976"/>
                  </a:cubicBezTo>
                </a:path>
              </a:pathLst>
            </a:cu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05747" y="4348543"/>
              <a:ext cx="194882" cy="784091"/>
            </a:xfrm>
            <a:custGeom>
              <a:avLst/>
              <a:gdLst>
                <a:gd name="connsiteX0" fmla="*/ 0 w 194930"/>
                <a:gd name="connsiteY0" fmla="*/ 0 h 783264"/>
                <a:gd name="connsiteX1" fmla="*/ 95693 w 194930"/>
                <a:gd name="connsiteY1" fmla="*/ 244549 h 783264"/>
                <a:gd name="connsiteX2" fmla="*/ 42530 w 194930"/>
                <a:gd name="connsiteY2" fmla="*/ 340242 h 783264"/>
                <a:gd name="connsiteX3" fmla="*/ 191386 w 194930"/>
                <a:gd name="connsiteY3" fmla="*/ 733646 h 783264"/>
                <a:gd name="connsiteX4" fmla="*/ 63795 w 194930"/>
                <a:gd name="connsiteY4" fmla="*/ 637953 h 78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30" h="783264">
                  <a:moveTo>
                    <a:pt x="0" y="0"/>
                  </a:moveTo>
                  <a:cubicBezTo>
                    <a:pt x="44302" y="93921"/>
                    <a:pt x="88605" y="187842"/>
                    <a:pt x="95693" y="244549"/>
                  </a:cubicBezTo>
                  <a:cubicBezTo>
                    <a:pt x="102781" y="301256"/>
                    <a:pt x="26581" y="258726"/>
                    <a:pt x="42530" y="340242"/>
                  </a:cubicBezTo>
                  <a:cubicBezTo>
                    <a:pt x="58479" y="421758"/>
                    <a:pt x="187842" y="684028"/>
                    <a:pt x="191386" y="733646"/>
                  </a:cubicBezTo>
                  <a:cubicBezTo>
                    <a:pt x="194930" y="783264"/>
                    <a:pt x="85060" y="653902"/>
                    <a:pt x="63795" y="637953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74547" y="4476982"/>
              <a:ext cx="129921" cy="425751"/>
            </a:xfrm>
            <a:custGeom>
              <a:avLst/>
              <a:gdLst>
                <a:gd name="connsiteX0" fmla="*/ 0 w 129363"/>
                <a:gd name="connsiteY0" fmla="*/ 0 h 425302"/>
                <a:gd name="connsiteX1" fmla="*/ 31897 w 129363"/>
                <a:gd name="connsiteY1" fmla="*/ 191386 h 425302"/>
                <a:gd name="connsiteX2" fmla="*/ 116958 w 129363"/>
                <a:gd name="connsiteY2" fmla="*/ 308344 h 425302"/>
                <a:gd name="connsiteX3" fmla="*/ 106325 w 129363"/>
                <a:gd name="connsiteY3" fmla="*/ 425302 h 42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63" h="425302">
                  <a:moveTo>
                    <a:pt x="0" y="0"/>
                  </a:moveTo>
                  <a:cubicBezTo>
                    <a:pt x="6202" y="69997"/>
                    <a:pt x="12404" y="139995"/>
                    <a:pt x="31897" y="191386"/>
                  </a:cubicBezTo>
                  <a:cubicBezTo>
                    <a:pt x="51390" y="242777"/>
                    <a:pt x="104553" y="269358"/>
                    <a:pt x="116958" y="308344"/>
                  </a:cubicBezTo>
                  <a:cubicBezTo>
                    <a:pt x="129363" y="347330"/>
                    <a:pt x="108097" y="405809"/>
                    <a:pt x="106325" y="425302"/>
                  </a:cubicBezTo>
                </a:path>
              </a:pathLst>
            </a:cu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91636" y="4895470"/>
              <a:ext cx="64961" cy="361889"/>
            </a:xfrm>
            <a:custGeom>
              <a:avLst/>
              <a:gdLst>
                <a:gd name="connsiteX0" fmla="*/ 0 w 65568"/>
                <a:gd name="connsiteY0" fmla="*/ 361507 h 361507"/>
                <a:gd name="connsiteX1" fmla="*/ 63796 w 65568"/>
                <a:gd name="connsiteY1" fmla="*/ 180753 h 361507"/>
                <a:gd name="connsiteX2" fmla="*/ 10633 w 65568"/>
                <a:gd name="connsiteY2" fmla="*/ 0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68" h="361507">
                  <a:moveTo>
                    <a:pt x="0" y="361507"/>
                  </a:moveTo>
                  <a:cubicBezTo>
                    <a:pt x="31012" y="301255"/>
                    <a:pt x="62024" y="241004"/>
                    <a:pt x="63796" y="180753"/>
                  </a:cubicBezTo>
                  <a:cubicBezTo>
                    <a:pt x="65568" y="120502"/>
                    <a:pt x="17722" y="30126"/>
                    <a:pt x="10633" y="0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28480" y="2685819"/>
              <a:ext cx="209317" cy="471876"/>
            </a:xfrm>
            <a:custGeom>
              <a:avLst/>
              <a:gdLst>
                <a:gd name="connsiteX0" fmla="*/ 38986 w 209107"/>
                <a:gd name="connsiteY0" fmla="*/ 0 h 469604"/>
                <a:gd name="connsiteX1" fmla="*/ 17721 w 209107"/>
                <a:gd name="connsiteY1" fmla="*/ 180753 h 469604"/>
                <a:gd name="connsiteX2" fmla="*/ 145311 w 209107"/>
                <a:gd name="connsiteY2" fmla="*/ 425302 h 469604"/>
                <a:gd name="connsiteX3" fmla="*/ 209107 w 209107"/>
                <a:gd name="connsiteY3" fmla="*/ 446567 h 46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07" h="469604">
                  <a:moveTo>
                    <a:pt x="38986" y="0"/>
                  </a:moveTo>
                  <a:cubicBezTo>
                    <a:pt x="19493" y="54934"/>
                    <a:pt x="0" y="109869"/>
                    <a:pt x="17721" y="180753"/>
                  </a:cubicBezTo>
                  <a:cubicBezTo>
                    <a:pt x="35442" y="251637"/>
                    <a:pt x="113413" y="381000"/>
                    <a:pt x="145311" y="425302"/>
                  </a:cubicBezTo>
                  <a:cubicBezTo>
                    <a:pt x="177209" y="469604"/>
                    <a:pt x="198474" y="441251"/>
                    <a:pt x="209107" y="446567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778688" y="2324170"/>
              <a:ext cx="241799" cy="475422"/>
            </a:xfrm>
            <a:custGeom>
              <a:avLst/>
              <a:gdLst>
                <a:gd name="connsiteX0" fmla="*/ 38987 w 241006"/>
                <a:gd name="connsiteY0" fmla="*/ 0 h 474921"/>
                <a:gd name="connsiteX1" fmla="*/ 17721 w 241006"/>
                <a:gd name="connsiteY1" fmla="*/ 202018 h 474921"/>
                <a:gd name="connsiteX2" fmla="*/ 145312 w 241006"/>
                <a:gd name="connsiteY2" fmla="*/ 435935 h 474921"/>
                <a:gd name="connsiteX3" fmla="*/ 230373 w 241006"/>
                <a:gd name="connsiteY3" fmla="*/ 435935 h 474921"/>
                <a:gd name="connsiteX4" fmla="*/ 209107 w 241006"/>
                <a:gd name="connsiteY4" fmla="*/ 425302 h 47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06" h="474921">
                  <a:moveTo>
                    <a:pt x="38987" y="0"/>
                  </a:moveTo>
                  <a:cubicBezTo>
                    <a:pt x="19493" y="64681"/>
                    <a:pt x="0" y="129362"/>
                    <a:pt x="17721" y="202018"/>
                  </a:cubicBezTo>
                  <a:cubicBezTo>
                    <a:pt x="35442" y="274674"/>
                    <a:pt x="109870" y="396949"/>
                    <a:pt x="145312" y="435935"/>
                  </a:cubicBezTo>
                  <a:cubicBezTo>
                    <a:pt x="180754" y="474921"/>
                    <a:pt x="219741" y="437707"/>
                    <a:pt x="230373" y="435935"/>
                  </a:cubicBezTo>
                  <a:cubicBezTo>
                    <a:pt x="241006" y="434163"/>
                    <a:pt x="209107" y="425302"/>
                    <a:pt x="209107" y="425302"/>
                  </a:cubicBez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23559" y="3651309"/>
              <a:ext cx="115485" cy="255451"/>
            </a:xfrm>
            <a:custGeom>
              <a:avLst/>
              <a:gdLst>
                <a:gd name="connsiteX0" fmla="*/ 0 w 115185"/>
                <a:gd name="connsiteY0" fmla="*/ 0 h 255181"/>
                <a:gd name="connsiteX1" fmla="*/ 42530 w 115185"/>
                <a:gd name="connsiteY1" fmla="*/ 116958 h 255181"/>
                <a:gd name="connsiteX2" fmla="*/ 106325 w 115185"/>
                <a:gd name="connsiteY2" fmla="*/ 212651 h 255181"/>
                <a:gd name="connsiteX3" fmla="*/ 95693 w 115185"/>
                <a:gd name="connsiteY3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185" h="255181">
                  <a:moveTo>
                    <a:pt x="0" y="0"/>
                  </a:moveTo>
                  <a:cubicBezTo>
                    <a:pt x="12404" y="40758"/>
                    <a:pt x="24809" y="81516"/>
                    <a:pt x="42530" y="116958"/>
                  </a:cubicBezTo>
                  <a:cubicBezTo>
                    <a:pt x="60251" y="152400"/>
                    <a:pt x="97465" y="189614"/>
                    <a:pt x="106325" y="212651"/>
                  </a:cubicBezTo>
                  <a:cubicBezTo>
                    <a:pt x="115185" y="235688"/>
                    <a:pt x="97465" y="248093"/>
                    <a:pt x="95693" y="255181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90818" y="2688229"/>
              <a:ext cx="21654" cy="202233"/>
            </a:xfrm>
            <a:custGeom>
              <a:avLst/>
              <a:gdLst>
                <a:gd name="connsiteX0" fmla="*/ 0 w 21265"/>
                <a:gd name="connsiteY0" fmla="*/ 202018 h 202018"/>
                <a:gd name="connsiteX1" fmla="*/ 21265 w 21265"/>
                <a:gd name="connsiteY1" fmla="*/ 0 h 2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65" h="202018">
                  <a:moveTo>
                    <a:pt x="0" y="202018"/>
                  </a:moveTo>
                  <a:lnTo>
                    <a:pt x="21265" y="0"/>
                  </a:lnTo>
                </a:path>
              </a:pathLst>
            </a:cu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71876" y="2445998"/>
              <a:ext cx="129921" cy="234163"/>
            </a:xfrm>
            <a:custGeom>
              <a:avLst/>
              <a:gdLst>
                <a:gd name="connsiteX0" fmla="*/ 0 w 127591"/>
                <a:gd name="connsiteY0" fmla="*/ 0 h 233916"/>
                <a:gd name="connsiteX1" fmla="*/ 127591 w 127591"/>
                <a:gd name="connsiteY1" fmla="*/ 233916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91" h="233916">
                  <a:moveTo>
                    <a:pt x="0" y="0"/>
                  </a:moveTo>
                  <a:lnTo>
                    <a:pt x="127591" y="233916"/>
                  </a:lnTo>
                </a:path>
              </a:pathLst>
            </a:cu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803774" y="2310379"/>
              <a:ext cx="122703" cy="234163"/>
            </a:xfrm>
            <a:custGeom>
              <a:avLst/>
              <a:gdLst>
                <a:gd name="connsiteX0" fmla="*/ 0 w 127591"/>
                <a:gd name="connsiteY0" fmla="*/ 0 h 233916"/>
                <a:gd name="connsiteX1" fmla="*/ 127591 w 127591"/>
                <a:gd name="connsiteY1" fmla="*/ 233916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91" h="233916">
                  <a:moveTo>
                    <a:pt x="0" y="0"/>
                  </a:moveTo>
                  <a:lnTo>
                    <a:pt x="127591" y="233916"/>
                  </a:lnTo>
                </a:path>
              </a:pathLst>
            </a:cu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844170" y="2198035"/>
              <a:ext cx="126311" cy="234163"/>
            </a:xfrm>
            <a:custGeom>
              <a:avLst/>
              <a:gdLst>
                <a:gd name="connsiteX0" fmla="*/ 0 w 127591"/>
                <a:gd name="connsiteY0" fmla="*/ 0 h 233916"/>
                <a:gd name="connsiteX1" fmla="*/ 127591 w 127591"/>
                <a:gd name="connsiteY1" fmla="*/ 233916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91" h="233916">
                  <a:moveTo>
                    <a:pt x="0" y="0"/>
                  </a:moveTo>
                  <a:lnTo>
                    <a:pt x="127591" y="233916"/>
                  </a:lnTo>
                </a:path>
              </a:pathLst>
            </a:cu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57190" y="2357372"/>
              <a:ext cx="46915" cy="177396"/>
            </a:xfrm>
            <a:custGeom>
              <a:avLst/>
              <a:gdLst>
                <a:gd name="connsiteX0" fmla="*/ 24809 w 46075"/>
                <a:gd name="connsiteY0" fmla="*/ 180753 h 180753"/>
                <a:gd name="connsiteX1" fmla="*/ 3544 w 46075"/>
                <a:gd name="connsiteY1" fmla="*/ 53162 h 180753"/>
                <a:gd name="connsiteX2" fmla="*/ 46075 w 46075"/>
                <a:gd name="connsiteY2" fmla="*/ 0 h 18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75" h="180753">
                  <a:moveTo>
                    <a:pt x="24809" y="180753"/>
                  </a:moveTo>
                  <a:cubicBezTo>
                    <a:pt x="12404" y="132020"/>
                    <a:pt x="0" y="83287"/>
                    <a:pt x="3544" y="53162"/>
                  </a:cubicBezTo>
                  <a:cubicBezTo>
                    <a:pt x="7088" y="23037"/>
                    <a:pt x="38987" y="8860"/>
                    <a:pt x="46075" y="0"/>
                  </a:cubicBezTo>
                </a:path>
              </a:pathLst>
            </a:cu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rot="5400000">
            <a:off x="6356351" y="4073525"/>
            <a:ext cx="1574800" cy="157162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ircular Arrow 50"/>
          <p:cNvSpPr/>
          <p:nvPr/>
        </p:nvSpPr>
        <p:spPr>
          <a:xfrm rot="2886608">
            <a:off x="5027613" y="1123950"/>
            <a:ext cx="4375150" cy="4330700"/>
          </a:xfrm>
          <a:prstGeom prst="circularArrow">
            <a:avLst>
              <a:gd name="adj1" fmla="val 5036"/>
              <a:gd name="adj2" fmla="val 1142319"/>
              <a:gd name="adj3" fmla="val 20432592"/>
              <a:gd name="adj4" fmla="val 8596998"/>
              <a:gd name="adj5" fmla="val 1006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0907" name="TextBox 35"/>
          <p:cNvSpPr txBox="1">
            <a:spLocks noChangeArrowheads="1"/>
          </p:cNvSpPr>
          <p:nvPr/>
        </p:nvSpPr>
        <p:spPr bwMode="auto">
          <a:xfrm rot="-1922115">
            <a:off x="6203950" y="5064125"/>
            <a:ext cx="2408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B050"/>
                </a:solidFill>
              </a:rPr>
              <a:t>Biodegradação</a:t>
            </a:r>
          </a:p>
        </p:txBody>
      </p:sp>
      <p:sp>
        <p:nvSpPr>
          <p:cNvPr id="8090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latin typeface="Arial" charset="0"/>
                <a:cs typeface="Arial" charset="0"/>
              </a:rPr>
              <a:t>As </a:t>
            </a:r>
            <a:r>
              <a:rPr lang="en-GB" sz="3200" dirty="0" err="1" smtClean="0">
                <a:latin typeface="Arial" charset="0"/>
                <a:cs typeface="Arial" charset="0"/>
              </a:rPr>
              <a:t>plantas</a:t>
            </a:r>
            <a:r>
              <a:rPr lang="en-GB" sz="3200" dirty="0" smtClean="0">
                <a:latin typeface="Arial" charset="0"/>
                <a:cs typeface="Arial" charset="0"/>
              </a:rPr>
              <a:t> </a:t>
            </a:r>
            <a:r>
              <a:rPr lang="en-GB" sz="3200" dirty="0" err="1" smtClean="0">
                <a:latin typeface="Arial" charset="0"/>
                <a:cs typeface="Arial" charset="0"/>
              </a:rPr>
              <a:t>podem</a:t>
            </a:r>
            <a:r>
              <a:rPr lang="en-GB" sz="3200" dirty="0" smtClean="0">
                <a:latin typeface="Arial" charset="0"/>
                <a:cs typeface="Arial" charset="0"/>
              </a:rPr>
              <a:t> ser </a:t>
            </a:r>
            <a:r>
              <a:rPr lang="en-GB" sz="3200" dirty="0" err="1" smtClean="0">
                <a:latin typeface="Arial" charset="0"/>
                <a:cs typeface="Arial" charset="0"/>
              </a:rPr>
              <a:t>fonte</a:t>
            </a:r>
            <a:r>
              <a:rPr lang="en-GB" sz="3200" dirty="0" smtClean="0">
                <a:latin typeface="Arial" charset="0"/>
                <a:cs typeface="Arial" charset="0"/>
              </a:rPr>
              <a:t> de </a:t>
            </a:r>
            <a:r>
              <a:rPr lang="en-GB" sz="3200" dirty="0" err="1" smtClean="0">
                <a:latin typeface="Arial" charset="0"/>
                <a:cs typeface="Arial" charset="0"/>
              </a:rPr>
              <a:t>recursos</a:t>
            </a:r>
            <a:r>
              <a:rPr lang="en-GB" sz="3200" dirty="0" smtClean="0">
                <a:latin typeface="Arial" charset="0"/>
                <a:cs typeface="Arial" charset="0"/>
              </a:rPr>
              <a:t> bio-</a:t>
            </a:r>
            <a:r>
              <a:rPr lang="en-GB" sz="3200" dirty="0" err="1" smtClean="0">
                <a:latin typeface="Arial" charset="0"/>
                <a:cs typeface="Arial" charset="0"/>
              </a:rPr>
              <a:t>renováveis</a:t>
            </a:r>
            <a:r>
              <a:rPr lang="en-GB" sz="3200" dirty="0" smtClean="0">
                <a:latin typeface="Arial" charset="0"/>
                <a:cs typeface="Arial" charset="0"/>
              </a:rPr>
              <a:t> e </a:t>
            </a:r>
            <a:r>
              <a:rPr lang="en-GB" sz="3200" dirty="0" err="1" smtClean="0">
                <a:latin typeface="Arial" charset="0"/>
                <a:cs typeface="Arial" charset="0"/>
              </a:rPr>
              <a:t>biodegradáveis</a:t>
            </a:r>
            <a:endParaRPr lang="en-GB" sz="3200" dirty="0" smtClean="0">
              <a:latin typeface="Arial" charset="0"/>
              <a:cs typeface="Arial" charset="0"/>
            </a:endParaRPr>
          </a:p>
        </p:txBody>
      </p:sp>
      <p:grpSp>
        <p:nvGrpSpPr>
          <p:cNvPr id="80909" name="Group 6"/>
          <p:cNvGrpSpPr>
            <a:grpSpLocks/>
          </p:cNvGrpSpPr>
          <p:nvPr/>
        </p:nvGrpSpPr>
        <p:grpSpPr bwMode="auto">
          <a:xfrm>
            <a:off x="357188" y="3214688"/>
            <a:ext cx="2928937" cy="2643187"/>
            <a:chOff x="500034" y="3214686"/>
            <a:chExt cx="3214710" cy="3171825"/>
          </a:xfrm>
        </p:grpSpPr>
        <p:pic>
          <p:nvPicPr>
            <p:cNvPr id="809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0232" y="3214686"/>
              <a:ext cx="1714512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0034" y="3214686"/>
              <a:ext cx="1714512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5"/>
          <p:cNvSpPr/>
          <p:nvPr/>
        </p:nvSpPr>
        <p:spPr>
          <a:xfrm>
            <a:off x="3429000" y="4500563"/>
            <a:ext cx="300037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mtClean="0"/>
              <a:t>Os cientistas estão a investigar formas de converter plantas em plásticos a baixo custo</a:t>
            </a:r>
            <a:endParaRPr lang="pt-PT"/>
          </a:p>
        </p:txBody>
      </p:sp>
      <p:sp>
        <p:nvSpPr>
          <p:cNvPr id="80911" name="Rectangle 36"/>
          <p:cNvSpPr>
            <a:spLocks noChangeArrowheads="1"/>
          </p:cNvSpPr>
          <p:nvPr/>
        </p:nvSpPr>
        <p:spPr bwMode="auto">
          <a:xfrm>
            <a:off x="6037263" y="6092825"/>
            <a:ext cx="3106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Times New Roman" pitchFamily="18" charset="0"/>
                <a:cs typeface="Times New Roman" pitchFamily="18" charset="0"/>
              </a:rPr>
              <a:t>Photo Illustration courtesy S. Long Lab, University of Illinois,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Porquê estudar as plantas?</a:t>
            </a:r>
          </a:p>
        </p:txBody>
      </p:sp>
      <p:pic>
        <p:nvPicPr>
          <p:cNvPr id="81923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929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4000500"/>
            <a:ext cx="1071562" cy="1619250"/>
          </a:xfrm>
          <a:noFill/>
          <a:ln>
            <a:miter lim="800000"/>
            <a:headEnd/>
            <a:tailEnd/>
          </a:ln>
        </p:spPr>
      </p:pic>
      <p:pic>
        <p:nvPicPr>
          <p:cNvPr id="81925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4071938"/>
            <a:ext cx="14382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Box 7"/>
          <p:cNvSpPr txBox="1">
            <a:spLocks noChangeArrowheads="1"/>
          </p:cNvSpPr>
          <p:nvPr/>
        </p:nvSpPr>
        <p:spPr bwMode="auto">
          <a:xfrm>
            <a:off x="928688" y="1928813"/>
            <a:ext cx="7143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O estudo das plantas aumenta o nosso conhecimento sobre a vida em geral e ajuda-nos a usar as plantas para nos mantermos alimentados, saudáveis, protegidos, vestidos e felizes.  </a:t>
            </a:r>
          </a:p>
        </p:txBody>
      </p:sp>
      <p:pic>
        <p:nvPicPr>
          <p:cNvPr id="81927" name="Picture 4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752475" y="4071938"/>
            <a:ext cx="16049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8" y="4071938"/>
            <a:ext cx="15763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Não conseguimos viver sem oxigénio!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357563"/>
            <a:ext cx="10874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5429250" y="2428875"/>
            <a:ext cx="1428750" cy="1036638"/>
            <a:chOff x="1632" y="1392"/>
            <a:chExt cx="2304" cy="2228"/>
          </a:xfrm>
        </p:grpSpPr>
        <p:grpSp>
          <p:nvGrpSpPr>
            <p:cNvPr id="9225" name="Group 7"/>
            <p:cNvGrpSpPr>
              <a:grpSpLocks/>
            </p:cNvGrpSpPr>
            <p:nvPr/>
          </p:nvGrpSpPr>
          <p:grpSpPr bwMode="auto">
            <a:xfrm>
              <a:off x="1632" y="1392"/>
              <a:ext cx="2304" cy="2228"/>
              <a:chOff x="1392" y="1632"/>
              <a:chExt cx="2304" cy="2228"/>
            </a:xfrm>
          </p:grpSpPr>
          <p:grpSp>
            <p:nvGrpSpPr>
              <p:cNvPr id="9232" name="Group 8"/>
              <p:cNvGrpSpPr>
                <a:grpSpLocks/>
              </p:cNvGrpSpPr>
              <p:nvPr/>
            </p:nvGrpSpPr>
            <p:grpSpPr bwMode="auto">
              <a:xfrm>
                <a:off x="1392" y="1632"/>
                <a:ext cx="2304" cy="2228"/>
                <a:chOff x="-48" y="1296"/>
                <a:chExt cx="2304" cy="2228"/>
              </a:xfrm>
            </p:grpSpPr>
            <p:grpSp>
              <p:nvGrpSpPr>
                <p:cNvPr id="9234" name="Group 9"/>
                <p:cNvGrpSpPr>
                  <a:grpSpLocks/>
                </p:cNvGrpSpPr>
                <p:nvPr/>
              </p:nvGrpSpPr>
              <p:grpSpPr bwMode="auto">
                <a:xfrm>
                  <a:off x="-48" y="1296"/>
                  <a:ext cx="2304" cy="2228"/>
                  <a:chOff x="912" y="1632"/>
                  <a:chExt cx="2304" cy="2228"/>
                </a:xfrm>
              </p:grpSpPr>
              <p:grpSp>
                <p:nvGrpSpPr>
                  <p:cNvPr id="923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016" y="1632"/>
                    <a:ext cx="1104" cy="1152"/>
                    <a:chOff x="2256" y="1344"/>
                    <a:chExt cx="1104" cy="1152"/>
                  </a:xfrm>
                </p:grpSpPr>
                <p:sp>
                  <p:nvSpPr>
                    <p:cNvPr id="924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256" y="1344"/>
                      <a:ext cx="1104" cy="1152"/>
                    </a:xfrm>
                    <a:custGeom>
                      <a:avLst/>
                      <a:gdLst>
                        <a:gd name="T0" fmla="*/ 192 w 1104"/>
                        <a:gd name="T1" fmla="*/ 1008 h 1152"/>
                        <a:gd name="T2" fmla="*/ 240 w 1104"/>
                        <a:gd name="T3" fmla="*/ 768 h 1152"/>
                        <a:gd name="T4" fmla="*/ 188 w 1104"/>
                        <a:gd name="T5" fmla="*/ 716 h 1152"/>
                        <a:gd name="T6" fmla="*/ 0 w 1104"/>
                        <a:gd name="T7" fmla="*/ 528 h 1152"/>
                        <a:gd name="T8" fmla="*/ 96 w 1104"/>
                        <a:gd name="T9" fmla="*/ 576 h 1152"/>
                        <a:gd name="T10" fmla="*/ 48 w 1104"/>
                        <a:gd name="T11" fmla="*/ 480 h 1152"/>
                        <a:gd name="T12" fmla="*/ 96 w 1104"/>
                        <a:gd name="T13" fmla="*/ 480 h 1152"/>
                        <a:gd name="T14" fmla="*/ 100 w 1104"/>
                        <a:gd name="T15" fmla="*/ 380 h 1152"/>
                        <a:gd name="T16" fmla="*/ 144 w 1104"/>
                        <a:gd name="T17" fmla="*/ 384 h 1152"/>
                        <a:gd name="T18" fmla="*/ 220 w 1104"/>
                        <a:gd name="T19" fmla="*/ 412 h 1152"/>
                        <a:gd name="T20" fmla="*/ 220 w 1104"/>
                        <a:gd name="T21" fmla="*/ 408 h 1152"/>
                        <a:gd name="T22" fmla="*/ 192 w 1104"/>
                        <a:gd name="T23" fmla="*/ 240 h 1152"/>
                        <a:gd name="T24" fmla="*/ 288 w 1104"/>
                        <a:gd name="T25" fmla="*/ 288 h 1152"/>
                        <a:gd name="T26" fmla="*/ 288 w 1104"/>
                        <a:gd name="T27" fmla="*/ 336 h 1152"/>
                        <a:gd name="T28" fmla="*/ 336 w 1104"/>
                        <a:gd name="T29" fmla="*/ 192 h 1152"/>
                        <a:gd name="T30" fmla="*/ 384 w 1104"/>
                        <a:gd name="T31" fmla="*/ 288 h 1152"/>
                        <a:gd name="T32" fmla="*/ 376 w 1104"/>
                        <a:gd name="T33" fmla="*/ 272 h 1152"/>
                        <a:gd name="T34" fmla="*/ 416 w 1104"/>
                        <a:gd name="T35" fmla="*/ 140 h 1152"/>
                        <a:gd name="T36" fmla="*/ 480 w 1104"/>
                        <a:gd name="T37" fmla="*/ 144 h 1152"/>
                        <a:gd name="T38" fmla="*/ 476 w 1104"/>
                        <a:gd name="T39" fmla="*/ 220 h 1152"/>
                        <a:gd name="T40" fmla="*/ 528 w 1104"/>
                        <a:gd name="T41" fmla="*/ 96 h 1152"/>
                        <a:gd name="T42" fmla="*/ 576 w 1104"/>
                        <a:gd name="T43" fmla="*/ 96 h 1152"/>
                        <a:gd name="T44" fmla="*/ 624 w 1104"/>
                        <a:gd name="T45" fmla="*/ 192 h 1152"/>
                        <a:gd name="T46" fmla="*/ 624 w 1104"/>
                        <a:gd name="T47" fmla="*/ 48 h 1152"/>
                        <a:gd name="T48" fmla="*/ 720 w 1104"/>
                        <a:gd name="T49" fmla="*/ 96 h 1152"/>
                        <a:gd name="T50" fmla="*/ 720 w 1104"/>
                        <a:gd name="T51" fmla="*/ 144 h 1152"/>
                        <a:gd name="T52" fmla="*/ 768 w 1104"/>
                        <a:gd name="T53" fmla="*/ 48 h 1152"/>
                        <a:gd name="T54" fmla="*/ 792 w 1104"/>
                        <a:gd name="T55" fmla="*/ 48 h 1152"/>
                        <a:gd name="T56" fmla="*/ 864 w 1104"/>
                        <a:gd name="T57" fmla="*/ 0 h 1152"/>
                        <a:gd name="T58" fmla="*/ 912 w 1104"/>
                        <a:gd name="T59" fmla="*/ 48 h 1152"/>
                        <a:gd name="T60" fmla="*/ 960 w 1104"/>
                        <a:gd name="T61" fmla="*/ 0 h 1152"/>
                        <a:gd name="T62" fmla="*/ 1008 w 1104"/>
                        <a:gd name="T63" fmla="*/ 48 h 1152"/>
                        <a:gd name="T64" fmla="*/ 960 w 1104"/>
                        <a:gd name="T65" fmla="*/ 144 h 1152"/>
                        <a:gd name="T66" fmla="*/ 1008 w 1104"/>
                        <a:gd name="T67" fmla="*/ 144 h 1152"/>
                        <a:gd name="T68" fmla="*/ 1104 w 1104"/>
                        <a:gd name="T69" fmla="*/ 192 h 1152"/>
                        <a:gd name="T70" fmla="*/ 1104 w 1104"/>
                        <a:gd name="T71" fmla="*/ 240 h 1152"/>
                        <a:gd name="T72" fmla="*/ 1076 w 1104"/>
                        <a:gd name="T73" fmla="*/ 260 h 1152"/>
                        <a:gd name="T74" fmla="*/ 1056 w 1104"/>
                        <a:gd name="T75" fmla="*/ 336 h 1152"/>
                        <a:gd name="T76" fmla="*/ 1008 w 1104"/>
                        <a:gd name="T77" fmla="*/ 288 h 1152"/>
                        <a:gd name="T78" fmla="*/ 960 w 1104"/>
                        <a:gd name="T79" fmla="*/ 288 h 1152"/>
                        <a:gd name="T80" fmla="*/ 1008 w 1104"/>
                        <a:gd name="T81" fmla="*/ 384 h 1152"/>
                        <a:gd name="T82" fmla="*/ 912 w 1104"/>
                        <a:gd name="T83" fmla="*/ 384 h 1152"/>
                        <a:gd name="T84" fmla="*/ 1008 w 1104"/>
                        <a:gd name="T85" fmla="*/ 432 h 1152"/>
                        <a:gd name="T86" fmla="*/ 864 w 1104"/>
                        <a:gd name="T87" fmla="*/ 528 h 1152"/>
                        <a:gd name="T88" fmla="*/ 960 w 1104"/>
                        <a:gd name="T89" fmla="*/ 528 h 1152"/>
                        <a:gd name="T90" fmla="*/ 924 w 1104"/>
                        <a:gd name="T91" fmla="*/ 616 h 1152"/>
                        <a:gd name="T92" fmla="*/ 912 w 1104"/>
                        <a:gd name="T93" fmla="*/ 720 h 1152"/>
                        <a:gd name="T94" fmla="*/ 932 w 1104"/>
                        <a:gd name="T95" fmla="*/ 712 h 1152"/>
                        <a:gd name="T96" fmla="*/ 816 w 1104"/>
                        <a:gd name="T97" fmla="*/ 768 h 1152"/>
                        <a:gd name="T98" fmla="*/ 876 w 1104"/>
                        <a:gd name="T99" fmla="*/ 824 h 1152"/>
                        <a:gd name="T100" fmla="*/ 768 w 1104"/>
                        <a:gd name="T101" fmla="*/ 912 h 1152"/>
                        <a:gd name="T102" fmla="*/ 672 w 1104"/>
                        <a:gd name="T103" fmla="*/ 880 h 1152"/>
                        <a:gd name="T104" fmla="*/ 556 w 1104"/>
                        <a:gd name="T105" fmla="*/ 944 h 1152"/>
                        <a:gd name="T106" fmla="*/ 416 w 1104"/>
                        <a:gd name="T107" fmla="*/ 1024 h 1152"/>
                        <a:gd name="T108" fmla="*/ 240 w 1104"/>
                        <a:gd name="T109" fmla="*/ 1152 h 1152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w 1104"/>
                        <a:gd name="T166" fmla="*/ 0 h 1152"/>
                        <a:gd name="T167" fmla="*/ 1104 w 1104"/>
                        <a:gd name="T168" fmla="*/ 1152 h 1152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T165" t="T166" r="T167" b="T168"/>
                      <a:pathLst>
                        <a:path w="1104" h="1152">
                          <a:moveTo>
                            <a:pt x="192" y="1008"/>
                          </a:moveTo>
                          <a:lnTo>
                            <a:pt x="240" y="768"/>
                          </a:lnTo>
                          <a:cubicBezTo>
                            <a:pt x="222" y="750"/>
                            <a:pt x="205" y="733"/>
                            <a:pt x="188" y="716"/>
                          </a:cubicBezTo>
                          <a:lnTo>
                            <a:pt x="0" y="528"/>
                          </a:lnTo>
                          <a:lnTo>
                            <a:pt x="96" y="576"/>
                          </a:lnTo>
                          <a:lnTo>
                            <a:pt x="48" y="480"/>
                          </a:lnTo>
                          <a:lnTo>
                            <a:pt x="96" y="480"/>
                          </a:lnTo>
                          <a:cubicBezTo>
                            <a:pt x="97" y="446"/>
                            <a:pt x="98" y="413"/>
                            <a:pt x="100" y="380"/>
                          </a:cubicBezTo>
                          <a:lnTo>
                            <a:pt x="144" y="384"/>
                          </a:lnTo>
                          <a:cubicBezTo>
                            <a:pt x="297" y="460"/>
                            <a:pt x="252" y="450"/>
                            <a:pt x="220" y="412"/>
                          </a:cubicBezTo>
                          <a:cubicBezTo>
                            <a:pt x="219" y="410"/>
                            <a:pt x="220" y="409"/>
                            <a:pt x="220" y="408"/>
                          </a:cubicBezTo>
                          <a:lnTo>
                            <a:pt x="192" y="240"/>
                          </a:lnTo>
                          <a:lnTo>
                            <a:pt x="288" y="288"/>
                          </a:lnTo>
                          <a:lnTo>
                            <a:pt x="288" y="336"/>
                          </a:lnTo>
                          <a:lnTo>
                            <a:pt x="336" y="192"/>
                          </a:lnTo>
                          <a:cubicBezTo>
                            <a:pt x="352" y="224"/>
                            <a:pt x="368" y="256"/>
                            <a:pt x="384" y="288"/>
                          </a:cubicBezTo>
                          <a:cubicBezTo>
                            <a:pt x="386" y="293"/>
                            <a:pt x="378" y="277"/>
                            <a:pt x="376" y="272"/>
                          </a:cubicBezTo>
                          <a:cubicBezTo>
                            <a:pt x="434" y="138"/>
                            <a:pt x="477" y="155"/>
                            <a:pt x="416" y="140"/>
                          </a:cubicBezTo>
                          <a:lnTo>
                            <a:pt x="480" y="144"/>
                          </a:lnTo>
                          <a:cubicBezTo>
                            <a:pt x="478" y="169"/>
                            <a:pt x="477" y="194"/>
                            <a:pt x="476" y="220"/>
                          </a:cubicBezTo>
                          <a:lnTo>
                            <a:pt x="528" y="96"/>
                          </a:lnTo>
                          <a:lnTo>
                            <a:pt x="576" y="96"/>
                          </a:lnTo>
                          <a:lnTo>
                            <a:pt x="624" y="192"/>
                          </a:lnTo>
                          <a:lnTo>
                            <a:pt x="624" y="48"/>
                          </a:lnTo>
                          <a:lnTo>
                            <a:pt x="720" y="96"/>
                          </a:lnTo>
                          <a:lnTo>
                            <a:pt x="720" y="144"/>
                          </a:lnTo>
                          <a:lnTo>
                            <a:pt x="768" y="48"/>
                          </a:lnTo>
                          <a:cubicBezTo>
                            <a:pt x="776" y="48"/>
                            <a:pt x="784" y="48"/>
                            <a:pt x="792" y="48"/>
                          </a:cubicBezTo>
                          <a:lnTo>
                            <a:pt x="864" y="0"/>
                          </a:lnTo>
                          <a:lnTo>
                            <a:pt x="912" y="48"/>
                          </a:lnTo>
                          <a:lnTo>
                            <a:pt x="960" y="0"/>
                          </a:lnTo>
                          <a:lnTo>
                            <a:pt x="1008" y="48"/>
                          </a:lnTo>
                          <a:lnTo>
                            <a:pt x="960" y="144"/>
                          </a:lnTo>
                          <a:lnTo>
                            <a:pt x="1008" y="144"/>
                          </a:lnTo>
                          <a:lnTo>
                            <a:pt x="1104" y="192"/>
                          </a:lnTo>
                          <a:lnTo>
                            <a:pt x="1104" y="240"/>
                          </a:lnTo>
                          <a:cubicBezTo>
                            <a:pt x="1094" y="246"/>
                            <a:pt x="1085" y="253"/>
                            <a:pt x="1076" y="260"/>
                          </a:cubicBezTo>
                          <a:lnTo>
                            <a:pt x="1056" y="336"/>
                          </a:lnTo>
                          <a:lnTo>
                            <a:pt x="1008" y="288"/>
                          </a:lnTo>
                          <a:lnTo>
                            <a:pt x="960" y="288"/>
                          </a:lnTo>
                          <a:lnTo>
                            <a:pt x="1008" y="384"/>
                          </a:lnTo>
                          <a:lnTo>
                            <a:pt x="912" y="384"/>
                          </a:lnTo>
                          <a:lnTo>
                            <a:pt x="1008" y="432"/>
                          </a:lnTo>
                          <a:lnTo>
                            <a:pt x="864" y="528"/>
                          </a:lnTo>
                          <a:lnTo>
                            <a:pt x="960" y="528"/>
                          </a:lnTo>
                          <a:cubicBezTo>
                            <a:pt x="909" y="628"/>
                            <a:pt x="882" y="643"/>
                            <a:pt x="924" y="616"/>
                          </a:cubicBezTo>
                          <a:cubicBezTo>
                            <a:pt x="920" y="650"/>
                            <a:pt x="909" y="685"/>
                            <a:pt x="912" y="720"/>
                          </a:cubicBezTo>
                          <a:cubicBezTo>
                            <a:pt x="912" y="727"/>
                            <a:pt x="932" y="712"/>
                            <a:pt x="932" y="712"/>
                          </a:cubicBezTo>
                          <a:lnTo>
                            <a:pt x="816" y="768"/>
                          </a:lnTo>
                          <a:cubicBezTo>
                            <a:pt x="867" y="819"/>
                            <a:pt x="845" y="803"/>
                            <a:pt x="876" y="824"/>
                          </a:cubicBezTo>
                          <a:lnTo>
                            <a:pt x="768" y="912"/>
                          </a:lnTo>
                          <a:cubicBezTo>
                            <a:pt x="667" y="861"/>
                            <a:pt x="672" y="828"/>
                            <a:pt x="672" y="880"/>
                          </a:cubicBezTo>
                          <a:cubicBezTo>
                            <a:pt x="569" y="965"/>
                            <a:pt x="608" y="986"/>
                            <a:pt x="556" y="944"/>
                          </a:cubicBezTo>
                          <a:cubicBezTo>
                            <a:pt x="425" y="1011"/>
                            <a:pt x="464" y="975"/>
                            <a:pt x="416" y="1024"/>
                          </a:cubicBezTo>
                          <a:lnTo>
                            <a:pt x="240" y="1152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924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2352"/>
                      <a:ext cx="48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PT"/>
                    </a:p>
                  </p:txBody>
                </p:sp>
              </p:grpSp>
              <p:sp>
                <p:nvSpPr>
                  <p:cNvPr id="9237" name="Freeform 14"/>
                  <p:cNvSpPr>
                    <a:spLocks/>
                  </p:cNvSpPr>
                  <p:nvPr/>
                </p:nvSpPr>
                <p:spPr bwMode="auto">
                  <a:xfrm>
                    <a:off x="2064" y="2592"/>
                    <a:ext cx="1152" cy="1059"/>
                  </a:xfrm>
                  <a:custGeom>
                    <a:avLst/>
                    <a:gdLst>
                      <a:gd name="T0" fmla="*/ 0 w 1152"/>
                      <a:gd name="T1" fmla="*/ 288 h 1059"/>
                      <a:gd name="T2" fmla="*/ 144 w 1152"/>
                      <a:gd name="T3" fmla="*/ 336 h 1059"/>
                      <a:gd name="T4" fmla="*/ 48 w 1152"/>
                      <a:gd name="T5" fmla="*/ 384 h 1059"/>
                      <a:gd name="T6" fmla="*/ 68 w 1152"/>
                      <a:gd name="T7" fmla="*/ 396 h 1059"/>
                      <a:gd name="T8" fmla="*/ 96 w 1152"/>
                      <a:gd name="T9" fmla="*/ 432 h 1059"/>
                      <a:gd name="T10" fmla="*/ 64 w 1152"/>
                      <a:gd name="T11" fmla="*/ 448 h 1059"/>
                      <a:gd name="T12" fmla="*/ 96 w 1152"/>
                      <a:gd name="T13" fmla="*/ 480 h 1059"/>
                      <a:gd name="T14" fmla="*/ 84 w 1152"/>
                      <a:gd name="T15" fmla="*/ 516 h 1059"/>
                      <a:gd name="T16" fmla="*/ 116 w 1152"/>
                      <a:gd name="T17" fmla="*/ 552 h 1059"/>
                      <a:gd name="T18" fmla="*/ 144 w 1152"/>
                      <a:gd name="T19" fmla="*/ 480 h 1059"/>
                      <a:gd name="T20" fmla="*/ 192 w 1152"/>
                      <a:gd name="T21" fmla="*/ 576 h 1059"/>
                      <a:gd name="T22" fmla="*/ 220 w 1152"/>
                      <a:gd name="T23" fmla="*/ 660 h 1059"/>
                      <a:gd name="T24" fmla="*/ 240 w 1152"/>
                      <a:gd name="T25" fmla="*/ 720 h 1059"/>
                      <a:gd name="T26" fmla="*/ 288 w 1152"/>
                      <a:gd name="T27" fmla="*/ 720 h 1059"/>
                      <a:gd name="T28" fmla="*/ 352 w 1152"/>
                      <a:gd name="T29" fmla="*/ 748 h 1059"/>
                      <a:gd name="T30" fmla="*/ 384 w 1152"/>
                      <a:gd name="T31" fmla="*/ 768 h 1059"/>
                      <a:gd name="T32" fmla="*/ 432 w 1152"/>
                      <a:gd name="T33" fmla="*/ 720 h 1059"/>
                      <a:gd name="T34" fmla="*/ 480 w 1152"/>
                      <a:gd name="T35" fmla="*/ 816 h 1059"/>
                      <a:gd name="T36" fmla="*/ 524 w 1152"/>
                      <a:gd name="T37" fmla="*/ 784 h 1059"/>
                      <a:gd name="T38" fmla="*/ 624 w 1152"/>
                      <a:gd name="T39" fmla="*/ 912 h 1059"/>
                      <a:gd name="T40" fmla="*/ 672 w 1152"/>
                      <a:gd name="T41" fmla="*/ 864 h 1059"/>
                      <a:gd name="T42" fmla="*/ 768 w 1152"/>
                      <a:gd name="T43" fmla="*/ 940 h 1059"/>
                      <a:gd name="T44" fmla="*/ 720 w 1152"/>
                      <a:gd name="T45" fmla="*/ 912 h 1059"/>
                      <a:gd name="T46" fmla="*/ 856 w 1152"/>
                      <a:gd name="T47" fmla="*/ 992 h 1059"/>
                      <a:gd name="T48" fmla="*/ 864 w 1152"/>
                      <a:gd name="T49" fmla="*/ 912 h 1059"/>
                      <a:gd name="T50" fmla="*/ 960 w 1152"/>
                      <a:gd name="T51" fmla="*/ 1008 h 1059"/>
                      <a:gd name="T52" fmla="*/ 964 w 1152"/>
                      <a:gd name="T53" fmla="*/ 1020 h 1059"/>
                      <a:gd name="T54" fmla="*/ 1104 w 1152"/>
                      <a:gd name="T55" fmla="*/ 1056 h 1059"/>
                      <a:gd name="T56" fmla="*/ 1152 w 1152"/>
                      <a:gd name="T57" fmla="*/ 1008 h 1059"/>
                      <a:gd name="T58" fmla="*/ 1104 w 1152"/>
                      <a:gd name="T59" fmla="*/ 912 h 1059"/>
                      <a:gd name="T60" fmla="*/ 1104 w 1152"/>
                      <a:gd name="T61" fmla="*/ 864 h 1059"/>
                      <a:gd name="T62" fmla="*/ 1008 w 1152"/>
                      <a:gd name="T63" fmla="*/ 768 h 1059"/>
                      <a:gd name="T64" fmla="*/ 1056 w 1152"/>
                      <a:gd name="T65" fmla="*/ 720 h 1059"/>
                      <a:gd name="T66" fmla="*/ 960 w 1152"/>
                      <a:gd name="T67" fmla="*/ 624 h 1059"/>
                      <a:gd name="T68" fmla="*/ 960 w 1152"/>
                      <a:gd name="T69" fmla="*/ 576 h 1059"/>
                      <a:gd name="T70" fmla="*/ 864 w 1152"/>
                      <a:gd name="T71" fmla="*/ 492 h 1059"/>
                      <a:gd name="T72" fmla="*/ 960 w 1152"/>
                      <a:gd name="T73" fmla="*/ 480 h 1059"/>
                      <a:gd name="T74" fmla="*/ 912 w 1152"/>
                      <a:gd name="T75" fmla="*/ 432 h 1059"/>
                      <a:gd name="T76" fmla="*/ 816 w 1152"/>
                      <a:gd name="T77" fmla="*/ 384 h 1059"/>
                      <a:gd name="T78" fmla="*/ 816 w 1152"/>
                      <a:gd name="T79" fmla="*/ 288 h 1059"/>
                      <a:gd name="T80" fmla="*/ 624 w 1152"/>
                      <a:gd name="T81" fmla="*/ 240 h 1059"/>
                      <a:gd name="T82" fmla="*/ 720 w 1152"/>
                      <a:gd name="T83" fmla="*/ 144 h 1059"/>
                      <a:gd name="T84" fmla="*/ 672 w 1152"/>
                      <a:gd name="T85" fmla="*/ 132 h 1059"/>
                      <a:gd name="T86" fmla="*/ 528 w 1152"/>
                      <a:gd name="T87" fmla="*/ 144 h 1059"/>
                      <a:gd name="T88" fmla="*/ 576 w 1152"/>
                      <a:gd name="T89" fmla="*/ 0 h 1059"/>
                      <a:gd name="T90" fmla="*/ 480 w 1152"/>
                      <a:gd name="T91" fmla="*/ 96 h 1059"/>
                      <a:gd name="T92" fmla="*/ 480 w 1152"/>
                      <a:gd name="T93" fmla="*/ 0 h 1059"/>
                      <a:gd name="T94" fmla="*/ 336 w 1152"/>
                      <a:gd name="T95" fmla="*/ 48 h 1059"/>
                      <a:gd name="T96" fmla="*/ 336 w 1152"/>
                      <a:gd name="T97" fmla="*/ 0 h 1059"/>
                      <a:gd name="T98" fmla="*/ 288 w 1152"/>
                      <a:gd name="T99" fmla="*/ 96 h 1059"/>
                      <a:gd name="T100" fmla="*/ 240 w 1152"/>
                      <a:gd name="T101" fmla="*/ 48 h 1059"/>
                      <a:gd name="T102" fmla="*/ 240 w 1152"/>
                      <a:gd name="T103" fmla="*/ 144 h 1059"/>
                      <a:gd name="T104" fmla="*/ 192 w 1152"/>
                      <a:gd name="T105" fmla="*/ 144 h 1059"/>
                      <a:gd name="T106" fmla="*/ 240 w 1152"/>
                      <a:gd name="T107" fmla="*/ 288 h 1059"/>
                      <a:gd name="T108" fmla="*/ 48 w 1152"/>
                      <a:gd name="T109" fmla="*/ 192 h 1059"/>
                      <a:gd name="T110" fmla="*/ 48 w 1152"/>
                      <a:gd name="T111" fmla="*/ 240 h 1059"/>
                      <a:gd name="T112" fmla="*/ 0 w 1152"/>
                      <a:gd name="T113" fmla="*/ 240 h 1059"/>
                      <a:gd name="T114" fmla="*/ 48 w 1152"/>
                      <a:gd name="T115" fmla="*/ 288 h 1059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152"/>
                      <a:gd name="T175" fmla="*/ 0 h 1059"/>
                      <a:gd name="T176" fmla="*/ 1152 w 1152"/>
                      <a:gd name="T177" fmla="*/ 1059 h 1059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152" h="1059">
                        <a:moveTo>
                          <a:pt x="0" y="288"/>
                        </a:moveTo>
                        <a:lnTo>
                          <a:pt x="144" y="336"/>
                        </a:lnTo>
                        <a:cubicBezTo>
                          <a:pt x="112" y="352"/>
                          <a:pt x="76" y="361"/>
                          <a:pt x="48" y="384"/>
                        </a:cubicBezTo>
                        <a:cubicBezTo>
                          <a:pt x="41" y="388"/>
                          <a:pt x="68" y="396"/>
                          <a:pt x="68" y="396"/>
                        </a:cubicBezTo>
                        <a:lnTo>
                          <a:pt x="96" y="432"/>
                        </a:lnTo>
                        <a:cubicBezTo>
                          <a:pt x="85" y="437"/>
                          <a:pt x="74" y="442"/>
                          <a:pt x="64" y="448"/>
                        </a:cubicBezTo>
                        <a:lnTo>
                          <a:pt x="96" y="480"/>
                        </a:lnTo>
                        <a:cubicBezTo>
                          <a:pt x="92" y="492"/>
                          <a:pt x="88" y="504"/>
                          <a:pt x="84" y="516"/>
                        </a:cubicBezTo>
                        <a:cubicBezTo>
                          <a:pt x="95" y="527"/>
                          <a:pt x="116" y="552"/>
                          <a:pt x="116" y="552"/>
                        </a:cubicBezTo>
                        <a:lnTo>
                          <a:pt x="144" y="480"/>
                        </a:lnTo>
                        <a:lnTo>
                          <a:pt x="192" y="576"/>
                        </a:lnTo>
                        <a:cubicBezTo>
                          <a:pt x="201" y="604"/>
                          <a:pt x="210" y="632"/>
                          <a:pt x="220" y="660"/>
                        </a:cubicBezTo>
                        <a:lnTo>
                          <a:pt x="240" y="720"/>
                        </a:lnTo>
                        <a:lnTo>
                          <a:pt x="288" y="720"/>
                        </a:lnTo>
                        <a:cubicBezTo>
                          <a:pt x="309" y="729"/>
                          <a:pt x="330" y="738"/>
                          <a:pt x="352" y="748"/>
                        </a:cubicBezTo>
                        <a:lnTo>
                          <a:pt x="384" y="768"/>
                        </a:lnTo>
                        <a:lnTo>
                          <a:pt x="432" y="720"/>
                        </a:lnTo>
                        <a:lnTo>
                          <a:pt x="480" y="816"/>
                        </a:lnTo>
                        <a:cubicBezTo>
                          <a:pt x="531" y="764"/>
                          <a:pt x="533" y="746"/>
                          <a:pt x="524" y="784"/>
                        </a:cubicBezTo>
                        <a:lnTo>
                          <a:pt x="624" y="912"/>
                        </a:lnTo>
                        <a:lnTo>
                          <a:pt x="672" y="864"/>
                        </a:lnTo>
                        <a:cubicBezTo>
                          <a:pt x="772" y="964"/>
                          <a:pt x="768" y="1005"/>
                          <a:pt x="768" y="940"/>
                        </a:cubicBezTo>
                        <a:lnTo>
                          <a:pt x="720" y="912"/>
                        </a:lnTo>
                        <a:cubicBezTo>
                          <a:pt x="868" y="1011"/>
                          <a:pt x="889" y="1059"/>
                          <a:pt x="856" y="992"/>
                        </a:cubicBezTo>
                        <a:lnTo>
                          <a:pt x="864" y="912"/>
                        </a:lnTo>
                        <a:cubicBezTo>
                          <a:pt x="896" y="944"/>
                          <a:pt x="929" y="974"/>
                          <a:pt x="960" y="1008"/>
                        </a:cubicBezTo>
                        <a:cubicBezTo>
                          <a:pt x="962" y="1011"/>
                          <a:pt x="964" y="1020"/>
                          <a:pt x="964" y="1020"/>
                        </a:cubicBezTo>
                        <a:lnTo>
                          <a:pt x="1104" y="1056"/>
                        </a:lnTo>
                        <a:lnTo>
                          <a:pt x="1152" y="1008"/>
                        </a:lnTo>
                        <a:lnTo>
                          <a:pt x="1104" y="912"/>
                        </a:lnTo>
                        <a:lnTo>
                          <a:pt x="1104" y="864"/>
                        </a:lnTo>
                        <a:lnTo>
                          <a:pt x="1008" y="768"/>
                        </a:lnTo>
                        <a:lnTo>
                          <a:pt x="1056" y="720"/>
                        </a:lnTo>
                        <a:lnTo>
                          <a:pt x="960" y="624"/>
                        </a:lnTo>
                        <a:lnTo>
                          <a:pt x="960" y="576"/>
                        </a:lnTo>
                        <a:cubicBezTo>
                          <a:pt x="861" y="477"/>
                          <a:pt x="864" y="434"/>
                          <a:pt x="864" y="492"/>
                        </a:cubicBezTo>
                        <a:lnTo>
                          <a:pt x="960" y="480"/>
                        </a:lnTo>
                        <a:lnTo>
                          <a:pt x="912" y="432"/>
                        </a:lnTo>
                        <a:lnTo>
                          <a:pt x="816" y="384"/>
                        </a:lnTo>
                        <a:lnTo>
                          <a:pt x="816" y="288"/>
                        </a:lnTo>
                        <a:lnTo>
                          <a:pt x="624" y="240"/>
                        </a:lnTo>
                        <a:lnTo>
                          <a:pt x="720" y="144"/>
                        </a:lnTo>
                        <a:cubicBezTo>
                          <a:pt x="704" y="140"/>
                          <a:pt x="688" y="136"/>
                          <a:pt x="672" y="132"/>
                        </a:cubicBezTo>
                        <a:lnTo>
                          <a:pt x="528" y="144"/>
                        </a:lnTo>
                        <a:lnTo>
                          <a:pt x="576" y="0"/>
                        </a:lnTo>
                        <a:lnTo>
                          <a:pt x="480" y="96"/>
                        </a:lnTo>
                        <a:lnTo>
                          <a:pt x="480" y="0"/>
                        </a:lnTo>
                        <a:lnTo>
                          <a:pt x="336" y="48"/>
                        </a:lnTo>
                        <a:lnTo>
                          <a:pt x="336" y="0"/>
                        </a:lnTo>
                        <a:lnTo>
                          <a:pt x="288" y="96"/>
                        </a:lnTo>
                        <a:lnTo>
                          <a:pt x="240" y="48"/>
                        </a:lnTo>
                        <a:lnTo>
                          <a:pt x="240" y="144"/>
                        </a:lnTo>
                        <a:lnTo>
                          <a:pt x="192" y="144"/>
                        </a:lnTo>
                        <a:lnTo>
                          <a:pt x="240" y="288"/>
                        </a:lnTo>
                        <a:lnTo>
                          <a:pt x="48" y="192"/>
                        </a:lnTo>
                        <a:lnTo>
                          <a:pt x="48" y="240"/>
                        </a:lnTo>
                        <a:lnTo>
                          <a:pt x="0" y="240"/>
                        </a:lnTo>
                        <a:lnTo>
                          <a:pt x="48" y="288"/>
                        </a:lnTo>
                      </a:path>
                    </a:pathLst>
                  </a:cu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PT"/>
                  </a:p>
                </p:txBody>
              </p:sp>
              <p:sp>
                <p:nvSpPr>
                  <p:cNvPr id="9238" name="Freeform 15"/>
                  <p:cNvSpPr>
                    <a:spLocks/>
                  </p:cNvSpPr>
                  <p:nvPr/>
                </p:nvSpPr>
                <p:spPr bwMode="auto">
                  <a:xfrm>
                    <a:off x="2016" y="2016"/>
                    <a:ext cx="505" cy="816"/>
                  </a:xfrm>
                  <a:custGeom>
                    <a:avLst/>
                    <a:gdLst>
                      <a:gd name="T0" fmla="*/ 240 w 505"/>
                      <a:gd name="T1" fmla="*/ 816 h 816"/>
                      <a:gd name="T2" fmla="*/ 288 w 505"/>
                      <a:gd name="T3" fmla="*/ 816 h 816"/>
                      <a:gd name="T4" fmla="*/ 288 w 505"/>
                      <a:gd name="T5" fmla="*/ 768 h 816"/>
                      <a:gd name="T6" fmla="*/ 384 w 505"/>
                      <a:gd name="T7" fmla="*/ 768 h 816"/>
                      <a:gd name="T8" fmla="*/ 336 w 505"/>
                      <a:gd name="T9" fmla="*/ 720 h 816"/>
                      <a:gd name="T10" fmla="*/ 432 w 505"/>
                      <a:gd name="T11" fmla="*/ 704 h 816"/>
                      <a:gd name="T12" fmla="*/ 384 w 505"/>
                      <a:gd name="T13" fmla="*/ 624 h 816"/>
                      <a:gd name="T14" fmla="*/ 400 w 505"/>
                      <a:gd name="T15" fmla="*/ 632 h 816"/>
                      <a:gd name="T16" fmla="*/ 432 w 505"/>
                      <a:gd name="T17" fmla="*/ 624 h 816"/>
                      <a:gd name="T18" fmla="*/ 432 w 505"/>
                      <a:gd name="T19" fmla="*/ 576 h 816"/>
                      <a:gd name="T20" fmla="*/ 480 w 505"/>
                      <a:gd name="T21" fmla="*/ 528 h 816"/>
                      <a:gd name="T22" fmla="*/ 384 w 505"/>
                      <a:gd name="T23" fmla="*/ 528 h 816"/>
                      <a:gd name="T24" fmla="*/ 484 w 505"/>
                      <a:gd name="T25" fmla="*/ 420 h 816"/>
                      <a:gd name="T26" fmla="*/ 432 w 505"/>
                      <a:gd name="T27" fmla="*/ 432 h 816"/>
                      <a:gd name="T28" fmla="*/ 480 w 505"/>
                      <a:gd name="T29" fmla="*/ 288 h 816"/>
                      <a:gd name="T30" fmla="*/ 432 w 505"/>
                      <a:gd name="T31" fmla="*/ 288 h 816"/>
                      <a:gd name="T32" fmla="*/ 476 w 505"/>
                      <a:gd name="T33" fmla="*/ 196 h 816"/>
                      <a:gd name="T34" fmla="*/ 432 w 505"/>
                      <a:gd name="T35" fmla="*/ 192 h 816"/>
                      <a:gd name="T36" fmla="*/ 480 w 505"/>
                      <a:gd name="T37" fmla="*/ 0 h 816"/>
                      <a:gd name="T38" fmla="*/ 336 w 505"/>
                      <a:gd name="T39" fmla="*/ 96 h 816"/>
                      <a:gd name="T40" fmla="*/ 288 w 505"/>
                      <a:gd name="T41" fmla="*/ 48 h 816"/>
                      <a:gd name="T42" fmla="*/ 240 w 505"/>
                      <a:gd name="T43" fmla="*/ 192 h 816"/>
                      <a:gd name="T44" fmla="*/ 192 w 505"/>
                      <a:gd name="T45" fmla="*/ 192 h 816"/>
                      <a:gd name="T46" fmla="*/ 144 w 505"/>
                      <a:gd name="T47" fmla="*/ 336 h 816"/>
                      <a:gd name="T48" fmla="*/ 96 w 505"/>
                      <a:gd name="T49" fmla="*/ 240 h 816"/>
                      <a:gd name="T50" fmla="*/ 124 w 505"/>
                      <a:gd name="T51" fmla="*/ 404 h 816"/>
                      <a:gd name="T52" fmla="*/ 48 w 505"/>
                      <a:gd name="T53" fmla="*/ 384 h 816"/>
                      <a:gd name="T54" fmla="*/ 80 w 505"/>
                      <a:gd name="T55" fmla="*/ 500 h 816"/>
                      <a:gd name="T56" fmla="*/ 36 w 505"/>
                      <a:gd name="T57" fmla="*/ 456 h 816"/>
                      <a:gd name="T58" fmla="*/ 48 w 505"/>
                      <a:gd name="T59" fmla="*/ 528 h 816"/>
                      <a:gd name="T60" fmla="*/ 0 w 505"/>
                      <a:gd name="T61" fmla="*/ 528 h 816"/>
                      <a:gd name="T62" fmla="*/ 36 w 505"/>
                      <a:gd name="T63" fmla="*/ 624 h 816"/>
                      <a:gd name="T64" fmla="*/ 0 w 505"/>
                      <a:gd name="T65" fmla="*/ 624 h 816"/>
                      <a:gd name="T66" fmla="*/ 48 w 505"/>
                      <a:gd name="T67" fmla="*/ 672 h 816"/>
                      <a:gd name="T68" fmla="*/ 0 w 505"/>
                      <a:gd name="T69" fmla="*/ 672 h 816"/>
                      <a:gd name="T70" fmla="*/ 44 w 505"/>
                      <a:gd name="T71" fmla="*/ 708 h 816"/>
                      <a:gd name="T72" fmla="*/ 96 w 505"/>
                      <a:gd name="T73" fmla="*/ 720 h 816"/>
                      <a:gd name="T74" fmla="*/ 96 w 505"/>
                      <a:gd name="T75" fmla="*/ 768 h 816"/>
                      <a:gd name="T76" fmla="*/ 144 w 505"/>
                      <a:gd name="T77" fmla="*/ 720 h 816"/>
                      <a:gd name="T78" fmla="*/ 192 w 505"/>
                      <a:gd name="T79" fmla="*/ 768 h 816"/>
                      <a:gd name="T80" fmla="*/ 240 w 505"/>
                      <a:gd name="T81" fmla="*/ 816 h 81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05"/>
                      <a:gd name="T124" fmla="*/ 0 h 816"/>
                      <a:gd name="T125" fmla="*/ 505 w 505"/>
                      <a:gd name="T126" fmla="*/ 816 h 81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05" h="816">
                        <a:moveTo>
                          <a:pt x="240" y="816"/>
                        </a:moveTo>
                        <a:lnTo>
                          <a:pt x="288" y="816"/>
                        </a:lnTo>
                        <a:lnTo>
                          <a:pt x="288" y="768"/>
                        </a:lnTo>
                        <a:lnTo>
                          <a:pt x="384" y="768"/>
                        </a:lnTo>
                        <a:lnTo>
                          <a:pt x="336" y="720"/>
                        </a:lnTo>
                        <a:cubicBezTo>
                          <a:pt x="368" y="714"/>
                          <a:pt x="400" y="709"/>
                          <a:pt x="432" y="704"/>
                        </a:cubicBezTo>
                        <a:cubicBezTo>
                          <a:pt x="416" y="677"/>
                          <a:pt x="396" y="652"/>
                          <a:pt x="384" y="624"/>
                        </a:cubicBezTo>
                        <a:cubicBezTo>
                          <a:pt x="381" y="618"/>
                          <a:pt x="400" y="632"/>
                          <a:pt x="400" y="632"/>
                        </a:cubicBezTo>
                        <a:lnTo>
                          <a:pt x="432" y="624"/>
                        </a:lnTo>
                        <a:lnTo>
                          <a:pt x="432" y="576"/>
                        </a:lnTo>
                        <a:lnTo>
                          <a:pt x="480" y="528"/>
                        </a:lnTo>
                        <a:lnTo>
                          <a:pt x="384" y="528"/>
                        </a:lnTo>
                        <a:cubicBezTo>
                          <a:pt x="482" y="429"/>
                          <a:pt x="465" y="474"/>
                          <a:pt x="484" y="420"/>
                        </a:cubicBezTo>
                        <a:lnTo>
                          <a:pt x="432" y="432"/>
                        </a:lnTo>
                        <a:lnTo>
                          <a:pt x="480" y="288"/>
                        </a:lnTo>
                        <a:lnTo>
                          <a:pt x="432" y="288"/>
                        </a:lnTo>
                        <a:cubicBezTo>
                          <a:pt x="480" y="190"/>
                          <a:pt x="505" y="166"/>
                          <a:pt x="476" y="196"/>
                        </a:cubicBezTo>
                        <a:lnTo>
                          <a:pt x="432" y="192"/>
                        </a:lnTo>
                        <a:lnTo>
                          <a:pt x="480" y="0"/>
                        </a:lnTo>
                        <a:lnTo>
                          <a:pt x="336" y="96"/>
                        </a:lnTo>
                        <a:lnTo>
                          <a:pt x="288" y="48"/>
                        </a:lnTo>
                        <a:lnTo>
                          <a:pt x="240" y="192"/>
                        </a:lnTo>
                        <a:lnTo>
                          <a:pt x="192" y="192"/>
                        </a:lnTo>
                        <a:lnTo>
                          <a:pt x="144" y="336"/>
                        </a:lnTo>
                        <a:lnTo>
                          <a:pt x="96" y="240"/>
                        </a:lnTo>
                        <a:cubicBezTo>
                          <a:pt x="105" y="294"/>
                          <a:pt x="114" y="349"/>
                          <a:pt x="124" y="404"/>
                        </a:cubicBezTo>
                        <a:lnTo>
                          <a:pt x="48" y="384"/>
                        </a:lnTo>
                        <a:cubicBezTo>
                          <a:pt x="99" y="487"/>
                          <a:pt x="118" y="452"/>
                          <a:pt x="80" y="500"/>
                        </a:cubicBezTo>
                        <a:cubicBezTo>
                          <a:pt x="44" y="423"/>
                          <a:pt x="59" y="409"/>
                          <a:pt x="36" y="456"/>
                        </a:cubicBezTo>
                        <a:lnTo>
                          <a:pt x="48" y="528"/>
                        </a:lnTo>
                        <a:lnTo>
                          <a:pt x="0" y="528"/>
                        </a:lnTo>
                        <a:cubicBezTo>
                          <a:pt x="49" y="627"/>
                          <a:pt x="83" y="624"/>
                          <a:pt x="36" y="624"/>
                        </a:cubicBezTo>
                        <a:lnTo>
                          <a:pt x="0" y="624"/>
                        </a:lnTo>
                        <a:lnTo>
                          <a:pt x="48" y="672"/>
                        </a:lnTo>
                        <a:lnTo>
                          <a:pt x="0" y="672"/>
                        </a:lnTo>
                        <a:cubicBezTo>
                          <a:pt x="50" y="722"/>
                          <a:pt x="55" y="741"/>
                          <a:pt x="44" y="708"/>
                        </a:cubicBezTo>
                        <a:lnTo>
                          <a:pt x="96" y="720"/>
                        </a:lnTo>
                        <a:lnTo>
                          <a:pt x="96" y="768"/>
                        </a:lnTo>
                        <a:lnTo>
                          <a:pt x="144" y="720"/>
                        </a:lnTo>
                        <a:lnTo>
                          <a:pt x="192" y="768"/>
                        </a:lnTo>
                        <a:lnTo>
                          <a:pt x="240" y="816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PT"/>
                  </a:p>
                </p:txBody>
              </p:sp>
              <p:sp>
                <p:nvSpPr>
                  <p:cNvPr id="9239" name="Freeform 16"/>
                  <p:cNvSpPr>
                    <a:spLocks/>
                  </p:cNvSpPr>
                  <p:nvPr/>
                </p:nvSpPr>
                <p:spPr bwMode="auto">
                  <a:xfrm>
                    <a:off x="912" y="2208"/>
                    <a:ext cx="1208" cy="720"/>
                  </a:xfrm>
                  <a:custGeom>
                    <a:avLst/>
                    <a:gdLst>
                      <a:gd name="T0" fmla="*/ 1200 w 1208"/>
                      <a:gd name="T1" fmla="*/ 528 h 720"/>
                      <a:gd name="T2" fmla="*/ 1008 w 1208"/>
                      <a:gd name="T3" fmla="*/ 432 h 720"/>
                      <a:gd name="T4" fmla="*/ 1164 w 1208"/>
                      <a:gd name="T5" fmla="*/ 440 h 720"/>
                      <a:gd name="T6" fmla="*/ 1200 w 1208"/>
                      <a:gd name="T7" fmla="*/ 384 h 720"/>
                      <a:gd name="T8" fmla="*/ 1208 w 1208"/>
                      <a:gd name="T9" fmla="*/ 360 h 720"/>
                      <a:gd name="T10" fmla="*/ 1152 w 1208"/>
                      <a:gd name="T11" fmla="*/ 288 h 720"/>
                      <a:gd name="T12" fmla="*/ 1200 w 1208"/>
                      <a:gd name="T13" fmla="*/ 240 h 720"/>
                      <a:gd name="T14" fmla="*/ 1152 w 1208"/>
                      <a:gd name="T15" fmla="*/ 240 h 720"/>
                      <a:gd name="T16" fmla="*/ 1104 w 1208"/>
                      <a:gd name="T17" fmla="*/ 240 h 720"/>
                      <a:gd name="T18" fmla="*/ 1104 w 1208"/>
                      <a:gd name="T19" fmla="*/ 144 h 720"/>
                      <a:gd name="T20" fmla="*/ 1056 w 1208"/>
                      <a:gd name="T21" fmla="*/ 192 h 720"/>
                      <a:gd name="T22" fmla="*/ 1008 w 1208"/>
                      <a:gd name="T23" fmla="*/ 48 h 720"/>
                      <a:gd name="T24" fmla="*/ 960 w 1208"/>
                      <a:gd name="T25" fmla="*/ 144 h 720"/>
                      <a:gd name="T26" fmla="*/ 864 w 1208"/>
                      <a:gd name="T27" fmla="*/ 28 h 720"/>
                      <a:gd name="T28" fmla="*/ 720 w 1208"/>
                      <a:gd name="T29" fmla="*/ 0 h 720"/>
                      <a:gd name="T30" fmla="*/ 696 w 1208"/>
                      <a:gd name="T31" fmla="*/ 56 h 720"/>
                      <a:gd name="T32" fmla="*/ 528 w 1208"/>
                      <a:gd name="T33" fmla="*/ 0 h 720"/>
                      <a:gd name="T34" fmla="*/ 576 w 1208"/>
                      <a:gd name="T35" fmla="*/ 96 h 720"/>
                      <a:gd name="T36" fmla="*/ 384 w 1208"/>
                      <a:gd name="T37" fmla="*/ 48 h 720"/>
                      <a:gd name="T38" fmla="*/ 432 w 1208"/>
                      <a:gd name="T39" fmla="*/ 144 h 720"/>
                      <a:gd name="T40" fmla="*/ 288 w 1208"/>
                      <a:gd name="T41" fmla="*/ 48 h 720"/>
                      <a:gd name="T42" fmla="*/ 336 w 1208"/>
                      <a:gd name="T43" fmla="*/ 144 h 720"/>
                      <a:gd name="T44" fmla="*/ 328 w 1208"/>
                      <a:gd name="T45" fmla="*/ 132 h 720"/>
                      <a:gd name="T46" fmla="*/ 324 w 1208"/>
                      <a:gd name="T47" fmla="*/ 128 h 720"/>
                      <a:gd name="T48" fmla="*/ 212 w 1208"/>
                      <a:gd name="T49" fmla="*/ 100 h 720"/>
                      <a:gd name="T50" fmla="*/ 240 w 1208"/>
                      <a:gd name="T51" fmla="*/ 144 h 720"/>
                      <a:gd name="T52" fmla="*/ 96 w 1208"/>
                      <a:gd name="T53" fmla="*/ 144 h 720"/>
                      <a:gd name="T54" fmla="*/ 96 w 1208"/>
                      <a:gd name="T55" fmla="*/ 192 h 720"/>
                      <a:gd name="T56" fmla="*/ 96 w 1208"/>
                      <a:gd name="T57" fmla="*/ 240 h 720"/>
                      <a:gd name="T58" fmla="*/ 0 w 1208"/>
                      <a:gd name="T59" fmla="*/ 288 h 720"/>
                      <a:gd name="T60" fmla="*/ 96 w 1208"/>
                      <a:gd name="T61" fmla="*/ 336 h 720"/>
                      <a:gd name="T62" fmla="*/ 48 w 1208"/>
                      <a:gd name="T63" fmla="*/ 384 h 720"/>
                      <a:gd name="T64" fmla="*/ 192 w 1208"/>
                      <a:gd name="T65" fmla="*/ 384 h 720"/>
                      <a:gd name="T66" fmla="*/ 144 w 1208"/>
                      <a:gd name="T67" fmla="*/ 432 h 720"/>
                      <a:gd name="T68" fmla="*/ 288 w 1208"/>
                      <a:gd name="T69" fmla="*/ 432 h 720"/>
                      <a:gd name="T70" fmla="*/ 268 w 1208"/>
                      <a:gd name="T71" fmla="*/ 472 h 720"/>
                      <a:gd name="T72" fmla="*/ 384 w 1208"/>
                      <a:gd name="T73" fmla="*/ 480 h 720"/>
                      <a:gd name="T74" fmla="*/ 372 w 1208"/>
                      <a:gd name="T75" fmla="*/ 520 h 720"/>
                      <a:gd name="T76" fmla="*/ 480 w 1208"/>
                      <a:gd name="T77" fmla="*/ 528 h 720"/>
                      <a:gd name="T78" fmla="*/ 480 w 1208"/>
                      <a:gd name="T79" fmla="*/ 576 h 720"/>
                      <a:gd name="T80" fmla="*/ 584 w 1208"/>
                      <a:gd name="T81" fmla="*/ 580 h 720"/>
                      <a:gd name="T82" fmla="*/ 572 w 1208"/>
                      <a:gd name="T83" fmla="*/ 628 h 720"/>
                      <a:gd name="T84" fmla="*/ 672 w 1208"/>
                      <a:gd name="T85" fmla="*/ 628 h 720"/>
                      <a:gd name="T86" fmla="*/ 672 w 1208"/>
                      <a:gd name="T87" fmla="*/ 672 h 720"/>
                      <a:gd name="T88" fmla="*/ 768 w 1208"/>
                      <a:gd name="T89" fmla="*/ 672 h 720"/>
                      <a:gd name="T90" fmla="*/ 768 w 1208"/>
                      <a:gd name="T91" fmla="*/ 720 h 720"/>
                      <a:gd name="T92" fmla="*/ 816 w 1208"/>
                      <a:gd name="T93" fmla="*/ 720 h 720"/>
                      <a:gd name="T94" fmla="*/ 816 w 1208"/>
                      <a:gd name="T95" fmla="*/ 672 h 720"/>
                      <a:gd name="T96" fmla="*/ 860 w 1208"/>
                      <a:gd name="T97" fmla="*/ 720 h 720"/>
                      <a:gd name="T98" fmla="*/ 912 w 1208"/>
                      <a:gd name="T99" fmla="*/ 720 h 720"/>
                      <a:gd name="T100" fmla="*/ 960 w 1208"/>
                      <a:gd name="T101" fmla="*/ 672 h 720"/>
                      <a:gd name="T102" fmla="*/ 964 w 1208"/>
                      <a:gd name="T103" fmla="*/ 684 h 720"/>
                      <a:gd name="T104" fmla="*/ 1028 w 1208"/>
                      <a:gd name="T105" fmla="*/ 636 h 720"/>
                      <a:gd name="T106" fmla="*/ 1056 w 1208"/>
                      <a:gd name="T107" fmla="*/ 624 h 720"/>
                      <a:gd name="T108" fmla="*/ 1096 w 1208"/>
                      <a:gd name="T109" fmla="*/ 536 h 720"/>
                      <a:gd name="T110" fmla="*/ 1152 w 1208"/>
                      <a:gd name="T111" fmla="*/ 576 h 7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208"/>
                      <a:gd name="T169" fmla="*/ 0 h 720"/>
                      <a:gd name="T170" fmla="*/ 1208 w 1208"/>
                      <a:gd name="T171" fmla="*/ 720 h 7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208" h="720">
                        <a:moveTo>
                          <a:pt x="1200" y="528"/>
                        </a:moveTo>
                        <a:lnTo>
                          <a:pt x="1008" y="432"/>
                        </a:lnTo>
                        <a:cubicBezTo>
                          <a:pt x="1060" y="434"/>
                          <a:pt x="1112" y="437"/>
                          <a:pt x="1164" y="440"/>
                        </a:cubicBezTo>
                        <a:lnTo>
                          <a:pt x="1200" y="384"/>
                        </a:lnTo>
                        <a:cubicBezTo>
                          <a:pt x="1202" y="376"/>
                          <a:pt x="1205" y="368"/>
                          <a:pt x="1208" y="360"/>
                        </a:cubicBezTo>
                        <a:lnTo>
                          <a:pt x="1152" y="288"/>
                        </a:lnTo>
                        <a:lnTo>
                          <a:pt x="1200" y="240"/>
                        </a:lnTo>
                        <a:lnTo>
                          <a:pt x="1152" y="240"/>
                        </a:lnTo>
                        <a:lnTo>
                          <a:pt x="1104" y="240"/>
                        </a:lnTo>
                        <a:lnTo>
                          <a:pt x="1104" y="144"/>
                        </a:lnTo>
                        <a:lnTo>
                          <a:pt x="1056" y="192"/>
                        </a:lnTo>
                        <a:lnTo>
                          <a:pt x="1008" y="48"/>
                        </a:lnTo>
                        <a:lnTo>
                          <a:pt x="960" y="144"/>
                        </a:lnTo>
                        <a:cubicBezTo>
                          <a:pt x="859" y="43"/>
                          <a:pt x="864" y="93"/>
                          <a:pt x="864" y="28"/>
                        </a:cubicBezTo>
                        <a:lnTo>
                          <a:pt x="720" y="0"/>
                        </a:lnTo>
                        <a:cubicBezTo>
                          <a:pt x="666" y="53"/>
                          <a:pt x="650" y="40"/>
                          <a:pt x="696" y="56"/>
                        </a:cubicBezTo>
                        <a:lnTo>
                          <a:pt x="528" y="0"/>
                        </a:lnTo>
                        <a:lnTo>
                          <a:pt x="576" y="96"/>
                        </a:lnTo>
                        <a:lnTo>
                          <a:pt x="384" y="48"/>
                        </a:lnTo>
                        <a:lnTo>
                          <a:pt x="432" y="144"/>
                        </a:lnTo>
                        <a:lnTo>
                          <a:pt x="288" y="48"/>
                        </a:lnTo>
                        <a:cubicBezTo>
                          <a:pt x="304" y="80"/>
                          <a:pt x="320" y="111"/>
                          <a:pt x="336" y="144"/>
                        </a:cubicBezTo>
                        <a:cubicBezTo>
                          <a:pt x="338" y="148"/>
                          <a:pt x="330" y="135"/>
                          <a:pt x="328" y="132"/>
                        </a:cubicBezTo>
                        <a:cubicBezTo>
                          <a:pt x="326" y="130"/>
                          <a:pt x="325" y="129"/>
                          <a:pt x="324" y="128"/>
                        </a:cubicBezTo>
                        <a:cubicBezTo>
                          <a:pt x="185" y="94"/>
                          <a:pt x="147" y="87"/>
                          <a:pt x="212" y="100"/>
                        </a:cubicBezTo>
                        <a:lnTo>
                          <a:pt x="240" y="144"/>
                        </a:lnTo>
                        <a:lnTo>
                          <a:pt x="96" y="144"/>
                        </a:lnTo>
                        <a:lnTo>
                          <a:pt x="96" y="192"/>
                        </a:lnTo>
                        <a:lnTo>
                          <a:pt x="96" y="240"/>
                        </a:lnTo>
                        <a:lnTo>
                          <a:pt x="0" y="288"/>
                        </a:lnTo>
                        <a:lnTo>
                          <a:pt x="96" y="336"/>
                        </a:lnTo>
                        <a:lnTo>
                          <a:pt x="48" y="384"/>
                        </a:lnTo>
                        <a:lnTo>
                          <a:pt x="192" y="384"/>
                        </a:lnTo>
                        <a:lnTo>
                          <a:pt x="144" y="432"/>
                        </a:lnTo>
                        <a:lnTo>
                          <a:pt x="288" y="432"/>
                        </a:lnTo>
                        <a:cubicBezTo>
                          <a:pt x="281" y="445"/>
                          <a:pt x="274" y="458"/>
                          <a:pt x="268" y="472"/>
                        </a:cubicBezTo>
                        <a:lnTo>
                          <a:pt x="384" y="480"/>
                        </a:lnTo>
                        <a:cubicBezTo>
                          <a:pt x="380" y="493"/>
                          <a:pt x="376" y="506"/>
                          <a:pt x="372" y="520"/>
                        </a:cubicBezTo>
                        <a:lnTo>
                          <a:pt x="480" y="528"/>
                        </a:lnTo>
                        <a:lnTo>
                          <a:pt x="480" y="576"/>
                        </a:lnTo>
                        <a:cubicBezTo>
                          <a:pt x="514" y="577"/>
                          <a:pt x="549" y="578"/>
                          <a:pt x="584" y="580"/>
                        </a:cubicBezTo>
                        <a:cubicBezTo>
                          <a:pt x="575" y="625"/>
                          <a:pt x="586" y="613"/>
                          <a:pt x="572" y="628"/>
                        </a:cubicBezTo>
                        <a:cubicBezTo>
                          <a:pt x="673" y="623"/>
                          <a:pt x="672" y="590"/>
                          <a:pt x="672" y="628"/>
                        </a:cubicBezTo>
                        <a:lnTo>
                          <a:pt x="672" y="672"/>
                        </a:lnTo>
                        <a:lnTo>
                          <a:pt x="768" y="672"/>
                        </a:lnTo>
                        <a:lnTo>
                          <a:pt x="768" y="720"/>
                        </a:lnTo>
                        <a:lnTo>
                          <a:pt x="816" y="720"/>
                        </a:lnTo>
                        <a:lnTo>
                          <a:pt x="816" y="672"/>
                        </a:lnTo>
                        <a:cubicBezTo>
                          <a:pt x="864" y="720"/>
                          <a:pt x="886" y="720"/>
                          <a:pt x="860" y="720"/>
                        </a:cubicBezTo>
                        <a:lnTo>
                          <a:pt x="912" y="720"/>
                        </a:lnTo>
                        <a:cubicBezTo>
                          <a:pt x="928" y="704"/>
                          <a:pt x="941" y="684"/>
                          <a:pt x="960" y="672"/>
                        </a:cubicBezTo>
                        <a:cubicBezTo>
                          <a:pt x="963" y="669"/>
                          <a:pt x="964" y="684"/>
                          <a:pt x="964" y="684"/>
                        </a:cubicBezTo>
                        <a:cubicBezTo>
                          <a:pt x="1012" y="617"/>
                          <a:pt x="986" y="611"/>
                          <a:pt x="1028" y="636"/>
                        </a:cubicBezTo>
                        <a:lnTo>
                          <a:pt x="1056" y="624"/>
                        </a:lnTo>
                        <a:cubicBezTo>
                          <a:pt x="1105" y="524"/>
                          <a:pt x="1129" y="502"/>
                          <a:pt x="1096" y="536"/>
                        </a:cubicBezTo>
                        <a:lnTo>
                          <a:pt x="1152" y="576"/>
                        </a:lnTo>
                      </a:path>
                    </a:pathLst>
                  </a:cu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PT"/>
                  </a:p>
                </p:txBody>
              </p:sp>
              <p:sp>
                <p:nvSpPr>
                  <p:cNvPr id="9240" name="Freeform 17"/>
                  <p:cNvSpPr>
                    <a:spLocks/>
                  </p:cNvSpPr>
                  <p:nvPr/>
                </p:nvSpPr>
                <p:spPr bwMode="auto">
                  <a:xfrm>
                    <a:off x="1488" y="2784"/>
                    <a:ext cx="868" cy="1076"/>
                  </a:xfrm>
                  <a:custGeom>
                    <a:avLst/>
                    <a:gdLst>
                      <a:gd name="T0" fmla="*/ 672 w 868"/>
                      <a:gd name="T1" fmla="*/ 116 h 1076"/>
                      <a:gd name="T2" fmla="*/ 576 w 868"/>
                      <a:gd name="T3" fmla="*/ 308 h 1076"/>
                      <a:gd name="T4" fmla="*/ 672 w 868"/>
                      <a:gd name="T5" fmla="*/ 260 h 1076"/>
                      <a:gd name="T6" fmla="*/ 720 w 868"/>
                      <a:gd name="T7" fmla="*/ 308 h 1076"/>
                      <a:gd name="T8" fmla="*/ 768 w 868"/>
                      <a:gd name="T9" fmla="*/ 308 h 1076"/>
                      <a:gd name="T10" fmla="*/ 768 w 868"/>
                      <a:gd name="T11" fmla="*/ 356 h 1076"/>
                      <a:gd name="T12" fmla="*/ 864 w 868"/>
                      <a:gd name="T13" fmla="*/ 452 h 1076"/>
                      <a:gd name="T14" fmla="*/ 844 w 868"/>
                      <a:gd name="T15" fmla="*/ 444 h 1076"/>
                      <a:gd name="T16" fmla="*/ 844 w 868"/>
                      <a:gd name="T17" fmla="*/ 456 h 1076"/>
                      <a:gd name="T18" fmla="*/ 816 w 868"/>
                      <a:gd name="T19" fmla="*/ 500 h 1076"/>
                      <a:gd name="T20" fmla="*/ 768 w 868"/>
                      <a:gd name="T21" fmla="*/ 452 h 1076"/>
                      <a:gd name="T22" fmla="*/ 832 w 868"/>
                      <a:gd name="T23" fmla="*/ 552 h 1076"/>
                      <a:gd name="T24" fmla="*/ 792 w 868"/>
                      <a:gd name="T25" fmla="*/ 580 h 1076"/>
                      <a:gd name="T26" fmla="*/ 768 w 868"/>
                      <a:gd name="T27" fmla="*/ 548 h 1076"/>
                      <a:gd name="T28" fmla="*/ 816 w 868"/>
                      <a:gd name="T29" fmla="*/ 644 h 1076"/>
                      <a:gd name="T30" fmla="*/ 768 w 868"/>
                      <a:gd name="T31" fmla="*/ 644 h 1076"/>
                      <a:gd name="T32" fmla="*/ 720 w 868"/>
                      <a:gd name="T33" fmla="*/ 644 h 1076"/>
                      <a:gd name="T34" fmla="*/ 720 w 868"/>
                      <a:gd name="T35" fmla="*/ 788 h 1076"/>
                      <a:gd name="T36" fmla="*/ 672 w 868"/>
                      <a:gd name="T37" fmla="*/ 740 h 1076"/>
                      <a:gd name="T38" fmla="*/ 720 w 868"/>
                      <a:gd name="T39" fmla="*/ 836 h 1076"/>
                      <a:gd name="T40" fmla="*/ 672 w 868"/>
                      <a:gd name="T41" fmla="*/ 884 h 1076"/>
                      <a:gd name="T42" fmla="*/ 624 w 868"/>
                      <a:gd name="T43" fmla="*/ 836 h 1076"/>
                      <a:gd name="T44" fmla="*/ 540 w 868"/>
                      <a:gd name="T45" fmla="*/ 932 h 1076"/>
                      <a:gd name="T46" fmla="*/ 480 w 868"/>
                      <a:gd name="T47" fmla="*/ 932 h 1076"/>
                      <a:gd name="T48" fmla="*/ 488 w 868"/>
                      <a:gd name="T49" fmla="*/ 996 h 1076"/>
                      <a:gd name="T50" fmla="*/ 432 w 868"/>
                      <a:gd name="T51" fmla="*/ 980 h 1076"/>
                      <a:gd name="T52" fmla="*/ 432 w 868"/>
                      <a:gd name="T53" fmla="*/ 1028 h 1076"/>
                      <a:gd name="T54" fmla="*/ 352 w 868"/>
                      <a:gd name="T55" fmla="*/ 1056 h 1076"/>
                      <a:gd name="T56" fmla="*/ 288 w 868"/>
                      <a:gd name="T57" fmla="*/ 1028 h 1076"/>
                      <a:gd name="T58" fmla="*/ 144 w 868"/>
                      <a:gd name="T59" fmla="*/ 1076 h 1076"/>
                      <a:gd name="T60" fmla="*/ 96 w 868"/>
                      <a:gd name="T61" fmla="*/ 1028 h 1076"/>
                      <a:gd name="T62" fmla="*/ 92 w 868"/>
                      <a:gd name="T63" fmla="*/ 984 h 1076"/>
                      <a:gd name="T64" fmla="*/ 0 w 868"/>
                      <a:gd name="T65" fmla="*/ 932 h 1076"/>
                      <a:gd name="T66" fmla="*/ 96 w 868"/>
                      <a:gd name="T67" fmla="*/ 884 h 1076"/>
                      <a:gd name="T68" fmla="*/ 0 w 868"/>
                      <a:gd name="T69" fmla="*/ 788 h 1076"/>
                      <a:gd name="T70" fmla="*/ 108 w 868"/>
                      <a:gd name="T71" fmla="*/ 732 h 1076"/>
                      <a:gd name="T72" fmla="*/ 0 w 868"/>
                      <a:gd name="T73" fmla="*/ 740 h 1076"/>
                      <a:gd name="T74" fmla="*/ 96 w 868"/>
                      <a:gd name="T75" fmla="*/ 636 h 1076"/>
                      <a:gd name="T76" fmla="*/ 48 w 868"/>
                      <a:gd name="T77" fmla="*/ 596 h 1076"/>
                      <a:gd name="T78" fmla="*/ 144 w 868"/>
                      <a:gd name="T79" fmla="*/ 500 h 1076"/>
                      <a:gd name="T80" fmla="*/ 48 w 868"/>
                      <a:gd name="T81" fmla="*/ 452 h 1076"/>
                      <a:gd name="T82" fmla="*/ 160 w 868"/>
                      <a:gd name="T83" fmla="*/ 388 h 1076"/>
                      <a:gd name="T84" fmla="*/ 48 w 868"/>
                      <a:gd name="T85" fmla="*/ 308 h 1076"/>
                      <a:gd name="T86" fmla="*/ 200 w 868"/>
                      <a:gd name="T87" fmla="*/ 276 h 1076"/>
                      <a:gd name="T88" fmla="*/ 172 w 868"/>
                      <a:gd name="T89" fmla="*/ 180 h 1076"/>
                      <a:gd name="T90" fmla="*/ 288 w 868"/>
                      <a:gd name="T91" fmla="*/ 164 h 1076"/>
                      <a:gd name="T92" fmla="*/ 280 w 868"/>
                      <a:gd name="T93" fmla="*/ 88 h 1076"/>
                      <a:gd name="T94" fmla="*/ 344 w 868"/>
                      <a:gd name="T95" fmla="*/ 92 h 1076"/>
                      <a:gd name="T96" fmla="*/ 480 w 868"/>
                      <a:gd name="T97" fmla="*/ 164 h 1076"/>
                      <a:gd name="T98" fmla="*/ 528 w 868"/>
                      <a:gd name="T99" fmla="*/ 212 h 1076"/>
                      <a:gd name="T100" fmla="*/ 672 w 868"/>
                      <a:gd name="T101" fmla="*/ 92 h 1076"/>
                      <a:gd name="T102" fmla="*/ 672 w 868"/>
                      <a:gd name="T103" fmla="*/ 116 h 107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868"/>
                      <a:gd name="T157" fmla="*/ 0 h 1076"/>
                      <a:gd name="T158" fmla="*/ 868 w 868"/>
                      <a:gd name="T159" fmla="*/ 1076 h 107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868" h="1076">
                        <a:moveTo>
                          <a:pt x="672" y="116"/>
                        </a:moveTo>
                        <a:lnTo>
                          <a:pt x="576" y="308"/>
                        </a:lnTo>
                        <a:lnTo>
                          <a:pt x="672" y="260"/>
                        </a:lnTo>
                        <a:lnTo>
                          <a:pt x="720" y="308"/>
                        </a:lnTo>
                        <a:lnTo>
                          <a:pt x="768" y="308"/>
                        </a:lnTo>
                        <a:lnTo>
                          <a:pt x="768" y="356"/>
                        </a:lnTo>
                        <a:cubicBezTo>
                          <a:pt x="800" y="388"/>
                          <a:pt x="834" y="417"/>
                          <a:pt x="864" y="452"/>
                        </a:cubicBezTo>
                        <a:cubicBezTo>
                          <a:pt x="868" y="457"/>
                          <a:pt x="851" y="442"/>
                          <a:pt x="844" y="444"/>
                        </a:cubicBezTo>
                        <a:cubicBezTo>
                          <a:pt x="840" y="444"/>
                          <a:pt x="844" y="452"/>
                          <a:pt x="844" y="456"/>
                        </a:cubicBezTo>
                        <a:lnTo>
                          <a:pt x="816" y="500"/>
                        </a:lnTo>
                        <a:lnTo>
                          <a:pt x="768" y="452"/>
                        </a:lnTo>
                        <a:cubicBezTo>
                          <a:pt x="818" y="552"/>
                          <a:pt x="781" y="539"/>
                          <a:pt x="832" y="552"/>
                        </a:cubicBezTo>
                        <a:cubicBezTo>
                          <a:pt x="807" y="545"/>
                          <a:pt x="802" y="558"/>
                          <a:pt x="792" y="580"/>
                        </a:cubicBezTo>
                        <a:lnTo>
                          <a:pt x="768" y="548"/>
                        </a:lnTo>
                        <a:lnTo>
                          <a:pt x="816" y="644"/>
                        </a:lnTo>
                        <a:lnTo>
                          <a:pt x="768" y="644"/>
                        </a:lnTo>
                        <a:lnTo>
                          <a:pt x="720" y="644"/>
                        </a:lnTo>
                        <a:lnTo>
                          <a:pt x="720" y="788"/>
                        </a:lnTo>
                        <a:lnTo>
                          <a:pt x="672" y="740"/>
                        </a:lnTo>
                        <a:lnTo>
                          <a:pt x="720" y="836"/>
                        </a:lnTo>
                        <a:lnTo>
                          <a:pt x="672" y="884"/>
                        </a:lnTo>
                        <a:lnTo>
                          <a:pt x="624" y="836"/>
                        </a:lnTo>
                        <a:cubicBezTo>
                          <a:pt x="525" y="934"/>
                          <a:pt x="482" y="932"/>
                          <a:pt x="540" y="932"/>
                        </a:cubicBezTo>
                        <a:lnTo>
                          <a:pt x="480" y="932"/>
                        </a:lnTo>
                        <a:cubicBezTo>
                          <a:pt x="482" y="953"/>
                          <a:pt x="488" y="996"/>
                          <a:pt x="488" y="996"/>
                        </a:cubicBezTo>
                        <a:lnTo>
                          <a:pt x="432" y="980"/>
                        </a:lnTo>
                        <a:lnTo>
                          <a:pt x="432" y="1028"/>
                        </a:lnTo>
                        <a:cubicBezTo>
                          <a:pt x="405" y="1037"/>
                          <a:pt x="378" y="1046"/>
                          <a:pt x="352" y="1056"/>
                        </a:cubicBezTo>
                        <a:lnTo>
                          <a:pt x="288" y="1028"/>
                        </a:lnTo>
                        <a:lnTo>
                          <a:pt x="144" y="1076"/>
                        </a:lnTo>
                        <a:lnTo>
                          <a:pt x="96" y="1028"/>
                        </a:lnTo>
                        <a:cubicBezTo>
                          <a:pt x="94" y="1013"/>
                          <a:pt x="93" y="998"/>
                          <a:pt x="92" y="984"/>
                        </a:cubicBezTo>
                        <a:lnTo>
                          <a:pt x="0" y="932"/>
                        </a:lnTo>
                        <a:lnTo>
                          <a:pt x="96" y="884"/>
                        </a:lnTo>
                        <a:lnTo>
                          <a:pt x="0" y="788"/>
                        </a:lnTo>
                        <a:cubicBezTo>
                          <a:pt x="100" y="737"/>
                          <a:pt x="66" y="759"/>
                          <a:pt x="108" y="732"/>
                        </a:cubicBezTo>
                        <a:lnTo>
                          <a:pt x="0" y="740"/>
                        </a:lnTo>
                        <a:cubicBezTo>
                          <a:pt x="97" y="642"/>
                          <a:pt x="96" y="689"/>
                          <a:pt x="96" y="636"/>
                        </a:cubicBezTo>
                        <a:lnTo>
                          <a:pt x="48" y="596"/>
                        </a:lnTo>
                        <a:lnTo>
                          <a:pt x="144" y="500"/>
                        </a:lnTo>
                        <a:lnTo>
                          <a:pt x="48" y="452"/>
                        </a:lnTo>
                        <a:cubicBezTo>
                          <a:pt x="150" y="400"/>
                          <a:pt x="118" y="429"/>
                          <a:pt x="160" y="388"/>
                        </a:cubicBezTo>
                        <a:lnTo>
                          <a:pt x="48" y="308"/>
                        </a:lnTo>
                        <a:cubicBezTo>
                          <a:pt x="197" y="258"/>
                          <a:pt x="169" y="214"/>
                          <a:pt x="200" y="276"/>
                        </a:cubicBezTo>
                        <a:cubicBezTo>
                          <a:pt x="139" y="154"/>
                          <a:pt x="107" y="143"/>
                          <a:pt x="172" y="180"/>
                        </a:cubicBezTo>
                        <a:lnTo>
                          <a:pt x="288" y="164"/>
                        </a:lnTo>
                        <a:cubicBezTo>
                          <a:pt x="285" y="138"/>
                          <a:pt x="282" y="113"/>
                          <a:pt x="280" y="88"/>
                        </a:cubicBezTo>
                        <a:cubicBezTo>
                          <a:pt x="343" y="65"/>
                          <a:pt x="329" y="49"/>
                          <a:pt x="344" y="92"/>
                        </a:cubicBezTo>
                        <a:lnTo>
                          <a:pt x="480" y="164"/>
                        </a:lnTo>
                        <a:lnTo>
                          <a:pt x="528" y="212"/>
                        </a:lnTo>
                        <a:cubicBezTo>
                          <a:pt x="677" y="62"/>
                          <a:pt x="672" y="0"/>
                          <a:pt x="672" y="92"/>
                        </a:cubicBezTo>
                        <a:cubicBezTo>
                          <a:pt x="672" y="100"/>
                          <a:pt x="672" y="108"/>
                          <a:pt x="672" y="116"/>
                        </a:cubicBez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PT"/>
                  </a:p>
                </p:txBody>
              </p:sp>
              <p:sp>
                <p:nvSpPr>
                  <p:cNvPr id="9241" name="Freeform 18"/>
                  <p:cNvSpPr>
                    <a:spLocks/>
                  </p:cNvSpPr>
                  <p:nvPr/>
                </p:nvSpPr>
                <p:spPr bwMode="auto">
                  <a:xfrm>
                    <a:off x="1728" y="2688"/>
                    <a:ext cx="558" cy="577"/>
                  </a:xfrm>
                  <a:custGeom>
                    <a:avLst/>
                    <a:gdLst>
                      <a:gd name="T0" fmla="*/ 510 w 558"/>
                      <a:gd name="T1" fmla="*/ 144 h 577"/>
                      <a:gd name="T2" fmla="*/ 558 w 558"/>
                      <a:gd name="T3" fmla="*/ 192 h 577"/>
                      <a:gd name="T4" fmla="*/ 510 w 558"/>
                      <a:gd name="T5" fmla="*/ 192 h 577"/>
                      <a:gd name="T6" fmla="*/ 558 w 558"/>
                      <a:gd name="T7" fmla="*/ 240 h 577"/>
                      <a:gd name="T8" fmla="*/ 510 w 558"/>
                      <a:gd name="T9" fmla="*/ 240 h 577"/>
                      <a:gd name="T10" fmla="*/ 510 w 558"/>
                      <a:gd name="T11" fmla="*/ 288 h 577"/>
                      <a:gd name="T12" fmla="*/ 510 w 558"/>
                      <a:gd name="T13" fmla="*/ 240 h 577"/>
                      <a:gd name="T14" fmla="*/ 462 w 558"/>
                      <a:gd name="T15" fmla="*/ 336 h 577"/>
                      <a:gd name="T16" fmla="*/ 462 w 558"/>
                      <a:gd name="T17" fmla="*/ 288 h 577"/>
                      <a:gd name="T18" fmla="*/ 414 w 558"/>
                      <a:gd name="T19" fmla="*/ 336 h 577"/>
                      <a:gd name="T20" fmla="*/ 414 w 558"/>
                      <a:gd name="T21" fmla="*/ 288 h 577"/>
                      <a:gd name="T22" fmla="*/ 366 w 558"/>
                      <a:gd name="T23" fmla="*/ 384 h 577"/>
                      <a:gd name="T24" fmla="*/ 366 w 558"/>
                      <a:gd name="T25" fmla="*/ 336 h 577"/>
                      <a:gd name="T26" fmla="*/ 318 w 558"/>
                      <a:gd name="T27" fmla="*/ 432 h 577"/>
                      <a:gd name="T28" fmla="*/ 326 w 558"/>
                      <a:gd name="T29" fmla="*/ 416 h 577"/>
                      <a:gd name="T30" fmla="*/ 318 w 558"/>
                      <a:gd name="T31" fmla="*/ 336 h 577"/>
                      <a:gd name="T32" fmla="*/ 174 w 558"/>
                      <a:gd name="T33" fmla="*/ 480 h 577"/>
                      <a:gd name="T34" fmla="*/ 174 w 558"/>
                      <a:gd name="T35" fmla="*/ 432 h 577"/>
                      <a:gd name="T36" fmla="*/ 42 w 558"/>
                      <a:gd name="T37" fmla="*/ 508 h 577"/>
                      <a:gd name="T38" fmla="*/ 78 w 558"/>
                      <a:gd name="T39" fmla="*/ 384 h 577"/>
                      <a:gd name="T40" fmla="*/ 66 w 558"/>
                      <a:gd name="T41" fmla="*/ 336 h 577"/>
                      <a:gd name="T42" fmla="*/ 126 w 558"/>
                      <a:gd name="T43" fmla="*/ 288 h 577"/>
                      <a:gd name="T44" fmla="*/ 30 w 558"/>
                      <a:gd name="T45" fmla="*/ 288 h 577"/>
                      <a:gd name="T46" fmla="*/ 122 w 558"/>
                      <a:gd name="T47" fmla="*/ 208 h 577"/>
                      <a:gd name="T48" fmla="*/ 30 w 558"/>
                      <a:gd name="T49" fmla="*/ 192 h 577"/>
                      <a:gd name="T50" fmla="*/ 202 w 558"/>
                      <a:gd name="T51" fmla="*/ 140 h 577"/>
                      <a:gd name="T52" fmla="*/ 126 w 558"/>
                      <a:gd name="T53" fmla="*/ 96 h 577"/>
                      <a:gd name="T54" fmla="*/ 214 w 558"/>
                      <a:gd name="T55" fmla="*/ 80 h 577"/>
                      <a:gd name="T56" fmla="*/ 206 w 558"/>
                      <a:gd name="T57" fmla="*/ 36 h 577"/>
                      <a:gd name="T58" fmla="*/ 270 w 558"/>
                      <a:gd name="T59" fmla="*/ 48 h 577"/>
                      <a:gd name="T60" fmla="*/ 270 w 558"/>
                      <a:gd name="T61" fmla="*/ 0 h 577"/>
                      <a:gd name="T62" fmla="*/ 366 w 558"/>
                      <a:gd name="T63" fmla="*/ 48 h 577"/>
                      <a:gd name="T64" fmla="*/ 414 w 558"/>
                      <a:gd name="T65" fmla="*/ 96 h 577"/>
                      <a:gd name="T66" fmla="*/ 510 w 558"/>
                      <a:gd name="T67" fmla="*/ 144 h 57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8"/>
                      <a:gd name="T103" fmla="*/ 0 h 577"/>
                      <a:gd name="T104" fmla="*/ 558 w 558"/>
                      <a:gd name="T105" fmla="*/ 577 h 57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8" h="577">
                        <a:moveTo>
                          <a:pt x="510" y="144"/>
                        </a:moveTo>
                        <a:lnTo>
                          <a:pt x="558" y="192"/>
                        </a:lnTo>
                        <a:lnTo>
                          <a:pt x="510" y="192"/>
                        </a:lnTo>
                        <a:lnTo>
                          <a:pt x="558" y="240"/>
                        </a:lnTo>
                        <a:lnTo>
                          <a:pt x="510" y="240"/>
                        </a:lnTo>
                        <a:lnTo>
                          <a:pt x="510" y="288"/>
                        </a:lnTo>
                        <a:lnTo>
                          <a:pt x="510" y="240"/>
                        </a:lnTo>
                        <a:lnTo>
                          <a:pt x="462" y="336"/>
                        </a:lnTo>
                        <a:lnTo>
                          <a:pt x="462" y="288"/>
                        </a:lnTo>
                        <a:lnTo>
                          <a:pt x="414" y="336"/>
                        </a:lnTo>
                        <a:lnTo>
                          <a:pt x="414" y="288"/>
                        </a:lnTo>
                        <a:lnTo>
                          <a:pt x="366" y="384"/>
                        </a:lnTo>
                        <a:lnTo>
                          <a:pt x="366" y="336"/>
                        </a:lnTo>
                        <a:cubicBezTo>
                          <a:pt x="350" y="368"/>
                          <a:pt x="334" y="400"/>
                          <a:pt x="318" y="432"/>
                        </a:cubicBezTo>
                        <a:cubicBezTo>
                          <a:pt x="315" y="437"/>
                          <a:pt x="323" y="421"/>
                          <a:pt x="326" y="416"/>
                        </a:cubicBezTo>
                        <a:lnTo>
                          <a:pt x="318" y="336"/>
                        </a:lnTo>
                        <a:lnTo>
                          <a:pt x="174" y="480"/>
                        </a:lnTo>
                        <a:lnTo>
                          <a:pt x="174" y="432"/>
                        </a:lnTo>
                        <a:cubicBezTo>
                          <a:pt x="23" y="532"/>
                          <a:pt x="0" y="577"/>
                          <a:pt x="42" y="508"/>
                        </a:cubicBezTo>
                        <a:lnTo>
                          <a:pt x="78" y="384"/>
                        </a:lnTo>
                        <a:cubicBezTo>
                          <a:pt x="74" y="368"/>
                          <a:pt x="70" y="352"/>
                          <a:pt x="66" y="336"/>
                        </a:cubicBezTo>
                        <a:lnTo>
                          <a:pt x="126" y="288"/>
                        </a:lnTo>
                        <a:lnTo>
                          <a:pt x="30" y="288"/>
                        </a:lnTo>
                        <a:cubicBezTo>
                          <a:pt x="129" y="188"/>
                          <a:pt x="136" y="148"/>
                          <a:pt x="122" y="208"/>
                        </a:cubicBezTo>
                        <a:lnTo>
                          <a:pt x="30" y="192"/>
                        </a:lnTo>
                        <a:cubicBezTo>
                          <a:pt x="182" y="141"/>
                          <a:pt x="123" y="151"/>
                          <a:pt x="202" y="140"/>
                        </a:cubicBezTo>
                        <a:lnTo>
                          <a:pt x="126" y="96"/>
                        </a:lnTo>
                        <a:cubicBezTo>
                          <a:pt x="155" y="90"/>
                          <a:pt x="214" y="80"/>
                          <a:pt x="214" y="80"/>
                        </a:cubicBezTo>
                        <a:cubicBezTo>
                          <a:pt x="223" y="41"/>
                          <a:pt x="230" y="54"/>
                          <a:pt x="206" y="36"/>
                        </a:cubicBezTo>
                        <a:lnTo>
                          <a:pt x="270" y="48"/>
                        </a:lnTo>
                        <a:lnTo>
                          <a:pt x="270" y="0"/>
                        </a:lnTo>
                        <a:lnTo>
                          <a:pt x="366" y="48"/>
                        </a:lnTo>
                        <a:lnTo>
                          <a:pt x="414" y="96"/>
                        </a:lnTo>
                        <a:lnTo>
                          <a:pt x="510" y="14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PT"/>
                  </a:p>
                </p:txBody>
              </p:sp>
            </p:grpSp>
            <p:sp>
              <p:nvSpPr>
                <p:cNvPr id="9235" name="Freeform 19"/>
                <p:cNvSpPr>
                  <a:spLocks/>
                </p:cNvSpPr>
                <p:nvPr/>
              </p:nvSpPr>
              <p:spPr bwMode="auto">
                <a:xfrm>
                  <a:off x="1152" y="2352"/>
                  <a:ext cx="112" cy="160"/>
                </a:xfrm>
                <a:custGeom>
                  <a:avLst/>
                  <a:gdLst>
                    <a:gd name="T0" fmla="*/ 112 w 112"/>
                    <a:gd name="T1" fmla="*/ 0 h 160"/>
                    <a:gd name="T2" fmla="*/ 60 w 112"/>
                    <a:gd name="T3" fmla="*/ 4 h 160"/>
                    <a:gd name="T4" fmla="*/ 20 w 112"/>
                    <a:gd name="T5" fmla="*/ 60 h 160"/>
                    <a:gd name="T6" fmla="*/ 44 w 112"/>
                    <a:gd name="T7" fmla="*/ 88 h 160"/>
                    <a:gd name="T8" fmla="*/ 12 w 112"/>
                    <a:gd name="T9" fmla="*/ 92 h 160"/>
                    <a:gd name="T10" fmla="*/ 28 w 112"/>
                    <a:gd name="T11" fmla="*/ 160 h 160"/>
                    <a:gd name="T12" fmla="*/ 64 w 112"/>
                    <a:gd name="T13" fmla="*/ 112 h 160"/>
                    <a:gd name="T14" fmla="*/ 68 w 112"/>
                    <a:gd name="T15" fmla="*/ 60 h 160"/>
                    <a:gd name="T16" fmla="*/ 112 w 112"/>
                    <a:gd name="T17" fmla="*/ 0 h 1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"/>
                    <a:gd name="T28" fmla="*/ 0 h 160"/>
                    <a:gd name="T29" fmla="*/ 112 w 112"/>
                    <a:gd name="T30" fmla="*/ 160 h 1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" h="160">
                      <a:moveTo>
                        <a:pt x="112" y="0"/>
                      </a:moveTo>
                      <a:cubicBezTo>
                        <a:pt x="64" y="12"/>
                        <a:pt x="78" y="22"/>
                        <a:pt x="60" y="4"/>
                      </a:cubicBezTo>
                      <a:lnTo>
                        <a:pt x="20" y="60"/>
                      </a:lnTo>
                      <a:cubicBezTo>
                        <a:pt x="28" y="69"/>
                        <a:pt x="36" y="78"/>
                        <a:pt x="44" y="88"/>
                      </a:cubicBezTo>
                      <a:cubicBezTo>
                        <a:pt x="15" y="111"/>
                        <a:pt x="24" y="117"/>
                        <a:pt x="12" y="92"/>
                      </a:cubicBezTo>
                      <a:cubicBezTo>
                        <a:pt x="20" y="158"/>
                        <a:pt x="0" y="146"/>
                        <a:pt x="28" y="160"/>
                      </a:cubicBezTo>
                      <a:cubicBezTo>
                        <a:pt x="69" y="106"/>
                        <a:pt x="83" y="92"/>
                        <a:pt x="64" y="112"/>
                      </a:cubicBezTo>
                      <a:lnTo>
                        <a:pt x="68" y="6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</p:grpSp>
          <p:sp>
            <p:nvSpPr>
              <p:cNvPr id="9233" name="Freeform 20"/>
              <p:cNvSpPr>
                <a:spLocks/>
              </p:cNvSpPr>
              <p:nvPr/>
            </p:nvSpPr>
            <p:spPr bwMode="auto">
              <a:xfrm>
                <a:off x="2592" y="2684"/>
                <a:ext cx="167" cy="203"/>
              </a:xfrm>
              <a:custGeom>
                <a:avLst/>
                <a:gdLst>
                  <a:gd name="T0" fmla="*/ 71 w 167"/>
                  <a:gd name="T1" fmla="*/ 192 h 203"/>
                  <a:gd name="T2" fmla="*/ 119 w 167"/>
                  <a:gd name="T3" fmla="*/ 144 h 203"/>
                  <a:gd name="T4" fmla="*/ 167 w 167"/>
                  <a:gd name="T5" fmla="*/ 144 h 203"/>
                  <a:gd name="T6" fmla="*/ 119 w 167"/>
                  <a:gd name="T7" fmla="*/ 0 h 203"/>
                  <a:gd name="T8" fmla="*/ 119 w 167"/>
                  <a:gd name="T9" fmla="*/ 76 h 203"/>
                  <a:gd name="T10" fmla="*/ 71 w 167"/>
                  <a:gd name="T11" fmla="*/ 96 h 203"/>
                  <a:gd name="T12" fmla="*/ 71 w 167"/>
                  <a:gd name="T13" fmla="*/ 144 h 203"/>
                  <a:gd name="T14" fmla="*/ 71 w 167"/>
                  <a:gd name="T15" fmla="*/ 192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7"/>
                  <a:gd name="T25" fmla="*/ 0 h 203"/>
                  <a:gd name="T26" fmla="*/ 167 w 167"/>
                  <a:gd name="T27" fmla="*/ 203 h 2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7" h="203">
                    <a:moveTo>
                      <a:pt x="71" y="192"/>
                    </a:moveTo>
                    <a:lnTo>
                      <a:pt x="119" y="144"/>
                    </a:lnTo>
                    <a:lnTo>
                      <a:pt x="167" y="144"/>
                    </a:lnTo>
                    <a:lnTo>
                      <a:pt x="119" y="0"/>
                    </a:lnTo>
                    <a:cubicBezTo>
                      <a:pt x="119" y="25"/>
                      <a:pt x="119" y="50"/>
                      <a:pt x="119" y="76"/>
                    </a:cubicBezTo>
                    <a:lnTo>
                      <a:pt x="71" y="96"/>
                    </a:lnTo>
                    <a:lnTo>
                      <a:pt x="71" y="144"/>
                    </a:lnTo>
                    <a:cubicBezTo>
                      <a:pt x="11" y="203"/>
                      <a:pt x="0" y="192"/>
                      <a:pt x="71" y="192"/>
                    </a:cubicBez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9226" name="Line 21"/>
            <p:cNvSpPr>
              <a:spLocks noChangeShapeType="1"/>
            </p:cNvSpPr>
            <p:nvPr/>
          </p:nvSpPr>
          <p:spPr bwMode="auto">
            <a:xfrm flipH="1">
              <a:off x="2016" y="2400"/>
              <a:ext cx="624" cy="4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27" name="Line 22"/>
            <p:cNvSpPr>
              <a:spLocks noChangeShapeType="1"/>
            </p:cNvSpPr>
            <p:nvPr/>
          </p:nvSpPr>
          <p:spPr bwMode="auto">
            <a:xfrm flipH="1" flipV="1">
              <a:off x="2304" y="2016"/>
              <a:ext cx="336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28" name="Line 23"/>
            <p:cNvSpPr>
              <a:spLocks noChangeShapeType="1"/>
            </p:cNvSpPr>
            <p:nvPr/>
          </p:nvSpPr>
          <p:spPr bwMode="auto">
            <a:xfrm>
              <a:off x="2064" y="2112"/>
              <a:ext cx="528" cy="2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29" name="Line 24"/>
            <p:cNvSpPr>
              <a:spLocks noChangeShapeType="1"/>
            </p:cNvSpPr>
            <p:nvPr/>
          </p:nvSpPr>
          <p:spPr bwMode="auto">
            <a:xfrm>
              <a:off x="1920" y="2400"/>
              <a:ext cx="672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30" name="Line 25"/>
            <p:cNvSpPr>
              <a:spLocks noChangeShapeType="1"/>
            </p:cNvSpPr>
            <p:nvPr/>
          </p:nvSpPr>
          <p:spPr bwMode="auto">
            <a:xfrm>
              <a:off x="1872" y="2112"/>
              <a:ext cx="576" cy="2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31" name="Line 26"/>
            <p:cNvSpPr>
              <a:spLocks noChangeShapeType="1"/>
            </p:cNvSpPr>
            <p:nvPr/>
          </p:nvSpPr>
          <p:spPr bwMode="auto">
            <a:xfrm>
              <a:off x="1728" y="2304"/>
              <a:ext cx="624" cy="4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8" name="Can 17"/>
          <p:cNvSpPr/>
          <p:nvPr/>
        </p:nvSpPr>
        <p:spPr bwMode="auto">
          <a:xfrm>
            <a:off x="5143500" y="1714500"/>
            <a:ext cx="3286125" cy="3357563"/>
          </a:xfrm>
          <a:prstGeom prst="can">
            <a:avLst/>
          </a:prstGeom>
          <a:solidFill>
            <a:schemeClr val="tx2">
              <a:lumMod val="40000"/>
              <a:lumOff val="60000"/>
              <a:alpha val="2902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6429375" y="2214563"/>
            <a:ext cx="642937" cy="642938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35"/>
          <p:cNvSpPr txBox="1">
            <a:spLocks noChangeArrowheads="1"/>
          </p:cNvSpPr>
          <p:nvPr/>
        </p:nvSpPr>
        <p:spPr bwMode="auto">
          <a:xfrm>
            <a:off x="7005638" y="1447800"/>
            <a:ext cx="1528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Produção de oxigénio</a:t>
            </a:r>
          </a:p>
        </p:txBody>
      </p:sp>
      <p:sp>
        <p:nvSpPr>
          <p:cNvPr id="8203" name="Rectangle 37"/>
          <p:cNvSpPr>
            <a:spLocks noChangeArrowheads="1"/>
          </p:cNvSpPr>
          <p:nvPr/>
        </p:nvSpPr>
        <p:spPr bwMode="auto">
          <a:xfrm>
            <a:off x="785813" y="2143125"/>
            <a:ext cx="4071937" cy="2678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400" smtClean="0"/>
              <a:t>Priestley também observou que as plantas têm a capacidade de “restaurar” o ar. Agora sabemos que as plantas produzem oxigénio como um sub-produto da fotossíntese.</a:t>
            </a:r>
            <a:endParaRPr 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Arial" charset="0"/>
                <a:cs typeface="Arial" charset="0"/>
              </a:rPr>
              <a:t>Agradecimentos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895600"/>
            <a:ext cx="7015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Tradução</a:t>
            </a:r>
          </a:p>
          <a:p>
            <a:r>
              <a:rPr lang="pt-PT" dirty="0" err="1" smtClean="0"/>
              <a:t>Dra</a:t>
            </a:r>
            <a:r>
              <a:rPr lang="pt-PT" dirty="0" smtClean="0"/>
              <a:t> Tânia Serra (ITQB) </a:t>
            </a:r>
          </a:p>
          <a:p>
            <a:r>
              <a:rPr lang="pt-PT" dirty="0" smtClean="0"/>
              <a:t>Professor Cândido Pinto Ricardo (ITQB) </a:t>
            </a:r>
          </a:p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200400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143000"/>
            <a:ext cx="5029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Esta apresentação foi preparada pela </a:t>
            </a:r>
            <a:r>
              <a:rPr lang="pt-PT" dirty="0" err="1" smtClean="0"/>
              <a:t>American</a:t>
            </a:r>
            <a:r>
              <a:rPr lang="pt-PT" dirty="0" smtClean="0"/>
              <a:t> </a:t>
            </a:r>
            <a:r>
              <a:rPr lang="pt-PT" dirty="0" err="1" smtClean="0"/>
              <a:t>Society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Plant</a:t>
            </a:r>
            <a:r>
              <a:rPr lang="pt-PT" dirty="0" smtClean="0"/>
              <a:t> </a:t>
            </a:r>
            <a:r>
              <a:rPr lang="pt-PT" dirty="0" err="1" smtClean="0"/>
              <a:t>Biologists</a:t>
            </a:r>
            <a:r>
              <a:rPr lang="pt-PT" dirty="0" smtClean="0"/>
              <a:t> (</a:t>
            </a:r>
            <a:r>
              <a:rPr lang="pt-PT" dirty="0" err="1" smtClean="0"/>
              <a:t>ASPB</a:t>
            </a:r>
            <a:r>
              <a:rPr lang="pt-PT" dirty="0" smtClean="0"/>
              <a:t>) e disponibilizada à </a:t>
            </a:r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 err="1" smtClean="0"/>
              <a:t>Plant</a:t>
            </a:r>
            <a:r>
              <a:rPr lang="pt-PT" dirty="0" smtClean="0"/>
              <a:t> </a:t>
            </a:r>
            <a:r>
              <a:rPr lang="pt-PT" dirty="0" err="1" smtClean="0"/>
              <a:t>Science</a:t>
            </a:r>
            <a:r>
              <a:rPr lang="pt-PT" dirty="0" smtClean="0"/>
              <a:t> </a:t>
            </a:r>
            <a:r>
              <a:rPr lang="pt-PT" dirty="0" err="1" smtClean="0"/>
              <a:t>Organization</a:t>
            </a:r>
            <a:r>
              <a:rPr lang="pt-PT" dirty="0" smtClean="0"/>
              <a:t> (</a:t>
            </a:r>
            <a:r>
              <a:rPr lang="pt-PT" dirty="0" err="1" smtClean="0"/>
              <a:t>EPSO</a:t>
            </a:r>
            <a:r>
              <a:rPr lang="pt-PT" dirty="0" smtClean="0"/>
              <a:t>) para ser utilizada no âmbito do “</a:t>
            </a:r>
            <a:r>
              <a:rPr lang="pt-PT" dirty="0" err="1" smtClean="0"/>
              <a:t>Fascination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Plants</a:t>
            </a:r>
            <a:r>
              <a:rPr lang="pt-PT" dirty="0" smtClean="0"/>
              <a:t> </a:t>
            </a:r>
            <a:r>
              <a:rPr lang="pt-PT" dirty="0" err="1" smtClean="0"/>
              <a:t>Day</a:t>
            </a:r>
            <a:r>
              <a:rPr lang="pt-PT" dirty="0" smtClean="0"/>
              <a:t>”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6" name="Picture 5" descr="Logo_andD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4341755" cy="1676400"/>
          </a:xfrm>
          <a:prstGeom prst="rect">
            <a:avLst/>
          </a:prstGeom>
        </p:spPr>
      </p:pic>
      <p:pic>
        <p:nvPicPr>
          <p:cNvPr id="1026" name="Picture 2" descr="http://www.epsoweb.org/sites/all/themes/epso/logo.png">
            <a:hlinkClick r:id="rId4" tooltip="Go to the homepa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524000"/>
            <a:ext cx="156210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7"/>
          <p:cNvGrpSpPr>
            <a:grpSpLocks/>
          </p:cNvGrpSpPr>
          <p:nvPr/>
        </p:nvGrpSpPr>
        <p:grpSpPr bwMode="auto">
          <a:xfrm>
            <a:off x="428625" y="3089275"/>
            <a:ext cx="1958975" cy="2746375"/>
            <a:chOff x="428625" y="3089275"/>
            <a:chExt cx="1958975" cy="2746375"/>
          </a:xfrm>
        </p:grpSpPr>
        <p:pic>
          <p:nvPicPr>
            <p:cNvPr id="10257" name="Picture 4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213279" flipH="1">
              <a:off x="2101850" y="3089275"/>
              <a:ext cx="285750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5" y="3286125"/>
              <a:ext cx="1643063" cy="254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363206" flipH="1">
              <a:off x="1949450" y="3233738"/>
              <a:ext cx="214313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smtClean="0">
                <a:latin typeface="Arial" charset="0"/>
                <a:cs typeface="Arial" charset="0"/>
              </a:rPr>
              <a:t>As plantas fixam o dióxido de carbono e convertem-no em moléculas ricas em energia que os animais usam como alimento</a:t>
            </a:r>
          </a:p>
        </p:txBody>
      </p: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2357438" y="2571750"/>
            <a:ext cx="2271712" cy="3622675"/>
            <a:chOff x="1928794" y="2500306"/>
            <a:chExt cx="2271238" cy="3622681"/>
          </a:xfrm>
        </p:grpSpPr>
        <p:grpSp>
          <p:nvGrpSpPr>
            <p:cNvPr id="10250" name="Group 14"/>
            <p:cNvGrpSpPr>
              <a:grpSpLocks/>
            </p:cNvGrpSpPr>
            <p:nvPr/>
          </p:nvGrpSpPr>
          <p:grpSpPr bwMode="auto">
            <a:xfrm>
              <a:off x="1928794" y="2500306"/>
              <a:ext cx="2271238" cy="3622681"/>
              <a:chOff x="1928794" y="2500306"/>
              <a:chExt cx="2271238" cy="362268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214484" y="3357557"/>
                <a:ext cx="1571297" cy="2765430"/>
              </a:xfrm>
              <a:custGeom>
                <a:avLst/>
                <a:gdLst>
                  <a:gd name="connsiteX0" fmla="*/ 598487 w 1571624"/>
                  <a:gd name="connsiteY0" fmla="*/ 219075 h 2765425"/>
                  <a:gd name="connsiteX1" fmla="*/ 550862 w 1571624"/>
                  <a:gd name="connsiteY1" fmla="*/ 457200 h 2765425"/>
                  <a:gd name="connsiteX2" fmla="*/ 407987 w 1571624"/>
                  <a:gd name="connsiteY2" fmla="*/ 342900 h 2765425"/>
                  <a:gd name="connsiteX3" fmla="*/ 84137 w 1571624"/>
                  <a:gd name="connsiteY3" fmla="*/ 85725 h 2765425"/>
                  <a:gd name="connsiteX4" fmla="*/ 236537 w 1571624"/>
                  <a:gd name="connsiteY4" fmla="*/ 352425 h 2765425"/>
                  <a:gd name="connsiteX5" fmla="*/ 484187 w 1571624"/>
                  <a:gd name="connsiteY5" fmla="*/ 742950 h 2765425"/>
                  <a:gd name="connsiteX6" fmla="*/ 436562 w 1571624"/>
                  <a:gd name="connsiteY6" fmla="*/ 1371600 h 2765425"/>
                  <a:gd name="connsiteX7" fmla="*/ 265112 w 1571624"/>
                  <a:gd name="connsiteY7" fmla="*/ 2066925 h 2765425"/>
                  <a:gd name="connsiteX8" fmla="*/ 7937 w 1571624"/>
                  <a:gd name="connsiteY8" fmla="*/ 2609850 h 2765425"/>
                  <a:gd name="connsiteX9" fmla="*/ 217487 w 1571624"/>
                  <a:gd name="connsiteY9" fmla="*/ 2581275 h 2765425"/>
                  <a:gd name="connsiteX10" fmla="*/ 455612 w 1571624"/>
                  <a:gd name="connsiteY10" fmla="*/ 2762250 h 2765425"/>
                  <a:gd name="connsiteX11" fmla="*/ 627062 w 1571624"/>
                  <a:gd name="connsiteY11" fmla="*/ 2581275 h 2765425"/>
                  <a:gd name="connsiteX12" fmla="*/ 893762 w 1571624"/>
                  <a:gd name="connsiteY12" fmla="*/ 2743200 h 2765425"/>
                  <a:gd name="connsiteX13" fmla="*/ 884237 w 1571624"/>
                  <a:gd name="connsiteY13" fmla="*/ 2447925 h 2765425"/>
                  <a:gd name="connsiteX14" fmla="*/ 1027112 w 1571624"/>
                  <a:gd name="connsiteY14" fmla="*/ 2390775 h 2765425"/>
                  <a:gd name="connsiteX15" fmla="*/ 798512 w 1571624"/>
                  <a:gd name="connsiteY15" fmla="*/ 2009775 h 2765425"/>
                  <a:gd name="connsiteX16" fmla="*/ 769937 w 1571624"/>
                  <a:gd name="connsiteY16" fmla="*/ 1514475 h 2765425"/>
                  <a:gd name="connsiteX17" fmla="*/ 1074737 w 1571624"/>
                  <a:gd name="connsiteY17" fmla="*/ 1076325 h 2765425"/>
                  <a:gd name="connsiteX18" fmla="*/ 1570037 w 1571624"/>
                  <a:gd name="connsiteY18" fmla="*/ 552450 h 2765425"/>
                  <a:gd name="connsiteX19" fmla="*/ 1065212 w 1571624"/>
                  <a:gd name="connsiteY19" fmla="*/ 781050 h 2765425"/>
                  <a:gd name="connsiteX20" fmla="*/ 846137 w 1571624"/>
                  <a:gd name="connsiteY20" fmla="*/ 781050 h 2765425"/>
                  <a:gd name="connsiteX21" fmla="*/ 874712 w 1571624"/>
                  <a:gd name="connsiteY21" fmla="*/ 447675 h 2765425"/>
                  <a:gd name="connsiteX22" fmla="*/ 1027112 w 1571624"/>
                  <a:gd name="connsiteY22" fmla="*/ 285750 h 2765425"/>
                  <a:gd name="connsiteX23" fmla="*/ 1312862 w 1571624"/>
                  <a:gd name="connsiteY23" fmla="*/ 0 h 276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71624" h="2765425">
                    <a:moveTo>
                      <a:pt x="598487" y="219075"/>
                    </a:moveTo>
                    <a:cubicBezTo>
                      <a:pt x="590549" y="327819"/>
                      <a:pt x="582612" y="436563"/>
                      <a:pt x="550862" y="457200"/>
                    </a:cubicBezTo>
                    <a:cubicBezTo>
                      <a:pt x="519112" y="477837"/>
                      <a:pt x="407987" y="342900"/>
                      <a:pt x="407987" y="342900"/>
                    </a:cubicBezTo>
                    <a:cubicBezTo>
                      <a:pt x="330200" y="280988"/>
                      <a:pt x="112712" y="84138"/>
                      <a:pt x="84137" y="85725"/>
                    </a:cubicBezTo>
                    <a:cubicBezTo>
                      <a:pt x="55562" y="87313"/>
                      <a:pt x="169862" y="242888"/>
                      <a:pt x="236537" y="352425"/>
                    </a:cubicBezTo>
                    <a:cubicBezTo>
                      <a:pt x="303212" y="461963"/>
                      <a:pt x="450849" y="573087"/>
                      <a:pt x="484187" y="742950"/>
                    </a:cubicBezTo>
                    <a:cubicBezTo>
                      <a:pt x="517525" y="912813"/>
                      <a:pt x="473074" y="1150938"/>
                      <a:pt x="436562" y="1371600"/>
                    </a:cubicBezTo>
                    <a:cubicBezTo>
                      <a:pt x="400050" y="1592262"/>
                      <a:pt x="336550" y="1860550"/>
                      <a:pt x="265112" y="2066925"/>
                    </a:cubicBezTo>
                    <a:cubicBezTo>
                      <a:pt x="193675" y="2273300"/>
                      <a:pt x="15874" y="2524125"/>
                      <a:pt x="7937" y="2609850"/>
                    </a:cubicBezTo>
                    <a:cubicBezTo>
                      <a:pt x="0" y="2695575"/>
                      <a:pt x="142875" y="2555875"/>
                      <a:pt x="217487" y="2581275"/>
                    </a:cubicBezTo>
                    <a:cubicBezTo>
                      <a:pt x="292099" y="2606675"/>
                      <a:pt x="387350" y="2762250"/>
                      <a:pt x="455612" y="2762250"/>
                    </a:cubicBezTo>
                    <a:cubicBezTo>
                      <a:pt x="523874" y="2762250"/>
                      <a:pt x="554037" y="2584450"/>
                      <a:pt x="627062" y="2581275"/>
                    </a:cubicBezTo>
                    <a:cubicBezTo>
                      <a:pt x="700087" y="2578100"/>
                      <a:pt x="850900" y="2765425"/>
                      <a:pt x="893762" y="2743200"/>
                    </a:cubicBezTo>
                    <a:cubicBezTo>
                      <a:pt x="936624" y="2720975"/>
                      <a:pt x="862012" y="2506662"/>
                      <a:pt x="884237" y="2447925"/>
                    </a:cubicBezTo>
                    <a:cubicBezTo>
                      <a:pt x="906462" y="2389188"/>
                      <a:pt x="1041399" y="2463800"/>
                      <a:pt x="1027112" y="2390775"/>
                    </a:cubicBezTo>
                    <a:cubicBezTo>
                      <a:pt x="1012825" y="2317750"/>
                      <a:pt x="841374" y="2155825"/>
                      <a:pt x="798512" y="2009775"/>
                    </a:cubicBezTo>
                    <a:cubicBezTo>
                      <a:pt x="755650" y="1863725"/>
                      <a:pt x="723900" y="1670050"/>
                      <a:pt x="769937" y="1514475"/>
                    </a:cubicBezTo>
                    <a:cubicBezTo>
                      <a:pt x="815974" y="1358900"/>
                      <a:pt x="941387" y="1236663"/>
                      <a:pt x="1074737" y="1076325"/>
                    </a:cubicBezTo>
                    <a:cubicBezTo>
                      <a:pt x="1208087" y="915987"/>
                      <a:pt x="1571624" y="601662"/>
                      <a:pt x="1570037" y="552450"/>
                    </a:cubicBezTo>
                    <a:cubicBezTo>
                      <a:pt x="1568450" y="503238"/>
                      <a:pt x="1185862" y="742950"/>
                      <a:pt x="1065212" y="781050"/>
                    </a:cubicBezTo>
                    <a:cubicBezTo>
                      <a:pt x="944562" y="819150"/>
                      <a:pt x="877887" y="836612"/>
                      <a:pt x="846137" y="781050"/>
                    </a:cubicBezTo>
                    <a:cubicBezTo>
                      <a:pt x="814387" y="725488"/>
                      <a:pt x="844549" y="530225"/>
                      <a:pt x="874712" y="447675"/>
                    </a:cubicBezTo>
                    <a:cubicBezTo>
                      <a:pt x="904875" y="365125"/>
                      <a:pt x="954087" y="360363"/>
                      <a:pt x="1027112" y="285750"/>
                    </a:cubicBezTo>
                    <a:cubicBezTo>
                      <a:pt x="1100137" y="211138"/>
                      <a:pt x="1265237" y="47625"/>
                      <a:pt x="1312862" y="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" name="Cloud 3"/>
              <p:cNvSpPr/>
              <p:nvPr/>
            </p:nvSpPr>
            <p:spPr>
              <a:xfrm>
                <a:off x="1928794" y="2500306"/>
                <a:ext cx="2214100" cy="1200152"/>
              </a:xfrm>
              <a:prstGeom prst="cloud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" name="Cloud 4"/>
              <p:cNvSpPr/>
              <p:nvPr/>
            </p:nvSpPr>
            <p:spPr>
              <a:xfrm rot="491140">
                <a:off x="3557229" y="3678233"/>
                <a:ext cx="642803" cy="423864"/>
              </a:xfrm>
              <a:prstGeom prst="cloud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6" name="Freeform 15"/>
            <p:cNvSpPr/>
            <p:nvPr/>
          </p:nvSpPr>
          <p:spPr>
            <a:xfrm rot="208713">
              <a:off x="2428752" y="4714873"/>
              <a:ext cx="285690" cy="1125539"/>
            </a:xfrm>
            <a:custGeom>
              <a:avLst/>
              <a:gdLst>
                <a:gd name="connsiteX0" fmla="*/ 393700 w 393700"/>
                <a:gd name="connsiteY0" fmla="*/ 0 h 1554162"/>
                <a:gd name="connsiteX1" fmla="*/ 327025 w 393700"/>
                <a:gd name="connsiteY1" fmla="*/ 609600 h 1554162"/>
                <a:gd name="connsiteX2" fmla="*/ 50800 w 393700"/>
                <a:gd name="connsiteY2" fmla="*/ 1409700 h 1554162"/>
                <a:gd name="connsiteX3" fmla="*/ 22225 w 393700"/>
                <a:gd name="connsiteY3" fmla="*/ 1476375 h 1554162"/>
                <a:gd name="connsiteX4" fmla="*/ 22225 w 393700"/>
                <a:gd name="connsiteY4" fmla="*/ 1476375 h 155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00" h="1554162">
                  <a:moveTo>
                    <a:pt x="393700" y="0"/>
                  </a:moveTo>
                  <a:cubicBezTo>
                    <a:pt x="388937" y="187325"/>
                    <a:pt x="384175" y="374650"/>
                    <a:pt x="327025" y="609600"/>
                  </a:cubicBezTo>
                  <a:cubicBezTo>
                    <a:pt x="269875" y="844550"/>
                    <a:pt x="101600" y="1265238"/>
                    <a:pt x="50800" y="1409700"/>
                  </a:cubicBezTo>
                  <a:cubicBezTo>
                    <a:pt x="0" y="1554162"/>
                    <a:pt x="22225" y="1476375"/>
                    <a:pt x="22225" y="1476375"/>
                  </a:cubicBezTo>
                  <a:lnTo>
                    <a:pt x="22225" y="1476375"/>
                  </a:lnTo>
                </a:path>
              </a:pathLst>
            </a:cu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28710" y="4273547"/>
              <a:ext cx="438059" cy="441326"/>
            </a:xfrm>
            <a:custGeom>
              <a:avLst/>
              <a:gdLst>
                <a:gd name="connsiteX0" fmla="*/ 30162 w 434975"/>
                <a:gd name="connsiteY0" fmla="*/ 498475 h 498475"/>
                <a:gd name="connsiteX1" fmla="*/ 58737 w 434975"/>
                <a:gd name="connsiteY1" fmla="*/ 365125 h 498475"/>
                <a:gd name="connsiteX2" fmla="*/ 382587 w 434975"/>
                <a:gd name="connsiteY2" fmla="*/ 50800 h 498475"/>
                <a:gd name="connsiteX3" fmla="*/ 373062 w 434975"/>
                <a:gd name="connsiteY3" fmla="*/ 60325 h 498475"/>
                <a:gd name="connsiteX4" fmla="*/ 392112 w 434975"/>
                <a:gd name="connsiteY4" fmla="*/ 60325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975" h="498475">
                  <a:moveTo>
                    <a:pt x="30162" y="498475"/>
                  </a:moveTo>
                  <a:cubicBezTo>
                    <a:pt x="15081" y="469106"/>
                    <a:pt x="0" y="439738"/>
                    <a:pt x="58737" y="365125"/>
                  </a:cubicBezTo>
                  <a:cubicBezTo>
                    <a:pt x="117475" y="290513"/>
                    <a:pt x="330200" y="101600"/>
                    <a:pt x="382587" y="50800"/>
                  </a:cubicBezTo>
                  <a:cubicBezTo>
                    <a:pt x="434975" y="0"/>
                    <a:pt x="371475" y="58738"/>
                    <a:pt x="373062" y="60325"/>
                  </a:cubicBezTo>
                  <a:cubicBezTo>
                    <a:pt x="374649" y="61912"/>
                    <a:pt x="387350" y="61912"/>
                    <a:pt x="392112" y="60325"/>
                  </a:cubicBezTo>
                </a:path>
              </a:pathLst>
            </a:custGeom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16004" y="5429249"/>
              <a:ext cx="233314" cy="419101"/>
            </a:xfrm>
            <a:custGeom>
              <a:avLst/>
              <a:gdLst>
                <a:gd name="connsiteX0" fmla="*/ 25400 w 232508"/>
                <a:gd name="connsiteY0" fmla="*/ 3908 h 419100"/>
                <a:gd name="connsiteX1" fmla="*/ 224693 w 232508"/>
                <a:gd name="connsiteY1" fmla="*/ 338016 h 419100"/>
                <a:gd name="connsiteX2" fmla="*/ 72293 w 232508"/>
                <a:gd name="connsiteY2" fmla="*/ 361462 h 419100"/>
                <a:gd name="connsiteX3" fmla="*/ 25400 w 232508"/>
                <a:gd name="connsiteY3" fmla="*/ 3908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08" h="419100">
                  <a:moveTo>
                    <a:pt x="25400" y="3908"/>
                  </a:moveTo>
                  <a:cubicBezTo>
                    <a:pt x="50800" y="0"/>
                    <a:pt x="216878" y="278424"/>
                    <a:pt x="224693" y="338016"/>
                  </a:cubicBezTo>
                  <a:cubicBezTo>
                    <a:pt x="232508" y="397608"/>
                    <a:pt x="107462" y="419100"/>
                    <a:pt x="72293" y="361462"/>
                  </a:cubicBezTo>
                  <a:cubicBezTo>
                    <a:pt x="37124" y="303824"/>
                    <a:pt x="0" y="7816"/>
                    <a:pt x="25400" y="3908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143125" y="2357438"/>
            <a:ext cx="785813" cy="571500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6" name="Group 30"/>
          <p:cNvGrpSpPr>
            <a:grpSpLocks/>
          </p:cNvGrpSpPr>
          <p:nvPr/>
        </p:nvGrpSpPr>
        <p:grpSpPr bwMode="auto">
          <a:xfrm>
            <a:off x="1428750" y="1857375"/>
            <a:ext cx="785813" cy="557213"/>
            <a:chOff x="5572132" y="2428868"/>
            <a:chExt cx="785818" cy="557210"/>
          </a:xfrm>
        </p:grpSpPr>
        <p:sp>
          <p:nvSpPr>
            <p:cNvPr id="30" name="Cloud 29"/>
            <p:cNvSpPr/>
            <p:nvPr/>
          </p:nvSpPr>
          <p:spPr>
            <a:xfrm>
              <a:off x="5572132" y="2428868"/>
              <a:ext cx="785818" cy="557210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49" name="TextBox 28"/>
            <p:cNvSpPr txBox="1">
              <a:spLocks noChangeArrowheads="1"/>
            </p:cNvSpPr>
            <p:nvPr/>
          </p:nvSpPr>
          <p:spPr bwMode="auto">
            <a:xfrm>
              <a:off x="5643570" y="2571742"/>
              <a:ext cx="606260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CO</a:t>
              </a:r>
              <a:r>
                <a:rPr lang="en-GB" sz="1600" b="1" baseline="-25000"/>
                <a:t>2</a:t>
              </a:r>
              <a:endParaRPr lang="en-GB" b="1" baseline="-25000"/>
            </a:p>
          </p:txBody>
        </p:sp>
      </p:grpSp>
      <p:sp>
        <p:nvSpPr>
          <p:cNvPr id="10247" name="TextBox 31"/>
          <p:cNvSpPr txBox="1">
            <a:spLocks noChangeArrowheads="1"/>
          </p:cNvSpPr>
          <p:nvPr/>
        </p:nvSpPr>
        <p:spPr bwMode="auto">
          <a:xfrm>
            <a:off x="5081588" y="2000250"/>
            <a:ext cx="37576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As </a:t>
            </a:r>
            <a:r>
              <a:rPr lang="en-GB" sz="2800" dirty="0" err="1"/>
              <a:t>plantas</a:t>
            </a:r>
            <a:r>
              <a:rPr lang="en-GB" sz="2800" dirty="0"/>
              <a:t> </a:t>
            </a:r>
            <a:r>
              <a:rPr lang="en-GB" sz="2800" dirty="0" err="1"/>
              <a:t>convertem</a:t>
            </a:r>
            <a:r>
              <a:rPr lang="en-GB" sz="2800" dirty="0"/>
              <a:t> o </a:t>
            </a:r>
            <a:r>
              <a:rPr lang="en-GB" sz="2800" dirty="0" err="1"/>
              <a:t>gás</a:t>
            </a:r>
            <a:r>
              <a:rPr lang="en-GB" sz="2800" dirty="0"/>
              <a:t> CO</a:t>
            </a:r>
            <a:r>
              <a:rPr lang="en-GB" sz="2800" baseline="-25000" dirty="0"/>
              <a:t>2</a:t>
            </a:r>
            <a:r>
              <a:rPr lang="en-GB" sz="2800" dirty="0"/>
              <a:t> </a:t>
            </a:r>
            <a:r>
              <a:rPr lang="en-GB" sz="2800" dirty="0" err="1"/>
              <a:t>em</a:t>
            </a:r>
            <a:r>
              <a:rPr lang="en-GB" sz="2800" dirty="0"/>
              <a:t> </a:t>
            </a:r>
            <a:r>
              <a:rPr lang="en-GB" sz="2800" dirty="0" err="1" smtClean="0"/>
              <a:t>açúcares</a:t>
            </a:r>
            <a:r>
              <a:rPr lang="en-GB" sz="2800" dirty="0" smtClean="0"/>
              <a:t> </a:t>
            </a:r>
            <a:r>
              <a:rPr lang="en-GB" sz="2800" dirty="0" err="1"/>
              <a:t>através</a:t>
            </a:r>
            <a:r>
              <a:rPr lang="en-GB" sz="2800" dirty="0"/>
              <a:t> do </a:t>
            </a:r>
            <a:r>
              <a:rPr lang="en-GB" sz="2800" dirty="0" err="1"/>
              <a:t>processo</a:t>
            </a:r>
            <a:r>
              <a:rPr lang="en-GB" sz="2800" dirty="0"/>
              <a:t> </a:t>
            </a:r>
            <a:r>
              <a:rPr lang="en-GB" sz="2800" dirty="0" err="1" smtClean="0"/>
              <a:t>da</a:t>
            </a:r>
            <a:r>
              <a:rPr lang="en-GB" sz="2800" dirty="0" smtClean="0"/>
              <a:t> </a:t>
            </a:r>
            <a:r>
              <a:rPr lang="en-GB" sz="2800" dirty="0" err="1"/>
              <a:t>fotossíntese</a:t>
            </a:r>
            <a:r>
              <a:rPr lang="en-GB" sz="2800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PB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TTPBtemplate</Template>
  <TotalTime>2097</TotalTime>
  <Words>4059</Words>
  <Application>Microsoft Office PowerPoint</Application>
  <PresentationFormat>On-screen Show (4:3)</PresentationFormat>
  <Paragraphs>416</Paragraphs>
  <Slides>80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TTPBtemplate</vt:lpstr>
      <vt:lpstr>Porquê estudar as plantas?</vt:lpstr>
      <vt:lpstr>As plantas, tal como a maioria dos animais, são seres eucariotas multicelulares</vt:lpstr>
      <vt:lpstr>As plantas são muito diversas</vt:lpstr>
      <vt:lpstr>As plantas fazem-nos felizes</vt:lpstr>
      <vt:lpstr>As plantas são organismos espectaculares</vt:lpstr>
      <vt:lpstr>Não podíamos viver sem plantas </vt:lpstr>
      <vt:lpstr>Não conseguimos viver sem oxigénio!</vt:lpstr>
      <vt:lpstr>Não conseguimos viver sem oxigénio!</vt:lpstr>
      <vt:lpstr>As plantas fixam o dióxido de carbono e convertem-no em moléculas ricas em energia que os animais usam como alimento</vt:lpstr>
      <vt:lpstr>As plantas produzem vários compostos químicos </vt:lpstr>
      <vt:lpstr>Porquê estudar as plantas? </vt:lpstr>
      <vt:lpstr>O estudo das plantas ajuda-nos a perceber o mundo onde vivemos </vt:lpstr>
      <vt:lpstr>Os vírus foram purificados pela primeira vez a partir das plantas</vt:lpstr>
      <vt:lpstr>As leis da hereditariedade foram descobertas por Mendel através do estudo da ervilheira</vt:lpstr>
      <vt:lpstr>Slide 15</vt:lpstr>
      <vt:lpstr>As leis da hereditariedade foram descobertas por Mendel através do estudo da ervilheira</vt:lpstr>
      <vt:lpstr>As leis da hereditariedade foram descobertas por Mendel através do estudo da ervilheira</vt:lpstr>
      <vt:lpstr>Porquê estudar as plantas? </vt:lpstr>
      <vt:lpstr>A população mundial continua a crescer ...</vt:lpstr>
      <vt:lpstr>A população mundial continua a crescer ...</vt:lpstr>
      <vt:lpstr>A má nutrição e a fome matam crianças de um modo excessivo</vt:lpstr>
      <vt:lpstr>A má nutrição e a fome matam crianças de um modo excessivo </vt:lpstr>
      <vt:lpstr>A má nutrição e a fome matam crianças de um modo excessivo</vt:lpstr>
      <vt:lpstr>A má nutrição e a fome matam crianças de um modo excessivo</vt:lpstr>
      <vt:lpstr>Como é que o mundo responderia a uma doença que afetasse a população dos EUA, Canadá e União Europeia?</vt:lpstr>
      <vt:lpstr>Globalmente, mais de um bilião de pessoas por ano sofrem de  fome crónica</vt:lpstr>
      <vt:lpstr>Mais de 2 biliões de pessoas por ano sofrem de anemia crónica devido a deficiência de ferro</vt:lpstr>
      <vt:lpstr>O que é que os cientistas podem fazer? </vt:lpstr>
      <vt:lpstr>Os cientistas podem ajudar a diminuir a fome</vt:lpstr>
      <vt:lpstr>A seca limita o crescimento das plantas</vt:lpstr>
      <vt:lpstr>A seca é agravada pela subida da temperatura do globo</vt:lpstr>
      <vt:lpstr>A seca moderada reduz a produtividade</vt:lpstr>
      <vt:lpstr>Precisamos de plantas que consigam crescer mesmo em condições de stress</vt:lpstr>
      <vt:lpstr>Precisamos de plantas que consigam crescer mesmo em condições de stress</vt:lpstr>
      <vt:lpstr>Precisamos de plantas que consigam crescer mesmo em condições de stress</vt:lpstr>
      <vt:lpstr>A alteração de um único gene pode aumentar a tolerância à seca</vt:lpstr>
      <vt:lpstr>Um sistema radicular maior contribui para o aumento da tolerância à seca</vt:lpstr>
      <vt:lpstr>Os fertilizantes são um recurso que exige grandes gastos de energia</vt:lpstr>
      <vt:lpstr>O uso de fertilizantes agrícolas provoca elevada poluição ambiental</vt:lpstr>
      <vt:lpstr>A absorção de nutrientes pelas plantas pode ser melhorado</vt:lpstr>
      <vt:lpstr>As plantas nativas perenes utilizam a água e os nutrientes mais eficientemente do que a maioria das culturas agrícolas</vt:lpstr>
      <vt:lpstr>Atualmente, a produção de alimentos é afetada por duas doenças graves</vt:lpstr>
      <vt:lpstr>O míldio destrói a batateira</vt:lpstr>
      <vt:lpstr>Identificação de genes de resistência</vt:lpstr>
      <vt:lpstr>A ferrugem-do-colmo do trigo é uma ameaça emergente</vt:lpstr>
      <vt:lpstr>O Ug99 ameaça o trigo em todo o mundo</vt:lpstr>
      <vt:lpstr>O fungo é transportado pelo vento</vt:lpstr>
      <vt:lpstr>O fungo é transportado pelo vento</vt:lpstr>
      <vt:lpstr>Slide 49</vt:lpstr>
      <vt:lpstr>Os cientistas estudam formas de manter frescos os produtos vegetais, após a colheita</vt:lpstr>
      <vt:lpstr>Os cientistas estudam formas de manter frescos os produtos vegetais, após a colheita </vt:lpstr>
      <vt:lpstr>O aumento do teor de nutrientes pode ajudar a diminuir a subnutrição</vt:lpstr>
      <vt:lpstr>Slide 53</vt:lpstr>
      <vt:lpstr>A mandioca é o alimento básico em grande parte de África, mas é pobre em nutrientes</vt:lpstr>
      <vt:lpstr>Alimentos biofortificados geneticamente</vt:lpstr>
      <vt:lpstr>As plantas fornecem mais do que alimentos</vt:lpstr>
      <vt:lpstr>As plantas produzem centenas de compostos que usamos como medicamentos ou drogas</vt:lpstr>
      <vt:lpstr>A malária mata milhões de pessoas</vt:lpstr>
      <vt:lpstr>O protozoário Plasmodium  provoca a malária</vt:lpstr>
      <vt:lpstr>O Plasmodium é transferido para os humanos através de mosquitos infetados</vt:lpstr>
      <vt:lpstr>A casca da quina contém quinino, que consegue matar o Plasmodium</vt:lpstr>
      <vt:lpstr>O gin e o quinino? </vt:lpstr>
      <vt:lpstr>A Artemisia annua é uma planta com atividade antimalárica</vt:lpstr>
      <vt:lpstr>Os cientistas estão a desenvolver plantas de Artemisia super-produtoras</vt:lpstr>
      <vt:lpstr>As plantas podem produzir vacinas comestíveis e anticorpos seguros e pouco dispendiosos</vt:lpstr>
      <vt:lpstr>A parede das células vegetais fornece materiais resistentes importantes </vt:lpstr>
      <vt:lpstr>Parede das células</vt:lpstr>
      <vt:lpstr>A madeira e as fibras existem em todo o lado</vt:lpstr>
      <vt:lpstr>As plantas fornecem fibras para produzir papel e tecido</vt:lpstr>
      <vt:lpstr>A sequência do genoma do choupo, uma fonte de fibra usada no papel, foi recentemente terminada</vt:lpstr>
      <vt:lpstr>As plantas podem substituir o petróleo em vários produtos e aplicações</vt:lpstr>
      <vt:lpstr>As plantas podem substituir o petróleo em vários produtos e aplicações</vt:lpstr>
      <vt:lpstr>As plantas podem ser uma fonte de biocombustíveis</vt:lpstr>
      <vt:lpstr>As plantas podem ser uma fonte de biocombustíveis</vt:lpstr>
      <vt:lpstr>As culturas “bioenergéticas” não devem afetar a produção e o preço dos alimentos</vt:lpstr>
      <vt:lpstr>O etanol obtido da celulose da parede das células vegetais é uma importante fonte de energia</vt:lpstr>
      <vt:lpstr>As plantas podem ser fonte de recursos bio-renováveis e biodegradáveis</vt:lpstr>
      <vt:lpstr>As plantas podem ser fonte de recursos bio-renováveis e biodegradáveis</vt:lpstr>
      <vt:lpstr>Porquê estudar as plantas?</vt:lpstr>
      <vt:lpstr>Agradecimentos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McCauley</dc:creator>
  <cp:lastModifiedBy>Nelson Saibo</cp:lastModifiedBy>
  <cp:revision>210</cp:revision>
  <dcterms:created xsi:type="dcterms:W3CDTF">2010-01-21T16:08:23Z</dcterms:created>
  <dcterms:modified xsi:type="dcterms:W3CDTF">2012-05-05T14:49:40Z</dcterms:modified>
</cp:coreProperties>
</file>