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5"/>
  </p:notesMasterIdLst>
  <p:sldIdLst>
    <p:sldId id="273" r:id="rId5"/>
    <p:sldId id="274" r:id="rId6"/>
    <p:sldId id="275" r:id="rId7"/>
    <p:sldId id="287" r:id="rId8"/>
    <p:sldId id="278" r:id="rId9"/>
    <p:sldId id="288" r:id="rId10"/>
    <p:sldId id="293" r:id="rId11"/>
    <p:sldId id="294" r:id="rId12"/>
    <p:sldId id="292" r:id="rId13"/>
    <p:sldId id="281" r:id="rId1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400"/>
    <a:srgbClr val="E7E200"/>
    <a:srgbClr val="739600"/>
    <a:srgbClr val="FF9900"/>
    <a:srgbClr val="8FBC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437" autoAdjust="0"/>
  </p:normalViewPr>
  <p:slideViewPr>
    <p:cSldViewPr>
      <p:cViewPr varScale="1">
        <p:scale>
          <a:sx n="64" d="100"/>
          <a:sy n="64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5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 dirty="0" smtClean="0"/>
              <a:t>-   O </a:t>
            </a:r>
            <a:r>
              <a:rPr lang="en-US" sz="1200" b="0" baseline="0" dirty="0" err="1" smtClean="0"/>
              <a:t>melhoramento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plantas</a:t>
            </a:r>
            <a:r>
              <a:rPr lang="en-US" sz="1200" b="0" baseline="0" dirty="0" smtClean="0"/>
              <a:t> é o </a:t>
            </a:r>
            <a:r>
              <a:rPr lang="en-US" sz="1200" b="0" baseline="0" dirty="0" err="1" smtClean="0"/>
              <a:t>conjunto</a:t>
            </a:r>
            <a:r>
              <a:rPr lang="en-US" sz="1200" b="0" baseline="0" dirty="0" smtClean="0"/>
              <a:t> de </a:t>
            </a:r>
            <a:r>
              <a:rPr lang="en-US" sz="1200" b="0" dirty="0" err="1" smtClean="0"/>
              <a:t>processos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através</a:t>
            </a:r>
            <a:r>
              <a:rPr lang="en-US" sz="1200" b="0" baseline="0" dirty="0" smtClean="0"/>
              <a:t> dos </a:t>
            </a:r>
            <a:r>
              <a:rPr lang="en-US" sz="1200" b="0" baseline="0" dirty="0" err="1" smtClean="0"/>
              <a:t>quais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os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seres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humanos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têm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conseguido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alterar</a:t>
            </a:r>
            <a:r>
              <a:rPr lang="en-US" sz="1200" b="0" dirty="0" smtClean="0"/>
              <a:t> as </a:t>
            </a:r>
            <a:r>
              <a:rPr lang="en-US" sz="1200" b="0" dirty="0" err="1" smtClean="0"/>
              <a:t>plantas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longo</a:t>
            </a:r>
            <a:r>
              <a:rPr lang="en-US" sz="1200" b="0" baseline="0" dirty="0" smtClean="0"/>
              <a:t> dos tempos</a:t>
            </a:r>
            <a:r>
              <a:rPr lang="en-US" sz="1200" b="0" baseline="0" dirty="0" smtClean="0"/>
              <a:t>, </a:t>
            </a:r>
            <a:r>
              <a:rPr lang="en-US" sz="1200" b="0" baseline="0" dirty="0" err="1" smtClean="0"/>
              <a:t>seleccionando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ou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introduzindo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nelas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características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desejáveis</a:t>
            </a:r>
            <a:r>
              <a:rPr lang="en-US" sz="1200" b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sz="1200" b="0" dirty="0" err="1" smtClean="0"/>
              <a:t>Essas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chacterísticas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podem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variar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acordo</a:t>
            </a:r>
            <a:r>
              <a:rPr lang="en-US" sz="1200" b="0" baseline="0" dirty="0" smtClean="0"/>
              <a:t> com as </a:t>
            </a:r>
            <a:r>
              <a:rPr lang="en-US" sz="1200" b="0" baseline="0" dirty="0" err="1" smtClean="0"/>
              <a:t>necessidades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específicas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cada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agricultor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ou</a:t>
            </a:r>
            <a:r>
              <a:rPr lang="en-US" sz="1200" b="0" baseline="0" dirty="0" smtClean="0"/>
              <a:t> da </a:t>
            </a:r>
            <a:r>
              <a:rPr lang="en-US" sz="1200" b="0" baseline="0" dirty="0" err="1" smtClean="0"/>
              <a:t>região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cultivo</a:t>
            </a:r>
            <a:r>
              <a:rPr lang="en-US" sz="1200" b="0" dirty="0" smtClean="0"/>
              <a:t>, </a:t>
            </a:r>
            <a:r>
              <a:rPr lang="en-US" sz="1200" b="0" dirty="0" err="1" smtClean="0"/>
              <a:t>mas</a:t>
            </a:r>
            <a:r>
              <a:rPr lang="en-US" sz="1200" b="0" dirty="0" smtClean="0"/>
              <a:t> o </a:t>
            </a:r>
            <a:r>
              <a:rPr lang="en-US" sz="1200" b="0" dirty="0" err="1" smtClean="0"/>
              <a:t>objectivo</a:t>
            </a:r>
            <a:r>
              <a:rPr lang="en-US" sz="1200" b="0" dirty="0" smtClean="0"/>
              <a:t> principal</a:t>
            </a:r>
            <a:r>
              <a:rPr lang="en-US" sz="1200" b="0" baseline="0" dirty="0" smtClean="0"/>
              <a:t> tem </a:t>
            </a:r>
            <a:r>
              <a:rPr lang="en-US" sz="1200" b="0" baseline="0" dirty="0" err="1" smtClean="0"/>
              <a:t>sido</a:t>
            </a:r>
            <a:r>
              <a:rPr lang="en-US" sz="1200" b="0" baseline="0" dirty="0" smtClean="0"/>
              <a:t> o </a:t>
            </a:r>
            <a:r>
              <a:rPr lang="en-US" sz="1200" b="0" baseline="0" dirty="0" err="1" smtClean="0"/>
              <a:t>aumento</a:t>
            </a:r>
            <a:r>
              <a:rPr lang="en-US" sz="1200" b="0" baseline="0" dirty="0" smtClean="0"/>
              <a:t> da </a:t>
            </a:r>
            <a:r>
              <a:rPr lang="en-US" sz="1200" b="0" baseline="0" dirty="0" err="1" smtClean="0"/>
              <a:t>produtividade</a:t>
            </a:r>
            <a:r>
              <a:rPr lang="en-US" sz="1200" b="0" baseline="0" dirty="0" smtClean="0"/>
              <a:t> e da </a:t>
            </a:r>
            <a:r>
              <a:rPr lang="en-US" sz="1200" b="0" baseline="0" dirty="0" err="1" smtClean="0"/>
              <a:t>qualidade</a:t>
            </a:r>
            <a:r>
              <a:rPr lang="en-US" sz="1200" b="0" baseline="0" dirty="0" smtClean="0"/>
              <a:t> das </a:t>
            </a:r>
            <a:r>
              <a:rPr lang="en-US" sz="1200" b="0" baseline="0" dirty="0" err="1" smtClean="0"/>
              <a:t>culturas</a:t>
            </a:r>
            <a:r>
              <a:rPr lang="en-US" sz="1200" b="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sz="1200" b="0" baseline="0" dirty="0" err="1" smtClean="0"/>
              <a:t>Isto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pode</a:t>
            </a:r>
            <a:r>
              <a:rPr lang="en-US" sz="1200" b="0" baseline="0" dirty="0" smtClean="0"/>
              <a:t> ser </a:t>
            </a:r>
            <a:r>
              <a:rPr lang="en-US" sz="1200" b="0" baseline="0" dirty="0" err="1" smtClean="0"/>
              <a:t>conseguido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melhorando</a:t>
            </a:r>
            <a:r>
              <a:rPr lang="en-US" sz="1200" b="0" baseline="0" dirty="0" smtClean="0"/>
              <a:t> </a:t>
            </a:r>
            <a:r>
              <a:rPr lang="en-US" sz="1200" b="0" baseline="0" dirty="0" smtClean="0"/>
              <a:t>o </a:t>
            </a:r>
            <a:r>
              <a:rPr lang="en-US" sz="1200" b="0" baseline="0" dirty="0" err="1" smtClean="0"/>
              <a:t>tipo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produção</a:t>
            </a:r>
            <a:r>
              <a:rPr lang="en-US" sz="1200" b="0" baseline="0" dirty="0" smtClean="0"/>
              <a:t>, de </a:t>
            </a:r>
            <a:r>
              <a:rPr lang="en-US" sz="1200" b="0" baseline="0" dirty="0" err="1" smtClean="0"/>
              <a:t>adaptação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às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condições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ambientais</a:t>
            </a:r>
            <a:r>
              <a:rPr lang="en-US" sz="1200" b="0" baseline="0" dirty="0" smtClean="0"/>
              <a:t> (</a:t>
            </a:r>
            <a:r>
              <a:rPr lang="en-US" sz="1200" b="0" baseline="0" dirty="0" err="1" smtClean="0"/>
              <a:t>seca</a:t>
            </a:r>
            <a:r>
              <a:rPr lang="en-US" sz="1200" b="0" baseline="0" dirty="0" smtClean="0"/>
              <a:t>, </a:t>
            </a:r>
            <a:r>
              <a:rPr lang="en-US" sz="1200" b="0" baseline="0" dirty="0" err="1" smtClean="0"/>
              <a:t>frio</a:t>
            </a:r>
            <a:r>
              <a:rPr lang="en-US" sz="1200" b="0" baseline="0" dirty="0" smtClean="0"/>
              <a:t>, </a:t>
            </a:r>
            <a:r>
              <a:rPr lang="en-US" sz="1200" b="0" baseline="0" dirty="0" err="1" smtClean="0"/>
              <a:t>salinidade</a:t>
            </a:r>
            <a:r>
              <a:rPr lang="en-US" sz="1200" b="0" baseline="0" dirty="0" smtClean="0"/>
              <a:t>…)  e de </a:t>
            </a:r>
            <a:r>
              <a:rPr lang="en-US" sz="1200" b="0" baseline="0" dirty="0" err="1" smtClean="0"/>
              <a:t>resistência</a:t>
            </a:r>
            <a:r>
              <a:rPr lang="en-US" sz="1200" b="0" baseline="0" dirty="0" smtClean="0"/>
              <a:t> a </a:t>
            </a:r>
            <a:r>
              <a:rPr lang="en-US" sz="1200" b="0" baseline="0" dirty="0" err="1" smtClean="0"/>
              <a:t>pestes</a:t>
            </a:r>
            <a:r>
              <a:rPr lang="en-US" sz="1200" b="0" baseline="0" dirty="0" smtClean="0"/>
              <a:t> e </a:t>
            </a:r>
            <a:r>
              <a:rPr lang="en-US" sz="1200" b="0" baseline="0" dirty="0" err="1" smtClean="0"/>
              <a:t>doenças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567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melhoramento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vegetal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começaram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10.000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Fértil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domesticação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200" dirty="0" smtClean="0"/>
              <a:t> </a:t>
            </a:r>
            <a:r>
              <a:rPr lang="en-US" sz="1200" dirty="0" err="1" smtClean="0"/>
              <a:t>processos</a:t>
            </a:r>
            <a:r>
              <a:rPr lang="en-US" sz="1200" dirty="0" smtClean="0"/>
              <a:t> de </a:t>
            </a:r>
            <a:r>
              <a:rPr lang="en-US" sz="1200" dirty="0" err="1" smtClean="0"/>
              <a:t>seleção</a:t>
            </a:r>
            <a:r>
              <a:rPr lang="en-US" sz="1200" dirty="0" smtClean="0"/>
              <a:t> </a:t>
            </a:r>
            <a:r>
              <a:rPr lang="en-US" sz="1200" dirty="0" err="1" smtClean="0"/>
              <a:t>desenvolvidos</a:t>
            </a:r>
            <a:r>
              <a:rPr lang="en-US" sz="1200" dirty="0" smtClean="0"/>
              <a:t> </a:t>
            </a:r>
            <a:r>
              <a:rPr lang="en-US" sz="1200" dirty="0" err="1" smtClean="0"/>
              <a:t>pelo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homem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adaptar</a:t>
            </a:r>
            <a:r>
              <a:rPr lang="en-US" sz="1200" dirty="0" smtClean="0"/>
              <a:t> as </a:t>
            </a:r>
            <a:r>
              <a:rPr lang="en-US" sz="1200" dirty="0" err="1" smtClean="0"/>
              <a:t>plantas</a:t>
            </a:r>
            <a:r>
              <a:rPr lang="en-US" sz="1200" dirty="0" smtClean="0"/>
              <a:t> </a:t>
            </a:r>
            <a:r>
              <a:rPr lang="en-US" sz="1200" dirty="0" err="1" smtClean="0"/>
              <a:t>às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suas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necessidades</a:t>
            </a:r>
            <a:r>
              <a:rPr lang="en-US" sz="1200" dirty="0" smtClean="0"/>
              <a:t>.</a:t>
            </a:r>
            <a:r>
              <a:rPr lang="en-US" sz="1200" baseline="0" dirty="0" smtClean="0"/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tempos,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desafio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transição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nómada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sedentária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necessidade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populações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Guardando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sementes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variantes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selvagens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as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características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desejáveis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semearem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seguinte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agricultores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primitivos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embora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soubessem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nada de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genética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melhoramento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vegetal,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bem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sucedidos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“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salvar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as 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características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desejáveis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gradualmente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produção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vegetal 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após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capazes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número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comestíveis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redução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toxicidade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algumas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Um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bom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a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mandioca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variedades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comestíveis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também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altamente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tóxicas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podem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 </a:t>
            </a:r>
            <a:r>
              <a:rPr lang="en-GB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consumidas</a:t>
            </a:r>
            <a:r>
              <a:rPr lang="en-GB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GB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53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Embora sejam relativamente recentes, há muitos marcos importantes relacionados com melhoramento vegetal, sendo importante realçar alguns deles: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 - Em 1694 </a:t>
            </a:r>
            <a:r>
              <a:rPr lang="pt-PT" baseline="0" dirty="0" err="1" smtClean="0"/>
              <a:t>Camerarius</a:t>
            </a:r>
            <a:r>
              <a:rPr lang="pt-PT" baseline="0" dirty="0" smtClean="0"/>
              <a:t> </a:t>
            </a:r>
            <a:r>
              <a:rPr lang="pt-PT" baseline="0" dirty="0" smtClean="0"/>
              <a:t>descobriu que as plantas tinham reprodução sexuada, </a:t>
            </a:r>
            <a:r>
              <a:rPr lang="en-US" altLang="pt-PT" sz="1200" baseline="0" dirty="0" err="1" smtClean="0">
                <a:latin typeface="Comic Sans MS" pitchFamily="66" charset="0"/>
              </a:rPr>
              <a:t>sugerindo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smtClean="0">
                <a:latin typeface="Comic Sans MS" pitchFamily="66" charset="0"/>
              </a:rPr>
              <a:t>que o </a:t>
            </a:r>
            <a:r>
              <a:rPr lang="en-US" altLang="pt-PT" sz="1200" dirty="0" err="1" smtClean="0">
                <a:latin typeface="Comic Sans MS" pitchFamily="66" charset="0"/>
              </a:rPr>
              <a:t>cruzamento</a:t>
            </a:r>
            <a:r>
              <a:rPr lang="en-US" altLang="pt-PT" sz="1200" baseline="0" dirty="0" smtClean="0">
                <a:latin typeface="Comic Sans MS" pitchFamily="66" charset="0"/>
              </a:rPr>
              <a:t> de </a:t>
            </a:r>
            <a:r>
              <a:rPr lang="en-US" altLang="pt-PT" sz="1200" baseline="0" dirty="0" err="1" smtClean="0">
                <a:latin typeface="Comic Sans MS" pitchFamily="66" charset="0"/>
              </a:rPr>
              <a:t>plantas</a:t>
            </a:r>
            <a:r>
              <a:rPr lang="en-US" altLang="pt-PT" sz="1200" baseline="0" dirty="0" smtClean="0">
                <a:latin typeface="Comic Sans MS" pitchFamily="66" charset="0"/>
              </a:rPr>
              <a:t> era um</a:t>
            </a:r>
            <a:r>
              <a:rPr lang="en-US" altLang="pt-PT" sz="1200" dirty="0" smtClean="0">
                <a:latin typeface="Comic Sans MS" pitchFamily="66" charset="0"/>
              </a:rPr>
              <a:t> </a:t>
            </a:r>
            <a:r>
              <a:rPr lang="en-US" altLang="pt-PT" sz="1200" dirty="0" err="1" smtClean="0">
                <a:latin typeface="Comic Sans MS" pitchFamily="66" charset="0"/>
              </a:rPr>
              <a:t>método</a:t>
            </a:r>
            <a:r>
              <a:rPr lang="en-US" altLang="pt-PT" sz="1200" dirty="0" smtClean="0">
                <a:latin typeface="Comic Sans MS" pitchFamily="66" charset="0"/>
              </a:rPr>
              <a:t> que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possibilitava</a:t>
            </a:r>
            <a:r>
              <a:rPr lang="en-US" altLang="pt-PT" sz="1200" baseline="0" dirty="0" smtClean="0">
                <a:latin typeface="Comic Sans MS" pitchFamily="66" charset="0"/>
              </a:rPr>
              <a:t> a </a:t>
            </a:r>
            <a:r>
              <a:rPr lang="en-US" altLang="pt-PT" sz="1200" dirty="0" err="1" smtClean="0">
                <a:latin typeface="Comic Sans MS" pitchFamily="66" charset="0"/>
              </a:rPr>
              <a:t>obtenção</a:t>
            </a:r>
            <a:r>
              <a:rPr lang="en-US" altLang="pt-PT" sz="1200" baseline="0" dirty="0" smtClean="0">
                <a:latin typeface="Comic Sans MS" pitchFamily="66" charset="0"/>
              </a:rPr>
              <a:t> de </a:t>
            </a:r>
            <a:r>
              <a:rPr lang="en-US" altLang="pt-PT" sz="1200" baseline="0" dirty="0" err="1" smtClean="0">
                <a:latin typeface="Comic Sans MS" pitchFamily="66" charset="0"/>
              </a:rPr>
              <a:t>novos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tipos</a:t>
            </a:r>
            <a:r>
              <a:rPr lang="en-US" altLang="pt-PT" sz="1200" baseline="0" dirty="0" smtClean="0">
                <a:latin typeface="Comic Sans MS" pitchFamily="66" charset="0"/>
              </a:rPr>
              <a:t> de</a:t>
            </a:r>
            <a:r>
              <a:rPr lang="en-US" altLang="pt-PT" sz="1200" dirty="0" smtClean="0">
                <a:latin typeface="Comic Sans MS" pitchFamily="66" charset="0"/>
              </a:rPr>
              <a:t> </a:t>
            </a:r>
            <a:r>
              <a:rPr lang="en-US" altLang="pt-PT" sz="1200" dirty="0" err="1" smtClean="0">
                <a:latin typeface="Comic Sans MS" pitchFamily="66" charset="0"/>
              </a:rPr>
              <a:t>plantas</a:t>
            </a:r>
            <a:r>
              <a:rPr lang="en-US" altLang="pt-PT" sz="1200" dirty="0" smtClean="0">
                <a:latin typeface="Comic Sans MS" pitchFamily="66" charset="0"/>
              </a:rPr>
              <a:t>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1200" dirty="0" smtClean="0">
                <a:latin typeface="Comic Sans MS" pitchFamily="66" charset="0"/>
              </a:rPr>
              <a:t> - </a:t>
            </a:r>
            <a:r>
              <a:rPr lang="en-US" altLang="pt-PT" sz="1200" dirty="0" err="1" smtClean="0">
                <a:latin typeface="Comic Sans MS" pitchFamily="66" charset="0"/>
              </a:rPr>
              <a:t>Em</a:t>
            </a:r>
            <a:r>
              <a:rPr lang="en-US" altLang="pt-PT" sz="1200" dirty="0" smtClean="0">
                <a:latin typeface="Comic Sans MS" pitchFamily="66" charset="0"/>
              </a:rPr>
              <a:t> 1866</a:t>
            </a:r>
            <a:r>
              <a:rPr lang="en-US" altLang="pt-PT" sz="1200" baseline="0" dirty="0" smtClean="0">
                <a:latin typeface="Comic Sans MS" pitchFamily="66" charset="0"/>
              </a:rPr>
              <a:t> Mendel </a:t>
            </a:r>
            <a:r>
              <a:rPr lang="en-US" altLang="pt-PT" sz="1200" baseline="0" dirty="0" err="1" smtClean="0">
                <a:latin typeface="Comic Sans MS" pitchFamily="66" charset="0"/>
              </a:rPr>
              <a:t>forneceu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evidências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experimentais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sobre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hereditariedade</a:t>
            </a:r>
            <a:r>
              <a:rPr lang="en-US" altLang="pt-PT" sz="1200" baseline="0" dirty="0" smtClean="0">
                <a:latin typeface="Comic Sans MS" pitchFamily="66" charset="0"/>
              </a:rPr>
              <a:t>, </a:t>
            </a:r>
            <a:r>
              <a:rPr lang="en-US" altLang="pt-PT" sz="1200" baseline="0" dirty="0" err="1" smtClean="0">
                <a:latin typeface="Comic Sans MS" pitchFamily="66" charset="0"/>
              </a:rPr>
              <a:t>ao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conduzir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experiências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hibridação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ervilhas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cheiro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US" altLang="pt-PT" sz="1200" baseline="0" dirty="0" smtClean="0"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1200" baseline="0" dirty="0" smtClean="0">
                <a:latin typeface="Comic Sans MS" pitchFamily="66" charset="0"/>
              </a:rPr>
              <a:t> - </a:t>
            </a:r>
            <a:r>
              <a:rPr lang="en-US" altLang="pt-PT" sz="1200" baseline="0" dirty="0" err="1" smtClean="0">
                <a:latin typeface="Comic Sans MS" pitchFamily="66" charset="0"/>
              </a:rPr>
              <a:t>Em</a:t>
            </a:r>
            <a:r>
              <a:rPr lang="en-US" altLang="pt-PT" sz="1200" baseline="0" dirty="0" smtClean="0">
                <a:latin typeface="Comic Sans MS" pitchFamily="66" charset="0"/>
              </a:rPr>
              <a:t> 1923 o </a:t>
            </a:r>
            <a:r>
              <a:rPr lang="en-US" altLang="pt-PT" sz="1200" baseline="0" dirty="0" err="1" smtClean="0">
                <a:latin typeface="Comic Sans MS" pitchFamily="66" charset="0"/>
              </a:rPr>
              <a:t>primeiro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híbrido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milho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foi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desenvolvido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por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 Wallace;</a:t>
            </a:r>
            <a:endParaRPr lang="en-US" altLang="pt-PT" sz="1200" dirty="0" smtClean="0"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1200" dirty="0" smtClean="0">
                <a:latin typeface="Comic Sans MS" pitchFamily="66" charset="0"/>
              </a:rPr>
              <a:t> - </a:t>
            </a:r>
            <a:r>
              <a:rPr lang="en-US" altLang="pt-PT" sz="1200" dirty="0" err="1" smtClean="0">
                <a:latin typeface="Comic Sans MS" pitchFamily="66" charset="0"/>
              </a:rPr>
              <a:t>Em</a:t>
            </a:r>
            <a:r>
              <a:rPr lang="en-US" altLang="pt-PT" sz="1200" dirty="0" smtClean="0">
                <a:latin typeface="Comic Sans MS" pitchFamily="66" charset="0"/>
              </a:rPr>
              <a:t> 1953 o </a:t>
            </a:r>
            <a:r>
              <a:rPr lang="en-US" altLang="pt-PT" sz="1200" dirty="0" err="1" smtClean="0">
                <a:latin typeface="Comic Sans MS" pitchFamily="66" charset="0"/>
              </a:rPr>
              <a:t>modelo</a:t>
            </a:r>
            <a:r>
              <a:rPr lang="en-US" altLang="pt-PT" sz="1200" dirty="0" smtClean="0">
                <a:latin typeface="Comic Sans MS" pitchFamily="66" charset="0"/>
              </a:rPr>
              <a:t> da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estrutura</a:t>
            </a:r>
            <a:r>
              <a:rPr lang="en-US" altLang="pt-PT" sz="1200" baseline="0" dirty="0" smtClean="0">
                <a:latin typeface="Comic Sans MS" pitchFamily="66" charset="0"/>
              </a:rPr>
              <a:t> do</a:t>
            </a:r>
            <a:r>
              <a:rPr lang="en-US" altLang="pt-PT" sz="1200" dirty="0" smtClean="0">
                <a:latin typeface="Comic Sans MS" pitchFamily="66" charset="0"/>
              </a:rPr>
              <a:t> DNA </a:t>
            </a:r>
            <a:r>
              <a:rPr lang="en-US" altLang="pt-PT" sz="1200" dirty="0" err="1" smtClean="0">
                <a:latin typeface="Comic Sans MS" pitchFamily="66" charset="0"/>
              </a:rPr>
              <a:t>foi</a:t>
            </a:r>
            <a:r>
              <a:rPr lang="en-US" altLang="pt-PT" sz="1200" dirty="0" smtClean="0">
                <a:latin typeface="Comic Sans MS" pitchFamily="66" charset="0"/>
              </a:rPr>
              <a:t> </a:t>
            </a:r>
            <a:r>
              <a:rPr lang="en-US" altLang="pt-PT" sz="1200" dirty="0" err="1" smtClean="0">
                <a:latin typeface="Comic Sans MS" pitchFamily="66" charset="0"/>
              </a:rPr>
              <a:t>proposto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por</a:t>
            </a:r>
            <a:r>
              <a:rPr lang="en-US" altLang="pt-PT" sz="1200" dirty="0" smtClean="0">
                <a:latin typeface="Comic Sans MS" pitchFamily="66" charset="0"/>
              </a:rPr>
              <a:t> Watson, Crick, Wilkins e Rosalind Franklin, </a:t>
            </a:r>
            <a:r>
              <a:rPr lang="en-US" altLang="pt-PT" sz="1200" dirty="0" err="1" smtClean="0">
                <a:latin typeface="Comic Sans MS" pitchFamily="66" charset="0"/>
              </a:rPr>
              <a:t>abrindo</a:t>
            </a:r>
            <a:r>
              <a:rPr lang="en-US" altLang="pt-PT" sz="1200" baseline="0" dirty="0" smtClean="0">
                <a:latin typeface="Comic Sans MS" pitchFamily="66" charset="0"/>
              </a:rPr>
              <a:t> o </a:t>
            </a:r>
            <a:r>
              <a:rPr lang="en-US" altLang="pt-PT" sz="1200" baseline="0" dirty="0" err="1" smtClean="0">
                <a:latin typeface="Comic Sans MS" pitchFamily="66" charset="0"/>
              </a:rPr>
              <a:t>caminho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para</a:t>
            </a:r>
            <a:r>
              <a:rPr lang="en-US" altLang="pt-PT" sz="1200" dirty="0" smtClean="0">
                <a:latin typeface="Comic Sans MS" pitchFamily="66" charset="0"/>
              </a:rPr>
              <a:t> </a:t>
            </a:r>
            <a:r>
              <a:rPr lang="en-US" altLang="pt-PT" sz="1200" dirty="0" err="1" smtClean="0">
                <a:latin typeface="Comic Sans MS" pitchFamily="66" charset="0"/>
              </a:rPr>
              <a:t>numerosos</a:t>
            </a:r>
            <a:r>
              <a:rPr lang="en-US" altLang="pt-PT" sz="1200" dirty="0" smtClean="0">
                <a:latin typeface="Comic Sans MS" pitchFamily="66" charset="0"/>
              </a:rPr>
              <a:t> </a:t>
            </a:r>
            <a:r>
              <a:rPr lang="en-US" altLang="pt-PT" sz="1200" dirty="0" err="1" smtClean="0">
                <a:latin typeface="Comic Sans MS" pitchFamily="66" charset="0"/>
              </a:rPr>
              <a:t>progressos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na</a:t>
            </a:r>
            <a:r>
              <a:rPr lang="en-US" altLang="pt-PT" sz="1200" baseline="0" dirty="0" smtClean="0">
                <a:latin typeface="Comic Sans MS" pitchFamily="66" charset="0"/>
              </a:rPr>
              <a:t> </a:t>
            </a:r>
            <a:r>
              <a:rPr lang="en-US" altLang="pt-PT" sz="1200" baseline="0" dirty="0" err="1" smtClean="0">
                <a:latin typeface="Comic Sans MS" pitchFamily="66" charset="0"/>
              </a:rPr>
              <a:t>área</a:t>
            </a:r>
            <a:r>
              <a:rPr lang="en-US" altLang="pt-PT" sz="1200" baseline="0" dirty="0" smtClean="0">
                <a:latin typeface="Comic Sans MS" pitchFamily="66" charset="0"/>
              </a:rPr>
              <a:t> do </a:t>
            </a:r>
            <a:r>
              <a:rPr lang="en-US" altLang="pt-PT" sz="1200" baseline="0" dirty="0" err="1" smtClean="0">
                <a:latin typeface="Comic Sans MS" pitchFamily="66" charset="0"/>
              </a:rPr>
              <a:t>melhoramento</a:t>
            </a:r>
            <a:r>
              <a:rPr lang="en-US" altLang="pt-PT" sz="1200" dirty="0" smtClean="0">
                <a:latin typeface="Comic Sans MS" pitchFamily="66" charset="0"/>
              </a:rPr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20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 - </a:t>
            </a:r>
            <a:r>
              <a:rPr lang="en-GB" noProof="0" dirty="0" smtClean="0"/>
              <a:t>1960 </a:t>
            </a:r>
            <a:r>
              <a:rPr lang="en-GB" noProof="0" dirty="0" err="1" smtClean="0"/>
              <a:t>foi</a:t>
            </a:r>
            <a:r>
              <a:rPr lang="en-GB" baseline="0" noProof="0" dirty="0" smtClean="0"/>
              <a:t> o </a:t>
            </a:r>
            <a:r>
              <a:rPr lang="en-GB" baseline="0" noProof="0" dirty="0" err="1" smtClean="0"/>
              <a:t>ano</a:t>
            </a:r>
            <a:r>
              <a:rPr lang="en-GB" baseline="0" noProof="0" dirty="0" smtClean="0"/>
              <a:t> do </a:t>
            </a:r>
            <a:r>
              <a:rPr lang="en-GB" baseline="0" noProof="0" dirty="0" err="1" smtClean="0"/>
              <a:t>maior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marco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revolução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verde</a:t>
            </a:r>
            <a:r>
              <a:rPr lang="en-GB" baseline="0" noProof="0" dirty="0" smtClean="0"/>
              <a:t>, a </a:t>
            </a:r>
            <a:r>
              <a:rPr lang="en-GB" baseline="0" noProof="0" dirty="0" err="1" smtClean="0"/>
              <a:t>qual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iniciou</a:t>
            </a:r>
            <a:r>
              <a:rPr lang="en-GB" baseline="0" noProof="0" dirty="0" smtClean="0"/>
              <a:t> no México, num </a:t>
            </a:r>
            <a:r>
              <a:rPr lang="en-GB" baseline="0" noProof="0" dirty="0" err="1" smtClean="0"/>
              <a:t>centro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internacional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investigação</a:t>
            </a:r>
            <a:r>
              <a:rPr lang="en-GB" baseline="0" noProof="0" dirty="0" smtClean="0"/>
              <a:t> (CGIAR), com o </a:t>
            </a:r>
            <a:r>
              <a:rPr lang="en-GB" baseline="0" noProof="0" dirty="0" err="1" smtClean="0"/>
              <a:t>desafio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melhorar</a:t>
            </a:r>
            <a:r>
              <a:rPr lang="en-GB" baseline="0" noProof="0" dirty="0" smtClean="0"/>
              <a:t> o </a:t>
            </a:r>
            <a:r>
              <a:rPr lang="en-GB" baseline="0" noProof="0" dirty="0" err="1" smtClean="0"/>
              <a:t>trigo</a:t>
            </a:r>
            <a:r>
              <a:rPr lang="en-GB" baseline="0" noProof="0" dirty="0" smtClean="0"/>
              <a:t> e o </a:t>
            </a:r>
            <a:r>
              <a:rPr lang="en-GB" baseline="0" noProof="0" dirty="0" err="1" smtClean="0"/>
              <a:t>milho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satisfazer</a:t>
            </a:r>
            <a:r>
              <a:rPr lang="en-GB" baseline="0" noProof="0" dirty="0" smtClean="0"/>
              <a:t> as </a:t>
            </a:r>
            <a:r>
              <a:rPr lang="en-GB" baseline="0" noProof="0" dirty="0" err="1" smtClean="0"/>
              <a:t>necessidades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producão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países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desenvolvimento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onde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população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crescia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exponencialmente</a:t>
            </a:r>
            <a:r>
              <a:rPr lang="en-GB" baseline="0" noProof="0" dirty="0" smtClean="0"/>
              <a:t>. </a:t>
            </a:r>
          </a:p>
          <a:p>
            <a:r>
              <a:rPr lang="en-GB" baseline="0" noProof="0" dirty="0" smtClean="0"/>
              <a:t>- O </a:t>
            </a:r>
            <a:r>
              <a:rPr lang="en-GB" noProof="0" dirty="0" smtClean="0"/>
              <a:t>Dr. Norman</a:t>
            </a:r>
            <a:r>
              <a:rPr lang="en-GB" baseline="0" noProof="0" dirty="0" smtClean="0"/>
              <a:t> Borlaug e a </a:t>
            </a:r>
            <a:r>
              <a:rPr lang="en-GB" baseline="0" noProof="0" dirty="0" err="1" smtClean="0"/>
              <a:t>sua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equipa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usaram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estratégias</a:t>
            </a:r>
            <a:r>
              <a:rPr lang="en-GB" baseline="0" noProof="0" dirty="0" smtClean="0"/>
              <a:t> </a:t>
            </a:r>
            <a:r>
              <a:rPr lang="en-GB" noProof="0" dirty="0" err="1" smtClean="0"/>
              <a:t>tecnológicas-chave</a:t>
            </a:r>
            <a:r>
              <a:rPr lang="en-GB" noProof="0" dirty="0" smtClean="0"/>
              <a:t> </a:t>
            </a:r>
            <a:r>
              <a:rPr lang="en-GB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noProof="0" dirty="0" err="1" smtClean="0"/>
              <a:t>desenvolver</a:t>
            </a:r>
            <a:r>
              <a:rPr lang="en-GB" noProof="0" dirty="0" smtClean="0"/>
              <a:t> </a:t>
            </a:r>
            <a:r>
              <a:rPr lang="en-GB" noProof="0" dirty="0" err="1" smtClean="0"/>
              <a:t>variedades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altamente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produtivas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trigo</a:t>
            </a:r>
            <a:r>
              <a:rPr lang="en-GB" baseline="0" noProof="0" dirty="0" smtClean="0"/>
              <a:t>. </a:t>
            </a:r>
            <a:r>
              <a:rPr lang="en-GB" baseline="0" noProof="0" dirty="0" err="1" smtClean="0"/>
              <a:t>Simultaneamente</a:t>
            </a:r>
            <a:r>
              <a:rPr lang="en-GB" baseline="0" noProof="0" dirty="0" smtClean="0"/>
              <a:t>,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estabeleceram</a:t>
            </a:r>
            <a:r>
              <a:rPr lang="en-GB" noProof="0" dirty="0" smtClean="0"/>
              <a:t> </a:t>
            </a:r>
            <a:r>
              <a:rPr lang="en-GB" noProof="0" dirty="0" err="1" smtClean="0"/>
              <a:t>instruções</a:t>
            </a:r>
            <a:r>
              <a:rPr lang="en-GB" baseline="0" noProof="0" dirty="0" smtClean="0"/>
              <a:t> </a:t>
            </a:r>
            <a:r>
              <a:rPr lang="en-GB" noProof="0" dirty="0" err="1" smtClean="0"/>
              <a:t>agronómicas</a:t>
            </a:r>
            <a:r>
              <a:rPr lang="en-GB" noProof="0" dirty="0" smtClean="0"/>
              <a:t> </a:t>
            </a:r>
            <a:r>
              <a:rPr lang="en-GB" noProof="0" dirty="0" err="1" smtClean="0"/>
              <a:t>apropriadas</a:t>
            </a:r>
            <a:r>
              <a:rPr lang="en-GB" noProof="0" dirty="0" smtClean="0"/>
              <a:t> (de </a:t>
            </a:r>
            <a:r>
              <a:rPr lang="en-GB" noProof="0" dirty="0" err="1" smtClean="0"/>
              <a:t>fertilização</a:t>
            </a:r>
            <a:r>
              <a:rPr lang="en-GB" noProof="0" dirty="0" smtClean="0"/>
              <a:t>, </a:t>
            </a:r>
            <a:r>
              <a:rPr lang="en-GB" noProof="0" dirty="0" err="1" smtClean="0"/>
              <a:t>irrigação</a:t>
            </a:r>
            <a:r>
              <a:rPr lang="en-GB" noProof="0" dirty="0" smtClean="0"/>
              <a:t>, </a:t>
            </a:r>
            <a:r>
              <a:rPr lang="en-GB" noProof="0" dirty="0" err="1" smtClean="0"/>
              <a:t>lavoura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controlo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pragas</a:t>
            </a:r>
            <a:r>
              <a:rPr lang="en-GB" noProof="0" dirty="0" smtClean="0"/>
              <a:t>) </a:t>
            </a:r>
            <a:r>
              <a:rPr lang="en-GB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noProof="0" dirty="0" err="1" smtClean="0"/>
              <a:t>optimizar</a:t>
            </a:r>
            <a:r>
              <a:rPr lang="en-GB" noProof="0" dirty="0" smtClean="0"/>
              <a:t> o</a:t>
            </a:r>
            <a:r>
              <a:rPr lang="en-GB" baseline="0" noProof="0" dirty="0" smtClean="0"/>
              <a:t> </a:t>
            </a:r>
            <a:r>
              <a:rPr lang="en-GB" noProof="0" dirty="0" err="1" smtClean="0"/>
              <a:t>potencial</a:t>
            </a:r>
            <a:r>
              <a:rPr lang="en-GB" noProof="0" dirty="0" smtClean="0"/>
              <a:t> </a:t>
            </a:r>
            <a:r>
              <a:rPr lang="en-GB" noProof="0" dirty="0" err="1" smtClean="0"/>
              <a:t>produtivo</a:t>
            </a:r>
            <a:r>
              <a:rPr lang="en-GB" baseline="0" noProof="0" dirty="0" smtClean="0"/>
              <a:t> das </a:t>
            </a:r>
            <a:r>
              <a:rPr lang="en-GB" noProof="0" dirty="0" err="1" smtClean="0"/>
              <a:t>variedades</a:t>
            </a:r>
            <a:r>
              <a:rPr lang="en-GB" noProof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 - Com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este</a:t>
            </a:r>
            <a:r>
              <a:rPr lang="en-GB" baseline="0" noProof="0" dirty="0" smtClean="0"/>
              <a:t> trabalho </a:t>
            </a:r>
            <a:r>
              <a:rPr lang="en-GB" baseline="0" noProof="0" dirty="0" err="1" smtClean="0"/>
              <a:t>foi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possível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criar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variedades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trigo</a:t>
            </a:r>
            <a:r>
              <a:rPr lang="en-GB" baseline="0" noProof="0" dirty="0" smtClean="0"/>
              <a:t> semi-</a:t>
            </a:r>
            <a:r>
              <a:rPr lang="en-GB" baseline="0" noProof="0" dirty="0" err="1" smtClean="0"/>
              <a:t>anãs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altamente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produtivas</a:t>
            </a:r>
            <a:r>
              <a:rPr lang="en-GB" sz="1200" baseline="0" noProof="0" dirty="0" smtClean="0"/>
              <a:t> e </a:t>
            </a:r>
            <a:r>
              <a:rPr lang="en-GB" sz="1200" noProof="0" dirty="0" err="1" smtClean="0"/>
              <a:t>resistentes</a:t>
            </a:r>
            <a:r>
              <a:rPr lang="en-GB" sz="1200" noProof="0" dirty="0" smtClean="0"/>
              <a:t> à </a:t>
            </a:r>
            <a:r>
              <a:rPr lang="en-GB" sz="1200" noProof="0" dirty="0" err="1" smtClean="0"/>
              <a:t>acama</a:t>
            </a:r>
            <a:r>
              <a:rPr lang="en-GB" sz="1200" noProof="0" dirty="0" smtClean="0"/>
              <a:t>, </a:t>
            </a:r>
            <a:r>
              <a:rPr lang="en-GB" sz="1200" noProof="0" dirty="0" err="1" smtClean="0"/>
              <a:t>que</a:t>
            </a:r>
            <a:r>
              <a:rPr lang="en-GB" sz="1200" baseline="0" noProof="0" dirty="0" smtClean="0"/>
              <a:t> </a:t>
            </a:r>
            <a:r>
              <a:rPr lang="en-GB" sz="1200" baseline="0" noProof="0" dirty="0" err="1" smtClean="0"/>
              <a:t>foram</a:t>
            </a:r>
            <a:r>
              <a:rPr lang="en-GB" sz="1200" baseline="0" noProof="0" dirty="0" smtClean="0"/>
              <a:t> </a:t>
            </a:r>
            <a:r>
              <a:rPr lang="en-GB" sz="1200" noProof="0" dirty="0" err="1" smtClean="0"/>
              <a:t>introduzidas</a:t>
            </a:r>
            <a:r>
              <a:rPr lang="en-GB" sz="1200" baseline="0" noProof="0" dirty="0" smtClean="0"/>
              <a:t> </a:t>
            </a:r>
            <a:r>
              <a:rPr lang="en-GB" sz="1200" baseline="0" noProof="0" dirty="0" err="1" smtClean="0"/>
              <a:t>em</a:t>
            </a:r>
            <a:r>
              <a:rPr lang="en-GB" sz="1200" baseline="0" noProof="0" dirty="0" smtClean="0"/>
              <a:t> </a:t>
            </a:r>
            <a:r>
              <a:rPr lang="en-GB" sz="1200" baseline="0" noProof="0" dirty="0" err="1" smtClean="0"/>
              <a:t>várias</a:t>
            </a:r>
            <a:r>
              <a:rPr lang="en-GB" sz="1200" baseline="0" noProof="0" dirty="0" smtClean="0"/>
              <a:t> </a:t>
            </a:r>
            <a:r>
              <a:rPr lang="en-GB" sz="1200" baseline="0" noProof="0" dirty="0" err="1" smtClean="0"/>
              <a:t>partes</a:t>
            </a:r>
            <a:r>
              <a:rPr lang="en-GB" sz="1200" baseline="0" noProof="0" dirty="0" smtClean="0"/>
              <a:t> do </a:t>
            </a:r>
            <a:r>
              <a:rPr lang="en-GB" sz="1200" baseline="0" noProof="0" dirty="0" err="1" smtClean="0"/>
              <a:t>mundo</a:t>
            </a:r>
            <a:r>
              <a:rPr lang="en-GB" sz="1200" noProof="0" dirty="0" smtClean="0"/>
              <a:t>, </a:t>
            </a:r>
            <a:r>
              <a:rPr lang="en-GB" sz="1200" noProof="0" dirty="0" err="1" smtClean="0"/>
              <a:t>como</a:t>
            </a:r>
            <a:r>
              <a:rPr lang="en-GB" sz="1200" noProof="0" dirty="0" smtClean="0"/>
              <a:t> </a:t>
            </a:r>
            <a:r>
              <a:rPr lang="en-GB" sz="1200" noProof="0" dirty="0" err="1" smtClean="0"/>
              <a:t>Paquistão</a:t>
            </a:r>
            <a:r>
              <a:rPr lang="en-GB" sz="1200" noProof="0" dirty="0" smtClean="0"/>
              <a:t>, </a:t>
            </a:r>
            <a:r>
              <a:rPr lang="en-GB" sz="1200" noProof="0" dirty="0" err="1" smtClean="0"/>
              <a:t>Índia</a:t>
            </a:r>
            <a:r>
              <a:rPr lang="en-GB" sz="1200" noProof="0" dirty="0" smtClean="0"/>
              <a:t>, e </a:t>
            </a:r>
            <a:r>
              <a:rPr lang="en-GB" sz="1200" noProof="0" dirty="0" err="1" smtClean="0"/>
              <a:t>Turquia</a:t>
            </a:r>
            <a:r>
              <a:rPr lang="en-GB" sz="1200" noProof="0" dirty="0" smtClean="0"/>
              <a:t>, com</a:t>
            </a:r>
            <a:r>
              <a:rPr lang="en-GB" sz="1200" baseline="0" noProof="0" dirty="0" smtClean="0"/>
              <a:t> </a:t>
            </a:r>
            <a:r>
              <a:rPr lang="en-GB" sz="1200" baseline="0" noProof="0" dirty="0" err="1" smtClean="0"/>
              <a:t>resultados</a:t>
            </a:r>
            <a:r>
              <a:rPr lang="en-GB" sz="1200" baseline="0" noProof="0" dirty="0" smtClean="0"/>
              <a:t> </a:t>
            </a:r>
            <a:r>
              <a:rPr lang="en-GB" sz="1200" baseline="0" noProof="0" dirty="0" err="1" smtClean="0"/>
              <a:t>proeminentes</a:t>
            </a:r>
            <a:r>
              <a:rPr lang="en-GB" sz="1200" noProof="0" dirty="0" smtClean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20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 - O </a:t>
            </a:r>
            <a:r>
              <a:rPr lang="en-GB" baseline="0" noProof="0" dirty="0" err="1" smtClean="0"/>
              <a:t>melhoramento</a:t>
            </a:r>
            <a:r>
              <a:rPr lang="en-GB" baseline="0" noProof="0" dirty="0" smtClean="0"/>
              <a:t> vegetal </a:t>
            </a:r>
            <a:r>
              <a:rPr lang="en-GB" baseline="0" noProof="0" dirty="0" err="1" smtClean="0"/>
              <a:t>tradicional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baseava</a:t>
            </a:r>
            <a:r>
              <a:rPr lang="en-GB" baseline="0" noProof="0" dirty="0" smtClean="0"/>
              <a:t>-se no </a:t>
            </a:r>
            <a:r>
              <a:rPr lang="en-GB" baseline="0" noProof="0" dirty="0" err="1" smtClean="0"/>
              <a:t>uso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métodos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convencionais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através</a:t>
            </a:r>
            <a:r>
              <a:rPr lang="en-GB" baseline="0" noProof="0" dirty="0" smtClean="0"/>
              <a:t> dos </a:t>
            </a:r>
            <a:r>
              <a:rPr lang="en-GB" baseline="0" noProof="0" dirty="0" err="1" smtClean="0"/>
              <a:t>quais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melhoradores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induziam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mutações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ou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faziam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cruzamentos</a:t>
            </a:r>
            <a:r>
              <a:rPr lang="en-GB" baseline="0" noProof="0" dirty="0" smtClean="0"/>
              <a:t> entre </a:t>
            </a:r>
            <a:r>
              <a:rPr lang="en-GB" baseline="0" noProof="0" dirty="0" err="1" smtClean="0"/>
              <a:t>diferentes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variedades</a:t>
            </a:r>
            <a:r>
              <a:rPr lang="en-GB" baseline="0" noProof="0" dirty="0" smtClean="0"/>
              <a:t> (de forma a </a:t>
            </a:r>
            <a:r>
              <a:rPr lang="en-GB" baseline="0" noProof="0" dirty="0" err="1" smtClean="0"/>
              <a:t>gerar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variabilidade</a:t>
            </a:r>
            <a:r>
              <a:rPr lang="en-GB" baseline="0" noProof="0" dirty="0" smtClean="0"/>
              <a:t>), </a:t>
            </a:r>
            <a:r>
              <a:rPr lang="en-GB" baseline="0" noProof="0" dirty="0" err="1" smtClean="0"/>
              <a:t>aplicando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seguida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métodos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selecção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baseados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características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morfológicas</a:t>
            </a:r>
            <a:r>
              <a:rPr lang="en-GB" baseline="0" noProof="0" dirty="0" smtClean="0"/>
              <a:t>. </a:t>
            </a:r>
            <a:r>
              <a:rPr lang="en-GB" baseline="0" noProof="0" dirty="0" err="1" smtClean="0"/>
              <a:t>Eram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assim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seleccionadas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plantas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darem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origem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às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futuras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gerações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culturas</a:t>
            </a:r>
            <a:r>
              <a:rPr lang="en-GB" baseline="0" noProof="0" dirty="0" smtClean="0"/>
              <a:t>. </a:t>
            </a:r>
          </a:p>
          <a:p>
            <a:r>
              <a:rPr lang="en-GB" baseline="0" noProof="0" dirty="0" smtClean="0"/>
              <a:t> - </a:t>
            </a:r>
            <a:r>
              <a:rPr lang="en-GB" baseline="0" noProof="0" dirty="0" err="1" smtClean="0"/>
              <a:t>Contudo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as </a:t>
            </a:r>
            <a:r>
              <a:rPr lang="en-GB" baseline="0" noProof="0" dirty="0" err="1" smtClean="0"/>
              <a:t>culturas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anuais</a:t>
            </a:r>
            <a:r>
              <a:rPr lang="en-GB" baseline="0" noProof="0" dirty="0" smtClean="0"/>
              <a:t> o tempo </a:t>
            </a:r>
            <a:r>
              <a:rPr lang="en-GB" baseline="0" noProof="0" dirty="0" err="1" smtClean="0"/>
              <a:t>necessário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completar</a:t>
            </a:r>
            <a:r>
              <a:rPr lang="en-GB" baseline="0" noProof="0" dirty="0" smtClean="0"/>
              <a:t> um </a:t>
            </a:r>
            <a:r>
              <a:rPr lang="en-GB" baseline="0" noProof="0" dirty="0" err="1" smtClean="0"/>
              <a:t>programa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melhoramento</a:t>
            </a:r>
            <a:r>
              <a:rPr lang="en-GB" baseline="0" noProof="0" dirty="0" smtClean="0"/>
              <a:t> era, </a:t>
            </a:r>
            <a:r>
              <a:rPr lang="en-GB" baseline="0" noProof="0" dirty="0" err="1" smtClean="0"/>
              <a:t>aproximadamente</a:t>
            </a:r>
            <a:r>
              <a:rPr lang="en-GB" baseline="0" noProof="0" dirty="0" smtClean="0"/>
              <a:t> 7-12 </a:t>
            </a:r>
            <a:r>
              <a:rPr lang="en-GB" baseline="0" noProof="0" dirty="0" err="1" smtClean="0"/>
              <a:t>anos</a:t>
            </a:r>
            <a:r>
              <a:rPr lang="en-GB" baseline="0" noProof="0" dirty="0" smtClean="0"/>
              <a:t> (</a:t>
            </a:r>
            <a:r>
              <a:rPr lang="en-GB" baseline="0" noProof="0" dirty="0" err="1" smtClean="0"/>
              <a:t>ou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mais</a:t>
            </a:r>
            <a:r>
              <a:rPr lang="en-GB" baseline="0" noProof="0" dirty="0" smtClean="0"/>
              <a:t>). </a:t>
            </a:r>
          </a:p>
          <a:p>
            <a:r>
              <a:rPr lang="en-GB" baseline="0" noProof="0" dirty="0" smtClean="0"/>
              <a:t>- Para </a:t>
            </a:r>
            <a:r>
              <a:rPr lang="en-GB" baseline="0" noProof="0" dirty="0" err="1" smtClean="0"/>
              <a:t>satisfazer</a:t>
            </a:r>
            <a:r>
              <a:rPr lang="en-GB" baseline="0" noProof="0" dirty="0" smtClean="0"/>
              <a:t> as </a:t>
            </a:r>
            <a:r>
              <a:rPr lang="en-GB" baseline="0" noProof="0" dirty="0" err="1" smtClean="0"/>
              <a:t>necessidades</a:t>
            </a:r>
            <a:r>
              <a:rPr lang="en-GB" baseline="0" noProof="0" dirty="0" smtClean="0"/>
              <a:t> da </a:t>
            </a:r>
            <a:r>
              <a:rPr lang="en-GB" baseline="0" noProof="0" dirty="0" err="1" smtClean="0"/>
              <a:t>população</a:t>
            </a:r>
            <a:r>
              <a:rPr lang="en-GB" baseline="0" noProof="0" dirty="0" smtClean="0"/>
              <a:t>, o </a:t>
            </a:r>
            <a:r>
              <a:rPr lang="en-GB" baseline="0" noProof="0" dirty="0" err="1" smtClean="0"/>
              <a:t>desafio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foi</a:t>
            </a:r>
            <a:r>
              <a:rPr lang="en-GB" baseline="0" noProof="0" dirty="0" smtClean="0"/>
              <a:t> o de </a:t>
            </a:r>
            <a:r>
              <a:rPr lang="en-GB" baseline="0" noProof="0" dirty="0" err="1" smtClean="0"/>
              <a:t>desenvolver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ferramentas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permitissem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reduzir</a:t>
            </a:r>
            <a:r>
              <a:rPr lang="en-GB" baseline="0" noProof="0" dirty="0" smtClean="0"/>
              <a:t> o tempo </a:t>
            </a:r>
            <a:r>
              <a:rPr lang="en-GB" baseline="0" noProof="0" dirty="0" err="1" smtClean="0"/>
              <a:t>necessário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programas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melhoramento</a:t>
            </a:r>
            <a:r>
              <a:rPr lang="en-GB" baseline="0" noProof="0" dirty="0" smtClean="0"/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20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Os </a:t>
            </a:r>
            <a:r>
              <a:rPr lang="en-GB" baseline="0" noProof="0" dirty="0" err="1" smtClean="0"/>
              <a:t>progressos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científicos</a:t>
            </a:r>
            <a:r>
              <a:rPr lang="en-GB" baseline="0" noProof="0" dirty="0" smtClean="0"/>
              <a:t> e as </a:t>
            </a:r>
            <a:r>
              <a:rPr lang="en-GB" baseline="0" noProof="0" dirty="0" err="1" smtClean="0"/>
              <a:t>ferramentas</a:t>
            </a:r>
            <a:r>
              <a:rPr lang="en-GB" baseline="0" noProof="0" dirty="0" smtClean="0"/>
              <a:t> da </a:t>
            </a:r>
            <a:r>
              <a:rPr lang="en-GB" baseline="0" noProof="0" dirty="0" err="1" smtClean="0"/>
              <a:t>biotecnologia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têm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disponibilizado</a:t>
            </a:r>
            <a:r>
              <a:rPr lang="en-GB" baseline="0" noProof="0" dirty="0" smtClean="0"/>
              <a:t> um </a:t>
            </a:r>
            <a:r>
              <a:rPr lang="en-GB" baseline="0" noProof="0" dirty="0" err="1" smtClean="0"/>
              <a:t>grande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número</a:t>
            </a:r>
            <a:r>
              <a:rPr lang="en-GB" baseline="0" noProof="0" dirty="0" smtClean="0"/>
              <a:t> de novas </a:t>
            </a:r>
            <a:r>
              <a:rPr lang="en-GB" baseline="0" noProof="0" dirty="0" err="1" smtClean="0"/>
              <a:t>tecnologias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experimentais</a:t>
            </a:r>
            <a:r>
              <a:rPr lang="en-GB" baseline="0" noProof="0" dirty="0" smtClean="0"/>
              <a:t>. Entre </a:t>
            </a:r>
            <a:r>
              <a:rPr lang="en-GB" baseline="0" noProof="0" dirty="0" err="1" smtClean="0"/>
              <a:t>elas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encontram</a:t>
            </a:r>
            <a:r>
              <a:rPr lang="en-GB" baseline="0" noProof="0" dirty="0" smtClean="0"/>
              <a:t>-se: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err="1" smtClean="0"/>
              <a:t>Cultura</a:t>
            </a:r>
            <a:r>
              <a:rPr lang="en-GB" baseline="0" noProof="0" dirty="0" smtClean="0"/>
              <a:t> </a:t>
            </a:r>
            <a:r>
              <a:rPr lang="en-GB" i="1" baseline="0" noProof="0" dirty="0" smtClean="0"/>
              <a:t>in vitro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permite</a:t>
            </a:r>
            <a:r>
              <a:rPr lang="en-GB" baseline="0" noProof="0" dirty="0" smtClean="0"/>
              <a:t> o </a:t>
            </a:r>
            <a:r>
              <a:rPr lang="en-GB" baseline="0" noProof="0" dirty="0" err="1" smtClean="0"/>
              <a:t>crescimento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plantas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condições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controladas</a:t>
            </a:r>
            <a:r>
              <a:rPr lang="en-GB" baseline="0" noProof="0" dirty="0" smtClean="0"/>
              <a:t>;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Ferramentas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enómicas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sequenciação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DNA e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marcadores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moleculares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fornecem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informação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genes 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características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plantas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permitindo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melhoradores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decisões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fundamentadas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progenitores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cruzamentos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controlados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examinar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descendentes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a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melhores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candidatos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originar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nova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geração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Engenharia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genética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tecnologias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permitem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nível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precisão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necessário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melhorar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dada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característica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sucesso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variedade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algodoeiro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resistente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insectos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parasitas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melhoramento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permitiu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produção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reduzir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marcadamente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poluição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ambiental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associada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insecticidas</a:t>
            </a:r>
            <a:r>
              <a:rPr lang="en-GB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 </a:t>
            </a:r>
            <a:r>
              <a:rPr lang="en-GB" baseline="0" dirty="0" err="1" smtClean="0"/>
              <a:t>utilização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modernas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tecnologias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aumenta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eficiência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eficácia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melhoramento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reduzindo</a:t>
            </a:r>
            <a:r>
              <a:rPr lang="en-GB" baseline="0" dirty="0" smtClean="0"/>
              <a:t> o tempo </a:t>
            </a:r>
            <a:r>
              <a:rPr lang="en-GB" baseline="0" dirty="0" err="1" smtClean="0"/>
              <a:t>necessário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melhor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cultura</a:t>
            </a:r>
            <a:r>
              <a:rPr lang="en-GB" baseline="0" dirty="0" smtClean="0"/>
              <a:t>, com um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acrescido</a:t>
            </a:r>
            <a:r>
              <a:rPr lang="en-GB" baseline="0" dirty="0" smtClean="0"/>
              <a:t> 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características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úteis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baseline="0" dirty="0" smtClean="0"/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20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- </a:t>
            </a:r>
            <a:r>
              <a:rPr lang="en-GB" noProof="0" dirty="0" err="1" smtClean="0"/>
              <a:t>Dentro</a:t>
            </a:r>
            <a:r>
              <a:rPr lang="en-GB" baseline="0" noProof="0" dirty="0" smtClean="0"/>
              <a:t> dos </a:t>
            </a:r>
            <a:r>
              <a:rPr lang="en-GB" baseline="0" noProof="0" dirty="0" err="1" smtClean="0"/>
              <a:t>próximos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50 </a:t>
            </a:r>
            <a:r>
              <a:rPr lang="en-GB" noProof="0" dirty="0" err="1" smtClean="0"/>
              <a:t>anos</a:t>
            </a:r>
            <a:r>
              <a:rPr lang="en-GB" noProof="0" dirty="0" smtClean="0"/>
              <a:t>, 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população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mundial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deve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aumentar</a:t>
            </a:r>
            <a:r>
              <a:rPr lang="en-GB" noProof="0" dirty="0" smtClean="0"/>
              <a:t> 60-80%, </a:t>
            </a:r>
            <a:r>
              <a:rPr lang="en-GB" noProof="0" dirty="0" err="1" smtClean="0"/>
              <a:t>tornando</a:t>
            </a:r>
            <a:r>
              <a:rPr lang="en-GB" noProof="0" dirty="0" smtClean="0"/>
              <a:t>-se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crucial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duplicação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produção</a:t>
            </a:r>
            <a:r>
              <a:rPr lang="en-GB" baseline="0" noProof="0" dirty="0" smtClean="0"/>
              <a:t> global de </a:t>
            </a:r>
            <a:r>
              <a:rPr lang="en-GB" baseline="0" noProof="0" dirty="0" err="1" smtClean="0"/>
              <a:t>alimentos</a:t>
            </a:r>
            <a:r>
              <a:rPr lang="en-GB" baseline="0" noProof="0" dirty="0" smtClean="0"/>
              <a:t>.</a:t>
            </a:r>
            <a:endParaRPr lang="en-GB" noProof="0" dirty="0" smtClean="0"/>
          </a:p>
          <a:p>
            <a:pPr marL="0" indent="0">
              <a:buFontTx/>
              <a:buNone/>
            </a:pPr>
            <a:r>
              <a:rPr lang="en-GB" baseline="0" noProof="0" dirty="0" smtClean="0"/>
              <a:t>- </a:t>
            </a:r>
            <a:r>
              <a:rPr lang="en-GB" baseline="0" noProof="0" dirty="0" err="1" smtClean="0"/>
              <a:t>Acresce</a:t>
            </a:r>
            <a:r>
              <a:rPr lang="en-GB" baseline="0" noProof="0" dirty="0" smtClean="0"/>
              <a:t> que </a:t>
            </a:r>
            <a:r>
              <a:rPr lang="en-GB" baseline="0" noProof="0" dirty="0" smtClean="0"/>
              <a:t>as </a:t>
            </a:r>
            <a:r>
              <a:rPr lang="en-GB" baseline="0" noProof="0" dirty="0" err="1" smtClean="0"/>
              <a:t>alterações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climáticas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agravam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esse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desafio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pois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aumentam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exigência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melhor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adaptação</a:t>
            </a:r>
            <a:r>
              <a:rPr lang="en-GB" baseline="0" noProof="0" dirty="0" smtClean="0"/>
              <a:t> </a:t>
            </a:r>
            <a:r>
              <a:rPr lang="en-GB" baseline="0" noProof="0" dirty="0" smtClean="0"/>
              <a:t>das </a:t>
            </a:r>
            <a:r>
              <a:rPr lang="en-GB" baseline="0" noProof="0" dirty="0" err="1" smtClean="0"/>
              <a:t>culturas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aos</a:t>
            </a:r>
            <a:r>
              <a:rPr lang="en-GB" baseline="0" noProof="0" dirty="0" smtClean="0"/>
              <a:t> stresses  </a:t>
            </a:r>
            <a:r>
              <a:rPr lang="en-GB" baseline="0" noProof="0" dirty="0" err="1" smtClean="0"/>
              <a:t>biótico</a:t>
            </a:r>
            <a:r>
              <a:rPr lang="en-GB" baseline="0" noProof="0" dirty="0" smtClean="0"/>
              <a:t> e </a:t>
            </a:r>
            <a:r>
              <a:rPr lang="en-GB" baseline="0" noProof="0" dirty="0" err="1" smtClean="0"/>
              <a:t>abiótico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forma a </a:t>
            </a:r>
            <a:r>
              <a:rPr lang="en-GB" baseline="0" noProof="0" dirty="0" err="1" smtClean="0"/>
              <a:t>prevenir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ou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reduzir</a:t>
            </a:r>
            <a:r>
              <a:rPr lang="en-GB" baseline="0" noProof="0" dirty="0" smtClean="0"/>
              <a:t> as </a:t>
            </a:r>
            <a:r>
              <a:rPr lang="en-GB" baseline="0" noProof="0" dirty="0" err="1" smtClean="0"/>
              <a:t>perdas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produção</a:t>
            </a:r>
            <a:r>
              <a:rPr lang="en-GB" baseline="0" noProof="0" dirty="0" smtClean="0"/>
              <a:t>.</a:t>
            </a:r>
          </a:p>
          <a:p>
            <a:pPr marL="0" indent="0">
              <a:buFontTx/>
              <a:buNone/>
            </a:pPr>
            <a:r>
              <a:rPr lang="en-GB" noProof="0" dirty="0" smtClean="0"/>
              <a:t>- </a:t>
            </a:r>
            <a:r>
              <a:rPr lang="en-GB" noProof="0" dirty="0" err="1" smtClean="0"/>
              <a:t>Considerando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área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terreno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arável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está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reduzir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mundialmente</a:t>
            </a:r>
            <a:r>
              <a:rPr lang="en-GB" baseline="0" noProof="0" dirty="0" smtClean="0"/>
              <a:t>, é </a:t>
            </a:r>
            <a:r>
              <a:rPr lang="en-GB" baseline="0" noProof="0" dirty="0" err="1" smtClean="0"/>
              <a:t>imperativo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conseguir</a:t>
            </a:r>
            <a:r>
              <a:rPr lang="en-GB" baseline="0" noProof="0" dirty="0" smtClean="0"/>
              <a:t>-se </a:t>
            </a:r>
            <a:r>
              <a:rPr lang="en-GB" baseline="0" noProof="0" dirty="0" err="1" smtClean="0"/>
              <a:t>aumentar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produção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alimento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unidade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área</a:t>
            </a:r>
            <a:r>
              <a:rPr lang="en-GB" baseline="0" noProof="0" dirty="0" smtClean="0"/>
              <a:t>. 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- </a:t>
            </a:r>
            <a:r>
              <a:rPr lang="en-GB" baseline="0" noProof="0" dirty="0" err="1" smtClean="0"/>
              <a:t>Tirando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partido</a:t>
            </a:r>
            <a:r>
              <a:rPr lang="en-GB" baseline="0" noProof="0" dirty="0" smtClean="0"/>
              <a:t> das </a:t>
            </a:r>
            <a:r>
              <a:rPr lang="en-GB" baseline="0" noProof="0" dirty="0" err="1" smtClean="0"/>
              <a:t>tecnologias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convencionais</a:t>
            </a:r>
            <a:r>
              <a:rPr lang="en-GB" baseline="0" noProof="0" dirty="0" smtClean="0"/>
              <a:t> e </a:t>
            </a:r>
            <a:r>
              <a:rPr lang="en-GB" baseline="0" noProof="0" dirty="0" err="1" smtClean="0"/>
              <a:t>modernas</a:t>
            </a:r>
            <a:r>
              <a:rPr lang="en-GB" baseline="0" noProof="0" dirty="0" smtClean="0"/>
              <a:t>, com </a:t>
            </a:r>
            <a:r>
              <a:rPr lang="en-GB" baseline="0" noProof="0" dirty="0" err="1" smtClean="0"/>
              <a:t>apoio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ferramentas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moleculares</a:t>
            </a:r>
            <a:r>
              <a:rPr lang="en-GB" baseline="0" noProof="0" dirty="0" smtClean="0"/>
              <a:t>, o </a:t>
            </a:r>
            <a:r>
              <a:rPr lang="en-GB" baseline="0" noProof="0" dirty="0" err="1" smtClean="0"/>
              <a:t>melhoramento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plantas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combina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hoje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em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uma</a:t>
            </a:r>
            <a:r>
              <a:rPr lang="en-GB" baseline="0" noProof="0" dirty="0" smtClean="0"/>
              <a:t> multitude de </a:t>
            </a:r>
            <a:r>
              <a:rPr lang="en-GB" baseline="0" noProof="0" dirty="0" err="1" smtClean="0"/>
              <a:t>diferentes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domínios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investigação</a:t>
            </a:r>
            <a:r>
              <a:rPr lang="en-GB" baseline="0" noProof="0" dirty="0" smtClean="0"/>
              <a:t> (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ex.: </a:t>
            </a:r>
            <a:r>
              <a:rPr lang="en-GB" baseline="0" noProof="0" dirty="0" err="1" smtClean="0"/>
              <a:t>Biologia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Patologia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Agronomia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Qualidade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alimentar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Biometria</a:t>
            </a:r>
            <a:r>
              <a:rPr lang="en-GB" baseline="0" noProof="0" dirty="0" smtClean="0"/>
              <a:t> e </a:t>
            </a:r>
            <a:r>
              <a:rPr lang="en-GB" baseline="0" noProof="0" dirty="0" err="1" smtClean="0"/>
              <a:t>Estatistica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Genética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Evolução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Ecologia</a:t>
            </a:r>
            <a:r>
              <a:rPr lang="en-GB" baseline="0" noProof="0" dirty="0" smtClean="0"/>
              <a:t>… entre </a:t>
            </a:r>
            <a:r>
              <a:rPr lang="en-GB" baseline="0" noProof="0" dirty="0" err="1" smtClean="0"/>
              <a:t>muitos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outros</a:t>
            </a:r>
            <a:r>
              <a:rPr lang="en-GB" baseline="0" noProof="0" dirty="0" smtClean="0"/>
              <a:t>). </a:t>
            </a:r>
          </a:p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55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55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-4764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144016" y="1076543"/>
            <a:ext cx="6732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altLang="pt-PT" sz="3600" b="1" dirty="0" smtClean="0">
                <a:solidFill>
                  <a:schemeClr val="bg1"/>
                </a:solidFill>
              </a:rPr>
              <a:t>Melhoramento de plantas através dos tempos: </a:t>
            </a:r>
            <a:r>
              <a:rPr lang="pt-PT" altLang="pt-PT" sz="3600" i="1" dirty="0" smtClean="0">
                <a:solidFill>
                  <a:schemeClr val="bg1"/>
                </a:solidFill>
              </a:rPr>
              <a:t>Desafios e Sucessos</a:t>
            </a:r>
            <a:endParaRPr lang="pt-PT" altLang="pt-PT" sz="36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15" name="Oval 14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Susana Lopes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6" name="Oval 15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Rectângulo 1"/>
          <p:cNvSpPr/>
          <p:nvPr/>
        </p:nvSpPr>
        <p:spPr>
          <a:xfrm>
            <a:off x="0" y="6237312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755576" y="194760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1600" dirty="0" err="1" smtClean="0"/>
              <a:t>Koornneef</a:t>
            </a:r>
            <a:r>
              <a:rPr lang="pt-PT" sz="1600" dirty="0" smtClean="0"/>
              <a:t> </a:t>
            </a:r>
            <a:r>
              <a:rPr lang="pt-PT" sz="1600" dirty="0"/>
              <a:t>M</a:t>
            </a:r>
            <a:r>
              <a:rPr lang="pt-PT" sz="1600" dirty="0" smtClean="0"/>
              <a:t>.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 smtClean="0"/>
              <a:t>Stam</a:t>
            </a:r>
            <a:r>
              <a:rPr lang="pt-PT" sz="1600" dirty="0" smtClean="0"/>
              <a:t> </a:t>
            </a:r>
            <a:r>
              <a:rPr lang="pt-PT" sz="1600" dirty="0"/>
              <a:t>P. (2001) </a:t>
            </a:r>
            <a:r>
              <a:rPr lang="pt-PT" sz="1600" dirty="0" err="1"/>
              <a:t>Changing</a:t>
            </a:r>
            <a:r>
              <a:rPr lang="pt-PT" sz="1600" dirty="0"/>
              <a:t> </a:t>
            </a:r>
            <a:r>
              <a:rPr lang="pt-PT" sz="1600" dirty="0" err="1"/>
              <a:t>p</a:t>
            </a:r>
            <a:r>
              <a:rPr lang="pt-PT" sz="1600" dirty="0" err="1" smtClean="0"/>
              <a:t>aradigms</a:t>
            </a:r>
            <a:r>
              <a:rPr lang="pt-PT" sz="1600" dirty="0" smtClean="0"/>
              <a:t> </a:t>
            </a:r>
            <a:r>
              <a:rPr lang="pt-PT" sz="1600" dirty="0" err="1"/>
              <a:t>in</a:t>
            </a:r>
            <a:r>
              <a:rPr lang="pt-PT" sz="1600" dirty="0"/>
              <a:t> </a:t>
            </a:r>
            <a:r>
              <a:rPr lang="pt-PT" sz="1600" dirty="0" err="1"/>
              <a:t>p</a:t>
            </a:r>
            <a:r>
              <a:rPr lang="pt-PT" sz="1600" dirty="0" err="1" smtClean="0"/>
              <a:t>lant</a:t>
            </a:r>
            <a:r>
              <a:rPr lang="pt-PT" sz="1600" dirty="0" smtClean="0"/>
              <a:t> </a:t>
            </a:r>
            <a:r>
              <a:rPr lang="pt-PT" sz="1600" dirty="0" err="1"/>
              <a:t>b</a:t>
            </a:r>
            <a:r>
              <a:rPr lang="pt-PT" sz="1600" dirty="0" err="1" smtClean="0"/>
              <a:t>reeding</a:t>
            </a:r>
            <a:r>
              <a:rPr lang="pt-PT" sz="1600" dirty="0"/>
              <a:t>. </a:t>
            </a:r>
            <a:r>
              <a:rPr lang="pt-PT" sz="1600" i="1" dirty="0" err="1"/>
              <a:t>Plant</a:t>
            </a:r>
            <a:r>
              <a:rPr lang="pt-PT" sz="1600" i="1" dirty="0"/>
              <a:t> </a:t>
            </a:r>
            <a:r>
              <a:rPr lang="pt-PT" sz="1600" i="1" dirty="0" err="1"/>
              <a:t>Physiology</a:t>
            </a:r>
            <a:r>
              <a:rPr lang="pt-PT" sz="1600" i="1" dirty="0"/>
              <a:t>, </a:t>
            </a:r>
            <a:r>
              <a:rPr lang="pt-PT" sz="1600" dirty="0"/>
              <a:t>125(1):156-9.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1600" dirty="0" err="1" smtClean="0"/>
              <a:t>Borém</a:t>
            </a:r>
            <a:r>
              <a:rPr lang="pt-PT" sz="1600" dirty="0" smtClean="0"/>
              <a:t> A., Guimarães E.P., </a:t>
            </a:r>
            <a:r>
              <a:rPr lang="pt-PT" sz="1600" dirty="0" err="1" smtClean="0"/>
              <a:t>Federizzi</a:t>
            </a:r>
            <a:r>
              <a:rPr lang="pt-PT" sz="1600" dirty="0" smtClean="0"/>
              <a:t> L.C.,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smtClean="0"/>
              <a:t>Toledo J. </a:t>
            </a:r>
            <a:r>
              <a:rPr lang="pt-PT" sz="1600" dirty="0"/>
              <a:t>(2002) </a:t>
            </a:r>
            <a:r>
              <a:rPr lang="pt-PT" sz="1600" dirty="0" err="1"/>
              <a:t>From</a:t>
            </a:r>
            <a:r>
              <a:rPr lang="pt-PT" sz="1600" dirty="0"/>
              <a:t> Mendel to </a:t>
            </a:r>
            <a:r>
              <a:rPr lang="pt-PT" sz="1600" dirty="0" err="1"/>
              <a:t>g</a:t>
            </a:r>
            <a:r>
              <a:rPr lang="pt-PT" sz="1600" dirty="0" err="1" smtClean="0"/>
              <a:t>enomics</a:t>
            </a:r>
            <a:r>
              <a:rPr lang="pt-PT" sz="1600" dirty="0"/>
              <a:t>, </a:t>
            </a:r>
            <a:r>
              <a:rPr lang="pt-PT" sz="1600" dirty="0" err="1"/>
              <a:t>p</a:t>
            </a:r>
            <a:r>
              <a:rPr lang="pt-PT" sz="1600" dirty="0" err="1" smtClean="0"/>
              <a:t>lant</a:t>
            </a:r>
            <a:r>
              <a:rPr lang="pt-PT" sz="1600" dirty="0" smtClean="0"/>
              <a:t> </a:t>
            </a:r>
            <a:r>
              <a:rPr lang="pt-PT" sz="1600" dirty="0" err="1"/>
              <a:t>b</a:t>
            </a:r>
            <a:r>
              <a:rPr lang="pt-PT" sz="1600" dirty="0" err="1" smtClean="0"/>
              <a:t>reeding</a:t>
            </a:r>
            <a:r>
              <a:rPr lang="pt-PT" sz="1600" dirty="0" smtClean="0"/>
              <a:t> </a:t>
            </a:r>
            <a:r>
              <a:rPr lang="pt-PT" sz="1600" dirty="0" err="1"/>
              <a:t>m</a:t>
            </a:r>
            <a:r>
              <a:rPr lang="pt-PT" sz="1600" dirty="0" err="1" smtClean="0"/>
              <a:t>ilestones</a:t>
            </a:r>
            <a:r>
              <a:rPr lang="pt-PT" sz="1600" dirty="0"/>
              <a:t>: A </a:t>
            </a:r>
            <a:r>
              <a:rPr lang="pt-PT" sz="1600" dirty="0" err="1" smtClean="0"/>
              <a:t>review</a:t>
            </a:r>
            <a:r>
              <a:rPr lang="pt-PT" sz="1600" dirty="0"/>
              <a:t>. </a:t>
            </a:r>
            <a:r>
              <a:rPr lang="pt-PT" sz="1600" i="1" dirty="0" err="1"/>
              <a:t>Crop</a:t>
            </a:r>
            <a:r>
              <a:rPr lang="pt-PT" sz="1600" i="1" dirty="0"/>
              <a:t> </a:t>
            </a:r>
            <a:r>
              <a:rPr lang="pt-PT" sz="1600" i="1" dirty="0" err="1"/>
              <a:t>Breeding</a:t>
            </a:r>
            <a:r>
              <a:rPr lang="pt-PT" sz="1600" i="1" dirty="0"/>
              <a:t> </a:t>
            </a:r>
            <a:r>
              <a:rPr lang="pt-PT" sz="1600" i="1" dirty="0" err="1"/>
              <a:t>Applied</a:t>
            </a:r>
            <a:r>
              <a:rPr lang="pt-PT" sz="1600" i="1" dirty="0"/>
              <a:t> </a:t>
            </a:r>
            <a:r>
              <a:rPr lang="pt-PT" sz="1600" i="1" dirty="0" err="1"/>
              <a:t>Biotechnology</a:t>
            </a:r>
            <a:r>
              <a:rPr lang="pt-PT" sz="1600" i="1" dirty="0"/>
              <a:t>,</a:t>
            </a:r>
            <a:r>
              <a:rPr lang="pt-PT" sz="1600" dirty="0"/>
              <a:t> 2: 649–58. 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1600" dirty="0" err="1" smtClean="0"/>
              <a:t>Semagn</a:t>
            </a:r>
            <a:r>
              <a:rPr lang="pt-PT" sz="1600" dirty="0" smtClean="0"/>
              <a:t> </a:t>
            </a:r>
            <a:r>
              <a:rPr lang="pt-PT" sz="1600" dirty="0"/>
              <a:t>K., </a:t>
            </a:r>
            <a:r>
              <a:rPr lang="pt-PT" sz="1600" dirty="0" err="1" smtClean="0"/>
              <a:t>Bjornstad</a:t>
            </a:r>
            <a:r>
              <a:rPr lang="pt-PT" sz="1600" dirty="0" smtClean="0"/>
              <a:t> </a:t>
            </a:r>
            <a:r>
              <a:rPr lang="pt-PT" sz="1600" dirty="0"/>
              <a:t>A.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 smtClean="0"/>
              <a:t>Ndjiondjop</a:t>
            </a:r>
            <a:r>
              <a:rPr lang="pt-PT" sz="1600" dirty="0" smtClean="0"/>
              <a:t> M.N. </a:t>
            </a:r>
            <a:r>
              <a:rPr lang="pt-PT" sz="1600" dirty="0"/>
              <a:t>(2006) </a:t>
            </a:r>
            <a:r>
              <a:rPr lang="pt-PT" sz="1600" dirty="0" err="1"/>
              <a:t>An</a:t>
            </a:r>
            <a:r>
              <a:rPr lang="pt-PT" sz="1600" dirty="0"/>
              <a:t> </a:t>
            </a:r>
            <a:r>
              <a:rPr lang="pt-PT" sz="1600" dirty="0" err="1"/>
              <a:t>o</a:t>
            </a:r>
            <a:r>
              <a:rPr lang="pt-PT" sz="1600" dirty="0" err="1" smtClean="0"/>
              <a:t>verview</a:t>
            </a:r>
            <a:r>
              <a:rPr lang="pt-PT" sz="1600" dirty="0" smtClean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smtClean="0"/>
              <a:t>molecular </a:t>
            </a:r>
            <a:r>
              <a:rPr lang="pt-PT" sz="1600" dirty="0" err="1" smtClean="0"/>
              <a:t>marker</a:t>
            </a:r>
            <a:r>
              <a:rPr lang="pt-PT" sz="1600" dirty="0" smtClean="0"/>
              <a:t> </a:t>
            </a:r>
            <a:r>
              <a:rPr lang="pt-PT" sz="1600" dirty="0" err="1"/>
              <a:t>m</a:t>
            </a:r>
            <a:r>
              <a:rPr lang="pt-PT" sz="1600" dirty="0" err="1" smtClean="0"/>
              <a:t>ethods</a:t>
            </a:r>
            <a:r>
              <a:rPr lang="pt-PT" sz="1600" dirty="0" smtClean="0"/>
              <a:t> </a:t>
            </a:r>
            <a:r>
              <a:rPr lang="pt-PT" sz="1600" dirty="0"/>
              <a:t>for </a:t>
            </a:r>
            <a:r>
              <a:rPr lang="pt-PT" sz="1600" dirty="0" err="1"/>
              <a:t>p</a:t>
            </a:r>
            <a:r>
              <a:rPr lang="pt-PT" sz="1600" dirty="0" err="1" smtClean="0"/>
              <a:t>lants</a:t>
            </a:r>
            <a:r>
              <a:rPr lang="pt-PT" sz="1600" dirty="0"/>
              <a:t>. </a:t>
            </a:r>
            <a:r>
              <a:rPr lang="pt-PT" sz="1600" i="1" dirty="0" err="1"/>
              <a:t>African</a:t>
            </a:r>
            <a:r>
              <a:rPr lang="pt-PT" sz="1600" i="1" dirty="0"/>
              <a:t>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</a:t>
            </a:r>
            <a:r>
              <a:rPr lang="pt-PT" sz="1600" i="1" dirty="0" err="1"/>
              <a:t>Biotechnology</a:t>
            </a:r>
            <a:r>
              <a:rPr lang="pt-PT" sz="1600" i="1" dirty="0"/>
              <a:t>,</a:t>
            </a:r>
            <a:r>
              <a:rPr lang="pt-PT" sz="1600" dirty="0"/>
              <a:t> 5 (25): 2540</a:t>
            </a:r>
            <a:r>
              <a:rPr lang="pt-PT" sz="1600" dirty="0" smtClean="0"/>
              <a:t>–2568</a:t>
            </a:r>
            <a:r>
              <a:rPr lang="pt-PT" sz="1600" dirty="0"/>
              <a:t>. 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1600" dirty="0" err="1" smtClean="0"/>
              <a:t>Xu</a:t>
            </a:r>
            <a:r>
              <a:rPr lang="pt-PT" sz="1600" dirty="0" smtClean="0"/>
              <a:t> Y. </a:t>
            </a:r>
            <a:r>
              <a:rPr lang="pt-PT" sz="1600" dirty="0"/>
              <a:t>(2010) </a:t>
            </a:r>
            <a:r>
              <a:rPr lang="pt-PT" sz="1600" i="1" dirty="0"/>
              <a:t>Molecular </a:t>
            </a:r>
            <a:r>
              <a:rPr lang="pt-PT" sz="1600" i="1" dirty="0" err="1"/>
              <a:t>Plant</a:t>
            </a:r>
            <a:r>
              <a:rPr lang="pt-PT" sz="1600" i="1" dirty="0"/>
              <a:t> </a:t>
            </a:r>
            <a:r>
              <a:rPr lang="pt-PT" sz="1600" i="1" dirty="0" err="1"/>
              <a:t>Breeding</a:t>
            </a:r>
            <a:r>
              <a:rPr lang="pt-PT" sz="1600" dirty="0"/>
              <a:t>, CAB </a:t>
            </a:r>
            <a:r>
              <a:rPr lang="pt-PT" sz="1600" dirty="0" err="1" smtClean="0"/>
              <a:t>International</a:t>
            </a:r>
            <a:r>
              <a:rPr lang="pt-PT" sz="1600" dirty="0" smtClean="0"/>
              <a:t>.</a:t>
            </a:r>
            <a:endParaRPr lang="pt-PT" sz="1600" dirty="0"/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1600" dirty="0" err="1" smtClean="0"/>
              <a:t>Acquaah</a:t>
            </a:r>
            <a:r>
              <a:rPr lang="pt-PT" sz="1600" dirty="0" smtClean="0"/>
              <a:t> G. (2012) </a:t>
            </a:r>
            <a:r>
              <a:rPr lang="en-US" sz="1600" i="1" dirty="0" smtClean="0"/>
              <a:t>Principles of Plant Genetics and Breeding </a:t>
            </a:r>
            <a:r>
              <a:rPr lang="en-US" sz="1600" dirty="0" smtClean="0"/>
              <a:t>(2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Edition), Wiley Blackwell.</a:t>
            </a:r>
          </a:p>
        </p:txBody>
      </p:sp>
    </p:spTree>
    <p:extLst>
      <p:ext uri="{BB962C8B-B14F-4D97-AF65-F5344CB8AC3E}">
        <p14:creationId xmlns:p14="http://schemas.microsoft.com/office/powerpoint/2010/main" val="32854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67544" y="177281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O </a:t>
            </a:r>
            <a:r>
              <a:rPr lang="en-US" sz="2000" b="1" dirty="0" err="1" smtClean="0"/>
              <a:t>Melhoramento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Plantas</a:t>
            </a:r>
            <a:r>
              <a:rPr lang="en-US" sz="2000" b="1" dirty="0" smtClean="0"/>
              <a:t> </a:t>
            </a:r>
            <a:r>
              <a:rPr lang="en-US" sz="2000" dirty="0" smtClean="0"/>
              <a:t>é o </a:t>
            </a:r>
            <a:r>
              <a:rPr lang="en-US" sz="2000" dirty="0" err="1" smtClean="0"/>
              <a:t>conjunto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procedimentos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usados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ser </a:t>
            </a:r>
            <a:r>
              <a:rPr lang="en-US" sz="2000" dirty="0" err="1" smtClean="0"/>
              <a:t>humano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longo</a:t>
            </a:r>
            <a:r>
              <a:rPr lang="en-US" sz="2000" dirty="0" smtClean="0"/>
              <a:t> dos </a:t>
            </a:r>
            <a:r>
              <a:rPr lang="en-US" sz="2000" dirty="0" err="1" smtClean="0"/>
              <a:t>séculos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alterar</a:t>
            </a:r>
            <a:r>
              <a:rPr lang="en-US" sz="2000" dirty="0" smtClean="0"/>
              <a:t> as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, </a:t>
            </a:r>
            <a:r>
              <a:rPr lang="en-US" sz="2000" dirty="0" err="1" smtClean="0"/>
              <a:t>seleccionando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introduzindo</a:t>
            </a:r>
            <a:r>
              <a:rPr lang="en-US" sz="2000" dirty="0" smtClean="0"/>
              <a:t> </a:t>
            </a:r>
            <a:r>
              <a:rPr lang="en-US" sz="2000" dirty="0" err="1" smtClean="0"/>
              <a:t>desta</a:t>
            </a:r>
            <a:r>
              <a:rPr lang="en-US" sz="2000" dirty="0" smtClean="0"/>
              <a:t> forma </a:t>
            </a:r>
            <a:r>
              <a:rPr lang="en-US" sz="2000" b="1" dirty="0" err="1" smtClean="0"/>
              <a:t>características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desejáveis</a:t>
            </a:r>
            <a:endParaRPr lang="en-US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Conceito de Melhoramento de Plantas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5221432" cy="258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baixo 7"/>
          <p:cNvSpPr/>
          <p:nvPr/>
        </p:nvSpPr>
        <p:spPr>
          <a:xfrm>
            <a:off x="4391054" y="2924944"/>
            <a:ext cx="361892" cy="25496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upo 5"/>
          <p:cNvGrpSpPr/>
          <p:nvPr/>
        </p:nvGrpSpPr>
        <p:grpSpPr>
          <a:xfrm>
            <a:off x="2483768" y="3284984"/>
            <a:ext cx="4157516" cy="720080"/>
            <a:chOff x="2483768" y="3313856"/>
            <a:chExt cx="4157516" cy="720080"/>
          </a:xfrm>
        </p:grpSpPr>
        <p:sp>
          <p:nvSpPr>
            <p:cNvPr id="5" name="Rectângulo 4"/>
            <p:cNvSpPr/>
            <p:nvPr/>
          </p:nvSpPr>
          <p:spPr>
            <a:xfrm>
              <a:off x="2502717" y="3313856"/>
              <a:ext cx="4138567" cy="72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83768" y="3313856"/>
              <a:ext cx="4138567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/>
                <a:t>Aumento  da produtividade das culturas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5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Domesticação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www.omlet.co.uk/images/originals/Cat-Cat_Guide-A_crescent_shaped_area_of_fertile_land_around_Egypt_and_Sy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542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611560" y="19888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O </a:t>
            </a:r>
            <a:r>
              <a:rPr lang="en-US" sz="2000" dirty="0" err="1" smtClean="0"/>
              <a:t>Melhoramento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</a:t>
            </a:r>
            <a:r>
              <a:rPr lang="en-US" sz="2000" dirty="0" err="1" smtClean="0"/>
              <a:t>começou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</a:t>
            </a: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há</a:t>
            </a:r>
            <a:r>
              <a:rPr lang="en-US" sz="2000" dirty="0" smtClean="0"/>
              <a:t> 10.000 </a:t>
            </a:r>
            <a:r>
              <a:rPr lang="en-US" sz="2000" dirty="0" err="1" smtClean="0"/>
              <a:t>anos</a:t>
            </a:r>
            <a:r>
              <a:rPr lang="en-US" sz="2000" dirty="0" smtClean="0"/>
              <a:t>, no </a:t>
            </a:r>
            <a:r>
              <a:rPr lang="en-US" sz="2000" dirty="0" err="1" smtClean="0"/>
              <a:t>Crescente</a:t>
            </a:r>
            <a:r>
              <a:rPr lang="en-US" sz="2000" dirty="0" smtClean="0"/>
              <a:t> </a:t>
            </a:r>
            <a:r>
              <a:rPr lang="en-US" sz="2000" dirty="0" err="1" smtClean="0"/>
              <a:t>Fértil</a:t>
            </a:r>
            <a:r>
              <a:rPr lang="en-US" sz="2000" dirty="0" smtClean="0"/>
              <a:t>, com a </a:t>
            </a:r>
            <a:r>
              <a:rPr lang="en-US" sz="2000" b="1" dirty="0" err="1" smtClean="0"/>
              <a:t>domesticação</a:t>
            </a:r>
            <a:r>
              <a:rPr lang="en-US" sz="2000" b="1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</a:t>
            </a:r>
            <a:endParaRPr lang="pt-PT" sz="2000" dirty="0"/>
          </a:p>
        </p:txBody>
      </p:sp>
      <p:sp>
        <p:nvSpPr>
          <p:cNvPr id="14" name="Seta para baixo 13"/>
          <p:cNvSpPr/>
          <p:nvPr/>
        </p:nvSpPr>
        <p:spPr>
          <a:xfrm>
            <a:off x="2195736" y="4149080"/>
            <a:ext cx="299085" cy="35726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611560" y="32849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6"/>
                </a:solidFill>
              </a:rPr>
              <a:t>Desafio</a:t>
            </a:r>
            <a:r>
              <a:rPr lang="en-US" sz="2000" b="1" dirty="0" smtClean="0">
                <a:solidFill>
                  <a:schemeClr val="accent6"/>
                </a:solidFill>
              </a:rPr>
              <a:t>: </a:t>
            </a:r>
            <a:r>
              <a:rPr lang="en-US" sz="2000" dirty="0" smtClean="0"/>
              <a:t> </a:t>
            </a:r>
            <a:r>
              <a:rPr lang="en-US" sz="2000" dirty="0" err="1" smtClean="0"/>
              <a:t>transição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estilo</a:t>
            </a:r>
            <a:r>
              <a:rPr lang="en-US" sz="2000" dirty="0" smtClean="0"/>
              <a:t> de </a:t>
            </a:r>
            <a:r>
              <a:rPr lang="en-US" sz="2000" dirty="0" err="1" smtClean="0"/>
              <a:t>vida</a:t>
            </a:r>
            <a:r>
              <a:rPr lang="en-US" sz="2000" dirty="0" smtClean="0"/>
              <a:t> </a:t>
            </a:r>
            <a:r>
              <a:rPr lang="en-US" sz="2000" dirty="0" err="1" smtClean="0"/>
              <a:t>nómada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/>
              <a:t> </a:t>
            </a:r>
            <a:r>
              <a:rPr lang="en-US" sz="2000" dirty="0" err="1" smtClean="0"/>
              <a:t>sedentária</a:t>
            </a:r>
            <a:endParaRPr lang="pt-PT" sz="2000" dirty="0"/>
          </a:p>
        </p:txBody>
      </p:sp>
      <p:sp>
        <p:nvSpPr>
          <p:cNvPr id="17" name="Rectângulo 16"/>
          <p:cNvSpPr/>
          <p:nvPr/>
        </p:nvSpPr>
        <p:spPr>
          <a:xfrm>
            <a:off x="323528" y="4797152"/>
            <a:ext cx="3822672" cy="14311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/>
              <a:t>Aumento da produção das plantas</a:t>
            </a:r>
          </a:p>
          <a:p>
            <a:pPr algn="ctr"/>
            <a:endParaRPr lang="pt-PT" sz="1100" b="1" dirty="0" smtClean="0"/>
          </a:p>
          <a:p>
            <a:pPr algn="ctr"/>
            <a:r>
              <a:rPr lang="pt-PT" sz="2000" b="1" dirty="0" smtClean="0"/>
              <a:t>Aumento do número de plantas comestíveis</a:t>
            </a:r>
          </a:p>
          <a:p>
            <a:pPr algn="ctr"/>
            <a:r>
              <a:rPr lang="pt-PT" sz="1600" dirty="0" smtClean="0"/>
              <a:t>(redução da sua toxicidade)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2854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unidireccional 8"/>
          <p:cNvCxnSpPr/>
          <p:nvPr/>
        </p:nvCxnSpPr>
        <p:spPr>
          <a:xfrm>
            <a:off x="107504" y="3741673"/>
            <a:ext cx="8744619" cy="185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23"/>
          <p:cNvSpPr/>
          <p:nvPr/>
        </p:nvSpPr>
        <p:spPr>
          <a:xfrm>
            <a:off x="7107768" y="3597657"/>
            <a:ext cx="115212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do Melhoramento de Plantas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11560" y="3606949"/>
            <a:ext cx="1152128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2771800" y="3606949"/>
            <a:ext cx="1152128" cy="2880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3616241"/>
            <a:ext cx="1152128" cy="288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827584" y="35706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1694</a:t>
            </a:r>
            <a:endParaRPr lang="pt-PT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015120" y="35706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1866</a:t>
            </a:r>
            <a:endParaRPr lang="pt-PT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59796" y="35706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1953</a:t>
            </a:r>
            <a:endParaRPr lang="pt-PT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2" descr="https://upload.wikimedia.org/wikipedia/commons/6/68/Carl_von_Linn%C3%A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2582" r="22287" b="27005"/>
          <a:stretch/>
        </p:blipFill>
        <p:spPr bwMode="auto">
          <a:xfrm>
            <a:off x="479782" y="1771492"/>
            <a:ext cx="1499930" cy="1754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16771"/>
          <a:stretch/>
        </p:blipFill>
        <p:spPr bwMode="auto">
          <a:xfrm flipH="1">
            <a:off x="2641135" y="4029705"/>
            <a:ext cx="1498740" cy="1615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ângulo 20"/>
          <p:cNvSpPr/>
          <p:nvPr/>
        </p:nvSpPr>
        <p:spPr>
          <a:xfrm>
            <a:off x="107504" y="4024889"/>
            <a:ext cx="2153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PT" b="1" dirty="0" err="1" smtClean="0">
                <a:latin typeface="+mn-lt"/>
              </a:rPr>
              <a:t>Camerarius</a:t>
            </a:r>
            <a:r>
              <a:rPr lang="en-US" altLang="pt-PT" dirty="0" smtClean="0">
                <a:latin typeface="+mn-lt"/>
              </a:rPr>
              <a:t>  </a:t>
            </a:r>
          </a:p>
          <a:p>
            <a:pPr algn="ctr"/>
            <a:r>
              <a:rPr lang="en-US" altLang="pt-PT" dirty="0" err="1" smtClean="0">
                <a:latin typeface="+mn-lt"/>
              </a:rPr>
              <a:t>Cruzamento</a:t>
            </a:r>
            <a:r>
              <a:rPr lang="en-US" altLang="pt-PT" dirty="0" smtClean="0">
                <a:latin typeface="+mn-lt"/>
              </a:rPr>
              <a:t> de </a:t>
            </a:r>
            <a:r>
              <a:rPr lang="en-US" altLang="pt-PT" dirty="0" err="1" smtClean="0">
                <a:latin typeface="+mn-lt"/>
              </a:rPr>
              <a:t>plantas</a:t>
            </a:r>
            <a:r>
              <a:rPr lang="en-US" altLang="pt-PT" dirty="0" smtClean="0">
                <a:latin typeface="+mn-lt"/>
              </a:rPr>
              <a:t> </a:t>
            </a:r>
            <a:r>
              <a:rPr lang="en-US" altLang="pt-PT" dirty="0" err="1" smtClean="0">
                <a:latin typeface="+mn-lt"/>
              </a:rPr>
              <a:t>como</a:t>
            </a:r>
            <a:r>
              <a:rPr lang="en-US" altLang="pt-PT" dirty="0" smtClean="0">
                <a:latin typeface="+mn-lt"/>
              </a:rPr>
              <a:t> </a:t>
            </a:r>
            <a:r>
              <a:rPr lang="en-US" altLang="pt-PT" dirty="0" err="1" smtClean="0">
                <a:latin typeface="+mn-lt"/>
              </a:rPr>
              <a:t>método</a:t>
            </a:r>
            <a:r>
              <a:rPr lang="en-US" altLang="pt-PT" dirty="0" smtClean="0">
                <a:latin typeface="+mn-lt"/>
              </a:rPr>
              <a:t> de </a:t>
            </a:r>
            <a:r>
              <a:rPr lang="en-US" altLang="pt-PT" dirty="0" err="1" smtClean="0">
                <a:latin typeface="+mn-lt"/>
              </a:rPr>
              <a:t>obter</a:t>
            </a:r>
            <a:r>
              <a:rPr lang="en-US" altLang="pt-PT" dirty="0" smtClean="0">
                <a:latin typeface="+mn-lt"/>
              </a:rPr>
              <a:t> novas </a:t>
            </a:r>
            <a:r>
              <a:rPr lang="en-US" altLang="pt-PT" dirty="0" err="1" smtClean="0">
                <a:latin typeface="+mn-lt"/>
              </a:rPr>
              <a:t>formas</a:t>
            </a:r>
            <a:endParaRPr lang="pt-PT" dirty="0">
              <a:latin typeface="+mn-lt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2072993" y="2517537"/>
            <a:ext cx="254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PT" b="1" dirty="0" smtClean="0">
                <a:latin typeface="+mn-lt"/>
              </a:rPr>
              <a:t>Mendel</a:t>
            </a:r>
          </a:p>
          <a:p>
            <a:pPr algn="ctr">
              <a:spcBef>
                <a:spcPts val="0"/>
              </a:spcBef>
            </a:pPr>
            <a:r>
              <a:rPr lang="en-US" altLang="pt-PT" dirty="0" err="1" smtClean="0">
                <a:latin typeface="+mn-lt"/>
              </a:rPr>
              <a:t>Evidência</a:t>
            </a:r>
            <a:r>
              <a:rPr lang="en-US" altLang="pt-PT" dirty="0" smtClean="0">
                <a:latin typeface="+mn-lt"/>
              </a:rPr>
              <a:t> </a:t>
            </a:r>
            <a:r>
              <a:rPr lang="en-US" altLang="pt-PT" dirty="0" err="1" smtClean="0">
                <a:latin typeface="+mn-lt"/>
              </a:rPr>
              <a:t>empírica</a:t>
            </a:r>
            <a:r>
              <a:rPr lang="en-US" altLang="pt-PT" dirty="0" smtClean="0">
                <a:latin typeface="+mn-lt"/>
              </a:rPr>
              <a:t> da </a:t>
            </a:r>
            <a:r>
              <a:rPr lang="en-US" altLang="pt-PT" dirty="0" err="1" smtClean="0">
                <a:latin typeface="+mn-lt"/>
              </a:rPr>
              <a:t>hereditaridade</a:t>
            </a:r>
            <a:endParaRPr lang="en-US" altLang="pt-PT" dirty="0" smtClean="0">
              <a:latin typeface="+mn-lt"/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6763215" y="2060848"/>
            <a:ext cx="1841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PT" b="1" dirty="0" smtClean="0">
                <a:latin typeface="+mj-lt"/>
              </a:rPr>
              <a:t>Watson, Crick, Wilkins &amp; Rosalind Franklin</a:t>
            </a:r>
            <a:r>
              <a:rPr lang="en-US" altLang="pt-PT" dirty="0" smtClean="0">
                <a:latin typeface="+mj-lt"/>
              </a:rPr>
              <a:t> </a:t>
            </a:r>
          </a:p>
          <a:p>
            <a:pPr algn="ctr"/>
            <a:r>
              <a:rPr lang="en-US" altLang="pt-PT" dirty="0" smtClean="0">
                <a:latin typeface="+mj-lt"/>
              </a:rPr>
              <a:t> </a:t>
            </a:r>
            <a:r>
              <a:rPr lang="en-US" altLang="pt-PT" dirty="0" err="1" smtClean="0">
                <a:latin typeface="+mj-lt"/>
              </a:rPr>
              <a:t>Modelo</a:t>
            </a:r>
            <a:r>
              <a:rPr lang="en-US" altLang="pt-PT" dirty="0" smtClean="0">
                <a:latin typeface="+mj-lt"/>
              </a:rPr>
              <a:t> da </a:t>
            </a:r>
            <a:r>
              <a:rPr lang="en-US" altLang="pt-PT" dirty="0" err="1" smtClean="0">
                <a:latin typeface="+mj-lt"/>
              </a:rPr>
              <a:t>estrutura</a:t>
            </a:r>
            <a:r>
              <a:rPr lang="en-US" altLang="pt-PT" dirty="0" smtClean="0">
                <a:latin typeface="+mj-lt"/>
              </a:rPr>
              <a:t> do DNA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184068" y="35706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1923</a:t>
            </a:r>
            <a:endParaRPr lang="pt-PT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4452924" y="4024889"/>
            <a:ext cx="2025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PT" b="1" dirty="0" smtClean="0">
                <a:latin typeface="+mj-lt"/>
              </a:rPr>
              <a:t>Wallace</a:t>
            </a:r>
            <a:r>
              <a:rPr lang="en-US" altLang="pt-PT" dirty="0" smtClean="0">
                <a:latin typeface="+mj-lt"/>
              </a:rPr>
              <a:t> </a:t>
            </a:r>
          </a:p>
          <a:p>
            <a:pPr algn="ctr"/>
            <a:r>
              <a:rPr lang="pt-PT" dirty="0" smtClean="0">
                <a:latin typeface="+mj-lt"/>
              </a:rPr>
              <a:t>Primeiro híbrido comercial de milho</a:t>
            </a:r>
          </a:p>
        </p:txBody>
      </p:sp>
      <p:pic>
        <p:nvPicPr>
          <p:cNvPr id="1026" name="Picture 2" descr="http://www.thefamouspeople.com/profiles/images/henry-a-wallace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15474"/>
          <a:stretch/>
        </p:blipFill>
        <p:spPr bwMode="auto">
          <a:xfrm>
            <a:off x="4627630" y="1628800"/>
            <a:ext cx="1675945" cy="18968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6433">
            <a:off x="6542409" y="5066244"/>
            <a:ext cx="1286404" cy="1722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upo 1"/>
          <p:cNvGrpSpPr/>
          <p:nvPr/>
        </p:nvGrpSpPr>
        <p:grpSpPr>
          <a:xfrm>
            <a:off x="6876293" y="3856308"/>
            <a:ext cx="1944180" cy="2821989"/>
            <a:chOff x="6876293" y="4013925"/>
            <a:chExt cx="1944180" cy="2821989"/>
          </a:xfrm>
        </p:grpSpPr>
        <p:grpSp>
          <p:nvGrpSpPr>
            <p:cNvPr id="29" name="Grupo 17"/>
            <p:cNvGrpSpPr/>
            <p:nvPr/>
          </p:nvGrpSpPr>
          <p:grpSpPr>
            <a:xfrm>
              <a:off x="6876293" y="4013925"/>
              <a:ext cx="1944180" cy="1588205"/>
              <a:chOff x="5365462" y="1921178"/>
              <a:chExt cx="1944180" cy="1588205"/>
            </a:xfrm>
          </p:grpSpPr>
          <p:pic>
            <p:nvPicPr>
              <p:cNvPr id="31" name="Picture 9" descr="https://modernblue13.files.wordpress.com/2014/10/la-importancia-del-modelo-de-watson-y-crick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157514" y="1925918"/>
                <a:ext cx="1152128" cy="158346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9" descr="https://modernblue13.files.wordpress.com/2014/10/la-importancia-del-modelo-de-watson-y-crick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1149465">
                <a:off x="5365462" y="1921178"/>
                <a:ext cx="1129436" cy="15228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" descr="https://upload.wikimedia.org/wikipedia/en/9/97/Rosalind_Frankli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00596">
              <a:off x="7380312" y="5183379"/>
              <a:ext cx="1288977" cy="16525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9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3589"/>
          <a:stretch/>
        </p:blipFill>
        <p:spPr bwMode="auto">
          <a:xfrm>
            <a:off x="755576" y="1974006"/>
            <a:ext cx="2912745" cy="361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Revolução Verde” (1960)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348570" y="5579948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Norman </a:t>
            </a:r>
            <a:r>
              <a:rPr lang="pt-PT" dirty="0" err="1"/>
              <a:t>Borlaug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4608003" y="2276872"/>
            <a:ext cx="3695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/>
                </a:solidFill>
              </a:rPr>
              <a:t>Desafio</a:t>
            </a:r>
            <a:r>
              <a:rPr lang="en-US" sz="2000" b="1" dirty="0" smtClean="0">
                <a:solidFill>
                  <a:schemeClr val="accent6"/>
                </a:solidFill>
              </a:rPr>
              <a:t>: </a:t>
            </a:r>
            <a:r>
              <a:rPr lang="en-US" sz="2000" dirty="0" err="1" smtClean="0"/>
              <a:t>melhoramento</a:t>
            </a:r>
            <a:r>
              <a:rPr lang="en-US" sz="2000" dirty="0" smtClean="0"/>
              <a:t>  do </a:t>
            </a:r>
            <a:r>
              <a:rPr lang="en-US" sz="2000" dirty="0" err="1" smtClean="0"/>
              <a:t>trigo</a:t>
            </a:r>
            <a:r>
              <a:rPr lang="en-US" sz="2000" dirty="0" smtClean="0"/>
              <a:t> e  </a:t>
            </a:r>
            <a:r>
              <a:rPr lang="en-US" sz="2000" dirty="0" err="1" smtClean="0"/>
              <a:t>milho</a:t>
            </a:r>
            <a:r>
              <a:rPr lang="en-US" sz="2000" dirty="0" smtClean="0"/>
              <a:t> de forma a </a:t>
            </a:r>
            <a:r>
              <a:rPr lang="en-US" sz="2000" dirty="0" err="1" smtClean="0"/>
              <a:t>satisfazer</a:t>
            </a:r>
            <a:r>
              <a:rPr lang="en-US" sz="2000" dirty="0" smtClean="0"/>
              <a:t> as </a:t>
            </a:r>
            <a:r>
              <a:rPr lang="en-US" sz="2000" dirty="0" err="1" smtClean="0"/>
              <a:t>necessidades</a:t>
            </a:r>
            <a:r>
              <a:rPr lang="en-US" sz="2000" dirty="0" smtClean="0"/>
              <a:t> </a:t>
            </a:r>
            <a:r>
              <a:rPr lang="en-US" sz="2000" dirty="0" err="1" smtClean="0"/>
              <a:t>produtivas</a:t>
            </a:r>
            <a:r>
              <a:rPr lang="en-US" sz="2000" dirty="0" smtClean="0"/>
              <a:t> dos </a:t>
            </a:r>
            <a:r>
              <a:rPr lang="en-US" sz="2000" dirty="0" err="1" smtClean="0"/>
              <a:t>países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desenvolvimento</a:t>
            </a:r>
            <a:endParaRPr lang="pt-PT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4391980" y="4653136"/>
            <a:ext cx="4127269" cy="778675"/>
            <a:chOff x="4117139" y="4630129"/>
            <a:chExt cx="4127269" cy="778675"/>
          </a:xfrm>
        </p:grpSpPr>
        <p:sp>
          <p:nvSpPr>
            <p:cNvPr id="2" name="Rectângulo 1"/>
            <p:cNvSpPr/>
            <p:nvPr/>
          </p:nvSpPr>
          <p:spPr>
            <a:xfrm>
              <a:off x="4117139" y="4630129"/>
              <a:ext cx="4127269" cy="778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ctângulo 9"/>
            <p:cNvSpPr/>
            <p:nvPr/>
          </p:nvSpPr>
          <p:spPr>
            <a:xfrm>
              <a:off x="4142793" y="4665523"/>
              <a:ext cx="4101615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/>
                <a:t>Variedades</a:t>
              </a:r>
              <a:r>
                <a:rPr lang="en-US" sz="2000" dirty="0" smtClean="0"/>
                <a:t> de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trigo</a:t>
              </a:r>
              <a:r>
                <a:rPr lang="en-US" sz="2000" b="1" dirty="0" smtClean="0"/>
                <a:t> </a:t>
              </a:r>
              <a:r>
                <a:rPr lang="en-US" sz="2000" dirty="0" smtClean="0"/>
                <a:t>semi-</a:t>
              </a:r>
              <a:r>
                <a:rPr lang="en-US" sz="2000" dirty="0" err="1" smtClean="0"/>
                <a:t>anãs</a:t>
              </a:r>
              <a:r>
                <a:rPr lang="en-US" sz="2000" dirty="0" smtClean="0"/>
                <a:t> de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alta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produtividade</a:t>
              </a:r>
              <a:r>
                <a:rPr lang="en-US" sz="2000" b="1" dirty="0" smtClean="0"/>
                <a:t>,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resistentes</a:t>
              </a:r>
              <a:r>
                <a:rPr lang="en-US" sz="2000" dirty="0" smtClean="0"/>
                <a:t> à </a:t>
              </a:r>
              <a:r>
                <a:rPr lang="en-US" sz="2000" dirty="0" err="1" smtClean="0"/>
                <a:t>acama</a:t>
              </a:r>
              <a:endParaRPr lang="pt-PT" sz="2000" dirty="0"/>
            </a:p>
          </p:txBody>
        </p:sp>
      </p:grpSp>
      <p:sp>
        <p:nvSpPr>
          <p:cNvPr id="15" name="Seta para baixo 14"/>
          <p:cNvSpPr/>
          <p:nvPr/>
        </p:nvSpPr>
        <p:spPr>
          <a:xfrm>
            <a:off x="6306072" y="3861048"/>
            <a:ext cx="299085" cy="35726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4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Metodologias do Melhoramento de Plantas 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1844824"/>
            <a:ext cx="74168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2000" b="1" dirty="0" smtClean="0"/>
              <a:t>Melhoramento convencional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/>
              <a:t>Mutações ou cruzamentos para introduzir variabilidade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/>
              <a:t>Seleção baseda em caracteres morfológicos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/>
              <a:t>Sementeira de sementes selecionadas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0" y="59492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6"/>
                </a:solidFill>
              </a:rPr>
              <a:t>Desafio: </a:t>
            </a:r>
            <a:r>
              <a:rPr lang="pt-PT" sz="2000" dirty="0" smtClean="0"/>
              <a:t>redução do tempo necessário para completar o programa de melhoramento</a:t>
            </a:r>
            <a:endParaRPr lang="pt-PT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680735" y="3789040"/>
            <a:ext cx="7716493" cy="1967975"/>
            <a:chOff x="680735" y="3789040"/>
            <a:chExt cx="7716493" cy="19679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40"/>
            <a:stretch/>
          </p:blipFill>
          <p:spPr bwMode="auto">
            <a:xfrm>
              <a:off x="882668" y="4195603"/>
              <a:ext cx="1155682" cy="129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Conexão recta unidireccional 12"/>
            <p:cNvCxnSpPr/>
            <p:nvPr/>
          </p:nvCxnSpPr>
          <p:spPr>
            <a:xfrm>
              <a:off x="3855521" y="4845035"/>
              <a:ext cx="356439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153" y="3789040"/>
              <a:ext cx="3621075" cy="196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http://anicetoecouto.com.br/img/RAI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11867" flipH="1">
              <a:off x="680735" y="4217513"/>
              <a:ext cx="403863" cy="56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9"/>
            <a:stretch/>
          </p:blipFill>
          <p:spPr bwMode="auto">
            <a:xfrm>
              <a:off x="2038350" y="4195604"/>
              <a:ext cx="1426302" cy="129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Ferramentas Modernas de Melhoramento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429831" y="5979277"/>
            <a:ext cx="6284335" cy="484133"/>
            <a:chOff x="1429831" y="5979277"/>
            <a:chExt cx="6284335" cy="484133"/>
          </a:xfrm>
        </p:grpSpPr>
        <p:sp>
          <p:nvSpPr>
            <p:cNvPr id="4" name="Rectângulo 3"/>
            <p:cNvSpPr/>
            <p:nvPr/>
          </p:nvSpPr>
          <p:spPr>
            <a:xfrm>
              <a:off x="1429831" y="5979277"/>
              <a:ext cx="6284335" cy="48413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429831" y="6021288"/>
              <a:ext cx="6284335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/>
                <a:t>Aumento da </a:t>
              </a:r>
              <a:r>
                <a:rPr lang="pt-PT" sz="2000" b="1" dirty="0" smtClean="0"/>
                <a:t>eficácia</a:t>
              </a:r>
              <a:r>
                <a:rPr lang="pt-PT" sz="2000" dirty="0" smtClean="0"/>
                <a:t> </a:t>
              </a:r>
              <a:r>
                <a:rPr lang="pt-PT" sz="2000" dirty="0" smtClean="0"/>
                <a:t>e da </a:t>
              </a:r>
              <a:r>
                <a:rPr lang="pt-PT" sz="2000" b="1" dirty="0" smtClean="0"/>
                <a:t>eficiência </a:t>
              </a:r>
              <a:r>
                <a:rPr lang="pt-PT" sz="2000" dirty="0" smtClean="0"/>
                <a:t>do melhoramento</a:t>
              </a:r>
              <a:endParaRPr lang="pt-PT" sz="2000" b="1" dirty="0"/>
            </a:p>
          </p:txBody>
        </p:sp>
      </p:grpSp>
      <p:pic>
        <p:nvPicPr>
          <p:cNvPr id="9" name="Picture 4" descr="http://www.nzbio.org.nz/wp-content/uploads/2014/09/bigstock-Scientist-holding-and-examinin-43863778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r="13472"/>
          <a:stretch/>
        </p:blipFill>
        <p:spPr bwMode="auto">
          <a:xfrm>
            <a:off x="636068" y="2626825"/>
            <a:ext cx="2476650" cy="272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567215" y="2257235"/>
            <a:ext cx="2614357" cy="333200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Arredondar Rectângulo de Canto do Mesmo Lado 11"/>
          <p:cNvSpPr/>
          <p:nvPr/>
        </p:nvSpPr>
        <p:spPr>
          <a:xfrm>
            <a:off x="567215" y="1844824"/>
            <a:ext cx="2614357" cy="44845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567215" y="1772816"/>
            <a:ext cx="2614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dirty="0" smtClean="0"/>
              <a:t>Cultura </a:t>
            </a:r>
            <a:r>
              <a:rPr lang="pt-PT" sz="2000" i="1" dirty="0" smtClean="0"/>
              <a:t>in vitro </a:t>
            </a:r>
            <a:endParaRPr lang="pt-PT" sz="2000" dirty="0"/>
          </a:p>
        </p:txBody>
      </p:sp>
      <p:sp>
        <p:nvSpPr>
          <p:cNvPr id="17" name="Rectângulo 16"/>
          <p:cNvSpPr/>
          <p:nvPr/>
        </p:nvSpPr>
        <p:spPr>
          <a:xfrm>
            <a:off x="3325588" y="2257235"/>
            <a:ext cx="2614357" cy="333200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Arredondar Rectângulo de Canto do Mesmo Lado 17"/>
          <p:cNvSpPr/>
          <p:nvPr/>
        </p:nvSpPr>
        <p:spPr>
          <a:xfrm>
            <a:off x="3325588" y="1844824"/>
            <a:ext cx="2614357" cy="44845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3275856" y="1876762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/>
              <a:t>Ferramentas genómicas</a:t>
            </a:r>
            <a:endParaRPr lang="pt-PT" sz="2000" dirty="0"/>
          </a:p>
        </p:txBody>
      </p:sp>
      <p:sp>
        <p:nvSpPr>
          <p:cNvPr id="19" name="Rectângulo 18"/>
          <p:cNvSpPr/>
          <p:nvPr/>
        </p:nvSpPr>
        <p:spPr>
          <a:xfrm>
            <a:off x="6061892" y="2257235"/>
            <a:ext cx="2614357" cy="333200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Arredondar Rectângulo de Canto do Mesmo Lado 19"/>
          <p:cNvSpPr/>
          <p:nvPr/>
        </p:nvSpPr>
        <p:spPr>
          <a:xfrm>
            <a:off x="6061892" y="1844824"/>
            <a:ext cx="2614357" cy="44845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6061892" y="1772816"/>
            <a:ext cx="261456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 smtClean="0"/>
              <a:t>Engenharia genética </a:t>
            </a:r>
            <a:endParaRPr lang="pt-PT" sz="2000" dirty="0"/>
          </a:p>
        </p:txBody>
      </p:sp>
      <p:pic>
        <p:nvPicPr>
          <p:cNvPr id="6153" name="Picture 9" descr="http://biologydecoded.com/wp-content/uploads/2015/07/787454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1881" r="17976" b="-3355"/>
          <a:stretch/>
        </p:blipFill>
        <p:spPr bwMode="auto">
          <a:xfrm>
            <a:off x="6188483" y="2658059"/>
            <a:ext cx="2361173" cy="265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37429"/>
            <a:ext cx="2026442" cy="29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Futuros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0" descr="http://kedc.com/wp-content/uploads/2015/03/pop-increa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5735"/>
            <a:ext cx="2753070" cy="27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ângulo 16"/>
          <p:cNvSpPr/>
          <p:nvPr/>
        </p:nvSpPr>
        <p:spPr>
          <a:xfrm>
            <a:off x="648264" y="4941168"/>
            <a:ext cx="377851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6"/>
                </a:solidFill>
              </a:rPr>
              <a:t>Desafio: </a:t>
            </a:r>
            <a:r>
              <a:rPr lang="pt-PT" sz="2000" dirty="0" smtClean="0"/>
              <a:t>Duplicação da produção global de alimentos para fazer face a um acréscimo de 60-80% da população humana</a:t>
            </a:r>
            <a:endParaRPr lang="pt-PT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5110164" y="1716152"/>
            <a:ext cx="3364781" cy="446892"/>
            <a:chOff x="5110164" y="1716152"/>
            <a:chExt cx="3364781" cy="446892"/>
          </a:xfrm>
        </p:grpSpPr>
        <p:sp>
          <p:nvSpPr>
            <p:cNvPr id="2" name="Rectângulo 1"/>
            <p:cNvSpPr/>
            <p:nvPr/>
          </p:nvSpPr>
          <p:spPr>
            <a:xfrm>
              <a:off x="5124677" y="1716152"/>
              <a:ext cx="3350268" cy="4468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110164" y="1748433"/>
              <a:ext cx="3350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/>
                <a:t>Abordagem multidisciplinar</a:t>
              </a:r>
              <a:endParaRPr lang="pt-PT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55595" y="2383548"/>
            <a:ext cx="4007214" cy="3954699"/>
            <a:chOff x="4855595" y="2383548"/>
            <a:chExt cx="4007214" cy="395469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95" y="2383548"/>
              <a:ext cx="4007214" cy="395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6367763" y="5389823"/>
              <a:ext cx="864096" cy="8640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2" name="Conexão recta 11"/>
            <p:cNvCxnSpPr/>
            <p:nvPr/>
          </p:nvCxnSpPr>
          <p:spPr>
            <a:xfrm flipV="1">
              <a:off x="7040831" y="3401717"/>
              <a:ext cx="191028" cy="396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flipV="1">
              <a:off x="5797637" y="4553845"/>
              <a:ext cx="432048" cy="207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cta 13"/>
            <p:cNvCxnSpPr/>
            <p:nvPr/>
          </p:nvCxnSpPr>
          <p:spPr>
            <a:xfrm flipV="1">
              <a:off x="7373626" y="3916227"/>
              <a:ext cx="434297" cy="1874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cta 14"/>
            <p:cNvCxnSpPr/>
            <p:nvPr/>
          </p:nvCxnSpPr>
          <p:spPr>
            <a:xfrm>
              <a:off x="7373626" y="4553845"/>
              <a:ext cx="434297" cy="207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 flipH="1" flipV="1">
              <a:off x="6381939" y="3401717"/>
              <a:ext cx="216024" cy="396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cta 17"/>
            <p:cNvCxnSpPr/>
            <p:nvPr/>
          </p:nvCxnSpPr>
          <p:spPr>
            <a:xfrm flipV="1">
              <a:off x="6364125" y="4871567"/>
              <a:ext cx="201848" cy="4238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xão recta 18"/>
            <p:cNvCxnSpPr/>
            <p:nvPr/>
          </p:nvCxnSpPr>
          <p:spPr>
            <a:xfrm flipH="1" flipV="1">
              <a:off x="7052707" y="4859691"/>
              <a:ext cx="191028" cy="4188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>
              <a:off x="5828079" y="3892477"/>
              <a:ext cx="427359" cy="1874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10"/>
            <p:cNvSpPr txBox="1"/>
            <p:nvPr/>
          </p:nvSpPr>
          <p:spPr>
            <a:xfrm>
              <a:off x="6363074" y="5604348"/>
              <a:ext cx="938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47625" dist="25400" dir="8100000" algn="tr" rotWithShape="0">
                      <a:prstClr val="black">
                        <a:alpha val="87000"/>
                      </a:prstClr>
                    </a:outerShdw>
                  </a:effectLst>
                </a:rPr>
                <a:t>Biometry</a:t>
              </a:r>
              <a:r>
                <a:rPr lang="pt-PT" sz="12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47625" dist="25400" dir="8100000" algn="tr" rotWithShape="0">
                      <a:prstClr val="black">
                        <a:alpha val="87000"/>
                      </a:prstClr>
                    </a:outerShdw>
                  </a:effectLst>
                </a:rPr>
                <a:t>/</a:t>
              </a:r>
              <a:endParaRPr lang="pt-PT" sz="1200" dirty="0">
                <a:ln w="3175">
                  <a:noFill/>
                </a:ln>
                <a:solidFill>
                  <a:schemeClr val="bg1"/>
                </a:solidFill>
                <a:effectLst>
                  <a:outerShdw blurRad="47625" dist="25400" dir="8100000" algn="tr" rotWithShape="0">
                    <a:prstClr val="black">
                      <a:alpha val="87000"/>
                    </a:prstClr>
                  </a:outerShdw>
                </a:effectLst>
              </a:endParaRPr>
            </a:p>
            <a:p>
              <a:pPr algn="ctr"/>
              <a:r>
                <a:rPr lang="pt-PT" sz="1200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47625" dist="25400" dir="8100000" algn="tr" rotWithShape="0">
                      <a:prstClr val="black">
                        <a:alpha val="87000"/>
                      </a:prstClr>
                    </a:outerShdw>
                  </a:effectLst>
                </a:rPr>
                <a:t>Statistics</a:t>
              </a:r>
              <a:endParaRPr lang="pt-PT" sz="1200" dirty="0">
                <a:ln w="3175">
                  <a:noFill/>
                </a:ln>
                <a:solidFill>
                  <a:schemeClr val="bg1"/>
                </a:solidFill>
                <a:effectLst>
                  <a:outerShdw blurRad="47625" dist="25400" dir="8100000" algn="tr" rotWithShape="0">
                    <a:prstClr val="black">
                      <a:alpha val="87000"/>
                    </a:prstClr>
                  </a:outerShdw>
                </a:effectLst>
              </a:endParaRPr>
            </a:p>
          </p:txBody>
        </p:sp>
        <p:sp>
          <p:nvSpPr>
            <p:cNvPr id="22" name="CaixaDeTexto 10"/>
            <p:cNvSpPr txBox="1"/>
            <p:nvPr/>
          </p:nvSpPr>
          <p:spPr>
            <a:xfrm>
              <a:off x="7411467" y="3114584"/>
              <a:ext cx="938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47625" dist="25400" dir="8100000" algn="tr" rotWithShape="0">
                      <a:prstClr val="black">
                        <a:alpha val="87000"/>
                      </a:prstClr>
                    </a:outerShdw>
                  </a:effectLst>
                </a:rPr>
                <a:t>Pathology</a:t>
              </a:r>
              <a:endParaRPr lang="pt-PT" sz="1200" dirty="0">
                <a:ln w="3175">
                  <a:noFill/>
                </a:ln>
                <a:solidFill>
                  <a:schemeClr val="bg1"/>
                </a:solidFill>
                <a:effectLst>
                  <a:outerShdw blurRad="47625" dist="25400" dir="8100000" algn="tr" rotWithShape="0">
                    <a:prstClr val="black">
                      <a:alpha val="87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yourpart.com/wp-content/uploads/2011/03/greenglob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2788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5800" y="2341329"/>
            <a:ext cx="559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Os </a:t>
            </a:r>
            <a:r>
              <a:rPr lang="en-GB" sz="2000" dirty="0" err="1" smtClean="0"/>
              <a:t>Institutos</a:t>
            </a:r>
            <a:r>
              <a:rPr lang="en-GB" sz="2000" dirty="0" smtClean="0"/>
              <a:t> de </a:t>
            </a:r>
            <a:r>
              <a:rPr lang="en-GB" sz="2000" dirty="0" err="1" smtClean="0"/>
              <a:t>Investigação</a:t>
            </a:r>
            <a:r>
              <a:rPr lang="en-GB" sz="2000" dirty="0" smtClean="0"/>
              <a:t>, as </a:t>
            </a:r>
            <a:r>
              <a:rPr lang="en-GB" sz="2000" dirty="0" err="1" smtClean="0"/>
              <a:t>Universidades</a:t>
            </a:r>
            <a:r>
              <a:rPr lang="en-GB" sz="2000" dirty="0" smtClean="0"/>
              <a:t>,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Serviços</a:t>
            </a:r>
            <a:r>
              <a:rPr lang="en-GB" sz="2000" dirty="0" smtClean="0"/>
              <a:t> </a:t>
            </a:r>
            <a:r>
              <a:rPr lang="en-GB" sz="2000" dirty="0" err="1" smtClean="0"/>
              <a:t>Governamentais</a:t>
            </a:r>
            <a:r>
              <a:rPr lang="en-GB" sz="2000" dirty="0" smtClean="0"/>
              <a:t>, as </a:t>
            </a:r>
            <a:r>
              <a:rPr lang="en-GB" sz="2000" dirty="0" err="1" smtClean="0"/>
              <a:t>Empresas</a:t>
            </a:r>
            <a:r>
              <a:rPr lang="en-GB" sz="2000" dirty="0" smtClean="0"/>
              <a:t> </a:t>
            </a:r>
            <a:r>
              <a:rPr lang="en-GB" sz="2000" dirty="0" err="1" smtClean="0"/>
              <a:t>Privadas</a:t>
            </a:r>
            <a:r>
              <a:rPr lang="en-GB" sz="2000" dirty="0" smtClean="0"/>
              <a:t>, as </a:t>
            </a:r>
            <a:r>
              <a:rPr lang="en-GB" sz="2000" dirty="0" err="1" smtClean="0"/>
              <a:t>Organizações</a:t>
            </a:r>
            <a:r>
              <a:rPr lang="en-GB" sz="2000" dirty="0" smtClean="0"/>
              <a:t> </a:t>
            </a:r>
            <a:r>
              <a:rPr lang="en-GB" sz="2000" dirty="0" err="1" smtClean="0"/>
              <a:t>Não-Governamentais</a:t>
            </a:r>
            <a:r>
              <a:rPr lang="en-GB" sz="2000" dirty="0" smtClean="0"/>
              <a:t>,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Melhoradores</a:t>
            </a:r>
            <a:r>
              <a:rPr lang="en-GB" sz="2000" dirty="0" smtClean="0"/>
              <a:t>,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Agricultores</a:t>
            </a:r>
            <a:r>
              <a:rPr lang="en-GB" sz="2000" dirty="0" smtClean="0"/>
              <a:t>…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427984" y="3789040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….</a:t>
            </a:r>
            <a:r>
              <a:rPr lang="en-GB" sz="2000" dirty="0" err="1" smtClean="0"/>
              <a:t>estão</a:t>
            </a:r>
            <a:r>
              <a:rPr lang="en-GB" sz="2000" dirty="0" smtClean="0"/>
              <a:t> a </a:t>
            </a:r>
            <a:r>
              <a:rPr lang="en-GB" sz="2000" b="1" dirty="0" err="1" smtClean="0"/>
              <a:t>trabalhar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intensamente</a:t>
            </a:r>
            <a:r>
              <a:rPr lang="en-GB" sz="2000" b="1" dirty="0" smtClean="0"/>
              <a:t> </a:t>
            </a:r>
            <a:r>
              <a:rPr lang="en-GB" sz="2000" dirty="0" smtClean="0"/>
              <a:t>no </a:t>
            </a:r>
            <a:r>
              <a:rPr lang="en-GB" sz="2000" b="1" dirty="0" err="1" smtClean="0"/>
              <a:t>melhoramento</a:t>
            </a:r>
            <a:r>
              <a:rPr lang="en-GB" sz="2000" b="1" dirty="0" smtClean="0"/>
              <a:t> de</a:t>
            </a:r>
            <a:r>
              <a:rPr lang="en-GB" sz="2000" dirty="0" smtClean="0"/>
              <a:t> </a:t>
            </a:r>
            <a:r>
              <a:rPr lang="en-GB" sz="2000" b="1" dirty="0" err="1" smtClean="0"/>
              <a:t>planta</a:t>
            </a:r>
            <a:r>
              <a:rPr lang="en-GB" sz="2000" dirty="0" err="1" smtClean="0"/>
              <a:t>s</a:t>
            </a:r>
            <a:r>
              <a:rPr lang="en-GB" sz="2000" dirty="0" smtClean="0"/>
              <a:t> com vista a </a:t>
            </a:r>
            <a:r>
              <a:rPr lang="en-GB" sz="2000" dirty="0" err="1" smtClean="0"/>
              <a:t>uma</a:t>
            </a:r>
            <a:r>
              <a:rPr lang="en-GB" sz="2000" dirty="0" smtClean="0"/>
              <a:t> </a:t>
            </a:r>
            <a:r>
              <a:rPr lang="en-GB" sz="2000" dirty="0" err="1" smtClean="0"/>
              <a:t>agricultura</a:t>
            </a:r>
            <a:r>
              <a:rPr lang="en-GB" sz="2000" dirty="0" smtClean="0"/>
              <a:t> </a:t>
            </a:r>
            <a:r>
              <a:rPr lang="en-GB" sz="2000" dirty="0" err="1" smtClean="0"/>
              <a:t>mais</a:t>
            </a:r>
            <a:r>
              <a:rPr lang="en-GB" sz="2000" dirty="0" smtClean="0"/>
              <a:t> </a:t>
            </a:r>
            <a:r>
              <a:rPr lang="en-GB" sz="2000" dirty="0" err="1" smtClean="0"/>
              <a:t>vantajosa</a:t>
            </a:r>
            <a:r>
              <a:rPr lang="en-GB" sz="2000" dirty="0" smtClean="0"/>
              <a:t> e com </a:t>
            </a:r>
            <a:r>
              <a:rPr lang="en-GB" sz="2000" dirty="0" err="1" smtClean="0"/>
              <a:t>menores</a:t>
            </a:r>
            <a:r>
              <a:rPr lang="en-GB" sz="2000" dirty="0" smtClean="0"/>
              <a:t> </a:t>
            </a:r>
            <a:r>
              <a:rPr lang="en-GB" sz="2000" dirty="0" err="1" smtClean="0"/>
              <a:t>impactos</a:t>
            </a:r>
            <a:r>
              <a:rPr lang="en-GB" sz="2000" dirty="0" smtClean="0"/>
              <a:t> </a:t>
            </a:r>
            <a:r>
              <a:rPr lang="en-GB" sz="2000" dirty="0" err="1" smtClean="0"/>
              <a:t>ambientais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0648"/>
            <a:ext cx="87042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552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Mensagem a </a:t>
            </a:r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reter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1434</Words>
  <Application>Microsoft Office PowerPoint</Application>
  <PresentationFormat>On-screen Show (4:3)</PresentationFormat>
  <Paragraphs>101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Lucida Sans</vt:lpstr>
      <vt:lpstr>Wingdings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293</cp:revision>
  <cp:lastPrinted>2011-04-04T15:52:01Z</cp:lastPrinted>
  <dcterms:created xsi:type="dcterms:W3CDTF">2010-12-16T09:53:28Z</dcterms:created>
  <dcterms:modified xsi:type="dcterms:W3CDTF">2017-02-20T15:05:11Z</dcterms:modified>
</cp:coreProperties>
</file>