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5"/>
  </p:notesMasterIdLst>
  <p:sldIdLst>
    <p:sldId id="273" r:id="rId5"/>
    <p:sldId id="274" r:id="rId6"/>
    <p:sldId id="275" r:id="rId7"/>
    <p:sldId id="287" r:id="rId8"/>
    <p:sldId id="278" r:id="rId9"/>
    <p:sldId id="288" r:id="rId10"/>
    <p:sldId id="293" r:id="rId11"/>
    <p:sldId id="294" r:id="rId12"/>
    <p:sldId id="292" r:id="rId13"/>
    <p:sldId id="281" r:id="rId14"/>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00"/>
    <a:srgbClr val="E7E200"/>
    <a:srgbClr val="739600"/>
    <a:srgbClr val="FF9900"/>
    <a:srgbClr val="8FBC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19" autoAdjust="0"/>
  </p:normalViewPr>
  <p:slideViewPr>
    <p:cSldViewPr>
      <p:cViewPr>
        <p:scale>
          <a:sx n="99" d="100"/>
          <a:sy n="99" d="100"/>
        </p:scale>
        <p:origin x="-1104"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13/09/16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a:t>
            </a:fld>
            <a:endParaRPr lang="pt-PT"/>
          </a:p>
        </p:txBody>
      </p:sp>
    </p:spTree>
    <p:extLst>
      <p:ext uri="{BB962C8B-B14F-4D97-AF65-F5344CB8AC3E}">
        <p14:creationId xmlns:p14="http://schemas.microsoft.com/office/powerpoint/2010/main" val="1414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0" baseline="0" dirty="0" smtClean="0"/>
              <a:t>-   Plant breeding is the </a:t>
            </a:r>
            <a:r>
              <a:rPr lang="en-US" sz="1200" b="0" dirty="0" smtClean="0"/>
              <a:t>process by which humans change certain aspects of plants over time in order to introduce desired characteristics. </a:t>
            </a:r>
          </a:p>
          <a:p>
            <a:pPr marL="171450" indent="-171450">
              <a:buFontTx/>
              <a:buChar char="-"/>
            </a:pPr>
            <a:r>
              <a:rPr lang="en-US" sz="1200" b="0" dirty="0" smtClean="0"/>
              <a:t>These desired characteristics can vary</a:t>
            </a:r>
            <a:r>
              <a:rPr lang="en-US" sz="1200" b="0" baseline="0" dirty="0" smtClean="0"/>
              <a:t> according to the specific needs of each farmer or region</a:t>
            </a:r>
            <a:r>
              <a:rPr lang="en-US" sz="1200" b="0" dirty="0" smtClean="0"/>
              <a:t>, but the ultimate goal</a:t>
            </a:r>
            <a:r>
              <a:rPr lang="en-US" sz="1200" b="0" baseline="0" dirty="0" smtClean="0"/>
              <a:t> is to increase crop productivity and quality.</a:t>
            </a:r>
          </a:p>
          <a:p>
            <a:pPr marL="171450" indent="-171450">
              <a:buFontTx/>
              <a:buChar char="-"/>
            </a:pPr>
            <a:r>
              <a:rPr lang="en-US" sz="1200" b="0" baseline="0" dirty="0" smtClean="0"/>
              <a:t>This can be achieved by increasing improving yield traits, improving adaptation to environmental conditions (drought, cold, salinity…) and resistance to pests and pathogens.</a:t>
            </a:r>
            <a:endParaRPr lang="en-US" sz="1200" b="0" dirty="0" smtClean="0"/>
          </a:p>
          <a:p>
            <a:endParaRPr lang="en-US"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412567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mn-lt"/>
                <a:ea typeface="+mn-ea"/>
                <a:cs typeface="+mn-cs"/>
              </a:rPr>
              <a:t>Plant breeding activities began at least 10.000 years ago, in the Fertile Crescent, with plant domestication.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smtClean="0">
                <a:solidFill>
                  <a:schemeClr val="tx1"/>
                </a:solidFill>
                <a:latin typeface="+mn-lt"/>
                <a:ea typeface="+mn-ea"/>
                <a:cs typeface="+mn-cs"/>
              </a:rPr>
              <a:t>Plant domestication is the s</a:t>
            </a:r>
            <a:r>
              <a:rPr lang="en-US" sz="1200" dirty="0" smtClean="0"/>
              <a:t>election process carried out by men to adapt plants to their own needs.</a:t>
            </a:r>
            <a:r>
              <a:rPr lang="en-US" sz="1200" baseline="0" dirty="0" smtClean="0"/>
              <a:t> </a:t>
            </a:r>
            <a:endParaRPr lang="en-US" sz="1200" b="0" i="0"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0" i="0" kern="1200" dirty="0" smtClean="0">
                <a:solidFill>
                  <a:schemeClr val="tx1"/>
                </a:solidFill>
                <a:effectLst/>
                <a:latin typeface="+mn-lt"/>
                <a:ea typeface="+mn-ea"/>
                <a:cs typeface="+mn-cs"/>
              </a:rPr>
              <a:t>At that time the biggest challenge was the transition from nomadic</a:t>
            </a:r>
            <a:r>
              <a:rPr lang="en-US" sz="1200" b="0" i="0" kern="1200" baseline="0" dirty="0" smtClean="0">
                <a:solidFill>
                  <a:schemeClr val="tx1"/>
                </a:solidFill>
                <a:effectLst/>
                <a:latin typeface="+mn-lt"/>
                <a:ea typeface="+mn-ea"/>
                <a:cs typeface="+mn-cs"/>
              </a:rPr>
              <a:t> to sedentary lifestyle, and the need to obtain more resources </a:t>
            </a:r>
            <a:r>
              <a:rPr lang="en-US" sz="1200" b="0" i="0" kern="1200" dirty="0" smtClean="0">
                <a:solidFill>
                  <a:schemeClr val="tx1"/>
                </a:solidFill>
                <a:effectLst/>
                <a:latin typeface="+mn-lt"/>
                <a:ea typeface="+mn-ea"/>
                <a:cs typeface="+mn-cs"/>
              </a:rPr>
              <a:t>to feed</a:t>
            </a:r>
            <a:r>
              <a:rPr lang="en-US" sz="1200" b="0" i="0" kern="1200" baseline="0" dirty="0" smtClean="0">
                <a:solidFill>
                  <a:schemeClr val="tx1"/>
                </a:solidFill>
                <a:effectLst/>
                <a:latin typeface="+mn-lt"/>
                <a:ea typeface="+mn-ea"/>
                <a:cs typeface="+mn-cs"/>
              </a:rPr>
              <a:t> the local </a:t>
            </a:r>
            <a:r>
              <a:rPr lang="en-GB" sz="1200" b="0" i="0" kern="1200" baseline="0" noProof="0" dirty="0" smtClean="0">
                <a:solidFill>
                  <a:schemeClr val="tx1"/>
                </a:solidFill>
                <a:effectLst/>
                <a:latin typeface="+mn-lt"/>
                <a:ea typeface="+mn-ea"/>
                <a:cs typeface="+mn-cs"/>
              </a:rPr>
              <a:t>population.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b="0" i="0" u="none" strike="noStrike" kern="1200" baseline="0" noProof="0" dirty="0" smtClean="0">
                <a:solidFill>
                  <a:schemeClr val="tx1"/>
                </a:solidFill>
                <a:latin typeface="+mn-lt"/>
                <a:ea typeface="+mn-ea"/>
                <a:cs typeface="+mn-cs"/>
              </a:rPr>
              <a:t>By saving the seeds (of </a:t>
            </a:r>
            <a:r>
              <a:rPr lang="en-GB" sz="1200" b="0" i="0" kern="1200" noProof="0" dirty="0" smtClean="0">
                <a:solidFill>
                  <a:schemeClr val="tx1"/>
                </a:solidFill>
                <a:effectLst/>
                <a:latin typeface="+mn-lt"/>
                <a:ea typeface="+mn-ea"/>
                <a:cs typeface="+mn-cs"/>
              </a:rPr>
              <a:t>wild relatives of present crops) to use</a:t>
            </a:r>
            <a:r>
              <a:rPr lang="en-GB" sz="1200" b="0" i="0" kern="1200" baseline="0" noProof="0" dirty="0" smtClean="0">
                <a:solidFill>
                  <a:schemeClr val="tx1"/>
                </a:solidFill>
                <a:effectLst/>
                <a:latin typeface="+mn-lt"/>
                <a:ea typeface="+mn-ea"/>
                <a:cs typeface="+mn-cs"/>
              </a:rPr>
              <a:t> in the</a:t>
            </a:r>
            <a:r>
              <a:rPr lang="en-GB" sz="1200" b="0" i="0" kern="1200" noProof="0" dirty="0" smtClean="0">
                <a:solidFill>
                  <a:schemeClr val="tx1"/>
                </a:solidFill>
                <a:effectLst/>
                <a:latin typeface="+mn-lt"/>
                <a:ea typeface="+mn-ea"/>
                <a:cs typeface="+mn-cs"/>
              </a:rPr>
              <a:t> following year, p</a:t>
            </a:r>
            <a:r>
              <a:rPr lang="en-GB" sz="1200" b="0" i="0" u="none" strike="noStrike" kern="1200" baseline="0" noProof="0" dirty="0" smtClean="0">
                <a:solidFill>
                  <a:schemeClr val="tx1"/>
                </a:solidFill>
                <a:latin typeface="+mn-lt"/>
                <a:ea typeface="+mn-ea"/>
                <a:cs typeface="+mn-cs"/>
              </a:rPr>
              <a:t>rimitive farmers, knowing nothing about genetics or plant breeding, succeeded to </a:t>
            </a:r>
            <a:r>
              <a:rPr lang="en-US" sz="1200" b="0" i="0" kern="1200" dirty="0" smtClean="0">
                <a:solidFill>
                  <a:schemeClr val="tx1"/>
                </a:solidFill>
                <a:effectLst/>
                <a:latin typeface="+mn-lt"/>
                <a:ea typeface="+mn-ea"/>
                <a:cs typeface="+mn-cs"/>
              </a:rPr>
              <a:t>rescue desirable traits and gradually</a:t>
            </a:r>
            <a:r>
              <a:rPr lang="en-GB" sz="1200" b="0" i="0" u="none" strike="noStrike" kern="1200" baseline="0" noProof="0" dirty="0" smtClean="0">
                <a:solidFill>
                  <a:schemeClr val="tx1"/>
                </a:solidFill>
                <a:latin typeface="+mn-lt"/>
                <a:ea typeface="+mn-ea"/>
                <a:cs typeface="+mn-cs"/>
              </a:rPr>
              <a:t> increase plant yield </a:t>
            </a:r>
            <a:r>
              <a:rPr lang="en-US" sz="1200" b="0" i="0" kern="1200" dirty="0" smtClean="0">
                <a:solidFill>
                  <a:schemeClr val="tx1"/>
                </a:solidFill>
                <a:effectLst/>
                <a:latin typeface="+mn-lt"/>
                <a:ea typeface="+mn-ea"/>
                <a:cs typeface="+mn-cs"/>
              </a:rPr>
              <a:t>in the following season.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b="0" i="0" kern="1200" dirty="0" smtClean="0">
                <a:solidFill>
                  <a:schemeClr val="tx1"/>
                </a:solidFill>
                <a:effectLst/>
                <a:latin typeface="+mn-lt"/>
                <a:ea typeface="+mn-ea"/>
                <a:cs typeface="+mn-cs"/>
              </a:rPr>
              <a:t>They were also capable</a:t>
            </a:r>
            <a:r>
              <a:rPr lang="pt-PT" sz="1200" b="0" i="0" kern="1200" dirty="0" smtClean="0">
                <a:solidFill>
                  <a:schemeClr val="tx1"/>
                </a:solidFill>
                <a:effectLst/>
                <a:latin typeface="+mn-lt"/>
                <a:ea typeface="+mn-ea"/>
                <a:cs typeface="+mn-cs"/>
              </a:rPr>
              <a:t> </a:t>
            </a:r>
            <a:r>
              <a:rPr lang="pt-PT" sz="1200" b="0" i="0" kern="1200" dirty="0" err="1" smtClean="0">
                <a:solidFill>
                  <a:schemeClr val="tx1"/>
                </a:solidFill>
                <a:effectLst/>
                <a:latin typeface="+mn-lt"/>
                <a:ea typeface="+mn-ea"/>
                <a:cs typeface="+mn-cs"/>
              </a:rPr>
              <a:t>of</a:t>
            </a:r>
            <a:r>
              <a:rPr lang="en-GB" sz="1200" b="0" i="0" u="none" strike="noStrike" kern="1200" baseline="0" noProof="0" dirty="0" smtClean="0">
                <a:solidFill>
                  <a:schemeClr val="tx1"/>
                </a:solidFill>
                <a:latin typeface="+mn-lt"/>
                <a:ea typeface="+mn-ea"/>
                <a:cs typeface="+mn-cs"/>
              </a:rPr>
              <a:t> increasing the number of edible plants, by reducing the toxicity of some of them. A good example is cassava, that has edible varieties but also others that are very toxic and cannot be eaten. </a:t>
            </a:r>
            <a:endParaRPr lang="en-GB" sz="1200" b="0" i="0" kern="1200" noProof="0" dirty="0" smtClean="0">
              <a:solidFill>
                <a:schemeClr val="tx1"/>
              </a:solidFill>
              <a:effectLst/>
              <a:latin typeface="+mn-lt"/>
              <a:ea typeface="+mn-ea"/>
              <a:cs typeface="+mn-cs"/>
            </a:endParaRP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249531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baseline="0" dirty="0" err="1" smtClean="0"/>
              <a:t>Although</a:t>
            </a:r>
            <a:r>
              <a:rPr lang="pt-PT" baseline="0" dirty="0" smtClean="0"/>
              <a:t> </a:t>
            </a:r>
            <a:r>
              <a:rPr lang="pt-PT" baseline="0" dirty="0" err="1" smtClean="0"/>
              <a:t>relatively</a:t>
            </a:r>
            <a:r>
              <a:rPr lang="pt-PT" baseline="0" dirty="0" smtClean="0"/>
              <a:t> </a:t>
            </a:r>
            <a:r>
              <a:rPr lang="pt-PT" baseline="0" dirty="0" err="1" smtClean="0"/>
              <a:t>recent</a:t>
            </a:r>
            <a:r>
              <a:rPr lang="pt-PT" baseline="0" dirty="0" smtClean="0"/>
              <a:t>, </a:t>
            </a:r>
            <a:r>
              <a:rPr lang="pt-PT" baseline="0" dirty="0" err="1" smtClean="0"/>
              <a:t>there</a:t>
            </a:r>
            <a:r>
              <a:rPr lang="pt-PT" baseline="0" dirty="0" smtClean="0"/>
              <a:t> are </a:t>
            </a:r>
            <a:r>
              <a:rPr lang="pt-PT" baseline="0" dirty="0" err="1" smtClean="0"/>
              <a:t>many</a:t>
            </a:r>
            <a:r>
              <a:rPr lang="pt-PT" baseline="0" dirty="0" smtClean="0"/>
              <a:t> </a:t>
            </a:r>
            <a:r>
              <a:rPr lang="pt-PT" baseline="0" dirty="0" err="1" smtClean="0"/>
              <a:t>important</a:t>
            </a:r>
            <a:r>
              <a:rPr lang="pt-PT" baseline="0" dirty="0" smtClean="0"/>
              <a:t> </a:t>
            </a:r>
            <a:r>
              <a:rPr lang="pt-PT" baseline="0" dirty="0" err="1" smtClean="0"/>
              <a:t>ladmarks</a:t>
            </a:r>
            <a:r>
              <a:rPr lang="pt-PT" baseline="0" dirty="0" smtClean="0"/>
              <a:t> </a:t>
            </a:r>
            <a:r>
              <a:rPr lang="pt-PT" baseline="0" dirty="0" err="1" smtClean="0"/>
              <a:t>related</a:t>
            </a:r>
            <a:r>
              <a:rPr lang="pt-PT" baseline="0" dirty="0" smtClean="0"/>
              <a:t> to </a:t>
            </a:r>
            <a:r>
              <a:rPr lang="pt-PT" baseline="0" dirty="0" err="1" smtClean="0"/>
              <a:t>plant</a:t>
            </a:r>
            <a:r>
              <a:rPr lang="pt-PT" baseline="0" dirty="0" smtClean="0"/>
              <a:t> </a:t>
            </a:r>
            <a:r>
              <a:rPr lang="pt-PT" baseline="0" dirty="0" err="1" smtClean="0"/>
              <a:t>breeding</a:t>
            </a:r>
            <a:r>
              <a:rPr lang="pt-PT" baseline="0" dirty="0" smtClean="0"/>
              <a:t> </a:t>
            </a:r>
            <a:r>
              <a:rPr lang="pt-PT" baseline="0" dirty="0" err="1" smtClean="0"/>
              <a:t>and</a:t>
            </a:r>
            <a:r>
              <a:rPr lang="pt-PT" baseline="0" dirty="0" smtClean="0"/>
              <a:t> </a:t>
            </a:r>
            <a:r>
              <a:rPr lang="pt-PT" baseline="0" dirty="0" err="1" smtClean="0"/>
              <a:t>it</a:t>
            </a:r>
            <a:r>
              <a:rPr lang="pt-PT" baseline="0" dirty="0" smtClean="0"/>
              <a:t> </a:t>
            </a:r>
            <a:r>
              <a:rPr lang="pt-PT" baseline="0" dirty="0" err="1" smtClean="0"/>
              <a:t>is</a:t>
            </a:r>
            <a:r>
              <a:rPr lang="pt-PT" baseline="0" dirty="0" smtClean="0"/>
              <a:t> </a:t>
            </a:r>
            <a:r>
              <a:rPr lang="pt-PT" baseline="0" dirty="0" err="1" smtClean="0"/>
              <a:t>important</a:t>
            </a:r>
            <a:r>
              <a:rPr lang="pt-PT" baseline="0" dirty="0" smtClean="0"/>
              <a:t> to </a:t>
            </a:r>
            <a:r>
              <a:rPr lang="pt-PT" baseline="0" dirty="0" err="1" smtClean="0"/>
              <a:t>highlight</a:t>
            </a:r>
            <a:r>
              <a:rPr lang="pt-PT" baseline="0" dirty="0" smtClean="0"/>
              <a:t> some </a:t>
            </a:r>
            <a:r>
              <a:rPr lang="pt-PT" baseline="0" dirty="0" err="1" smtClean="0"/>
              <a:t>of</a:t>
            </a:r>
            <a:r>
              <a:rPr lang="pt-PT" baseline="0" dirty="0" smtClean="0"/>
              <a:t> </a:t>
            </a:r>
            <a:r>
              <a:rPr lang="pt-PT" baseline="0" dirty="0" err="1" smtClean="0"/>
              <a:t>them</a:t>
            </a:r>
            <a:r>
              <a:rPr lang="pt-PT"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pt-PT" baseline="0" dirty="0" smtClean="0"/>
              <a:t> - In 1694 </a:t>
            </a:r>
            <a:r>
              <a:rPr lang="pt-PT" baseline="0" dirty="0" err="1" smtClean="0"/>
              <a:t>Camerarius</a:t>
            </a:r>
            <a:r>
              <a:rPr lang="pt-PT" baseline="0" dirty="0" smtClean="0"/>
              <a:t> </a:t>
            </a:r>
            <a:r>
              <a:rPr lang="en-US" altLang="pt-PT" sz="1200" baseline="0" dirty="0" smtClean="0">
                <a:latin typeface="Comic Sans MS" pitchFamily="66" charset="0"/>
              </a:rPr>
              <a:t>suggested </a:t>
            </a:r>
            <a:r>
              <a:rPr lang="en-US" altLang="pt-PT" sz="1200" dirty="0" smtClean="0">
                <a:latin typeface="Comic Sans MS" pitchFamily="66" charset="0"/>
              </a:rPr>
              <a:t>crossing as a method to obtain new plant types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pt-PT" sz="1200" dirty="0" smtClean="0">
                <a:latin typeface="Comic Sans MS" pitchFamily="66" charset="0"/>
              </a:rPr>
              <a:t> - In 1866</a:t>
            </a:r>
            <a:r>
              <a:rPr lang="en-US" altLang="pt-PT" sz="1200" baseline="0" dirty="0" smtClean="0">
                <a:latin typeface="Comic Sans MS" pitchFamily="66" charset="0"/>
              </a:rPr>
              <a:t> Mendel provide empirical evidence on heredity, by </a:t>
            </a:r>
            <a:r>
              <a:rPr lang="en-US" sz="1200" b="0" i="0" kern="1200" dirty="0" smtClean="0">
                <a:solidFill>
                  <a:schemeClr val="tx1"/>
                </a:solidFill>
                <a:effectLst/>
                <a:latin typeface="+mn-lt"/>
                <a:ea typeface="+mn-ea"/>
                <a:cs typeface="+mn-cs"/>
              </a:rPr>
              <a:t>conducting hybridization experiments in garden peas</a:t>
            </a:r>
            <a:endParaRPr lang="en-US" altLang="pt-PT" sz="1200" baseline="0" dirty="0" smtClean="0">
              <a:latin typeface="Comic Sans MS" pitchFamily="66"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pt-PT" sz="1200" baseline="0" dirty="0" smtClean="0">
                <a:latin typeface="Comic Sans MS" pitchFamily="66" charset="0"/>
              </a:rPr>
              <a:t> - In 1923 the  </a:t>
            </a:r>
            <a:r>
              <a:rPr lang="en-US" sz="1200" b="0" i="0" kern="1200" dirty="0" smtClean="0">
                <a:solidFill>
                  <a:schemeClr val="tx1"/>
                </a:solidFill>
                <a:effectLst/>
                <a:latin typeface="+mn-lt"/>
                <a:ea typeface="+mn-ea"/>
                <a:cs typeface="+mn-cs"/>
              </a:rPr>
              <a:t>first commercial hybrid corn</a:t>
            </a:r>
            <a:r>
              <a:rPr lang="en-US" sz="1200" b="0" i="0" kern="1200" baseline="0" dirty="0" smtClean="0">
                <a:solidFill>
                  <a:schemeClr val="tx1"/>
                </a:solidFill>
                <a:effectLst/>
                <a:latin typeface="Comic Sans MS" pitchFamily="66" charset="0"/>
                <a:ea typeface="+mn-ea"/>
                <a:cs typeface="+mn-cs"/>
              </a:rPr>
              <a:t> </a:t>
            </a:r>
            <a:r>
              <a:rPr lang="en-US" altLang="pt-PT" sz="1200" baseline="0" dirty="0" smtClean="0">
                <a:latin typeface="Comic Sans MS" pitchFamily="66" charset="0"/>
              </a:rPr>
              <a:t>was </a:t>
            </a:r>
            <a:r>
              <a:rPr lang="en-US" sz="1200" b="0" i="0" kern="1200" dirty="0" smtClean="0">
                <a:solidFill>
                  <a:schemeClr val="tx1"/>
                </a:solidFill>
                <a:effectLst/>
                <a:latin typeface="+mn-lt"/>
                <a:ea typeface="+mn-ea"/>
                <a:cs typeface="+mn-cs"/>
              </a:rPr>
              <a:t>developed </a:t>
            </a:r>
            <a:r>
              <a:rPr lang="en-US" sz="1200" b="0" i="0" kern="1200" baseline="0" dirty="0" smtClean="0">
                <a:solidFill>
                  <a:schemeClr val="tx1"/>
                </a:solidFill>
                <a:effectLst/>
                <a:latin typeface="Comic Sans MS" pitchFamily="66" charset="0"/>
                <a:ea typeface="+mn-ea"/>
                <a:cs typeface="+mn-cs"/>
              </a:rPr>
              <a:t>by Wallace</a:t>
            </a:r>
            <a:endParaRPr lang="en-US" altLang="pt-PT" sz="1200" dirty="0" smtClean="0">
              <a:latin typeface="Comic Sans MS" pitchFamily="66"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pt-PT" sz="1200" dirty="0" smtClean="0">
                <a:latin typeface="Comic Sans MS" pitchFamily="66" charset="0"/>
              </a:rPr>
              <a:t> - In 1953 a model for DNA structure was proposed, by Watson, Crick and Rosalind Franklin, opening the way to numerous breeding improvements.</a:t>
            </a:r>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173720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 - </a:t>
            </a:r>
            <a:r>
              <a:rPr lang="en-GB" noProof="0" dirty="0" smtClean="0"/>
              <a:t>1960 is the time of t</a:t>
            </a:r>
            <a:r>
              <a:rPr lang="en-GB" baseline="0" noProof="0" dirty="0" smtClean="0"/>
              <a:t>he biggest landmarks in the green revolution. The green revolution began in Mexico, at an international research centre (CGIAR), with the challenge of improving wheat and maize to meet the production needed of the developing countries where population was exponentially growing. </a:t>
            </a:r>
          </a:p>
          <a:p>
            <a:r>
              <a:rPr lang="en-GB" baseline="0" noProof="0" dirty="0" smtClean="0"/>
              <a:t>- </a:t>
            </a:r>
            <a:r>
              <a:rPr lang="en-GB" noProof="0" dirty="0" smtClean="0"/>
              <a:t>Dr Norman</a:t>
            </a:r>
            <a:r>
              <a:rPr lang="en-GB" baseline="0" noProof="0" dirty="0" smtClean="0"/>
              <a:t> Borlaug and his team used </a:t>
            </a:r>
            <a:r>
              <a:rPr lang="en-GB" noProof="0" dirty="0" smtClean="0"/>
              <a:t>key technological strategies to</a:t>
            </a:r>
            <a:r>
              <a:rPr lang="en-GB" baseline="0" noProof="0" dirty="0" smtClean="0"/>
              <a:t> </a:t>
            </a:r>
            <a:r>
              <a:rPr lang="en-GB" noProof="0" dirty="0" smtClean="0"/>
              <a:t>develop high yielding varieties of wheat, and developed an appropriate agronomic package (fertilizer, irrigation, tillage, pest control) to optimize the yield potential of the varieties.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smtClean="0"/>
              <a:t> - With this program it</a:t>
            </a:r>
            <a:r>
              <a:rPr lang="en-GB" baseline="0" noProof="0" dirty="0" smtClean="0"/>
              <a:t> was possible to produce </a:t>
            </a:r>
            <a:r>
              <a:rPr lang="en-GB" sz="1200" baseline="0" noProof="0" dirty="0" smtClean="0"/>
              <a:t>h</a:t>
            </a:r>
            <a:r>
              <a:rPr lang="en-GB" sz="1200" noProof="0" dirty="0" smtClean="0"/>
              <a:t>igh yielding semi-dwarf, lodging resistant wheat varieties that were introduced into other parts of the world, including Pakistan, India, and Turkey, with equally outstanding results.</a:t>
            </a:r>
          </a:p>
          <a:p>
            <a:endParaRPr lang="pt-PT"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17372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aseline="0" noProof="0" dirty="0" smtClean="0"/>
              <a:t> - Until this point, plant breeding was based on traditional/conventional methods, in which the breeders induced mutations or performed crosses between different varieties (in order to generate variability), and then applied selection based on morphological characteristics. The plants were selected to grow future generations. </a:t>
            </a:r>
          </a:p>
          <a:p>
            <a:r>
              <a:rPr lang="en-GB" baseline="0" noProof="0" dirty="0" smtClean="0"/>
              <a:t> - However, for annual crops, the period needed to complete a breeding program is estimated as approximately 7-12 years (or longer). </a:t>
            </a:r>
          </a:p>
          <a:p>
            <a:r>
              <a:rPr lang="en-GB" baseline="0" noProof="0" dirty="0" smtClean="0"/>
              <a:t>- To address the population needs, the challenge was then to develop tools that could allow reducing the time needed to complete a breeding program. </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173720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baseline="0" noProof="0" dirty="0" smtClean="0"/>
              <a:t>With the scientific progress and biotechnology tools being developed, a great number of new technologies have emerged. </a:t>
            </a:r>
          </a:p>
          <a:p>
            <a:r>
              <a:rPr lang="en-GB" baseline="0" noProof="0" dirty="0" smtClean="0"/>
              <a:t>Among them we have:</a:t>
            </a:r>
          </a:p>
          <a:p>
            <a:pPr marL="171450" indent="-171450">
              <a:buFontTx/>
              <a:buChar char="-"/>
            </a:pPr>
            <a:r>
              <a:rPr lang="en-GB" baseline="0" noProof="0" dirty="0" smtClean="0"/>
              <a:t>In vitro culture that allows to </a:t>
            </a:r>
            <a:r>
              <a:rPr lang="en-GB" sz="1200" b="0" i="0" kern="1200" noProof="0" dirty="0" smtClean="0">
                <a:solidFill>
                  <a:schemeClr val="tx1"/>
                </a:solidFill>
                <a:effectLst/>
                <a:latin typeface="+mn-lt"/>
                <a:ea typeface="+mn-ea"/>
                <a:cs typeface="+mn-cs"/>
              </a:rPr>
              <a:t>grow plants in very</a:t>
            </a:r>
            <a:r>
              <a:rPr lang="en-GB" sz="1200" b="0" i="0" kern="1200" baseline="0" noProof="0" dirty="0" smtClean="0">
                <a:solidFill>
                  <a:schemeClr val="tx1"/>
                </a:solidFill>
                <a:effectLst/>
                <a:latin typeface="+mn-lt"/>
                <a:ea typeface="+mn-ea"/>
                <a:cs typeface="+mn-cs"/>
              </a:rPr>
              <a:t> controlled conditions</a:t>
            </a:r>
            <a:r>
              <a:rPr lang="en-GB" sz="1200" b="0" i="0" kern="1200" noProof="0" dirty="0" smtClean="0">
                <a:solidFill>
                  <a:schemeClr val="tx1"/>
                </a:solidFill>
                <a:effectLst/>
                <a:latin typeface="+mn-lt"/>
                <a:ea typeface="+mn-ea"/>
                <a:cs typeface="+mn-cs"/>
              </a:rPr>
              <a:t>. </a:t>
            </a:r>
          </a:p>
          <a:p>
            <a:pPr marL="171450" indent="-171450">
              <a:buFontTx/>
              <a:buChar char="-"/>
            </a:pPr>
            <a:r>
              <a:rPr lang="en-GB" sz="1200" b="0" i="0" kern="1200" noProof="0" dirty="0" smtClean="0">
                <a:solidFill>
                  <a:schemeClr val="tx1"/>
                </a:solidFill>
                <a:effectLst/>
                <a:latin typeface="+mn-lt"/>
                <a:ea typeface="+mn-ea"/>
                <a:cs typeface="+mn-cs"/>
              </a:rPr>
              <a:t>Genomic tools, such as DNA sequencing and molecular markers were developed providing</a:t>
            </a:r>
            <a:r>
              <a:rPr lang="en-GB" sz="1200" b="0" i="0" kern="1200" baseline="0" noProof="0" dirty="0" smtClean="0">
                <a:solidFill>
                  <a:schemeClr val="tx1"/>
                </a:solidFill>
                <a:effectLst/>
                <a:latin typeface="+mn-lt"/>
                <a:ea typeface="+mn-ea"/>
                <a:cs typeface="+mn-cs"/>
              </a:rPr>
              <a:t> increasing</a:t>
            </a:r>
            <a:r>
              <a:rPr lang="en-GB" sz="1200" b="0" i="0" kern="1200" noProof="0" dirty="0" smtClean="0">
                <a:solidFill>
                  <a:schemeClr val="tx1"/>
                </a:solidFill>
                <a:effectLst/>
                <a:latin typeface="+mn-lt"/>
                <a:ea typeface="+mn-ea"/>
                <a:cs typeface="+mn-cs"/>
              </a:rPr>
              <a:t> specific information about plant genes and traits, thus guiding</a:t>
            </a:r>
            <a:r>
              <a:rPr lang="en-GB" sz="1200" b="0" i="0" kern="1200" baseline="0" noProof="0" dirty="0" smtClean="0">
                <a:solidFill>
                  <a:schemeClr val="tx1"/>
                </a:solidFill>
                <a:effectLst/>
                <a:latin typeface="+mn-lt"/>
                <a:ea typeface="+mn-ea"/>
                <a:cs typeface="+mn-cs"/>
              </a:rPr>
              <a:t> </a:t>
            </a:r>
            <a:r>
              <a:rPr lang="en-GB" sz="1200" b="0" i="0" kern="1200" noProof="0" dirty="0" smtClean="0">
                <a:solidFill>
                  <a:schemeClr val="tx1"/>
                </a:solidFill>
                <a:effectLst/>
                <a:latin typeface="+mn-lt"/>
                <a:ea typeface="+mn-ea"/>
                <a:cs typeface="+mn-cs"/>
              </a:rPr>
              <a:t>breeders in informed decisions about which parents to use in controlled crosses, and helping to screen the offspring and identify the candidates for the next generation.</a:t>
            </a:r>
          </a:p>
          <a:p>
            <a:pPr marL="171450" indent="-171450">
              <a:buFontTx/>
              <a:buChar char="-"/>
            </a:pPr>
            <a:r>
              <a:rPr lang="en-GB" sz="1200" b="0" i="0" kern="1200" noProof="0" dirty="0" smtClean="0">
                <a:solidFill>
                  <a:schemeClr val="tx1"/>
                </a:solidFill>
                <a:effectLst/>
                <a:latin typeface="+mn-lt"/>
                <a:ea typeface="+mn-ea"/>
                <a:cs typeface="+mn-cs"/>
              </a:rPr>
              <a:t>Genomic</a:t>
            </a:r>
            <a:r>
              <a:rPr lang="en-GB" sz="1200" b="0" i="0" kern="1200" baseline="0" noProof="0" dirty="0" smtClean="0">
                <a:solidFill>
                  <a:schemeClr val="tx1"/>
                </a:solidFill>
                <a:effectLst/>
                <a:latin typeface="+mn-lt"/>
                <a:ea typeface="+mn-ea"/>
                <a:cs typeface="+mn-cs"/>
              </a:rPr>
              <a:t> engineering is a set of technologies that allow increasing the level of precision needed to improve a specific trait. One successful case of genomic engineering was the introduction of a variety of cotton that is resistant to insect pests. This improvement made it possible to increase yield and substantially reduce the </a:t>
            </a:r>
            <a:r>
              <a:rPr lang="en-GB" sz="1200" b="0" i="0" kern="1200" noProof="0" dirty="0" smtClean="0">
                <a:solidFill>
                  <a:schemeClr val="tx1"/>
                </a:solidFill>
                <a:effectLst/>
                <a:latin typeface="+mn-lt"/>
                <a:ea typeface="+mn-ea"/>
                <a:cs typeface="+mn-cs"/>
              </a:rPr>
              <a:t>environmental pollution associated to</a:t>
            </a:r>
            <a:r>
              <a:rPr lang="en-GB" sz="1200" b="0" i="0" kern="1200" baseline="0" noProof="0" dirty="0" smtClean="0">
                <a:solidFill>
                  <a:schemeClr val="tx1"/>
                </a:solidFill>
                <a:effectLst/>
                <a:latin typeface="+mn-lt"/>
                <a:ea typeface="+mn-ea"/>
                <a:cs typeface="+mn-cs"/>
              </a:rPr>
              <a:t> </a:t>
            </a:r>
            <a:r>
              <a:rPr lang="en-GB" sz="1200" b="0" i="0" kern="1200" noProof="0" dirty="0" smtClean="0">
                <a:solidFill>
                  <a:schemeClr val="tx1"/>
                </a:solidFill>
                <a:effectLst/>
                <a:latin typeface="+mn-lt"/>
                <a:ea typeface="+mn-ea"/>
                <a:cs typeface="+mn-cs"/>
              </a:rPr>
              <a:t>insecticide</a:t>
            </a:r>
            <a:r>
              <a:rPr lang="en-GB" sz="1200" b="0" i="0" kern="1200" baseline="0" noProof="0" dirty="0" smtClean="0">
                <a:solidFill>
                  <a:schemeClr val="tx1"/>
                </a:solidFill>
                <a:effectLst/>
                <a:latin typeface="+mn-lt"/>
                <a:ea typeface="+mn-ea"/>
                <a:cs typeface="+mn-cs"/>
              </a:rPr>
              <a:t> use</a:t>
            </a:r>
            <a:r>
              <a:rPr lang="en-GB" sz="1200" b="0" i="0" kern="1200" noProof="0" dirty="0" smtClean="0">
                <a:solidFill>
                  <a:schemeClr val="tx1"/>
                </a:solidFill>
                <a:effectLst/>
                <a:latin typeface="+mn-lt"/>
                <a:ea typeface="+mn-ea"/>
                <a:cs typeface="+mn-cs"/>
              </a:rPr>
              <a:t>.</a:t>
            </a:r>
          </a:p>
          <a:p>
            <a:endParaRPr lang="en-GB" sz="1200" b="0" i="0" kern="1200" noProof="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use of modern breeding technologies further enhances breeding effectiveness and efficiency, reducing the amount of time needed to breed a better crop and </a:t>
            </a:r>
            <a:r>
              <a:rPr lang="en-GB" sz="1200" b="0" i="0" kern="1200" dirty="0" smtClean="0">
                <a:solidFill>
                  <a:schemeClr val="tx1"/>
                </a:solidFill>
                <a:effectLst/>
                <a:latin typeface="+mn-lt"/>
                <a:ea typeface="+mn-ea"/>
                <a:cs typeface="+mn-cs"/>
              </a:rPr>
              <a:t>increasing the</a:t>
            </a:r>
            <a:r>
              <a:rPr lang="en-GB" sz="1200" b="0" i="0" kern="1200" baseline="0" dirty="0" smtClean="0">
                <a:solidFill>
                  <a:schemeClr val="tx1"/>
                </a:solidFill>
                <a:effectLst/>
                <a:latin typeface="+mn-lt"/>
                <a:ea typeface="+mn-ea"/>
                <a:cs typeface="+mn-cs"/>
              </a:rPr>
              <a:t> number of </a:t>
            </a:r>
            <a:r>
              <a:rPr lang="en-GB" sz="1200" b="0" i="0" kern="1200" dirty="0" smtClean="0">
                <a:solidFill>
                  <a:schemeClr val="tx1"/>
                </a:solidFill>
                <a:effectLst/>
                <a:latin typeface="+mn-lt"/>
                <a:ea typeface="+mn-ea"/>
                <a:cs typeface="+mn-cs"/>
              </a:rPr>
              <a:t>valuable traits. </a:t>
            </a:r>
            <a:endParaRPr lang="en-GB" baseline="0" dirty="0" smtClean="0"/>
          </a:p>
          <a:p>
            <a:endParaRPr lang="en-GB" sz="1200" b="0" i="0" kern="1200" dirty="0" smtClean="0">
              <a:solidFill>
                <a:schemeClr val="tx1"/>
              </a:solidFill>
              <a:effectLst/>
              <a:latin typeface="+mn-lt"/>
              <a:ea typeface="+mn-ea"/>
              <a:cs typeface="+mn-cs"/>
            </a:endParaRPr>
          </a:p>
          <a:p>
            <a:r>
              <a:rPr lang="en-GB" dirty="0" smtClean="0"/>
              <a:t/>
            </a:r>
            <a:br>
              <a:rPr lang="en-GB" dirty="0" smtClean="0"/>
            </a:br>
            <a:endParaRPr lang="en-GB" sz="1200" b="0" i="0" kern="1200" dirty="0" smtClean="0">
              <a:solidFill>
                <a:schemeClr val="tx1"/>
              </a:solidFill>
              <a:effectLst/>
              <a:latin typeface="+mn-lt"/>
              <a:ea typeface="+mn-ea"/>
              <a:cs typeface="+mn-cs"/>
            </a:endParaRPr>
          </a:p>
          <a:p>
            <a:endParaRPr lang="pt-PT"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173720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noProof="0" dirty="0" smtClean="0"/>
              <a:t>- Within the next 50 years, the world population is likely to increase by 60-80%, making it crucial to nearly</a:t>
            </a:r>
            <a:r>
              <a:rPr lang="en-GB" baseline="0" noProof="0" dirty="0" smtClean="0"/>
              <a:t> </a:t>
            </a:r>
            <a:r>
              <a:rPr lang="en-GB" noProof="0" dirty="0" smtClean="0"/>
              <a:t>double global food production. </a:t>
            </a:r>
          </a:p>
          <a:p>
            <a:pPr marL="0" indent="0">
              <a:buFontTx/>
              <a:buNone/>
            </a:pPr>
            <a:r>
              <a:rPr lang="en-GB" baseline="0" noProof="0" dirty="0" smtClean="0"/>
              <a:t>- Moreover, climate changes, are aggravating the challenge and increasing the need to improve crop adaptation to biotic and abiotic stresses in order to prevent or reduce production losses.</a:t>
            </a:r>
          </a:p>
          <a:p>
            <a:pPr marL="0" indent="0">
              <a:buFontTx/>
              <a:buNone/>
            </a:pPr>
            <a:r>
              <a:rPr lang="en-GB" noProof="0" dirty="0" smtClean="0"/>
              <a:t>- Taking into</a:t>
            </a:r>
            <a:r>
              <a:rPr lang="en-GB" baseline="0" noProof="0" dirty="0" smtClean="0"/>
              <a:t> account </a:t>
            </a:r>
            <a:r>
              <a:rPr lang="en-GB" noProof="0" dirty="0" smtClean="0"/>
              <a:t>that the</a:t>
            </a:r>
            <a:r>
              <a:rPr lang="en-GB" baseline="0" noProof="0" dirty="0" smtClean="0"/>
              <a:t> arable land is reducing, it is imperative to achieve increased food production per unit area. </a:t>
            </a:r>
          </a:p>
          <a:p>
            <a:endParaRPr lang="en-GB" baseline="0" noProof="0" dirty="0" smtClean="0"/>
          </a:p>
          <a:p>
            <a:r>
              <a:rPr lang="en-GB" baseline="0" noProof="0" dirty="0" smtClean="0"/>
              <a:t>- Profiting from conventional and modern technologies, and supported by molecular tools, plant breeding nowadays combines a multitude of different research topics (</a:t>
            </a:r>
            <a:r>
              <a:rPr lang="en-GB" baseline="0" noProof="0" dirty="0" err="1" smtClean="0"/>
              <a:t>eg</a:t>
            </a:r>
            <a:r>
              <a:rPr lang="en-GB" baseline="0" noProof="0" dirty="0" smtClean="0"/>
              <a:t>.: Biology, Pathology, Agronomy, Food quality, Biometry and Statistics, Genetics, Evolution, Ecology… among many others). </a:t>
            </a:r>
          </a:p>
          <a:p>
            <a:endParaRPr lang="en-GB"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262455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baseline="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262455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13/09/16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13/09/16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13/09/16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13/09/16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13/09/16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13/09/16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13/09/16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13/09/16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13/09/16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13/09/16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13/09/16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13/09/16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image" Target="../media/image7.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8.png"/><Relationship Id="rId5" Type="http://schemas.microsoft.com/office/2007/relationships/hdphoto" Target="../media/hdphoto2.wdp"/><Relationship Id="rId6" Type="http://schemas.openxmlformats.org/officeDocument/2006/relationships/image" Target="../media/image19.png"/><Relationship Id="rId7" Type="http://schemas.microsoft.com/office/2007/relationships/hdphoto" Target="../media/hdphoto3.wdp"/><Relationship Id="rId8" Type="http://schemas.openxmlformats.org/officeDocument/2006/relationships/image" Target="../media/image20.png"/><Relationship Id="rId9"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5.wdp"/><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64"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52424" y="908720"/>
            <a:ext cx="6451824"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pt-PT" altLang="pt-PT" sz="3200" b="1" dirty="0" err="1" smtClean="0">
                <a:solidFill>
                  <a:schemeClr val="bg1"/>
                </a:solidFill>
              </a:rPr>
              <a:t>Plant</a:t>
            </a:r>
            <a:r>
              <a:rPr lang="pt-PT" altLang="pt-PT" sz="3200" b="1" dirty="0" smtClean="0">
                <a:solidFill>
                  <a:schemeClr val="bg1"/>
                </a:solidFill>
              </a:rPr>
              <a:t> </a:t>
            </a:r>
            <a:r>
              <a:rPr lang="pt-PT" altLang="pt-PT" sz="3200" b="1" dirty="0" err="1" smtClean="0">
                <a:solidFill>
                  <a:schemeClr val="bg1"/>
                </a:solidFill>
              </a:rPr>
              <a:t>Breeding</a:t>
            </a:r>
            <a:r>
              <a:rPr lang="pt-PT" altLang="pt-PT" sz="3200" b="1" dirty="0" smtClean="0">
                <a:solidFill>
                  <a:schemeClr val="bg1"/>
                </a:solidFill>
              </a:rPr>
              <a:t> </a:t>
            </a:r>
            <a:r>
              <a:rPr lang="pt-PT" altLang="pt-PT" sz="3200" b="1" dirty="0" err="1" smtClean="0">
                <a:solidFill>
                  <a:schemeClr val="bg1"/>
                </a:solidFill>
              </a:rPr>
              <a:t>across</a:t>
            </a:r>
            <a:r>
              <a:rPr lang="pt-PT" altLang="pt-PT" sz="3200" b="1" dirty="0" smtClean="0">
                <a:solidFill>
                  <a:schemeClr val="bg1"/>
                </a:solidFill>
              </a:rPr>
              <a:t> times: </a:t>
            </a:r>
          </a:p>
          <a:p>
            <a:pPr algn="r" eaLnBrk="1" hangingPunct="1">
              <a:lnSpc>
                <a:spcPct val="150000"/>
              </a:lnSpc>
            </a:pPr>
            <a:r>
              <a:rPr lang="pt-PT" altLang="pt-PT" sz="3200" dirty="0" smtClean="0">
                <a:solidFill>
                  <a:schemeClr val="bg1"/>
                </a:solidFill>
              </a:rPr>
              <a:t>- </a:t>
            </a:r>
            <a:r>
              <a:rPr lang="pt-PT" altLang="pt-PT" sz="3200" i="1" dirty="0" err="1" smtClean="0">
                <a:solidFill>
                  <a:schemeClr val="bg1"/>
                </a:solidFill>
              </a:rPr>
              <a:t>challenges</a:t>
            </a:r>
            <a:r>
              <a:rPr lang="pt-PT" altLang="pt-PT" sz="3200" i="1" dirty="0" smtClean="0">
                <a:solidFill>
                  <a:schemeClr val="bg1"/>
                </a:solidFill>
              </a:rPr>
              <a:t> </a:t>
            </a:r>
            <a:r>
              <a:rPr lang="pt-PT" altLang="pt-PT" sz="3200" i="1" dirty="0" err="1" smtClean="0">
                <a:solidFill>
                  <a:schemeClr val="bg1"/>
                </a:solidFill>
              </a:rPr>
              <a:t>and</a:t>
            </a:r>
            <a:r>
              <a:rPr lang="pt-PT" altLang="pt-PT" sz="3200" i="1" dirty="0" smtClean="0">
                <a:solidFill>
                  <a:schemeClr val="bg1"/>
                </a:solidFill>
              </a:rPr>
              <a:t> </a:t>
            </a:r>
            <a:r>
              <a:rPr lang="pt-PT" altLang="pt-PT" sz="3200" i="1" dirty="0" err="1" smtClean="0">
                <a:solidFill>
                  <a:schemeClr val="bg1"/>
                </a:solidFill>
              </a:rPr>
              <a:t>achievements</a:t>
            </a:r>
            <a:endParaRPr lang="pt-PT" altLang="pt-PT" sz="3200" i="1" dirty="0">
              <a:solidFill>
                <a:schemeClr val="bg1"/>
              </a:solidFill>
            </a:endParaRPr>
          </a:p>
        </p:txBody>
      </p:sp>
      <p:pic>
        <p:nvPicPr>
          <p:cNvPr id="9221" name="Picture 7" descr="C:\Users\lilianafaria\Desktop\s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o 12"/>
          <p:cNvGrpSpPr/>
          <p:nvPr/>
        </p:nvGrpSpPr>
        <p:grpSpPr>
          <a:xfrm>
            <a:off x="-5410" y="5675359"/>
            <a:ext cx="1916925" cy="360040"/>
            <a:chOff x="5075023" y="1772816"/>
            <a:chExt cx="1545707" cy="360040"/>
          </a:xfrm>
        </p:grpSpPr>
        <p:sp>
          <p:nvSpPr>
            <p:cNvPr id="15" name="Oval 14"/>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  Susana Lopes</a:t>
              </a:r>
              <a:endParaRPr lang="pt-PT" b="1" dirty="0">
                <a:solidFill>
                  <a:schemeClr val="tx1">
                    <a:lumMod val="65000"/>
                    <a:lumOff val="35000"/>
                  </a:schemeClr>
                </a:solidFill>
              </a:endParaRPr>
            </a:p>
          </p:txBody>
        </p:sp>
      </p:grpSp>
      <p:grpSp>
        <p:nvGrpSpPr>
          <p:cNvPr id="12" name="Grupo 11"/>
          <p:cNvGrpSpPr/>
          <p:nvPr/>
        </p:nvGrpSpPr>
        <p:grpSpPr>
          <a:xfrm>
            <a:off x="-8336" y="6118149"/>
            <a:ext cx="5660456" cy="753962"/>
            <a:chOff x="5077532" y="1783558"/>
            <a:chExt cx="991219" cy="360040"/>
          </a:xfrm>
        </p:grpSpPr>
        <p:sp>
          <p:nvSpPr>
            <p:cNvPr id="16" name="Oval 15"/>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2"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8" name="Picture 2" descr="http://www.itqb.unl.pt/education/phd-plantsforlife/banner-phd-plants-for-life-beta.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539552" y="476672"/>
            <a:ext cx="7056784" cy="461665"/>
          </a:xfrm>
          <a:prstGeom prst="rect">
            <a:avLst/>
          </a:prstGeom>
          <a:noFill/>
        </p:spPr>
        <p:txBody>
          <a:bodyPr wrap="square" rtlCol="0">
            <a:spAutoFit/>
          </a:bodyPr>
          <a:lstStyle/>
          <a:p>
            <a:r>
              <a:rPr lang="en-GB" sz="2400" dirty="0" smtClean="0">
                <a:solidFill>
                  <a:schemeClr val="bg1"/>
                </a:solidFill>
                <a:latin typeface="Arial" panose="020B0604020202020204" pitchFamily="34" charset="0"/>
                <a:cs typeface="Arial" panose="020B0604020202020204" pitchFamily="34" charset="0"/>
              </a:rPr>
              <a:t>References</a:t>
            </a:r>
            <a:endParaRPr lang="en-GB" sz="2400" dirty="0">
              <a:solidFill>
                <a:schemeClr val="bg1"/>
              </a:solidFill>
              <a:latin typeface="Arial" panose="020B0604020202020204" pitchFamily="34" charset="0"/>
              <a:cs typeface="Arial" panose="020B0604020202020204" pitchFamily="34" charset="0"/>
            </a:endParaRPr>
          </a:p>
        </p:txBody>
      </p:sp>
      <p:sp>
        <p:nvSpPr>
          <p:cNvPr id="4" name="Rectângulo 3"/>
          <p:cNvSpPr/>
          <p:nvPr/>
        </p:nvSpPr>
        <p:spPr>
          <a:xfrm>
            <a:off x="755576" y="1947604"/>
            <a:ext cx="7344816" cy="3785652"/>
          </a:xfrm>
          <a:prstGeom prst="rect">
            <a:avLst/>
          </a:prstGeom>
        </p:spPr>
        <p:txBody>
          <a:bodyPr wrap="square">
            <a:spAutoFit/>
          </a:bodyPr>
          <a:lstStyle/>
          <a:p>
            <a:pPr marL="285750" indent="-285750" algn="just">
              <a:spcAft>
                <a:spcPts val="2400"/>
              </a:spcAft>
              <a:buFont typeface="Arial" panose="020B0604020202020204" pitchFamily="34" charset="0"/>
              <a:buChar char="•"/>
            </a:pPr>
            <a:r>
              <a:rPr lang="pt-PT" sz="1600" dirty="0" err="1" smtClean="0"/>
              <a:t>Koornneef</a:t>
            </a:r>
            <a:r>
              <a:rPr lang="pt-PT" sz="1600" dirty="0" smtClean="0"/>
              <a:t> </a:t>
            </a:r>
            <a:r>
              <a:rPr lang="pt-PT" sz="1600" dirty="0"/>
              <a:t>M</a:t>
            </a:r>
            <a:r>
              <a:rPr lang="pt-PT" sz="1600" dirty="0" smtClean="0"/>
              <a:t>. </a:t>
            </a:r>
            <a:r>
              <a:rPr lang="pt-PT" sz="1600" dirty="0" err="1"/>
              <a:t>and</a:t>
            </a:r>
            <a:r>
              <a:rPr lang="pt-PT" sz="1600" dirty="0"/>
              <a:t> </a:t>
            </a:r>
            <a:r>
              <a:rPr lang="pt-PT" sz="1600" dirty="0" err="1" smtClean="0"/>
              <a:t>Stam</a:t>
            </a:r>
            <a:r>
              <a:rPr lang="pt-PT" sz="1600" dirty="0" smtClean="0"/>
              <a:t> </a:t>
            </a:r>
            <a:r>
              <a:rPr lang="pt-PT" sz="1600" dirty="0"/>
              <a:t>P. (2001) </a:t>
            </a:r>
            <a:r>
              <a:rPr lang="pt-PT" sz="1600" dirty="0" err="1"/>
              <a:t>Changing</a:t>
            </a:r>
            <a:r>
              <a:rPr lang="pt-PT" sz="1600" dirty="0"/>
              <a:t> </a:t>
            </a:r>
            <a:r>
              <a:rPr lang="pt-PT" sz="1600" dirty="0" err="1"/>
              <a:t>p</a:t>
            </a:r>
            <a:r>
              <a:rPr lang="pt-PT" sz="1600" dirty="0" err="1" smtClean="0"/>
              <a:t>aradigms</a:t>
            </a:r>
            <a:r>
              <a:rPr lang="pt-PT" sz="1600" dirty="0" smtClean="0"/>
              <a:t> </a:t>
            </a:r>
            <a:r>
              <a:rPr lang="pt-PT" sz="1600" dirty="0" err="1"/>
              <a:t>in</a:t>
            </a:r>
            <a:r>
              <a:rPr lang="pt-PT" sz="1600" dirty="0"/>
              <a:t> </a:t>
            </a:r>
            <a:r>
              <a:rPr lang="pt-PT" sz="1600" dirty="0" err="1"/>
              <a:t>p</a:t>
            </a:r>
            <a:r>
              <a:rPr lang="pt-PT" sz="1600" dirty="0" err="1" smtClean="0"/>
              <a:t>lant</a:t>
            </a:r>
            <a:r>
              <a:rPr lang="pt-PT" sz="1600" dirty="0" smtClean="0"/>
              <a:t> </a:t>
            </a:r>
            <a:r>
              <a:rPr lang="pt-PT" sz="1600" dirty="0" err="1"/>
              <a:t>b</a:t>
            </a:r>
            <a:r>
              <a:rPr lang="pt-PT" sz="1600" dirty="0" err="1" smtClean="0"/>
              <a:t>reeding</a:t>
            </a:r>
            <a:r>
              <a:rPr lang="pt-PT" sz="1600" dirty="0"/>
              <a:t>. </a:t>
            </a:r>
            <a:r>
              <a:rPr lang="pt-PT" sz="1600" i="1" dirty="0" err="1"/>
              <a:t>Plant</a:t>
            </a:r>
            <a:r>
              <a:rPr lang="pt-PT" sz="1600" i="1" dirty="0"/>
              <a:t> </a:t>
            </a:r>
            <a:r>
              <a:rPr lang="pt-PT" sz="1600" i="1" dirty="0" err="1"/>
              <a:t>Physiology</a:t>
            </a:r>
            <a:r>
              <a:rPr lang="pt-PT" sz="1600" i="1" dirty="0"/>
              <a:t>, </a:t>
            </a:r>
            <a:r>
              <a:rPr lang="pt-PT" sz="1600" dirty="0"/>
              <a:t>125(1):156-9.</a:t>
            </a:r>
          </a:p>
          <a:p>
            <a:pPr marL="285750" indent="-285750" algn="just">
              <a:spcAft>
                <a:spcPts val="2400"/>
              </a:spcAft>
              <a:buFont typeface="Arial" panose="020B0604020202020204" pitchFamily="34" charset="0"/>
              <a:buChar char="•"/>
            </a:pPr>
            <a:r>
              <a:rPr lang="pt-PT" sz="1600" dirty="0" err="1" smtClean="0"/>
              <a:t>Borém</a:t>
            </a:r>
            <a:r>
              <a:rPr lang="pt-PT" sz="1600" dirty="0" smtClean="0"/>
              <a:t> A., Guimarães E.P., </a:t>
            </a:r>
            <a:r>
              <a:rPr lang="pt-PT" sz="1600" dirty="0" err="1" smtClean="0"/>
              <a:t>Federizzi</a:t>
            </a:r>
            <a:r>
              <a:rPr lang="pt-PT" sz="1600" dirty="0" smtClean="0"/>
              <a:t> L.C., </a:t>
            </a:r>
            <a:r>
              <a:rPr lang="pt-PT" sz="1600" dirty="0" err="1"/>
              <a:t>and</a:t>
            </a:r>
            <a:r>
              <a:rPr lang="pt-PT" sz="1600" dirty="0"/>
              <a:t> </a:t>
            </a:r>
            <a:r>
              <a:rPr lang="pt-PT" sz="1600" dirty="0" smtClean="0"/>
              <a:t>Toledo J. </a:t>
            </a:r>
            <a:r>
              <a:rPr lang="pt-PT" sz="1600" dirty="0"/>
              <a:t>(2002) </a:t>
            </a:r>
            <a:r>
              <a:rPr lang="pt-PT" sz="1600" dirty="0" err="1"/>
              <a:t>From</a:t>
            </a:r>
            <a:r>
              <a:rPr lang="pt-PT" sz="1600" dirty="0"/>
              <a:t> Mendel to </a:t>
            </a:r>
            <a:r>
              <a:rPr lang="pt-PT" sz="1600" dirty="0" err="1"/>
              <a:t>g</a:t>
            </a:r>
            <a:r>
              <a:rPr lang="pt-PT" sz="1600" dirty="0" err="1" smtClean="0"/>
              <a:t>enomics</a:t>
            </a:r>
            <a:r>
              <a:rPr lang="pt-PT" sz="1600" dirty="0"/>
              <a:t>, </a:t>
            </a:r>
            <a:r>
              <a:rPr lang="pt-PT" sz="1600" dirty="0" err="1"/>
              <a:t>p</a:t>
            </a:r>
            <a:r>
              <a:rPr lang="pt-PT" sz="1600" dirty="0" err="1" smtClean="0"/>
              <a:t>lant</a:t>
            </a:r>
            <a:r>
              <a:rPr lang="pt-PT" sz="1600" dirty="0" smtClean="0"/>
              <a:t> </a:t>
            </a:r>
            <a:r>
              <a:rPr lang="pt-PT" sz="1600" dirty="0" err="1"/>
              <a:t>b</a:t>
            </a:r>
            <a:r>
              <a:rPr lang="pt-PT" sz="1600" dirty="0" err="1" smtClean="0"/>
              <a:t>reeding</a:t>
            </a:r>
            <a:r>
              <a:rPr lang="pt-PT" sz="1600" dirty="0" smtClean="0"/>
              <a:t> </a:t>
            </a:r>
            <a:r>
              <a:rPr lang="pt-PT" sz="1600" dirty="0" err="1"/>
              <a:t>m</a:t>
            </a:r>
            <a:r>
              <a:rPr lang="pt-PT" sz="1600" dirty="0" err="1" smtClean="0"/>
              <a:t>ilestones</a:t>
            </a:r>
            <a:r>
              <a:rPr lang="pt-PT" sz="1600" dirty="0"/>
              <a:t>: A </a:t>
            </a:r>
            <a:r>
              <a:rPr lang="pt-PT" sz="1600" dirty="0" err="1" smtClean="0"/>
              <a:t>review</a:t>
            </a:r>
            <a:r>
              <a:rPr lang="pt-PT" sz="1600" dirty="0"/>
              <a:t>. </a:t>
            </a:r>
            <a:r>
              <a:rPr lang="pt-PT" sz="1600" i="1" dirty="0" err="1"/>
              <a:t>Crop</a:t>
            </a:r>
            <a:r>
              <a:rPr lang="pt-PT" sz="1600" i="1" dirty="0"/>
              <a:t> </a:t>
            </a:r>
            <a:r>
              <a:rPr lang="pt-PT" sz="1600" i="1" dirty="0" err="1"/>
              <a:t>Breeding</a:t>
            </a:r>
            <a:r>
              <a:rPr lang="pt-PT" sz="1600" i="1" dirty="0"/>
              <a:t> </a:t>
            </a:r>
            <a:r>
              <a:rPr lang="pt-PT" sz="1600" i="1" dirty="0" err="1"/>
              <a:t>Applied</a:t>
            </a:r>
            <a:r>
              <a:rPr lang="pt-PT" sz="1600" i="1" dirty="0"/>
              <a:t> </a:t>
            </a:r>
            <a:r>
              <a:rPr lang="pt-PT" sz="1600" i="1" dirty="0" err="1"/>
              <a:t>Biotechnology</a:t>
            </a:r>
            <a:r>
              <a:rPr lang="pt-PT" sz="1600" i="1" dirty="0"/>
              <a:t>,</a:t>
            </a:r>
            <a:r>
              <a:rPr lang="pt-PT" sz="1600" dirty="0"/>
              <a:t> 2: 649–58. </a:t>
            </a:r>
          </a:p>
          <a:p>
            <a:pPr marL="285750" indent="-285750" algn="just">
              <a:spcAft>
                <a:spcPts val="2400"/>
              </a:spcAft>
              <a:buFont typeface="Arial" panose="020B0604020202020204" pitchFamily="34" charset="0"/>
              <a:buChar char="•"/>
            </a:pPr>
            <a:r>
              <a:rPr lang="pt-PT" sz="1600" dirty="0" err="1" smtClean="0"/>
              <a:t>Semagn</a:t>
            </a:r>
            <a:r>
              <a:rPr lang="pt-PT" sz="1600" dirty="0" smtClean="0"/>
              <a:t> </a:t>
            </a:r>
            <a:r>
              <a:rPr lang="pt-PT" sz="1600" dirty="0"/>
              <a:t>K., </a:t>
            </a:r>
            <a:r>
              <a:rPr lang="pt-PT" sz="1600" dirty="0" err="1" smtClean="0"/>
              <a:t>Bjornstad</a:t>
            </a:r>
            <a:r>
              <a:rPr lang="pt-PT" sz="1600" dirty="0" smtClean="0"/>
              <a:t> </a:t>
            </a:r>
            <a:r>
              <a:rPr lang="pt-PT" sz="1600" dirty="0"/>
              <a:t>A. </a:t>
            </a:r>
            <a:r>
              <a:rPr lang="pt-PT" sz="1600" dirty="0" err="1"/>
              <a:t>and</a:t>
            </a:r>
            <a:r>
              <a:rPr lang="pt-PT" sz="1600" dirty="0"/>
              <a:t> </a:t>
            </a:r>
            <a:r>
              <a:rPr lang="pt-PT" sz="1600" dirty="0" err="1" smtClean="0"/>
              <a:t>Ndjiondjop</a:t>
            </a:r>
            <a:r>
              <a:rPr lang="pt-PT" sz="1600" dirty="0" smtClean="0"/>
              <a:t> M.N. </a:t>
            </a:r>
            <a:r>
              <a:rPr lang="pt-PT" sz="1600" dirty="0"/>
              <a:t>(2006) </a:t>
            </a:r>
            <a:r>
              <a:rPr lang="pt-PT" sz="1600" dirty="0" err="1"/>
              <a:t>An</a:t>
            </a:r>
            <a:r>
              <a:rPr lang="pt-PT" sz="1600" dirty="0"/>
              <a:t> </a:t>
            </a:r>
            <a:r>
              <a:rPr lang="pt-PT" sz="1600" dirty="0" err="1"/>
              <a:t>o</a:t>
            </a:r>
            <a:r>
              <a:rPr lang="pt-PT" sz="1600" dirty="0" err="1" smtClean="0"/>
              <a:t>verview</a:t>
            </a:r>
            <a:r>
              <a:rPr lang="pt-PT" sz="1600" dirty="0" smtClean="0"/>
              <a:t> </a:t>
            </a:r>
            <a:r>
              <a:rPr lang="pt-PT" sz="1600" dirty="0" err="1"/>
              <a:t>of</a:t>
            </a:r>
            <a:r>
              <a:rPr lang="pt-PT" sz="1600" dirty="0"/>
              <a:t> </a:t>
            </a:r>
            <a:r>
              <a:rPr lang="pt-PT" sz="1600" dirty="0" smtClean="0"/>
              <a:t>molecular </a:t>
            </a:r>
            <a:r>
              <a:rPr lang="pt-PT" sz="1600" dirty="0" err="1" smtClean="0"/>
              <a:t>marker</a:t>
            </a:r>
            <a:r>
              <a:rPr lang="pt-PT" sz="1600" dirty="0" smtClean="0"/>
              <a:t> </a:t>
            </a:r>
            <a:r>
              <a:rPr lang="pt-PT" sz="1600" dirty="0" err="1"/>
              <a:t>m</a:t>
            </a:r>
            <a:r>
              <a:rPr lang="pt-PT" sz="1600" dirty="0" err="1" smtClean="0"/>
              <a:t>ethods</a:t>
            </a:r>
            <a:r>
              <a:rPr lang="pt-PT" sz="1600" dirty="0" smtClean="0"/>
              <a:t> </a:t>
            </a:r>
            <a:r>
              <a:rPr lang="pt-PT" sz="1600" dirty="0"/>
              <a:t>for </a:t>
            </a:r>
            <a:r>
              <a:rPr lang="pt-PT" sz="1600" dirty="0" err="1"/>
              <a:t>p</a:t>
            </a:r>
            <a:r>
              <a:rPr lang="pt-PT" sz="1600" dirty="0" err="1" smtClean="0"/>
              <a:t>lants</a:t>
            </a:r>
            <a:r>
              <a:rPr lang="pt-PT" sz="1600" dirty="0"/>
              <a:t>. </a:t>
            </a:r>
            <a:r>
              <a:rPr lang="pt-PT" sz="1600" i="1" dirty="0" err="1"/>
              <a:t>African</a:t>
            </a:r>
            <a:r>
              <a:rPr lang="pt-PT" sz="1600" i="1" dirty="0"/>
              <a:t> </a:t>
            </a:r>
            <a:r>
              <a:rPr lang="pt-PT" sz="1600" i="1" dirty="0" err="1"/>
              <a:t>Journal</a:t>
            </a:r>
            <a:r>
              <a:rPr lang="pt-PT" sz="1600" i="1" dirty="0"/>
              <a:t> </a:t>
            </a:r>
            <a:r>
              <a:rPr lang="pt-PT" sz="1600" i="1" dirty="0" err="1"/>
              <a:t>of</a:t>
            </a:r>
            <a:r>
              <a:rPr lang="pt-PT" sz="1600" i="1" dirty="0"/>
              <a:t> </a:t>
            </a:r>
            <a:r>
              <a:rPr lang="pt-PT" sz="1600" i="1" dirty="0" err="1"/>
              <a:t>Biotechnology</a:t>
            </a:r>
            <a:r>
              <a:rPr lang="pt-PT" sz="1600" i="1" dirty="0"/>
              <a:t>,</a:t>
            </a:r>
            <a:r>
              <a:rPr lang="pt-PT" sz="1600" dirty="0"/>
              <a:t> 5 (25): 2540</a:t>
            </a:r>
            <a:r>
              <a:rPr lang="pt-PT" sz="1600" dirty="0" smtClean="0"/>
              <a:t>–2568</a:t>
            </a:r>
            <a:r>
              <a:rPr lang="pt-PT" sz="1600" dirty="0"/>
              <a:t>. </a:t>
            </a:r>
          </a:p>
          <a:p>
            <a:pPr marL="285750" indent="-285750" algn="just">
              <a:spcAft>
                <a:spcPts val="2400"/>
              </a:spcAft>
              <a:buFont typeface="Arial" panose="020B0604020202020204" pitchFamily="34" charset="0"/>
              <a:buChar char="•"/>
            </a:pPr>
            <a:r>
              <a:rPr lang="pt-PT" sz="1600" dirty="0" err="1" smtClean="0"/>
              <a:t>Xu</a:t>
            </a:r>
            <a:r>
              <a:rPr lang="pt-PT" sz="1600" dirty="0" smtClean="0"/>
              <a:t> Y. </a:t>
            </a:r>
            <a:r>
              <a:rPr lang="pt-PT" sz="1600" dirty="0"/>
              <a:t>(2010) </a:t>
            </a:r>
            <a:r>
              <a:rPr lang="pt-PT" sz="1600" i="1" dirty="0"/>
              <a:t>Molecular </a:t>
            </a:r>
            <a:r>
              <a:rPr lang="pt-PT" sz="1600" i="1" dirty="0" err="1"/>
              <a:t>Plant</a:t>
            </a:r>
            <a:r>
              <a:rPr lang="pt-PT" sz="1600" i="1" dirty="0"/>
              <a:t> </a:t>
            </a:r>
            <a:r>
              <a:rPr lang="pt-PT" sz="1600" i="1" dirty="0" err="1"/>
              <a:t>Breeding</a:t>
            </a:r>
            <a:r>
              <a:rPr lang="pt-PT" sz="1600" dirty="0"/>
              <a:t>, CAB </a:t>
            </a:r>
            <a:r>
              <a:rPr lang="pt-PT" sz="1600" dirty="0" err="1" smtClean="0"/>
              <a:t>International</a:t>
            </a:r>
            <a:r>
              <a:rPr lang="pt-PT" sz="1600" dirty="0" smtClean="0"/>
              <a:t>.</a:t>
            </a:r>
            <a:endParaRPr lang="pt-PT" sz="1600" dirty="0"/>
          </a:p>
          <a:p>
            <a:pPr marL="285750" indent="-285750" algn="just">
              <a:spcAft>
                <a:spcPts val="2400"/>
              </a:spcAft>
              <a:buFont typeface="Arial" panose="020B0604020202020204" pitchFamily="34" charset="0"/>
              <a:buChar char="•"/>
            </a:pPr>
            <a:r>
              <a:rPr lang="pt-PT" sz="1600" dirty="0" err="1" smtClean="0"/>
              <a:t>Acquaah</a:t>
            </a:r>
            <a:r>
              <a:rPr lang="pt-PT" sz="1600" dirty="0" smtClean="0"/>
              <a:t> G. (2012) </a:t>
            </a:r>
            <a:r>
              <a:rPr lang="en-US" sz="1600" i="1" dirty="0" smtClean="0"/>
              <a:t>Principles of Plant Genetics and Breeding </a:t>
            </a:r>
            <a:r>
              <a:rPr lang="en-US" sz="1600" dirty="0" smtClean="0"/>
              <a:t>(2</a:t>
            </a:r>
            <a:r>
              <a:rPr lang="en-US" sz="1600" baseline="30000" dirty="0" smtClean="0"/>
              <a:t>nd</a:t>
            </a:r>
            <a:r>
              <a:rPr lang="en-US" sz="1600" dirty="0" smtClean="0"/>
              <a:t> Edition), Wiley Blackwell.</a:t>
            </a:r>
          </a:p>
        </p:txBody>
      </p:sp>
    </p:spTree>
    <p:extLst>
      <p:ext uri="{BB962C8B-B14F-4D97-AF65-F5344CB8AC3E}">
        <p14:creationId xmlns:p14="http://schemas.microsoft.com/office/powerpoint/2010/main" val="32854039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ângulo 2"/>
          <p:cNvSpPr/>
          <p:nvPr/>
        </p:nvSpPr>
        <p:spPr>
          <a:xfrm>
            <a:off x="467544" y="1916832"/>
            <a:ext cx="8136904" cy="707886"/>
          </a:xfrm>
          <a:prstGeom prst="rect">
            <a:avLst/>
          </a:prstGeom>
        </p:spPr>
        <p:txBody>
          <a:bodyPr wrap="square">
            <a:spAutoFit/>
          </a:bodyPr>
          <a:lstStyle/>
          <a:p>
            <a:pPr marL="342900" indent="-342900" algn="just">
              <a:buFont typeface="Wingdings" panose="05000000000000000000" pitchFamily="2" charset="2"/>
              <a:buChar char="Ø"/>
            </a:pPr>
            <a:r>
              <a:rPr lang="en-US" sz="2000" b="1" dirty="0"/>
              <a:t>Plant breeding </a:t>
            </a:r>
            <a:r>
              <a:rPr lang="en-US" sz="2000" dirty="0"/>
              <a:t>is the process </a:t>
            </a:r>
            <a:r>
              <a:rPr lang="en-US" sz="2000" dirty="0" smtClean="0"/>
              <a:t>by </a:t>
            </a:r>
            <a:r>
              <a:rPr lang="en-US" sz="2000" dirty="0"/>
              <a:t>which </a:t>
            </a:r>
            <a:r>
              <a:rPr lang="en-US" sz="2000" dirty="0" smtClean="0"/>
              <a:t>humans change certain aspects of plants </a:t>
            </a:r>
            <a:r>
              <a:rPr lang="en-US" sz="2000" dirty="0"/>
              <a:t>over time </a:t>
            </a:r>
            <a:r>
              <a:rPr lang="en-US" sz="2000" dirty="0" smtClean="0"/>
              <a:t>in order </a:t>
            </a:r>
            <a:r>
              <a:rPr lang="en-US" sz="2000" b="1" dirty="0" smtClean="0"/>
              <a:t>to introduce desired characteristics</a:t>
            </a:r>
            <a:endParaRPr lang="en-US" sz="2000" dirty="0"/>
          </a:p>
        </p:txBody>
      </p:sp>
      <p:sp>
        <p:nvSpPr>
          <p:cNvPr id="4" name="CaixaDeTexto 3"/>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Plant</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Breeding</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Concept</a:t>
            </a:r>
            <a:endParaRPr lang="pt-PT" sz="2400" dirty="0">
              <a:solidFill>
                <a:schemeClr val="bg1"/>
              </a:solidFill>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61284" y="3933056"/>
            <a:ext cx="5221432" cy="258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ta para baixo 7"/>
          <p:cNvSpPr/>
          <p:nvPr/>
        </p:nvSpPr>
        <p:spPr>
          <a:xfrm>
            <a:off x="4391054" y="2852936"/>
            <a:ext cx="361892" cy="254969"/>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upo 5"/>
          <p:cNvGrpSpPr/>
          <p:nvPr/>
        </p:nvGrpSpPr>
        <p:grpSpPr>
          <a:xfrm>
            <a:off x="2502717" y="3313856"/>
            <a:ext cx="4138567" cy="484133"/>
            <a:chOff x="2502717" y="3313856"/>
            <a:chExt cx="4138567" cy="484133"/>
          </a:xfrm>
        </p:grpSpPr>
        <p:sp>
          <p:nvSpPr>
            <p:cNvPr id="5" name="Rectângulo 4"/>
            <p:cNvSpPr/>
            <p:nvPr/>
          </p:nvSpPr>
          <p:spPr>
            <a:xfrm>
              <a:off x="2502717" y="3313856"/>
              <a:ext cx="4138567" cy="484133"/>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2502717" y="3355867"/>
              <a:ext cx="4138567" cy="400110"/>
            </a:xfrm>
            <a:prstGeom prst="rect">
              <a:avLst/>
            </a:prstGeom>
            <a:solidFill>
              <a:schemeClr val="accent3">
                <a:lumMod val="40000"/>
                <a:lumOff val="60000"/>
              </a:schemeClr>
            </a:solidFill>
          </p:spPr>
          <p:txBody>
            <a:bodyPr wrap="square" rtlCol="0">
              <a:spAutoFit/>
            </a:bodyPr>
            <a:lstStyle/>
            <a:p>
              <a:pPr algn="ctr"/>
              <a:r>
                <a:rPr lang="pt-PT" sz="2000" b="1" dirty="0" err="1" smtClean="0"/>
                <a:t>Increase</a:t>
              </a:r>
              <a:r>
                <a:rPr lang="pt-PT" sz="2000" b="1" dirty="0" smtClean="0"/>
                <a:t> </a:t>
              </a:r>
              <a:r>
                <a:rPr lang="pt-PT" sz="2000" b="1" dirty="0" err="1" smtClean="0"/>
                <a:t>crop</a:t>
              </a:r>
              <a:r>
                <a:rPr lang="pt-PT" sz="2000" b="1" dirty="0" smtClean="0"/>
                <a:t> </a:t>
              </a:r>
              <a:r>
                <a:rPr lang="pt-PT" sz="2000" b="1" dirty="0" err="1" smtClean="0"/>
                <a:t>productivity</a:t>
              </a:r>
              <a:endParaRPr lang="pt-PT" sz="2000" b="1" dirty="0" smtClean="0"/>
            </a:p>
          </p:txBody>
        </p:sp>
      </p:grpSp>
    </p:spTree>
    <p:extLst>
      <p:ext uri="{BB962C8B-B14F-4D97-AF65-F5344CB8AC3E}">
        <p14:creationId xmlns:p14="http://schemas.microsoft.com/office/powerpoint/2010/main" val="14205236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Domestication</a:t>
            </a:r>
            <a:endParaRPr lang="pt-PT" sz="2400" dirty="0">
              <a:solidFill>
                <a:schemeClr val="bg1"/>
              </a:solidFill>
              <a:latin typeface="Arial" panose="020B0604020202020204" pitchFamily="34" charset="0"/>
              <a:cs typeface="Arial" panose="020B0604020202020204" pitchFamily="34" charset="0"/>
            </a:endParaRPr>
          </a:p>
        </p:txBody>
      </p:sp>
      <p:pic>
        <p:nvPicPr>
          <p:cNvPr id="1030" name="Picture 6" descr="https://www.omlet.co.uk/images/originals/Cat-Cat_Guide-A_crescent_shaped_area_of_fertile_land_around_Egypt_and_Syri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2690" y="3311719"/>
            <a:ext cx="4307782" cy="27316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ângulo 10"/>
          <p:cNvSpPr/>
          <p:nvPr/>
        </p:nvSpPr>
        <p:spPr>
          <a:xfrm>
            <a:off x="251520" y="1855584"/>
            <a:ext cx="8640960" cy="707886"/>
          </a:xfrm>
          <a:prstGeom prst="rect">
            <a:avLst/>
          </a:prstGeom>
        </p:spPr>
        <p:txBody>
          <a:bodyPr wrap="square">
            <a:spAutoFit/>
          </a:bodyPr>
          <a:lstStyle/>
          <a:p>
            <a:pPr marL="342900" indent="-342900">
              <a:buFont typeface="Wingdings" panose="05000000000000000000" pitchFamily="2" charset="2"/>
              <a:buChar char="Ø"/>
            </a:pPr>
            <a:r>
              <a:rPr lang="en-US" sz="2000" dirty="0"/>
              <a:t>Plant Breeding activities began at least 10.000 years ago in </a:t>
            </a:r>
            <a:r>
              <a:rPr lang="en-US" sz="2000" dirty="0" smtClean="0"/>
              <a:t>the Fertile </a:t>
            </a:r>
            <a:r>
              <a:rPr lang="en-US" sz="2000" dirty="0"/>
              <a:t>Crescent with plant </a:t>
            </a:r>
            <a:r>
              <a:rPr lang="en-US" sz="2000" b="1" dirty="0"/>
              <a:t>domestication</a:t>
            </a:r>
            <a:r>
              <a:rPr lang="en-US" sz="2000" dirty="0"/>
              <a:t> </a:t>
            </a:r>
            <a:endParaRPr lang="pt-PT" sz="2000" dirty="0"/>
          </a:p>
        </p:txBody>
      </p:sp>
      <p:sp>
        <p:nvSpPr>
          <p:cNvPr id="14" name="Seta para baixo 13"/>
          <p:cNvSpPr/>
          <p:nvPr/>
        </p:nvSpPr>
        <p:spPr>
          <a:xfrm>
            <a:off x="2225288" y="4252505"/>
            <a:ext cx="299085" cy="357269"/>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5"/>
          <p:cNvSpPr/>
          <p:nvPr/>
        </p:nvSpPr>
        <p:spPr>
          <a:xfrm>
            <a:off x="344794" y="3140968"/>
            <a:ext cx="4126263" cy="707886"/>
          </a:xfrm>
          <a:prstGeom prst="rect">
            <a:avLst/>
          </a:prstGeom>
        </p:spPr>
        <p:txBody>
          <a:bodyPr wrap="square">
            <a:spAutoFit/>
          </a:bodyPr>
          <a:lstStyle/>
          <a:p>
            <a:r>
              <a:rPr lang="en-US" sz="2000" b="1" dirty="0" smtClean="0">
                <a:solidFill>
                  <a:schemeClr val="accent6"/>
                </a:solidFill>
              </a:rPr>
              <a:t>Challenges: </a:t>
            </a:r>
            <a:r>
              <a:rPr lang="en-US" sz="2000" dirty="0"/>
              <a:t>transition </a:t>
            </a:r>
            <a:r>
              <a:rPr lang="en-US" sz="2000" dirty="0" smtClean="0"/>
              <a:t>from nomadic to </a:t>
            </a:r>
            <a:r>
              <a:rPr lang="en-US" sz="2000" dirty="0"/>
              <a:t>a sedentary </a:t>
            </a:r>
            <a:r>
              <a:rPr lang="en-US" sz="2000" dirty="0" smtClean="0"/>
              <a:t>lifestyle</a:t>
            </a:r>
            <a:endParaRPr lang="pt-PT" sz="2000" dirty="0"/>
          </a:p>
        </p:txBody>
      </p:sp>
      <p:sp>
        <p:nvSpPr>
          <p:cNvPr id="17" name="Rectângulo 16"/>
          <p:cNvSpPr/>
          <p:nvPr/>
        </p:nvSpPr>
        <p:spPr>
          <a:xfrm>
            <a:off x="539552" y="4863063"/>
            <a:ext cx="3678656" cy="1123384"/>
          </a:xfrm>
          <a:prstGeom prst="rect">
            <a:avLst/>
          </a:prstGeom>
          <a:solidFill>
            <a:schemeClr val="accent3">
              <a:lumMod val="40000"/>
              <a:lumOff val="60000"/>
            </a:schemeClr>
          </a:solidFill>
        </p:spPr>
        <p:txBody>
          <a:bodyPr wrap="square">
            <a:spAutoFit/>
          </a:bodyPr>
          <a:lstStyle/>
          <a:p>
            <a:pPr algn="ctr"/>
            <a:r>
              <a:rPr lang="pt-PT" sz="2000" b="1" dirty="0" err="1" smtClean="0"/>
              <a:t>Increase</a:t>
            </a:r>
            <a:r>
              <a:rPr lang="pt-PT" sz="2000" b="1" dirty="0" smtClean="0"/>
              <a:t> </a:t>
            </a:r>
            <a:r>
              <a:rPr lang="pt-PT" sz="2000" b="1" dirty="0" err="1" smtClean="0"/>
              <a:t>plant</a:t>
            </a:r>
            <a:r>
              <a:rPr lang="pt-PT" sz="2000" b="1" dirty="0" smtClean="0"/>
              <a:t> </a:t>
            </a:r>
            <a:r>
              <a:rPr lang="pt-PT" sz="2000" b="1" dirty="0" err="1" smtClean="0"/>
              <a:t>yield</a:t>
            </a:r>
            <a:endParaRPr lang="pt-PT" sz="2000" b="1" dirty="0" smtClean="0"/>
          </a:p>
          <a:p>
            <a:pPr algn="ctr"/>
            <a:endParaRPr lang="pt-PT" sz="1100" b="1" dirty="0" smtClean="0"/>
          </a:p>
          <a:p>
            <a:pPr algn="ctr"/>
            <a:r>
              <a:rPr lang="pt-PT" sz="2000" b="1" dirty="0" err="1" smtClean="0"/>
              <a:t>Increase</a:t>
            </a:r>
            <a:r>
              <a:rPr lang="pt-PT" sz="2000" b="1" dirty="0" smtClean="0"/>
              <a:t> </a:t>
            </a:r>
            <a:r>
              <a:rPr lang="pt-PT" sz="2000" b="1" dirty="0" err="1" smtClean="0"/>
              <a:t>number</a:t>
            </a:r>
            <a:r>
              <a:rPr lang="pt-PT" sz="2000" b="1" dirty="0" smtClean="0"/>
              <a:t> </a:t>
            </a:r>
            <a:r>
              <a:rPr lang="pt-PT" sz="2000" b="1" dirty="0" err="1" smtClean="0"/>
              <a:t>of</a:t>
            </a:r>
            <a:r>
              <a:rPr lang="pt-PT" sz="2000" b="1" dirty="0" smtClean="0"/>
              <a:t> </a:t>
            </a:r>
            <a:r>
              <a:rPr lang="pt-PT" sz="2000" b="1" dirty="0" err="1" smtClean="0"/>
              <a:t>edible</a:t>
            </a:r>
            <a:r>
              <a:rPr lang="pt-PT" sz="2000" b="1" dirty="0" smtClean="0"/>
              <a:t> </a:t>
            </a:r>
            <a:r>
              <a:rPr lang="pt-PT" sz="2000" b="1" dirty="0" err="1" smtClean="0"/>
              <a:t>plants</a:t>
            </a:r>
            <a:endParaRPr lang="pt-PT" sz="2000" b="1" dirty="0" smtClean="0"/>
          </a:p>
          <a:p>
            <a:pPr algn="ctr"/>
            <a:r>
              <a:rPr lang="pt-PT" sz="1600" dirty="0" smtClean="0"/>
              <a:t>(</a:t>
            </a:r>
            <a:r>
              <a:rPr lang="pt-PT" sz="1600" dirty="0" err="1" smtClean="0"/>
              <a:t>reduce</a:t>
            </a:r>
            <a:r>
              <a:rPr lang="pt-PT" sz="1600" dirty="0" smtClean="0"/>
              <a:t> </a:t>
            </a:r>
            <a:r>
              <a:rPr lang="pt-PT" sz="1600" dirty="0" err="1" smtClean="0"/>
              <a:t>toxicity</a:t>
            </a:r>
            <a:r>
              <a:rPr lang="pt-PT" sz="1600" dirty="0" smtClean="0"/>
              <a:t>)</a:t>
            </a:r>
            <a:endParaRPr lang="pt-PT" sz="1600" dirty="0"/>
          </a:p>
        </p:txBody>
      </p:sp>
    </p:spTree>
    <p:extLst>
      <p:ext uri="{BB962C8B-B14F-4D97-AF65-F5344CB8AC3E}">
        <p14:creationId xmlns:p14="http://schemas.microsoft.com/office/powerpoint/2010/main" val="3285403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tretch>
            <a:fillRect/>
          </a:stretch>
        </p:blipFill>
        <p:spPr>
          <a:xfrm rot="21056433">
            <a:off x="6542409" y="5066244"/>
            <a:ext cx="1286404" cy="1722173"/>
          </a:xfrm>
          <a:prstGeom prst="ellipse">
            <a:avLst/>
          </a:prstGeom>
          <a:ln>
            <a:noFill/>
          </a:ln>
          <a:effectLst>
            <a:softEdge rad="112500"/>
          </a:effectLst>
        </p:spPr>
      </p:pic>
      <p:cxnSp>
        <p:nvCxnSpPr>
          <p:cNvPr id="9" name="Conexão recta unidireccional 8"/>
          <p:cNvCxnSpPr/>
          <p:nvPr/>
        </p:nvCxnSpPr>
        <p:spPr>
          <a:xfrm>
            <a:off x="107504" y="3741673"/>
            <a:ext cx="8744619" cy="1858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ângulo 23"/>
          <p:cNvSpPr/>
          <p:nvPr/>
        </p:nvSpPr>
        <p:spPr>
          <a:xfrm>
            <a:off x="7107768" y="3597657"/>
            <a:ext cx="1152128" cy="288032"/>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Imagem 2"/>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Landmarks</a:t>
            </a:r>
            <a:r>
              <a:rPr lang="pt-PT" sz="2400" dirty="0">
                <a:solidFill>
                  <a:schemeClr val="bg1"/>
                </a:solidFill>
                <a:latin typeface="Arial" panose="020B0604020202020204" pitchFamily="34" charset="0"/>
                <a:cs typeface="Arial" panose="020B0604020202020204" pitchFamily="34" charset="0"/>
              </a:rPr>
              <a:t> </a:t>
            </a:r>
            <a:r>
              <a:rPr lang="pt-PT" sz="2400" dirty="0" smtClean="0">
                <a:solidFill>
                  <a:schemeClr val="bg1"/>
                </a:solidFill>
                <a:latin typeface="Arial" panose="020B0604020202020204" pitchFamily="34" charset="0"/>
                <a:cs typeface="Arial" panose="020B0604020202020204" pitchFamily="34" charset="0"/>
              </a:rPr>
              <a:t>in </a:t>
            </a:r>
            <a:r>
              <a:rPr lang="pt-PT" sz="2400" dirty="0" err="1" smtClean="0">
                <a:solidFill>
                  <a:schemeClr val="bg1"/>
                </a:solidFill>
                <a:latin typeface="Arial" panose="020B0604020202020204" pitchFamily="34" charset="0"/>
                <a:cs typeface="Arial" panose="020B0604020202020204" pitchFamily="34" charset="0"/>
              </a:rPr>
              <a:t>Plant</a:t>
            </a:r>
            <a:r>
              <a:rPr lang="pt-PT" sz="2400" dirty="0" smtClean="0">
                <a:solidFill>
                  <a:schemeClr val="bg1"/>
                </a:solidFill>
                <a:latin typeface="Arial" panose="020B0604020202020204" pitchFamily="34" charset="0"/>
                <a:cs typeface="Arial" panose="020B0604020202020204" pitchFamily="34" charset="0"/>
              </a:rPr>
              <a:t> </a:t>
            </a:r>
            <a:r>
              <a:rPr lang="pt-PT" sz="2400" dirty="0" err="1">
                <a:solidFill>
                  <a:schemeClr val="bg1"/>
                </a:solidFill>
                <a:latin typeface="Arial" panose="020B0604020202020204" pitchFamily="34" charset="0"/>
                <a:cs typeface="Arial" panose="020B0604020202020204" pitchFamily="34" charset="0"/>
              </a:rPr>
              <a:t>B</a:t>
            </a:r>
            <a:r>
              <a:rPr lang="pt-PT" sz="2400" dirty="0" err="1" smtClean="0">
                <a:solidFill>
                  <a:schemeClr val="bg1"/>
                </a:solidFill>
                <a:latin typeface="Arial" panose="020B0604020202020204" pitchFamily="34" charset="0"/>
                <a:cs typeface="Arial" panose="020B0604020202020204" pitchFamily="34" charset="0"/>
              </a:rPr>
              <a:t>reeding</a:t>
            </a:r>
            <a:endParaRPr lang="pt-PT" sz="2400" dirty="0">
              <a:solidFill>
                <a:schemeClr val="bg1"/>
              </a:solidFill>
              <a:latin typeface="Arial" panose="020B0604020202020204" pitchFamily="34" charset="0"/>
              <a:cs typeface="Arial" panose="020B0604020202020204" pitchFamily="34" charset="0"/>
            </a:endParaRPr>
          </a:p>
        </p:txBody>
      </p:sp>
      <p:sp>
        <p:nvSpPr>
          <p:cNvPr id="10" name="Rectângulo 9"/>
          <p:cNvSpPr/>
          <p:nvPr/>
        </p:nvSpPr>
        <p:spPr>
          <a:xfrm>
            <a:off x="611560" y="3606949"/>
            <a:ext cx="1152128" cy="288032"/>
          </a:xfrm>
          <a:prstGeom prst="rect">
            <a:avLst/>
          </a:prstGeom>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PT"/>
          </a:p>
        </p:txBody>
      </p:sp>
      <p:sp>
        <p:nvSpPr>
          <p:cNvPr id="11" name="Rectângulo 10"/>
          <p:cNvSpPr/>
          <p:nvPr/>
        </p:nvSpPr>
        <p:spPr>
          <a:xfrm>
            <a:off x="2771800" y="3606949"/>
            <a:ext cx="1152128" cy="288032"/>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ângulo 11"/>
          <p:cNvSpPr/>
          <p:nvPr/>
        </p:nvSpPr>
        <p:spPr>
          <a:xfrm>
            <a:off x="4932040" y="3616241"/>
            <a:ext cx="1152128" cy="288032"/>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p:cNvSpPr txBox="1"/>
          <p:nvPr/>
        </p:nvSpPr>
        <p:spPr>
          <a:xfrm>
            <a:off x="827584" y="3570655"/>
            <a:ext cx="648072" cy="369332"/>
          </a:xfrm>
          <a:prstGeom prst="rect">
            <a:avLst/>
          </a:prstGeom>
          <a:noFill/>
        </p:spPr>
        <p:txBody>
          <a:bodyPr wrap="square" rtlCol="0">
            <a:spAutoFit/>
          </a:bodyPr>
          <a:lstStyle/>
          <a:p>
            <a:r>
              <a:rPr lang="pt-PT" b="1" dirty="0" smtClean="0">
                <a:solidFill>
                  <a:schemeClr val="accent4">
                    <a:lumMod val="20000"/>
                    <a:lumOff val="80000"/>
                  </a:schemeClr>
                </a:solidFill>
              </a:rPr>
              <a:t>1694</a:t>
            </a:r>
            <a:endParaRPr lang="pt-PT" b="1" dirty="0">
              <a:solidFill>
                <a:schemeClr val="accent4">
                  <a:lumMod val="20000"/>
                  <a:lumOff val="80000"/>
                </a:schemeClr>
              </a:solidFill>
            </a:endParaRPr>
          </a:p>
        </p:txBody>
      </p:sp>
      <p:sp>
        <p:nvSpPr>
          <p:cNvPr id="14" name="CaixaDeTexto 13"/>
          <p:cNvSpPr txBox="1"/>
          <p:nvPr/>
        </p:nvSpPr>
        <p:spPr>
          <a:xfrm>
            <a:off x="3015120" y="3570655"/>
            <a:ext cx="648072" cy="369332"/>
          </a:xfrm>
          <a:prstGeom prst="rect">
            <a:avLst/>
          </a:prstGeom>
          <a:noFill/>
        </p:spPr>
        <p:txBody>
          <a:bodyPr wrap="square" rtlCol="0">
            <a:spAutoFit/>
          </a:bodyPr>
          <a:lstStyle/>
          <a:p>
            <a:r>
              <a:rPr lang="pt-PT" b="1" dirty="0" smtClean="0">
                <a:solidFill>
                  <a:schemeClr val="accent6">
                    <a:lumMod val="20000"/>
                    <a:lumOff val="80000"/>
                  </a:schemeClr>
                </a:solidFill>
              </a:rPr>
              <a:t>1866</a:t>
            </a:r>
            <a:endParaRPr lang="pt-PT" b="1" dirty="0">
              <a:solidFill>
                <a:schemeClr val="accent6">
                  <a:lumMod val="20000"/>
                  <a:lumOff val="80000"/>
                </a:schemeClr>
              </a:solidFill>
            </a:endParaRPr>
          </a:p>
        </p:txBody>
      </p:sp>
      <p:sp>
        <p:nvSpPr>
          <p:cNvPr id="15" name="CaixaDeTexto 14"/>
          <p:cNvSpPr txBox="1"/>
          <p:nvPr/>
        </p:nvSpPr>
        <p:spPr>
          <a:xfrm>
            <a:off x="7359796" y="3570655"/>
            <a:ext cx="648072" cy="369332"/>
          </a:xfrm>
          <a:prstGeom prst="rect">
            <a:avLst/>
          </a:prstGeom>
          <a:noFill/>
        </p:spPr>
        <p:txBody>
          <a:bodyPr wrap="square" rtlCol="0">
            <a:spAutoFit/>
          </a:bodyPr>
          <a:lstStyle/>
          <a:p>
            <a:r>
              <a:rPr lang="pt-PT" b="1" dirty="0" smtClean="0">
                <a:solidFill>
                  <a:schemeClr val="accent5">
                    <a:lumMod val="20000"/>
                    <a:lumOff val="80000"/>
                  </a:schemeClr>
                </a:solidFill>
              </a:rPr>
              <a:t>1953</a:t>
            </a:r>
            <a:endParaRPr lang="pt-PT" b="1" dirty="0">
              <a:solidFill>
                <a:schemeClr val="accent5">
                  <a:lumMod val="20000"/>
                  <a:lumOff val="80000"/>
                </a:schemeClr>
              </a:solidFill>
            </a:endParaRPr>
          </a:p>
        </p:txBody>
      </p:sp>
      <p:pic>
        <p:nvPicPr>
          <p:cNvPr id="16" name="Picture 2" descr="https://upload.wikimedia.org/wikipedia/commons/6/68/Carl_von_Linn%C3%A9.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79782" y="1771492"/>
            <a:ext cx="1499930" cy="17541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flipH="1">
            <a:off x="2641135" y="4029705"/>
            <a:ext cx="1498740" cy="16158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ângulo 20"/>
          <p:cNvSpPr/>
          <p:nvPr/>
        </p:nvSpPr>
        <p:spPr>
          <a:xfrm>
            <a:off x="107504" y="4024889"/>
            <a:ext cx="2153337" cy="1228952"/>
          </a:xfrm>
          <a:prstGeom prst="rect">
            <a:avLst/>
          </a:prstGeom>
        </p:spPr>
        <p:txBody>
          <a:bodyPr wrap="square">
            <a:spAutoFit/>
          </a:bodyPr>
          <a:lstStyle/>
          <a:p>
            <a:pPr algn="ctr"/>
            <a:r>
              <a:rPr lang="en-US" altLang="pt-PT" b="1" dirty="0" err="1" smtClean="0">
                <a:latin typeface="+mn-lt"/>
              </a:rPr>
              <a:t>Camerarius</a:t>
            </a:r>
            <a:r>
              <a:rPr lang="en-US" altLang="pt-PT" dirty="0" smtClean="0">
                <a:latin typeface="+mn-lt"/>
              </a:rPr>
              <a:t>  </a:t>
            </a:r>
          </a:p>
          <a:p>
            <a:pPr algn="ctr"/>
            <a:r>
              <a:rPr lang="en-US" altLang="pt-PT" dirty="0" smtClean="0">
                <a:latin typeface="+mn-lt"/>
              </a:rPr>
              <a:t>crossing </a:t>
            </a:r>
            <a:r>
              <a:rPr lang="en-US" altLang="pt-PT" dirty="0">
                <a:latin typeface="+mn-lt"/>
              </a:rPr>
              <a:t>as a method to obtain new plant types</a:t>
            </a:r>
            <a:endParaRPr lang="pt-PT" dirty="0">
              <a:latin typeface="+mn-lt"/>
            </a:endParaRPr>
          </a:p>
        </p:txBody>
      </p:sp>
      <p:sp>
        <p:nvSpPr>
          <p:cNvPr id="22" name="Rectângulo 21"/>
          <p:cNvSpPr/>
          <p:nvPr/>
        </p:nvSpPr>
        <p:spPr>
          <a:xfrm>
            <a:off x="2072993" y="2517537"/>
            <a:ext cx="2549742" cy="923330"/>
          </a:xfrm>
          <a:prstGeom prst="rect">
            <a:avLst/>
          </a:prstGeom>
        </p:spPr>
        <p:txBody>
          <a:bodyPr wrap="square">
            <a:spAutoFit/>
          </a:bodyPr>
          <a:lstStyle/>
          <a:p>
            <a:pPr algn="ctr">
              <a:spcBef>
                <a:spcPct val="50000"/>
              </a:spcBef>
            </a:pPr>
            <a:r>
              <a:rPr lang="en-US" altLang="pt-PT" b="1" dirty="0" smtClean="0">
                <a:latin typeface="+mn-lt"/>
              </a:rPr>
              <a:t>Mendel</a:t>
            </a:r>
          </a:p>
          <a:p>
            <a:pPr algn="ctr">
              <a:spcBef>
                <a:spcPts val="0"/>
              </a:spcBef>
            </a:pPr>
            <a:r>
              <a:rPr lang="en-US" altLang="pt-PT" dirty="0" smtClean="0">
                <a:latin typeface="+mn-lt"/>
              </a:rPr>
              <a:t>Empirical evidence </a:t>
            </a:r>
          </a:p>
          <a:p>
            <a:pPr algn="ctr">
              <a:spcBef>
                <a:spcPts val="0"/>
              </a:spcBef>
            </a:pPr>
            <a:r>
              <a:rPr lang="en-US" altLang="pt-PT" dirty="0" smtClean="0">
                <a:latin typeface="+mn-lt"/>
              </a:rPr>
              <a:t>on heredity</a:t>
            </a:r>
          </a:p>
        </p:txBody>
      </p:sp>
      <p:sp>
        <p:nvSpPr>
          <p:cNvPr id="23" name="Rectângulo 22"/>
          <p:cNvSpPr/>
          <p:nvPr/>
        </p:nvSpPr>
        <p:spPr>
          <a:xfrm>
            <a:off x="6763215" y="2115215"/>
            <a:ext cx="1841233" cy="1477328"/>
          </a:xfrm>
          <a:prstGeom prst="rect">
            <a:avLst/>
          </a:prstGeom>
        </p:spPr>
        <p:txBody>
          <a:bodyPr wrap="square">
            <a:spAutoFit/>
          </a:bodyPr>
          <a:lstStyle/>
          <a:p>
            <a:pPr algn="ctr"/>
            <a:r>
              <a:rPr lang="en-US" altLang="pt-PT" b="1" dirty="0" smtClean="0">
                <a:latin typeface="+mj-lt"/>
              </a:rPr>
              <a:t>Watson, Crick, </a:t>
            </a:r>
            <a:r>
              <a:rPr lang="en-US" altLang="pt-PT" b="1" dirty="0">
                <a:latin typeface="+mj-lt"/>
              </a:rPr>
              <a:t>W</a:t>
            </a:r>
            <a:r>
              <a:rPr lang="en-US" altLang="pt-PT" b="1" dirty="0" smtClean="0">
                <a:latin typeface="+mj-lt"/>
              </a:rPr>
              <a:t>ilkins &amp; Rosalind Franklin</a:t>
            </a:r>
            <a:r>
              <a:rPr lang="en-US" altLang="pt-PT" dirty="0" smtClean="0">
                <a:latin typeface="+mj-lt"/>
              </a:rPr>
              <a:t> </a:t>
            </a:r>
          </a:p>
          <a:p>
            <a:pPr algn="ctr"/>
            <a:r>
              <a:rPr lang="en-US" altLang="pt-PT" dirty="0" smtClean="0">
                <a:latin typeface="+mj-lt"/>
              </a:rPr>
              <a:t> model </a:t>
            </a:r>
            <a:r>
              <a:rPr lang="en-US" altLang="pt-PT" dirty="0">
                <a:latin typeface="+mj-lt"/>
              </a:rPr>
              <a:t>for </a:t>
            </a:r>
            <a:r>
              <a:rPr lang="en-US" altLang="pt-PT" dirty="0" smtClean="0">
                <a:latin typeface="+mj-lt"/>
              </a:rPr>
              <a:t>DNA</a:t>
            </a:r>
          </a:p>
          <a:p>
            <a:pPr algn="ctr"/>
            <a:r>
              <a:rPr lang="en-US" altLang="pt-PT" dirty="0" smtClean="0">
                <a:latin typeface="+mj-lt"/>
              </a:rPr>
              <a:t> structure</a:t>
            </a:r>
            <a:endParaRPr lang="pt-PT" dirty="0">
              <a:latin typeface="+mj-lt"/>
            </a:endParaRPr>
          </a:p>
        </p:txBody>
      </p:sp>
      <p:sp>
        <p:nvSpPr>
          <p:cNvPr id="25" name="CaixaDeTexto 24"/>
          <p:cNvSpPr txBox="1"/>
          <p:nvPr/>
        </p:nvSpPr>
        <p:spPr>
          <a:xfrm>
            <a:off x="5184068" y="3570655"/>
            <a:ext cx="648072" cy="369332"/>
          </a:xfrm>
          <a:prstGeom prst="rect">
            <a:avLst/>
          </a:prstGeom>
          <a:noFill/>
        </p:spPr>
        <p:txBody>
          <a:bodyPr wrap="square" rtlCol="0">
            <a:spAutoFit/>
          </a:bodyPr>
          <a:lstStyle/>
          <a:p>
            <a:r>
              <a:rPr lang="pt-PT" b="1" dirty="0" smtClean="0">
                <a:solidFill>
                  <a:schemeClr val="accent3">
                    <a:lumMod val="20000"/>
                    <a:lumOff val="80000"/>
                  </a:schemeClr>
                </a:solidFill>
              </a:rPr>
              <a:t>1923</a:t>
            </a:r>
            <a:endParaRPr lang="pt-PT" b="1" dirty="0">
              <a:solidFill>
                <a:schemeClr val="accent3">
                  <a:lumMod val="20000"/>
                  <a:lumOff val="80000"/>
                </a:schemeClr>
              </a:solidFill>
            </a:endParaRPr>
          </a:p>
        </p:txBody>
      </p:sp>
      <p:sp>
        <p:nvSpPr>
          <p:cNvPr id="26" name="Rectângulo 25"/>
          <p:cNvSpPr/>
          <p:nvPr/>
        </p:nvSpPr>
        <p:spPr>
          <a:xfrm>
            <a:off x="4452924" y="4024889"/>
            <a:ext cx="2025356" cy="923330"/>
          </a:xfrm>
          <a:prstGeom prst="rect">
            <a:avLst/>
          </a:prstGeom>
        </p:spPr>
        <p:txBody>
          <a:bodyPr wrap="square">
            <a:spAutoFit/>
          </a:bodyPr>
          <a:lstStyle/>
          <a:p>
            <a:pPr algn="ctr"/>
            <a:r>
              <a:rPr lang="en-US" altLang="pt-PT" b="1" dirty="0" smtClean="0">
                <a:latin typeface="+mj-lt"/>
              </a:rPr>
              <a:t>Wallace</a:t>
            </a:r>
            <a:r>
              <a:rPr lang="en-US" altLang="pt-PT" dirty="0" smtClean="0">
                <a:latin typeface="+mj-lt"/>
              </a:rPr>
              <a:t> </a:t>
            </a:r>
          </a:p>
          <a:p>
            <a:pPr algn="ctr"/>
            <a:r>
              <a:rPr lang="pt-PT" dirty="0" err="1" smtClean="0">
                <a:latin typeface="+mj-lt"/>
              </a:rPr>
              <a:t>First</a:t>
            </a:r>
            <a:r>
              <a:rPr lang="pt-PT" dirty="0" smtClean="0">
                <a:latin typeface="+mj-lt"/>
              </a:rPr>
              <a:t> </a:t>
            </a:r>
            <a:r>
              <a:rPr lang="pt-PT" dirty="0" err="1" smtClean="0">
                <a:latin typeface="+mj-lt"/>
              </a:rPr>
              <a:t>commercial</a:t>
            </a:r>
            <a:r>
              <a:rPr lang="pt-PT" dirty="0" smtClean="0">
                <a:latin typeface="+mj-lt"/>
              </a:rPr>
              <a:t> </a:t>
            </a:r>
          </a:p>
          <a:p>
            <a:pPr algn="ctr"/>
            <a:r>
              <a:rPr lang="pt-PT" dirty="0" err="1" smtClean="0">
                <a:latin typeface="+mj-lt"/>
              </a:rPr>
              <a:t>hybrid</a:t>
            </a:r>
            <a:r>
              <a:rPr lang="pt-PT" dirty="0" smtClean="0">
                <a:latin typeface="+mj-lt"/>
              </a:rPr>
              <a:t> </a:t>
            </a:r>
            <a:r>
              <a:rPr lang="pt-PT" dirty="0" err="1" smtClean="0">
                <a:latin typeface="+mj-lt"/>
              </a:rPr>
              <a:t>corn</a:t>
            </a:r>
            <a:endParaRPr lang="pt-PT" dirty="0">
              <a:latin typeface="+mj-lt"/>
            </a:endParaRPr>
          </a:p>
        </p:txBody>
      </p:sp>
      <p:pic>
        <p:nvPicPr>
          <p:cNvPr id="1026" name="Picture 2" descr="http://www.thefamouspeople.com/profiles/images/henry-a-wallace-1.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627630" y="1628800"/>
            <a:ext cx="1675945" cy="18968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6876293" y="3856308"/>
            <a:ext cx="1944180" cy="2821989"/>
            <a:chOff x="6876293" y="4013925"/>
            <a:chExt cx="1944180" cy="2821989"/>
          </a:xfrm>
        </p:grpSpPr>
        <p:grpSp>
          <p:nvGrpSpPr>
            <p:cNvPr id="18" name="Grupo 17"/>
            <p:cNvGrpSpPr/>
            <p:nvPr/>
          </p:nvGrpSpPr>
          <p:grpSpPr>
            <a:xfrm>
              <a:off x="6876293" y="4013925"/>
              <a:ext cx="1944180" cy="1588205"/>
              <a:chOff x="5365462" y="1921178"/>
              <a:chExt cx="1944180" cy="1588205"/>
            </a:xfrm>
          </p:grpSpPr>
          <p:pic>
            <p:nvPicPr>
              <p:cNvPr id="20" name="Picture 9" descr="https://modernblue13.files.wordpress.com/2014/10/la-importancia-del-modelo-de-watson-y-crick.pn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6157514" y="1925918"/>
                <a:ext cx="1152128" cy="1583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9" descr="https://modernblue13.files.wordpress.com/2014/10/la-importancia-del-modelo-de-watson-y-crick.png"/>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rot="21149465">
                <a:off x="5365462" y="1921178"/>
                <a:ext cx="1129436" cy="1522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4098" name="Picture 2" descr="https://upload.wikimedia.org/wikipedia/en/9/97/Rosalind_Franklin.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21100596">
              <a:off x="7380312" y="5183379"/>
              <a:ext cx="1288977" cy="1652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89386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55576" y="1974006"/>
            <a:ext cx="2912745" cy="36152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smtClean="0">
                <a:solidFill>
                  <a:schemeClr val="bg1"/>
                </a:solidFill>
                <a:latin typeface="Arial" panose="020B0604020202020204" pitchFamily="34" charset="0"/>
                <a:cs typeface="Arial" panose="020B0604020202020204" pitchFamily="34" charset="0"/>
              </a:rPr>
              <a:t>“</a:t>
            </a:r>
            <a:r>
              <a:rPr lang="pt-PT" sz="2400" dirty="0" err="1" smtClean="0">
                <a:solidFill>
                  <a:schemeClr val="bg1"/>
                </a:solidFill>
                <a:latin typeface="Arial" panose="020B0604020202020204" pitchFamily="34" charset="0"/>
                <a:cs typeface="Arial" panose="020B0604020202020204" pitchFamily="34" charset="0"/>
              </a:rPr>
              <a:t>The</a:t>
            </a:r>
            <a:r>
              <a:rPr lang="pt-PT" sz="2400" dirty="0" smtClean="0">
                <a:solidFill>
                  <a:schemeClr val="bg1"/>
                </a:solidFill>
                <a:latin typeface="Arial" panose="020B0604020202020204" pitchFamily="34" charset="0"/>
                <a:cs typeface="Arial" panose="020B0604020202020204" pitchFamily="34" charset="0"/>
              </a:rPr>
              <a:t> Green </a:t>
            </a:r>
            <a:r>
              <a:rPr lang="pt-PT" sz="2400" dirty="0" err="1" smtClean="0">
                <a:solidFill>
                  <a:schemeClr val="bg1"/>
                </a:solidFill>
                <a:latin typeface="Arial" panose="020B0604020202020204" pitchFamily="34" charset="0"/>
                <a:cs typeface="Arial" panose="020B0604020202020204" pitchFamily="34" charset="0"/>
              </a:rPr>
              <a:t>Revolution</a:t>
            </a:r>
            <a:r>
              <a:rPr lang="pt-PT" sz="2400" dirty="0" smtClean="0">
                <a:solidFill>
                  <a:schemeClr val="bg1"/>
                </a:solidFill>
                <a:latin typeface="Arial" panose="020B0604020202020204" pitchFamily="34" charset="0"/>
                <a:cs typeface="Arial" panose="020B0604020202020204" pitchFamily="34" charset="0"/>
              </a:rPr>
              <a:t>” (1960)</a:t>
            </a:r>
            <a:endParaRPr lang="pt-PT" sz="2400" dirty="0">
              <a:solidFill>
                <a:schemeClr val="bg1"/>
              </a:solidFill>
              <a:latin typeface="Arial" panose="020B0604020202020204" pitchFamily="34" charset="0"/>
              <a:cs typeface="Arial" panose="020B0604020202020204" pitchFamily="34" charset="0"/>
            </a:endParaRPr>
          </a:p>
        </p:txBody>
      </p:sp>
      <p:sp>
        <p:nvSpPr>
          <p:cNvPr id="4" name="Rectângulo 3"/>
          <p:cNvSpPr/>
          <p:nvPr/>
        </p:nvSpPr>
        <p:spPr>
          <a:xfrm>
            <a:off x="1348570" y="5579948"/>
            <a:ext cx="1726755" cy="369332"/>
          </a:xfrm>
          <a:prstGeom prst="rect">
            <a:avLst/>
          </a:prstGeom>
        </p:spPr>
        <p:txBody>
          <a:bodyPr wrap="none">
            <a:spAutoFit/>
          </a:bodyPr>
          <a:lstStyle/>
          <a:p>
            <a:r>
              <a:rPr lang="pt-PT" dirty="0"/>
              <a:t>Norman </a:t>
            </a:r>
            <a:r>
              <a:rPr lang="pt-PT" dirty="0" err="1"/>
              <a:t>Borlaug</a:t>
            </a:r>
            <a:endParaRPr lang="pt-PT" dirty="0"/>
          </a:p>
        </p:txBody>
      </p:sp>
      <p:sp>
        <p:nvSpPr>
          <p:cNvPr id="9" name="Rectângulo 8"/>
          <p:cNvSpPr/>
          <p:nvPr/>
        </p:nvSpPr>
        <p:spPr>
          <a:xfrm>
            <a:off x="4117139" y="2497732"/>
            <a:ext cx="3930732" cy="1015663"/>
          </a:xfrm>
          <a:prstGeom prst="rect">
            <a:avLst/>
          </a:prstGeom>
        </p:spPr>
        <p:txBody>
          <a:bodyPr wrap="square">
            <a:spAutoFit/>
          </a:bodyPr>
          <a:lstStyle/>
          <a:p>
            <a:pPr algn="just"/>
            <a:r>
              <a:rPr lang="en-US" sz="2000" b="1" dirty="0" smtClean="0">
                <a:solidFill>
                  <a:schemeClr val="accent6"/>
                </a:solidFill>
              </a:rPr>
              <a:t>Challenge: </a:t>
            </a:r>
            <a:r>
              <a:rPr lang="en-US" sz="2000" dirty="0" smtClean="0"/>
              <a:t>improve wheat and maize </a:t>
            </a:r>
            <a:r>
              <a:rPr lang="en-US" sz="2000" dirty="0"/>
              <a:t>to </a:t>
            </a:r>
            <a:r>
              <a:rPr lang="en-US" sz="2000" dirty="0" smtClean="0"/>
              <a:t>meet the </a:t>
            </a:r>
            <a:r>
              <a:rPr lang="en-US" sz="2000" dirty="0"/>
              <a:t>production needs </a:t>
            </a:r>
            <a:r>
              <a:rPr lang="en-US" sz="2000" dirty="0" smtClean="0"/>
              <a:t>of developing </a:t>
            </a:r>
            <a:r>
              <a:rPr lang="en-US" sz="2000" dirty="0"/>
              <a:t>countries</a:t>
            </a:r>
            <a:endParaRPr lang="pt-PT" sz="2000" dirty="0"/>
          </a:p>
        </p:txBody>
      </p:sp>
      <p:grpSp>
        <p:nvGrpSpPr>
          <p:cNvPr id="5" name="Grupo 4"/>
          <p:cNvGrpSpPr/>
          <p:nvPr/>
        </p:nvGrpSpPr>
        <p:grpSpPr>
          <a:xfrm>
            <a:off x="4117139" y="4630129"/>
            <a:ext cx="4127269" cy="778675"/>
            <a:chOff x="4117139" y="4630129"/>
            <a:chExt cx="4127269" cy="778675"/>
          </a:xfrm>
        </p:grpSpPr>
        <p:sp>
          <p:nvSpPr>
            <p:cNvPr id="2" name="Rectângulo 1"/>
            <p:cNvSpPr/>
            <p:nvPr/>
          </p:nvSpPr>
          <p:spPr>
            <a:xfrm>
              <a:off x="4117139" y="4630129"/>
              <a:ext cx="4127269" cy="778675"/>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4142793" y="4665523"/>
              <a:ext cx="4101615" cy="707886"/>
            </a:xfrm>
            <a:prstGeom prst="rect">
              <a:avLst/>
            </a:prstGeom>
            <a:solidFill>
              <a:schemeClr val="accent3">
                <a:lumMod val="40000"/>
                <a:lumOff val="60000"/>
              </a:schemeClr>
            </a:solidFill>
          </p:spPr>
          <p:txBody>
            <a:bodyPr wrap="square">
              <a:spAutoFit/>
            </a:bodyPr>
            <a:lstStyle/>
            <a:p>
              <a:pPr algn="ctr"/>
              <a:r>
                <a:rPr lang="en-US" sz="2000" b="1" dirty="0" smtClean="0"/>
                <a:t>High </a:t>
              </a:r>
              <a:r>
                <a:rPr lang="en-US" sz="2000" b="1" dirty="0"/>
                <a:t>yielding </a:t>
              </a:r>
              <a:r>
                <a:rPr lang="en-US" sz="2000" dirty="0"/>
                <a:t>semi-dwarf</a:t>
              </a:r>
              <a:r>
                <a:rPr lang="en-US" sz="2000" dirty="0" smtClean="0"/>
                <a:t>, lodging </a:t>
              </a:r>
              <a:r>
                <a:rPr lang="en-US" sz="2000" dirty="0"/>
                <a:t>resistant </a:t>
              </a:r>
              <a:r>
                <a:rPr lang="en-US" sz="2000" b="1" dirty="0"/>
                <a:t>wheat</a:t>
              </a:r>
              <a:r>
                <a:rPr lang="en-US" sz="2000" dirty="0"/>
                <a:t> </a:t>
              </a:r>
              <a:r>
                <a:rPr lang="en-US" sz="2000" dirty="0" smtClean="0"/>
                <a:t>varieties</a:t>
              </a:r>
              <a:endParaRPr lang="pt-PT" sz="2000" dirty="0"/>
            </a:p>
          </p:txBody>
        </p:sp>
      </p:grpSp>
      <p:sp>
        <p:nvSpPr>
          <p:cNvPr id="15" name="Seta para baixo 14"/>
          <p:cNvSpPr/>
          <p:nvPr/>
        </p:nvSpPr>
        <p:spPr>
          <a:xfrm>
            <a:off x="6044057" y="3863819"/>
            <a:ext cx="299085" cy="357269"/>
          </a:xfrm>
          <a:prstGeom prst="down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854039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Plant</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Breeding</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Methods</a:t>
            </a:r>
            <a:endParaRPr lang="pt-PT" sz="2400" dirty="0">
              <a:solidFill>
                <a:schemeClr val="bg1"/>
              </a:solidFill>
              <a:latin typeface="Arial" panose="020B0604020202020204" pitchFamily="34" charset="0"/>
              <a:cs typeface="Arial" panose="020B0604020202020204" pitchFamily="34" charset="0"/>
            </a:endParaRPr>
          </a:p>
        </p:txBody>
      </p:sp>
      <p:sp>
        <p:nvSpPr>
          <p:cNvPr id="8" name="CaixaDeTexto 7"/>
          <p:cNvSpPr txBox="1"/>
          <p:nvPr/>
        </p:nvSpPr>
        <p:spPr>
          <a:xfrm>
            <a:off x="755576" y="1844824"/>
            <a:ext cx="7416824" cy="2015936"/>
          </a:xfrm>
          <a:prstGeom prst="rect">
            <a:avLst/>
          </a:prstGeom>
          <a:noFill/>
        </p:spPr>
        <p:txBody>
          <a:bodyPr wrap="square" rtlCol="0">
            <a:spAutoFit/>
          </a:bodyPr>
          <a:lstStyle/>
          <a:p>
            <a:pPr>
              <a:lnSpc>
                <a:spcPct val="150000"/>
              </a:lnSpc>
              <a:spcAft>
                <a:spcPts val="600"/>
              </a:spcAft>
            </a:pPr>
            <a:r>
              <a:rPr lang="pt-PT" sz="2000" b="1" dirty="0" err="1" smtClean="0"/>
              <a:t>Conventional</a:t>
            </a:r>
            <a:r>
              <a:rPr lang="pt-PT" sz="2000" b="1" dirty="0" smtClean="0"/>
              <a:t> </a:t>
            </a:r>
            <a:r>
              <a:rPr lang="pt-PT" sz="2000" b="1" dirty="0" err="1" smtClean="0"/>
              <a:t>breeding</a:t>
            </a:r>
            <a:endParaRPr lang="pt-PT" sz="2000" b="1" dirty="0" smtClean="0"/>
          </a:p>
          <a:p>
            <a:pPr marL="285750" indent="-285750">
              <a:lnSpc>
                <a:spcPct val="150000"/>
              </a:lnSpc>
              <a:buFont typeface="Arial" panose="020B0604020202020204" pitchFamily="34" charset="0"/>
              <a:buChar char="•"/>
            </a:pPr>
            <a:r>
              <a:rPr lang="pt-PT" sz="2000" dirty="0" err="1" smtClean="0"/>
              <a:t>Mutation</a:t>
            </a:r>
            <a:r>
              <a:rPr lang="pt-PT" sz="2000" dirty="0" smtClean="0"/>
              <a:t> </a:t>
            </a:r>
            <a:r>
              <a:rPr lang="pt-PT" sz="2000" dirty="0" err="1" smtClean="0"/>
              <a:t>or</a:t>
            </a:r>
            <a:r>
              <a:rPr lang="pt-PT" sz="2000" dirty="0" smtClean="0"/>
              <a:t> </a:t>
            </a:r>
            <a:r>
              <a:rPr lang="pt-PT" sz="2000" dirty="0" err="1"/>
              <a:t>c</a:t>
            </a:r>
            <a:r>
              <a:rPr lang="pt-PT" sz="2000" dirty="0" err="1" smtClean="0"/>
              <a:t>rossing</a:t>
            </a:r>
            <a:r>
              <a:rPr lang="pt-PT" sz="2000" dirty="0" smtClean="0"/>
              <a:t> to </a:t>
            </a:r>
            <a:r>
              <a:rPr lang="pt-PT" sz="2000" dirty="0" err="1" smtClean="0"/>
              <a:t>introduce</a:t>
            </a:r>
            <a:r>
              <a:rPr lang="pt-PT" sz="2000" dirty="0" smtClean="0"/>
              <a:t> </a:t>
            </a:r>
            <a:r>
              <a:rPr lang="pt-PT" sz="2000" dirty="0" err="1" smtClean="0"/>
              <a:t>variability</a:t>
            </a:r>
            <a:endParaRPr lang="pt-PT" sz="2000" dirty="0" smtClean="0"/>
          </a:p>
          <a:p>
            <a:pPr marL="285750" indent="-285750">
              <a:lnSpc>
                <a:spcPct val="150000"/>
              </a:lnSpc>
              <a:buFont typeface="Arial" panose="020B0604020202020204" pitchFamily="34" charset="0"/>
              <a:buChar char="•"/>
            </a:pPr>
            <a:r>
              <a:rPr lang="pt-PT" sz="2000" dirty="0" err="1" smtClean="0"/>
              <a:t>Selection</a:t>
            </a:r>
            <a:r>
              <a:rPr lang="pt-PT" sz="2000" dirty="0" smtClean="0"/>
              <a:t> </a:t>
            </a:r>
            <a:r>
              <a:rPr lang="pt-PT" sz="2000" dirty="0" err="1" smtClean="0"/>
              <a:t>based</a:t>
            </a:r>
            <a:r>
              <a:rPr lang="pt-PT" sz="2000" dirty="0" smtClean="0"/>
              <a:t> </a:t>
            </a:r>
            <a:r>
              <a:rPr lang="pt-PT" sz="2000" dirty="0" err="1" smtClean="0"/>
              <a:t>on</a:t>
            </a:r>
            <a:r>
              <a:rPr lang="pt-PT" sz="2000" dirty="0" smtClean="0"/>
              <a:t> </a:t>
            </a:r>
            <a:r>
              <a:rPr lang="pt-PT" sz="2000" dirty="0" err="1" smtClean="0"/>
              <a:t>morphological</a:t>
            </a:r>
            <a:r>
              <a:rPr lang="pt-PT" sz="2000" dirty="0" smtClean="0"/>
              <a:t> </a:t>
            </a:r>
            <a:r>
              <a:rPr lang="pt-PT" sz="2000" dirty="0" err="1" smtClean="0"/>
              <a:t>characteres</a:t>
            </a:r>
            <a:endParaRPr lang="pt-PT" sz="2000" dirty="0" smtClean="0"/>
          </a:p>
          <a:p>
            <a:pPr marL="285750" indent="-285750">
              <a:lnSpc>
                <a:spcPct val="150000"/>
              </a:lnSpc>
              <a:buFont typeface="Arial" panose="020B0604020202020204" pitchFamily="34" charset="0"/>
              <a:buChar char="•"/>
            </a:pPr>
            <a:r>
              <a:rPr lang="pt-PT" sz="2000" dirty="0" err="1" smtClean="0"/>
              <a:t>Growth</a:t>
            </a:r>
            <a:r>
              <a:rPr lang="pt-PT" sz="2000" dirty="0" smtClean="0"/>
              <a:t> </a:t>
            </a:r>
            <a:r>
              <a:rPr lang="pt-PT" sz="2000" dirty="0" err="1" smtClean="0"/>
              <a:t>of</a:t>
            </a:r>
            <a:r>
              <a:rPr lang="pt-PT" sz="2000" dirty="0" smtClean="0"/>
              <a:t> </a:t>
            </a:r>
            <a:r>
              <a:rPr lang="pt-PT" sz="2000" dirty="0" err="1" smtClean="0"/>
              <a:t>selected</a:t>
            </a:r>
            <a:r>
              <a:rPr lang="pt-PT" sz="2000" dirty="0" smtClean="0"/>
              <a:t> </a:t>
            </a:r>
            <a:r>
              <a:rPr lang="pt-PT" sz="2000" dirty="0" err="1" smtClean="0"/>
              <a:t>seeds</a:t>
            </a:r>
            <a:endParaRPr lang="pt-PT" sz="2000" dirty="0" smtClean="0"/>
          </a:p>
        </p:txBody>
      </p:sp>
      <p:sp>
        <p:nvSpPr>
          <p:cNvPr id="19" name="CaixaDeTexto 18"/>
          <p:cNvSpPr txBox="1"/>
          <p:nvPr/>
        </p:nvSpPr>
        <p:spPr>
          <a:xfrm>
            <a:off x="0" y="5949280"/>
            <a:ext cx="9144000" cy="400110"/>
          </a:xfrm>
          <a:prstGeom prst="rect">
            <a:avLst/>
          </a:prstGeom>
          <a:noFill/>
        </p:spPr>
        <p:txBody>
          <a:bodyPr wrap="square" rtlCol="0">
            <a:spAutoFit/>
          </a:bodyPr>
          <a:lstStyle/>
          <a:p>
            <a:pPr algn="ctr"/>
            <a:r>
              <a:rPr lang="pt-PT" sz="2000" b="1" dirty="0" err="1" smtClean="0">
                <a:solidFill>
                  <a:schemeClr val="accent6"/>
                </a:solidFill>
              </a:rPr>
              <a:t>Challenge</a:t>
            </a:r>
            <a:r>
              <a:rPr lang="pt-PT" sz="2000" b="1" dirty="0" smtClean="0">
                <a:solidFill>
                  <a:schemeClr val="accent6"/>
                </a:solidFill>
              </a:rPr>
              <a:t>: </a:t>
            </a:r>
            <a:r>
              <a:rPr lang="pt-PT" sz="2000" dirty="0" err="1" smtClean="0"/>
              <a:t>reduce</a:t>
            </a:r>
            <a:r>
              <a:rPr lang="pt-PT" sz="2000" dirty="0" smtClean="0"/>
              <a:t> </a:t>
            </a:r>
            <a:r>
              <a:rPr lang="pt-PT" sz="2000" dirty="0" err="1" smtClean="0"/>
              <a:t>the</a:t>
            </a:r>
            <a:r>
              <a:rPr lang="pt-PT" sz="2000" dirty="0" smtClean="0"/>
              <a:t> time </a:t>
            </a:r>
            <a:r>
              <a:rPr lang="pt-PT" sz="2000" dirty="0" err="1" smtClean="0"/>
              <a:t>needed</a:t>
            </a:r>
            <a:r>
              <a:rPr lang="pt-PT" sz="2000" dirty="0" smtClean="0"/>
              <a:t> to complete a </a:t>
            </a:r>
            <a:r>
              <a:rPr lang="pt-PT" sz="2000" dirty="0" err="1" smtClean="0"/>
              <a:t>breeding</a:t>
            </a:r>
            <a:r>
              <a:rPr lang="pt-PT" sz="2000" dirty="0" smtClean="0"/>
              <a:t> </a:t>
            </a:r>
            <a:r>
              <a:rPr lang="pt-PT" sz="2000" dirty="0" err="1" smtClean="0"/>
              <a:t>program</a:t>
            </a:r>
            <a:endParaRPr lang="pt-PT" sz="2000" dirty="0"/>
          </a:p>
        </p:txBody>
      </p:sp>
      <p:grpSp>
        <p:nvGrpSpPr>
          <p:cNvPr id="2" name="Grupo 1"/>
          <p:cNvGrpSpPr/>
          <p:nvPr/>
        </p:nvGrpSpPr>
        <p:grpSpPr>
          <a:xfrm>
            <a:off x="680735" y="3789040"/>
            <a:ext cx="7716493" cy="1967975"/>
            <a:chOff x="680735" y="3789040"/>
            <a:chExt cx="7716493" cy="1967975"/>
          </a:xfrm>
        </p:grpSpPr>
        <p:pic>
          <p:nvPicPr>
            <p:cNvPr id="5123"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r="55240"/>
            <a:stretch/>
          </p:blipFill>
          <p:spPr bwMode="auto">
            <a:xfrm>
              <a:off x="882668" y="4195603"/>
              <a:ext cx="1155682" cy="12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exão recta unidireccional 12"/>
            <p:cNvCxnSpPr/>
            <p:nvPr/>
          </p:nvCxnSpPr>
          <p:spPr>
            <a:xfrm>
              <a:off x="3855521" y="4845035"/>
              <a:ext cx="356439"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4776153" y="3789040"/>
              <a:ext cx="3621075" cy="196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anicetoecouto.com.br/img/RAIO.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20111867" flipH="1">
              <a:off x="680735" y="4217513"/>
              <a:ext cx="403863" cy="569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l="44759"/>
            <a:stretch/>
          </p:blipFill>
          <p:spPr bwMode="auto">
            <a:xfrm>
              <a:off x="2038350" y="4195604"/>
              <a:ext cx="1426302" cy="12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34781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Modern</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Breeding</a:t>
            </a:r>
            <a:r>
              <a:rPr lang="pt-PT" sz="2400" dirty="0" smtClean="0">
                <a:solidFill>
                  <a:schemeClr val="bg1"/>
                </a:solidFill>
                <a:latin typeface="Arial" panose="020B0604020202020204" pitchFamily="34" charset="0"/>
                <a:cs typeface="Arial" panose="020B0604020202020204" pitchFamily="34" charset="0"/>
              </a:rPr>
              <a:t> </a:t>
            </a:r>
            <a:r>
              <a:rPr lang="pt-PT" sz="2400" dirty="0" err="1" smtClean="0">
                <a:solidFill>
                  <a:schemeClr val="bg1"/>
                </a:solidFill>
                <a:latin typeface="Arial" panose="020B0604020202020204" pitchFamily="34" charset="0"/>
                <a:cs typeface="Arial" panose="020B0604020202020204" pitchFamily="34" charset="0"/>
              </a:rPr>
              <a:t>Tools</a:t>
            </a:r>
            <a:endParaRPr lang="pt-PT" sz="2400" dirty="0">
              <a:solidFill>
                <a:schemeClr val="bg1"/>
              </a:solidFill>
              <a:latin typeface="Arial" panose="020B0604020202020204" pitchFamily="34" charset="0"/>
              <a:cs typeface="Arial" panose="020B0604020202020204" pitchFamily="34" charset="0"/>
            </a:endParaRPr>
          </a:p>
        </p:txBody>
      </p:sp>
      <p:grpSp>
        <p:nvGrpSpPr>
          <p:cNvPr id="10" name="Grupo 9"/>
          <p:cNvGrpSpPr/>
          <p:nvPr/>
        </p:nvGrpSpPr>
        <p:grpSpPr>
          <a:xfrm>
            <a:off x="1429831" y="5979277"/>
            <a:ext cx="6284335" cy="484133"/>
            <a:chOff x="1429831" y="5979277"/>
            <a:chExt cx="6284335" cy="484133"/>
          </a:xfrm>
        </p:grpSpPr>
        <p:sp>
          <p:nvSpPr>
            <p:cNvPr id="4" name="Rectângulo 3"/>
            <p:cNvSpPr/>
            <p:nvPr/>
          </p:nvSpPr>
          <p:spPr>
            <a:xfrm>
              <a:off x="1429831" y="5979277"/>
              <a:ext cx="6284335" cy="484133"/>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1429831" y="6021288"/>
              <a:ext cx="6284335" cy="400110"/>
            </a:xfrm>
            <a:prstGeom prst="rect">
              <a:avLst/>
            </a:prstGeom>
            <a:solidFill>
              <a:schemeClr val="accent3">
                <a:lumMod val="40000"/>
                <a:lumOff val="60000"/>
              </a:schemeClr>
            </a:solidFill>
          </p:spPr>
          <p:txBody>
            <a:bodyPr wrap="square" rtlCol="0">
              <a:spAutoFit/>
            </a:bodyPr>
            <a:lstStyle/>
            <a:p>
              <a:pPr algn="ctr"/>
              <a:r>
                <a:rPr lang="pt-PT" sz="2000" dirty="0" err="1" smtClean="0"/>
                <a:t>Increase</a:t>
              </a:r>
              <a:r>
                <a:rPr lang="pt-PT" sz="2000" dirty="0" smtClean="0"/>
                <a:t> </a:t>
              </a:r>
              <a:r>
                <a:rPr lang="pt-PT" sz="2000" dirty="0" err="1" smtClean="0"/>
                <a:t>of</a:t>
              </a:r>
              <a:r>
                <a:rPr lang="pt-PT" sz="2000" dirty="0" smtClean="0"/>
                <a:t> </a:t>
              </a:r>
              <a:r>
                <a:rPr lang="pt-PT" sz="2000" dirty="0" err="1" smtClean="0"/>
                <a:t>breeding</a:t>
              </a:r>
              <a:r>
                <a:rPr lang="pt-PT" sz="2000" dirty="0" smtClean="0"/>
                <a:t> </a:t>
              </a:r>
              <a:r>
                <a:rPr lang="pt-PT" sz="2000" b="1" dirty="0" err="1"/>
                <a:t>effectiveness</a:t>
              </a:r>
              <a:r>
                <a:rPr lang="pt-PT" sz="2000" b="1" dirty="0"/>
                <a:t> </a:t>
              </a:r>
              <a:r>
                <a:rPr lang="pt-PT" sz="2000" dirty="0" err="1"/>
                <a:t>and</a:t>
              </a:r>
              <a:r>
                <a:rPr lang="pt-PT" sz="2000" dirty="0"/>
                <a:t> </a:t>
              </a:r>
              <a:r>
                <a:rPr lang="pt-PT" sz="2000" b="1" dirty="0" err="1" smtClean="0"/>
                <a:t>efficiency</a:t>
              </a:r>
              <a:endParaRPr lang="pt-PT" sz="2000" b="1" dirty="0"/>
            </a:p>
          </p:txBody>
        </p:sp>
      </p:grpSp>
      <p:pic>
        <p:nvPicPr>
          <p:cNvPr id="9" name="Picture 4" descr="http://www.nzbio.org.nz/wp-content/uploads/2014/09/bigstock-Scientist-holding-and-examinin-43863778-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6068" y="2626825"/>
            <a:ext cx="2476650" cy="2720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ângulo 10"/>
          <p:cNvSpPr/>
          <p:nvPr/>
        </p:nvSpPr>
        <p:spPr>
          <a:xfrm>
            <a:off x="567215" y="2257235"/>
            <a:ext cx="2614357" cy="333200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Arredondar Rectângulo de Canto do Mesmo Lado 11"/>
          <p:cNvSpPr/>
          <p:nvPr/>
        </p:nvSpPr>
        <p:spPr>
          <a:xfrm>
            <a:off x="567215" y="1844824"/>
            <a:ext cx="2614357" cy="448459"/>
          </a:xfrm>
          <a:prstGeom prst="round2Same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Rectângulo 1"/>
          <p:cNvSpPr/>
          <p:nvPr/>
        </p:nvSpPr>
        <p:spPr>
          <a:xfrm>
            <a:off x="567215" y="1772816"/>
            <a:ext cx="2614357" cy="506292"/>
          </a:xfrm>
          <a:prstGeom prst="rect">
            <a:avLst/>
          </a:prstGeom>
        </p:spPr>
        <p:txBody>
          <a:bodyPr wrap="square">
            <a:spAutoFit/>
          </a:bodyPr>
          <a:lstStyle/>
          <a:p>
            <a:pPr algn="ctr">
              <a:lnSpc>
                <a:spcPct val="150000"/>
              </a:lnSpc>
              <a:spcAft>
                <a:spcPts val="600"/>
              </a:spcAft>
            </a:pPr>
            <a:r>
              <a:rPr lang="pt-PT" sz="2000" i="1" dirty="0"/>
              <a:t>In vitro </a:t>
            </a:r>
            <a:r>
              <a:rPr lang="pt-PT" sz="2000" dirty="0" err="1"/>
              <a:t>culture</a:t>
            </a:r>
            <a:endParaRPr lang="pt-PT" sz="2000" dirty="0"/>
          </a:p>
        </p:txBody>
      </p:sp>
      <p:sp>
        <p:nvSpPr>
          <p:cNvPr id="17" name="Rectângulo 16"/>
          <p:cNvSpPr/>
          <p:nvPr/>
        </p:nvSpPr>
        <p:spPr>
          <a:xfrm>
            <a:off x="3325588" y="2257235"/>
            <a:ext cx="2614357" cy="333200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Arredondar Rectângulo de Canto do Mesmo Lado 17"/>
          <p:cNvSpPr/>
          <p:nvPr/>
        </p:nvSpPr>
        <p:spPr>
          <a:xfrm>
            <a:off x="3325588" y="1844824"/>
            <a:ext cx="2614357" cy="448459"/>
          </a:xfrm>
          <a:prstGeom prst="round2Same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ângulo 5"/>
          <p:cNvSpPr/>
          <p:nvPr/>
        </p:nvSpPr>
        <p:spPr>
          <a:xfrm>
            <a:off x="3325588" y="1770580"/>
            <a:ext cx="2614357" cy="506292"/>
          </a:xfrm>
          <a:prstGeom prst="rect">
            <a:avLst/>
          </a:prstGeom>
        </p:spPr>
        <p:txBody>
          <a:bodyPr wrap="square">
            <a:spAutoFit/>
          </a:bodyPr>
          <a:lstStyle/>
          <a:p>
            <a:pPr algn="ctr">
              <a:lnSpc>
                <a:spcPct val="150000"/>
              </a:lnSpc>
            </a:pPr>
            <a:r>
              <a:rPr lang="pt-PT" sz="2000" dirty="0" err="1"/>
              <a:t>Genomic</a:t>
            </a:r>
            <a:r>
              <a:rPr lang="pt-PT" sz="2000" dirty="0"/>
              <a:t> </a:t>
            </a:r>
            <a:r>
              <a:rPr lang="pt-PT" sz="2000" dirty="0" err="1"/>
              <a:t>tools</a:t>
            </a:r>
            <a:endParaRPr lang="pt-PT" sz="2000" dirty="0"/>
          </a:p>
        </p:txBody>
      </p:sp>
      <p:sp>
        <p:nvSpPr>
          <p:cNvPr id="19" name="Rectângulo 18"/>
          <p:cNvSpPr/>
          <p:nvPr/>
        </p:nvSpPr>
        <p:spPr>
          <a:xfrm>
            <a:off x="6061892" y="2257235"/>
            <a:ext cx="2614357" cy="333200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Arredondar Rectângulo de Canto do Mesmo Lado 19"/>
          <p:cNvSpPr/>
          <p:nvPr/>
        </p:nvSpPr>
        <p:spPr>
          <a:xfrm>
            <a:off x="6061892" y="1844824"/>
            <a:ext cx="2614357" cy="448459"/>
          </a:xfrm>
          <a:prstGeom prst="round2Same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ângulo 7"/>
          <p:cNvSpPr/>
          <p:nvPr/>
        </p:nvSpPr>
        <p:spPr>
          <a:xfrm>
            <a:off x="6061892" y="1772816"/>
            <a:ext cx="2614564" cy="506292"/>
          </a:xfrm>
          <a:prstGeom prst="rect">
            <a:avLst/>
          </a:prstGeom>
        </p:spPr>
        <p:txBody>
          <a:bodyPr wrap="square">
            <a:spAutoFit/>
          </a:bodyPr>
          <a:lstStyle/>
          <a:p>
            <a:pPr algn="ctr">
              <a:lnSpc>
                <a:spcPct val="150000"/>
              </a:lnSpc>
            </a:pPr>
            <a:r>
              <a:rPr lang="pt-PT" sz="2000" dirty="0" err="1"/>
              <a:t>Genomic</a:t>
            </a:r>
            <a:r>
              <a:rPr lang="pt-PT" sz="2000" dirty="0"/>
              <a:t> </a:t>
            </a:r>
            <a:r>
              <a:rPr lang="pt-PT" sz="2000" dirty="0" err="1" smtClean="0"/>
              <a:t>engineering</a:t>
            </a:r>
            <a:r>
              <a:rPr lang="pt-PT" sz="2000" dirty="0" smtClean="0"/>
              <a:t> </a:t>
            </a:r>
            <a:endParaRPr lang="pt-PT" sz="2000" dirty="0"/>
          </a:p>
        </p:txBody>
      </p:sp>
      <p:pic>
        <p:nvPicPr>
          <p:cNvPr id="6153" name="Picture 9" descr="http://biologydecoded.com/wp-content/uploads/2015/07/787454-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b="-3419"/>
          <a:stretch/>
        </p:blipFill>
        <p:spPr bwMode="auto">
          <a:xfrm>
            <a:off x="6188483" y="2658059"/>
            <a:ext cx="2361173" cy="2657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07904" y="2537429"/>
            <a:ext cx="2026442" cy="290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7680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539552" y="476672"/>
            <a:ext cx="7056784" cy="461665"/>
          </a:xfrm>
          <a:prstGeom prst="rect">
            <a:avLst/>
          </a:prstGeom>
          <a:noFill/>
        </p:spPr>
        <p:txBody>
          <a:bodyPr wrap="square" rtlCol="0">
            <a:spAutoFit/>
          </a:bodyPr>
          <a:lstStyle/>
          <a:p>
            <a:r>
              <a:rPr lang="pt-PT" sz="2400" dirty="0" smtClean="0">
                <a:solidFill>
                  <a:schemeClr val="bg1"/>
                </a:solidFill>
                <a:latin typeface="Arial" panose="020B0604020202020204" pitchFamily="34" charset="0"/>
                <a:cs typeface="Arial" panose="020B0604020202020204" pitchFamily="34" charset="0"/>
              </a:rPr>
              <a:t>Future </a:t>
            </a:r>
            <a:r>
              <a:rPr lang="pt-PT" sz="2400" dirty="0" err="1" smtClean="0">
                <a:solidFill>
                  <a:schemeClr val="bg1"/>
                </a:solidFill>
                <a:latin typeface="Arial" panose="020B0604020202020204" pitchFamily="34" charset="0"/>
                <a:cs typeface="Arial" panose="020B0604020202020204" pitchFamily="34" charset="0"/>
              </a:rPr>
              <a:t>Challenges</a:t>
            </a:r>
            <a:endParaRPr lang="pt-PT" sz="2400" dirty="0">
              <a:solidFill>
                <a:schemeClr val="bg1"/>
              </a:solidFill>
              <a:latin typeface="Arial" panose="020B0604020202020204" pitchFamily="34" charset="0"/>
              <a:cs typeface="Arial" panose="020B0604020202020204" pitchFamily="34" charset="0"/>
            </a:endParaRPr>
          </a:p>
        </p:txBody>
      </p:sp>
      <p:pic>
        <p:nvPicPr>
          <p:cNvPr id="38" name="Picture 10" descr="http://kedc.com/wp-content/uploads/2015/03/pop-increas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592" y="1595735"/>
            <a:ext cx="2753070" cy="2793814"/>
          </a:xfrm>
          <a:prstGeom prst="rect">
            <a:avLst/>
          </a:prstGeom>
          <a:noFill/>
          <a:extLst>
            <a:ext uri="{909E8E84-426E-40dd-AFC4-6F175D3DCCD1}">
              <a14:hiddenFill xmlns:a14="http://schemas.microsoft.com/office/drawing/2010/main">
                <a:solidFill>
                  <a:srgbClr val="FFFFFF"/>
                </a:solidFill>
              </a14:hiddenFill>
            </a:ext>
          </a:extLst>
        </p:spPr>
      </p:pic>
      <p:sp>
        <p:nvSpPr>
          <p:cNvPr id="17" name="Rectângulo 16"/>
          <p:cNvSpPr/>
          <p:nvPr/>
        </p:nvSpPr>
        <p:spPr>
          <a:xfrm>
            <a:off x="648264" y="4941168"/>
            <a:ext cx="3778513" cy="1323439"/>
          </a:xfrm>
          <a:prstGeom prst="rect">
            <a:avLst/>
          </a:prstGeom>
        </p:spPr>
        <p:txBody>
          <a:bodyPr>
            <a:spAutoFit/>
          </a:bodyPr>
          <a:lstStyle/>
          <a:p>
            <a:pPr algn="ctr"/>
            <a:r>
              <a:rPr lang="pt-PT" sz="2000" b="1" dirty="0" err="1" smtClean="0">
                <a:solidFill>
                  <a:schemeClr val="accent6"/>
                </a:solidFill>
              </a:rPr>
              <a:t>Challenge</a:t>
            </a:r>
            <a:r>
              <a:rPr lang="pt-PT" sz="2000" b="1" dirty="0" smtClean="0">
                <a:solidFill>
                  <a:schemeClr val="accent6"/>
                </a:solidFill>
              </a:rPr>
              <a:t>: </a:t>
            </a:r>
            <a:r>
              <a:rPr lang="pt-PT" sz="2000" dirty="0" err="1" smtClean="0"/>
              <a:t>Increase</a:t>
            </a:r>
            <a:r>
              <a:rPr lang="pt-PT" sz="2000" dirty="0" smtClean="0"/>
              <a:t> </a:t>
            </a:r>
            <a:r>
              <a:rPr lang="pt-PT" sz="2000" dirty="0" err="1" smtClean="0"/>
              <a:t>of</a:t>
            </a:r>
            <a:r>
              <a:rPr lang="pt-PT" sz="2000" dirty="0" smtClean="0"/>
              <a:t> </a:t>
            </a:r>
            <a:r>
              <a:rPr lang="pt-PT" sz="2000" dirty="0" err="1" smtClean="0"/>
              <a:t>human</a:t>
            </a:r>
            <a:r>
              <a:rPr lang="pt-PT" sz="2000" dirty="0" smtClean="0"/>
              <a:t> </a:t>
            </a:r>
            <a:r>
              <a:rPr lang="pt-PT" sz="2000" dirty="0" err="1" smtClean="0"/>
              <a:t>population</a:t>
            </a:r>
            <a:r>
              <a:rPr lang="pt-PT" sz="2000" dirty="0" smtClean="0"/>
              <a:t> </a:t>
            </a:r>
            <a:r>
              <a:rPr lang="pt-PT" sz="2000" dirty="0" err="1" smtClean="0"/>
              <a:t>by</a:t>
            </a:r>
            <a:r>
              <a:rPr lang="pt-PT" sz="2000" dirty="0" smtClean="0"/>
              <a:t> </a:t>
            </a:r>
            <a:r>
              <a:rPr lang="pt-PT" sz="2000" dirty="0"/>
              <a:t>60-80%, </a:t>
            </a:r>
            <a:r>
              <a:rPr lang="pt-PT" sz="2000" dirty="0" err="1" smtClean="0"/>
              <a:t>requiring</a:t>
            </a:r>
            <a:r>
              <a:rPr lang="pt-PT" sz="2000" dirty="0" smtClean="0"/>
              <a:t> to </a:t>
            </a:r>
            <a:r>
              <a:rPr lang="pt-PT" sz="2000" dirty="0" err="1" smtClean="0"/>
              <a:t>nearly</a:t>
            </a:r>
            <a:r>
              <a:rPr lang="pt-PT" sz="2000" dirty="0" smtClean="0"/>
              <a:t> </a:t>
            </a:r>
            <a:r>
              <a:rPr lang="pt-PT" sz="2000" dirty="0" err="1" smtClean="0"/>
              <a:t>double</a:t>
            </a:r>
            <a:r>
              <a:rPr lang="pt-PT" sz="2000" dirty="0" smtClean="0"/>
              <a:t> </a:t>
            </a:r>
            <a:r>
              <a:rPr lang="pt-PT" sz="2000" dirty="0" err="1" smtClean="0"/>
              <a:t>the</a:t>
            </a:r>
            <a:r>
              <a:rPr lang="pt-PT" sz="2000" dirty="0" smtClean="0"/>
              <a:t> global </a:t>
            </a:r>
            <a:r>
              <a:rPr lang="pt-PT" sz="2000" dirty="0" err="1"/>
              <a:t>food</a:t>
            </a:r>
            <a:r>
              <a:rPr lang="pt-PT" sz="2000" dirty="0"/>
              <a:t> </a:t>
            </a:r>
            <a:r>
              <a:rPr lang="pt-PT" sz="2000" dirty="0" err="1"/>
              <a:t>production</a:t>
            </a:r>
            <a:r>
              <a:rPr lang="pt-PT" sz="2000" dirty="0"/>
              <a:t> </a:t>
            </a:r>
          </a:p>
        </p:txBody>
      </p:sp>
      <p:grpSp>
        <p:nvGrpSpPr>
          <p:cNvPr id="5" name="Grupo 4"/>
          <p:cNvGrpSpPr/>
          <p:nvPr/>
        </p:nvGrpSpPr>
        <p:grpSpPr>
          <a:xfrm>
            <a:off x="5110164" y="1716152"/>
            <a:ext cx="3364781" cy="446892"/>
            <a:chOff x="5110164" y="1716152"/>
            <a:chExt cx="3364781" cy="446892"/>
          </a:xfrm>
        </p:grpSpPr>
        <p:sp>
          <p:nvSpPr>
            <p:cNvPr id="2" name="Rectângulo 1"/>
            <p:cNvSpPr/>
            <p:nvPr/>
          </p:nvSpPr>
          <p:spPr>
            <a:xfrm>
              <a:off x="5124677" y="1716152"/>
              <a:ext cx="3350268" cy="4468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CaixaDeTexto 39"/>
            <p:cNvSpPr txBox="1"/>
            <p:nvPr/>
          </p:nvSpPr>
          <p:spPr>
            <a:xfrm>
              <a:off x="5110164" y="1748433"/>
              <a:ext cx="3350268" cy="400110"/>
            </a:xfrm>
            <a:prstGeom prst="rect">
              <a:avLst/>
            </a:prstGeom>
            <a:noFill/>
          </p:spPr>
          <p:txBody>
            <a:bodyPr wrap="square" rtlCol="0">
              <a:spAutoFit/>
            </a:bodyPr>
            <a:lstStyle/>
            <a:p>
              <a:pPr algn="ctr"/>
              <a:r>
                <a:rPr lang="pt-PT" sz="2000" dirty="0" err="1" smtClean="0"/>
                <a:t>Multidisciplinary</a:t>
              </a:r>
              <a:r>
                <a:rPr lang="pt-PT" sz="2000" dirty="0" smtClean="0"/>
                <a:t> Field</a:t>
              </a:r>
              <a:endParaRPr lang="pt-PT" sz="2000" dirty="0"/>
            </a:p>
          </p:txBody>
        </p:sp>
      </p:grpSp>
      <p:grpSp>
        <p:nvGrpSpPr>
          <p:cNvPr id="6" name="Group 5"/>
          <p:cNvGrpSpPr/>
          <p:nvPr/>
        </p:nvGrpSpPr>
        <p:grpSpPr>
          <a:xfrm>
            <a:off x="4855595" y="2383548"/>
            <a:ext cx="4007214" cy="3954699"/>
            <a:chOff x="4855595" y="2383548"/>
            <a:chExt cx="4007214" cy="3954699"/>
          </a:xfrm>
        </p:grpSpPr>
        <p:pic>
          <p:nvPicPr>
            <p:cNvPr id="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55595" y="2383548"/>
              <a:ext cx="4007214" cy="395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6367763" y="5389823"/>
              <a:ext cx="864096" cy="8640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 name="Conexão recta 11"/>
            <p:cNvCxnSpPr/>
            <p:nvPr/>
          </p:nvCxnSpPr>
          <p:spPr>
            <a:xfrm flipV="1">
              <a:off x="7040831" y="3401717"/>
              <a:ext cx="191028" cy="396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flipV="1">
              <a:off x="5797637" y="4553845"/>
              <a:ext cx="432048" cy="20781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exão recta 13"/>
            <p:cNvCxnSpPr/>
            <p:nvPr/>
          </p:nvCxnSpPr>
          <p:spPr>
            <a:xfrm flipV="1">
              <a:off x="7373626" y="3916227"/>
              <a:ext cx="434297" cy="1874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exão recta 14"/>
            <p:cNvCxnSpPr/>
            <p:nvPr/>
          </p:nvCxnSpPr>
          <p:spPr>
            <a:xfrm>
              <a:off x="7373626" y="4553845"/>
              <a:ext cx="434297" cy="20781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xão recta 15"/>
            <p:cNvCxnSpPr/>
            <p:nvPr/>
          </p:nvCxnSpPr>
          <p:spPr>
            <a:xfrm flipH="1" flipV="1">
              <a:off x="6381939" y="3401717"/>
              <a:ext cx="216024" cy="396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xão recta 17"/>
            <p:cNvCxnSpPr/>
            <p:nvPr/>
          </p:nvCxnSpPr>
          <p:spPr>
            <a:xfrm flipV="1">
              <a:off x="6364125" y="4871567"/>
              <a:ext cx="201848" cy="4238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exão recta 18"/>
            <p:cNvCxnSpPr/>
            <p:nvPr/>
          </p:nvCxnSpPr>
          <p:spPr>
            <a:xfrm flipH="1" flipV="1">
              <a:off x="7052707" y="4859691"/>
              <a:ext cx="191028" cy="4188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5828079" y="3892477"/>
              <a:ext cx="427359" cy="18748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CaixaDeTexto 10"/>
            <p:cNvSpPr txBox="1"/>
            <p:nvPr/>
          </p:nvSpPr>
          <p:spPr>
            <a:xfrm>
              <a:off x="6363074" y="5604348"/>
              <a:ext cx="938937" cy="461665"/>
            </a:xfrm>
            <a:prstGeom prst="rect">
              <a:avLst/>
            </a:prstGeom>
            <a:noFill/>
          </p:spPr>
          <p:txBody>
            <a:bodyPr wrap="square" rtlCol="0">
              <a:spAutoFit/>
            </a:bodyPr>
            <a:lstStyle/>
            <a:p>
              <a:pPr algn="ctr"/>
              <a:r>
                <a:rPr lang="pt-PT" sz="1200" dirty="0" err="1" smtClean="0">
                  <a:ln w="3175">
                    <a:noFill/>
                  </a:ln>
                  <a:solidFill>
                    <a:schemeClr val="bg1"/>
                  </a:solidFill>
                  <a:effectLst>
                    <a:outerShdw blurRad="47625" dist="25400" dir="8100000" algn="tr" rotWithShape="0">
                      <a:prstClr val="black">
                        <a:alpha val="87000"/>
                      </a:prstClr>
                    </a:outerShdw>
                  </a:effectLst>
                </a:rPr>
                <a:t>Biometry</a:t>
              </a:r>
              <a:r>
                <a:rPr lang="pt-PT" sz="1200" dirty="0" smtClean="0">
                  <a:ln w="3175">
                    <a:noFill/>
                  </a:ln>
                  <a:solidFill>
                    <a:schemeClr val="bg1"/>
                  </a:solidFill>
                  <a:effectLst>
                    <a:outerShdw blurRad="47625" dist="25400" dir="8100000" algn="tr" rotWithShape="0">
                      <a:prstClr val="black">
                        <a:alpha val="87000"/>
                      </a:prstClr>
                    </a:outerShdw>
                  </a:effectLst>
                </a:rPr>
                <a:t>/</a:t>
              </a:r>
              <a:endParaRPr lang="pt-PT" sz="1200" dirty="0">
                <a:ln w="3175">
                  <a:noFill/>
                </a:ln>
                <a:solidFill>
                  <a:schemeClr val="bg1"/>
                </a:solidFill>
                <a:effectLst>
                  <a:outerShdw blurRad="47625" dist="25400" dir="8100000" algn="tr" rotWithShape="0">
                    <a:prstClr val="black">
                      <a:alpha val="87000"/>
                    </a:prstClr>
                  </a:outerShdw>
                </a:effectLst>
              </a:endParaRPr>
            </a:p>
            <a:p>
              <a:pPr algn="ctr"/>
              <a:r>
                <a:rPr lang="pt-PT" sz="1200" dirty="0" err="1" smtClean="0">
                  <a:ln w="3175">
                    <a:noFill/>
                  </a:ln>
                  <a:solidFill>
                    <a:schemeClr val="bg1"/>
                  </a:solidFill>
                  <a:effectLst>
                    <a:outerShdw blurRad="47625" dist="25400" dir="8100000" algn="tr" rotWithShape="0">
                      <a:prstClr val="black">
                        <a:alpha val="87000"/>
                      </a:prstClr>
                    </a:outerShdw>
                  </a:effectLst>
                </a:rPr>
                <a:t>Statistics</a:t>
              </a:r>
              <a:endParaRPr lang="pt-PT" sz="1200" dirty="0">
                <a:ln w="3175">
                  <a:noFill/>
                </a:ln>
                <a:solidFill>
                  <a:schemeClr val="bg1"/>
                </a:solidFill>
                <a:effectLst>
                  <a:outerShdw blurRad="47625" dist="25400" dir="8100000" algn="tr" rotWithShape="0">
                    <a:prstClr val="black">
                      <a:alpha val="87000"/>
                    </a:prstClr>
                  </a:outerShdw>
                </a:effectLst>
              </a:endParaRPr>
            </a:p>
          </p:txBody>
        </p:sp>
        <p:sp>
          <p:nvSpPr>
            <p:cNvPr id="22" name="CaixaDeTexto 10"/>
            <p:cNvSpPr txBox="1"/>
            <p:nvPr/>
          </p:nvSpPr>
          <p:spPr>
            <a:xfrm>
              <a:off x="7411467" y="3114584"/>
              <a:ext cx="938937" cy="276999"/>
            </a:xfrm>
            <a:prstGeom prst="rect">
              <a:avLst/>
            </a:prstGeom>
            <a:noFill/>
          </p:spPr>
          <p:txBody>
            <a:bodyPr wrap="square" rtlCol="0">
              <a:spAutoFit/>
            </a:bodyPr>
            <a:lstStyle/>
            <a:p>
              <a:pPr algn="ctr"/>
              <a:r>
                <a:rPr lang="pt-PT" sz="1200" dirty="0" err="1" smtClean="0">
                  <a:ln w="3175">
                    <a:noFill/>
                  </a:ln>
                  <a:solidFill>
                    <a:schemeClr val="bg1"/>
                  </a:solidFill>
                  <a:effectLst>
                    <a:outerShdw blurRad="47625" dist="25400" dir="8100000" algn="tr" rotWithShape="0">
                      <a:prstClr val="black">
                        <a:alpha val="87000"/>
                      </a:prstClr>
                    </a:outerShdw>
                  </a:effectLst>
                </a:rPr>
                <a:t>Pathology</a:t>
              </a:r>
              <a:endParaRPr lang="pt-PT" sz="1200" dirty="0">
                <a:ln w="3175">
                  <a:noFill/>
                </a:ln>
                <a:solidFill>
                  <a:schemeClr val="bg1"/>
                </a:solidFill>
                <a:effectLst>
                  <a:outerShdw blurRad="47625" dist="25400" dir="8100000" algn="tr" rotWithShape="0">
                    <a:prstClr val="black">
                      <a:alpha val="87000"/>
                    </a:prstClr>
                  </a:outerShdw>
                </a:effectLst>
              </a:endParaRPr>
            </a:p>
          </p:txBody>
        </p:sp>
      </p:grpSp>
    </p:spTree>
    <p:extLst>
      <p:ext uri="{BB962C8B-B14F-4D97-AF65-F5344CB8AC3E}">
        <p14:creationId xmlns:p14="http://schemas.microsoft.com/office/powerpoint/2010/main" val="146547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yourpart.com/wp-content/uploads/2011/03/greenglobe_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a:ext>
            </a:extLst>
          </a:blip>
          <a:srcRect/>
          <a:stretch>
            <a:fillRect/>
          </a:stretch>
        </p:blipFill>
        <p:spPr bwMode="auto">
          <a:xfrm>
            <a:off x="-108520" y="4027884"/>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485800" y="2341329"/>
            <a:ext cx="5598368" cy="1015663"/>
          </a:xfrm>
          <a:prstGeom prst="rect">
            <a:avLst/>
          </a:prstGeom>
          <a:noFill/>
        </p:spPr>
        <p:txBody>
          <a:bodyPr wrap="square" rtlCol="0">
            <a:spAutoFit/>
          </a:bodyPr>
          <a:lstStyle/>
          <a:p>
            <a:r>
              <a:rPr lang="en-GB" sz="2000" smtClean="0"/>
              <a:t>Research Institutes, Universities, Governmental Services, Private Companies, Non-Governmetal Organizations, Breeders, Farmers… </a:t>
            </a:r>
          </a:p>
        </p:txBody>
      </p:sp>
      <p:sp>
        <p:nvSpPr>
          <p:cNvPr id="4" name="Rectângulo 3"/>
          <p:cNvSpPr/>
          <p:nvPr/>
        </p:nvSpPr>
        <p:spPr>
          <a:xfrm>
            <a:off x="4177730" y="3565465"/>
            <a:ext cx="4570734" cy="1015663"/>
          </a:xfrm>
          <a:prstGeom prst="rect">
            <a:avLst/>
          </a:prstGeom>
        </p:spPr>
        <p:txBody>
          <a:bodyPr wrap="square">
            <a:spAutoFit/>
          </a:bodyPr>
          <a:lstStyle/>
          <a:p>
            <a:r>
              <a:rPr lang="en-GB" sz="2000" smtClean="0"/>
              <a:t>….are </a:t>
            </a:r>
            <a:r>
              <a:rPr lang="en-GB" sz="2000" b="1" smtClean="0"/>
              <a:t>working hard </a:t>
            </a:r>
            <a:r>
              <a:rPr lang="en-GB" sz="2000" smtClean="0"/>
              <a:t>to breed plants for a better agriculture with less environmental impacts</a:t>
            </a:r>
            <a:endParaRPr lang="en-GB" sz="2000"/>
          </a:p>
        </p:txBody>
      </p:sp>
      <p:pic>
        <p:nvPicPr>
          <p:cNvPr id="6" name="Imagem 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9868" y="260648"/>
            <a:ext cx="870426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39552" y="476672"/>
            <a:ext cx="7056784" cy="461665"/>
          </a:xfrm>
          <a:prstGeom prst="rect">
            <a:avLst/>
          </a:prstGeom>
          <a:noFill/>
        </p:spPr>
        <p:txBody>
          <a:bodyPr wrap="square" rtlCol="0">
            <a:spAutoFit/>
          </a:bodyPr>
          <a:lstStyle/>
          <a:p>
            <a:r>
              <a:rPr lang="pt-PT" sz="2400" dirty="0" err="1" smtClean="0">
                <a:solidFill>
                  <a:schemeClr val="bg1"/>
                </a:solidFill>
                <a:latin typeface="Arial" panose="020B0604020202020204" pitchFamily="34" charset="0"/>
                <a:cs typeface="Arial" panose="020B0604020202020204" pitchFamily="34" charset="0"/>
              </a:rPr>
              <a:t>Take-Home</a:t>
            </a:r>
            <a:r>
              <a:rPr lang="pt-PT" sz="2400" dirty="0" smtClean="0">
                <a:solidFill>
                  <a:schemeClr val="bg1"/>
                </a:solidFill>
                <a:latin typeface="Arial" panose="020B0604020202020204" pitchFamily="34" charset="0"/>
                <a:cs typeface="Arial" panose="020B0604020202020204" pitchFamily="34" charset="0"/>
              </a:rPr>
              <a:t> </a:t>
            </a:r>
            <a:r>
              <a:rPr lang="pt-PT" sz="2400" dirty="0" err="1">
                <a:solidFill>
                  <a:schemeClr val="bg1"/>
                </a:solidFill>
                <a:latin typeface="Arial" panose="020B0604020202020204" pitchFamily="34" charset="0"/>
                <a:cs typeface="Arial" panose="020B0604020202020204" pitchFamily="34" charset="0"/>
              </a:rPr>
              <a:t>M</a:t>
            </a:r>
            <a:r>
              <a:rPr lang="pt-PT" sz="2400" dirty="0" err="1" smtClean="0">
                <a:solidFill>
                  <a:schemeClr val="bg1"/>
                </a:solidFill>
                <a:latin typeface="Arial" panose="020B0604020202020204" pitchFamily="34" charset="0"/>
                <a:cs typeface="Arial" panose="020B0604020202020204" pitchFamily="34" charset="0"/>
              </a:rPr>
              <a:t>essage</a:t>
            </a:r>
            <a:endParaRPr lang="pt-PT"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958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TotalTime>
  <Words>1342</Words>
  <Application>Microsoft Macintosh PowerPoint</Application>
  <PresentationFormat>On-screen Show (4:3)</PresentationFormat>
  <Paragraphs>106</Paragraphs>
  <Slides>10</Slides>
  <Notes>9</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ITQB</vt:lpstr>
      <vt:lpstr>Modelo de apresentação personalizado</vt:lpstr>
      <vt:lpstr>2_Modelo de apresentação personalizado</vt:lpstr>
      <vt:lpstr>1_Modelo de apresentação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256</cp:revision>
  <cp:lastPrinted>2011-04-04T15:52:01Z</cp:lastPrinted>
  <dcterms:created xsi:type="dcterms:W3CDTF">2010-12-16T09:53:28Z</dcterms:created>
  <dcterms:modified xsi:type="dcterms:W3CDTF">2016-09-13T14:56:01Z</dcterms:modified>
</cp:coreProperties>
</file>