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8"/>
  </p:notesMasterIdLst>
  <p:sldIdLst>
    <p:sldId id="273" r:id="rId5"/>
    <p:sldId id="268" r:id="rId6"/>
    <p:sldId id="284" r:id="rId7"/>
    <p:sldId id="288" r:id="rId8"/>
    <p:sldId id="283" r:id="rId9"/>
    <p:sldId id="280" r:id="rId10"/>
    <p:sldId id="265" r:id="rId11"/>
    <p:sldId id="276" r:id="rId12"/>
    <p:sldId id="285" r:id="rId13"/>
    <p:sldId id="281" r:id="rId14"/>
    <p:sldId id="279" r:id="rId15"/>
    <p:sldId id="277" r:id="rId16"/>
    <p:sldId id="286" r:id="rId17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554"/>
    <a:srgbClr val="33605E"/>
    <a:srgbClr val="00CC00"/>
    <a:srgbClr val="00FF00"/>
    <a:srgbClr val="66FF33"/>
    <a:srgbClr val="FFCC00"/>
    <a:srgbClr val="FFFF00"/>
    <a:srgbClr val="D9FFD9"/>
    <a:srgbClr val="BDFFBD"/>
    <a:srgbClr val="A7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99" autoAdjust="0"/>
  </p:normalViewPr>
  <p:slideViewPr>
    <p:cSldViewPr>
      <p:cViewPr varScale="1">
        <p:scale>
          <a:sx n="68" d="100"/>
          <a:sy n="68" d="100"/>
        </p:scale>
        <p:origin x="79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pt-PT" dirty="0" smtClean="0"/>
              <a:t>A</a:t>
            </a:r>
            <a:r>
              <a:rPr lang="pt-PT" altLang="pt-PT" baseline="0" dirty="0" smtClean="0"/>
              <a:t> agricultura m</a:t>
            </a:r>
            <a:r>
              <a:rPr lang="pt-PT" altLang="pt-PT" dirty="0" smtClean="0"/>
              <a:t>olecular transforma as plantas em fábricas, no sentido de que se usa a maquinaria molecular</a:t>
            </a:r>
            <a:r>
              <a:rPr lang="pt-PT" altLang="pt-PT" baseline="0" dirty="0" smtClean="0"/>
              <a:t> das plantas para produzir proteínas de valor económico.</a:t>
            </a:r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21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350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03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094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pt-PT" noProof="0" dirty="0" smtClean="0"/>
              <a:t>Na base de </a:t>
            </a:r>
            <a:r>
              <a:rPr lang="en-GB" altLang="pt-PT" noProof="0" dirty="0" err="1" smtClean="0"/>
              <a:t>qualquer</a:t>
            </a:r>
            <a:r>
              <a:rPr lang="en-GB" altLang="pt-PT" noProof="0" dirty="0" smtClean="0"/>
              <a:t> </a:t>
            </a:r>
            <a:r>
              <a:rPr lang="en-GB" altLang="pt-PT" noProof="0" dirty="0" err="1" smtClean="0"/>
              <a:t>projecto</a:t>
            </a:r>
            <a:r>
              <a:rPr lang="en-GB" altLang="pt-PT" noProof="0" dirty="0" smtClean="0"/>
              <a:t> de </a:t>
            </a:r>
            <a:r>
              <a:rPr lang="en-GB" altLang="pt-PT" noProof="0" dirty="0" err="1" smtClean="0"/>
              <a:t>agricultura</a:t>
            </a:r>
            <a:r>
              <a:rPr lang="en-GB" altLang="pt-PT" noProof="0" dirty="0" smtClean="0"/>
              <a:t> molecular </a:t>
            </a:r>
            <a:r>
              <a:rPr lang="en-GB" altLang="pt-PT" noProof="0" dirty="0" err="1" smtClean="0"/>
              <a:t>está</a:t>
            </a:r>
            <a:r>
              <a:rPr lang="en-GB" altLang="pt-PT" noProof="0" dirty="0" smtClean="0"/>
              <a:t> a </a:t>
            </a:r>
            <a:r>
              <a:rPr lang="en-GB" altLang="pt-PT" noProof="0" dirty="0" err="1" smtClean="0"/>
              <a:t>necessidade</a:t>
            </a:r>
            <a:r>
              <a:rPr lang="en-GB" altLang="pt-PT" noProof="0" dirty="0" smtClean="0"/>
              <a:t> de </a:t>
            </a:r>
            <a:r>
              <a:rPr lang="en-GB" altLang="pt-PT" noProof="0" dirty="0" err="1" smtClean="0"/>
              <a:t>utilizar</a:t>
            </a:r>
            <a:r>
              <a:rPr lang="en-GB" altLang="pt-PT" noProof="0" dirty="0" smtClean="0"/>
              <a:t> </a:t>
            </a:r>
            <a:r>
              <a:rPr lang="en-GB" altLang="pt-PT" noProof="0" dirty="0" err="1" smtClean="0"/>
              <a:t>engenharia</a:t>
            </a:r>
            <a:r>
              <a:rPr lang="en-GB" altLang="pt-PT" noProof="0" dirty="0" smtClean="0"/>
              <a:t> </a:t>
            </a:r>
            <a:r>
              <a:rPr lang="en-GB" altLang="pt-PT" noProof="0" dirty="0" err="1" smtClean="0"/>
              <a:t>genética</a:t>
            </a:r>
            <a:r>
              <a:rPr lang="en-GB" altLang="pt-PT" noProof="0" dirty="0" smtClean="0"/>
              <a:t>.</a:t>
            </a:r>
            <a:r>
              <a:rPr lang="en-GB" altLang="pt-PT" baseline="0" noProof="0" dirty="0" smtClean="0"/>
              <a:t> A planta </a:t>
            </a:r>
            <a:r>
              <a:rPr lang="en-GB" altLang="pt-PT" baseline="0" noProof="0" dirty="0" err="1" smtClean="0"/>
              <a:t>terá</a:t>
            </a:r>
            <a:r>
              <a:rPr lang="en-GB" altLang="pt-PT" baseline="0" noProof="0" dirty="0" smtClean="0"/>
              <a:t> de ser </a:t>
            </a:r>
            <a:r>
              <a:rPr lang="en-GB" altLang="pt-PT" baseline="0" noProof="0" dirty="0" err="1" smtClean="0"/>
              <a:t>transformada</a:t>
            </a:r>
            <a:r>
              <a:rPr lang="en-GB" altLang="pt-PT" baseline="0" noProof="0" dirty="0" smtClean="0"/>
              <a:t> com o gene que </a:t>
            </a:r>
            <a:r>
              <a:rPr lang="en-GB" altLang="pt-PT" baseline="0" noProof="0" dirty="0" err="1" smtClean="0"/>
              <a:t>codifica</a:t>
            </a:r>
            <a:r>
              <a:rPr lang="en-GB" altLang="pt-PT" baseline="0" noProof="0" dirty="0" smtClean="0"/>
              <a:t> a </a:t>
            </a:r>
            <a:r>
              <a:rPr lang="en-GB" altLang="pt-PT" baseline="0" noProof="0" dirty="0" err="1" smtClean="0"/>
              <a:t>proteína</a:t>
            </a:r>
            <a:r>
              <a:rPr lang="en-GB" altLang="pt-PT" baseline="0" noProof="0" dirty="0" smtClean="0"/>
              <a:t> de </a:t>
            </a:r>
            <a:r>
              <a:rPr lang="en-GB" altLang="pt-PT" baseline="0" noProof="0" dirty="0" err="1" smtClean="0"/>
              <a:t>interesse</a:t>
            </a:r>
            <a:r>
              <a:rPr lang="en-GB" altLang="pt-PT" baseline="0" noProof="0" dirty="0" smtClean="0"/>
              <a:t>, </a:t>
            </a:r>
            <a:r>
              <a:rPr lang="en-GB" altLang="pt-PT" baseline="0" noProof="0" dirty="0" err="1" smtClean="0"/>
              <a:t>por</a:t>
            </a:r>
            <a:r>
              <a:rPr lang="en-GB" altLang="pt-PT" baseline="0" noProof="0" dirty="0" smtClean="0"/>
              <a:t> forma a </a:t>
            </a:r>
            <a:r>
              <a:rPr lang="en-GB" altLang="pt-PT" baseline="0" noProof="0" dirty="0" err="1" smtClean="0"/>
              <a:t>produzir</a:t>
            </a:r>
            <a:r>
              <a:rPr lang="en-GB" altLang="pt-PT" baseline="0" noProof="0" dirty="0" smtClean="0"/>
              <a:t> a </a:t>
            </a:r>
            <a:r>
              <a:rPr lang="en-GB" altLang="pt-PT" baseline="0" noProof="0" dirty="0" err="1" smtClean="0"/>
              <a:t>correspondente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proteína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recombinante</a:t>
            </a:r>
            <a:r>
              <a:rPr lang="en-GB" altLang="pt-PT" baseline="0" noProof="0" dirty="0" smtClean="0"/>
              <a:t>. </a:t>
            </a:r>
          </a:p>
          <a:p>
            <a:pPr eaLnBrk="1" hangingPunct="1"/>
            <a:r>
              <a:rPr lang="en-GB" altLang="pt-PT" baseline="0" noProof="0" dirty="0" err="1" smtClean="0"/>
              <a:t>Depois</a:t>
            </a:r>
            <a:r>
              <a:rPr lang="en-GB" altLang="pt-PT" baseline="0" noProof="0" dirty="0" smtClean="0"/>
              <a:t> de </a:t>
            </a:r>
            <a:r>
              <a:rPr lang="en-GB" altLang="pt-PT" baseline="0" noProof="0" dirty="0" err="1" smtClean="0"/>
              <a:t>colher</a:t>
            </a:r>
            <a:r>
              <a:rPr lang="en-GB" altLang="pt-PT" baseline="0" noProof="0" dirty="0" smtClean="0"/>
              <a:t> as </a:t>
            </a:r>
            <a:r>
              <a:rPr lang="en-GB" altLang="pt-PT" baseline="0" noProof="0" dirty="0" err="1" smtClean="0"/>
              <a:t>plantas</a:t>
            </a:r>
            <a:r>
              <a:rPr lang="en-GB" altLang="pt-PT" baseline="0" noProof="0" dirty="0" smtClean="0"/>
              <a:t>, as </a:t>
            </a:r>
            <a:r>
              <a:rPr lang="en-GB" altLang="pt-PT" baseline="0" noProof="0" dirty="0" err="1" smtClean="0"/>
              <a:t>proteínas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ou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metabolitos</a:t>
            </a:r>
            <a:r>
              <a:rPr lang="en-GB" altLang="pt-PT" baseline="0" noProof="0" dirty="0" smtClean="0"/>
              <a:t> de </a:t>
            </a:r>
            <a:r>
              <a:rPr lang="en-GB" altLang="pt-PT" baseline="0" noProof="0" dirty="0" err="1" smtClean="0"/>
              <a:t>interesse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serão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extraídos</a:t>
            </a:r>
            <a:r>
              <a:rPr lang="en-GB" altLang="pt-PT" baseline="0" noProof="0" dirty="0" smtClean="0"/>
              <a:t> e </a:t>
            </a:r>
            <a:r>
              <a:rPr lang="en-GB" altLang="pt-PT" baseline="0" noProof="0" dirty="0" err="1" smtClean="0"/>
              <a:t>purificados</a:t>
            </a:r>
            <a:r>
              <a:rPr lang="en-GB" altLang="pt-PT" baseline="0" noProof="0" dirty="0" smtClean="0"/>
              <a:t>, </a:t>
            </a:r>
            <a:r>
              <a:rPr lang="en-GB" altLang="pt-PT" baseline="0" noProof="0" dirty="0" err="1" smtClean="0"/>
              <a:t>ficando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disponíveis</a:t>
            </a:r>
            <a:r>
              <a:rPr lang="en-GB" altLang="pt-PT" baseline="0" noProof="0" dirty="0" smtClean="0"/>
              <a:t> para </a:t>
            </a:r>
            <a:r>
              <a:rPr lang="en-GB" altLang="pt-PT" baseline="0" noProof="0" dirty="0" err="1" smtClean="0"/>
              <a:t>comercialização</a:t>
            </a:r>
            <a:r>
              <a:rPr lang="en-GB" altLang="pt-PT" baseline="0" noProof="0" dirty="0" smtClean="0"/>
              <a:t>.</a:t>
            </a:r>
            <a:endParaRPr lang="en-GB" altLang="pt-PT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771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pt-PT" noProof="0" dirty="0" err="1" smtClean="0"/>
              <a:t>Há</a:t>
            </a:r>
            <a:r>
              <a:rPr lang="en-GB" altLang="pt-PT" noProof="0" dirty="0" smtClean="0"/>
              <a:t> </a:t>
            </a:r>
            <a:r>
              <a:rPr lang="en-GB" altLang="pt-PT" noProof="0" dirty="0" err="1" smtClean="0"/>
              <a:t>muitos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sistemas</a:t>
            </a:r>
            <a:r>
              <a:rPr lang="en-GB" altLang="pt-PT" baseline="0" noProof="0" dirty="0" smtClean="0"/>
              <a:t> que </a:t>
            </a:r>
            <a:r>
              <a:rPr lang="en-GB" altLang="pt-PT" baseline="0" noProof="0" dirty="0" err="1" smtClean="0"/>
              <a:t>podem</a:t>
            </a:r>
            <a:r>
              <a:rPr lang="en-GB" altLang="pt-PT" baseline="0" noProof="0" dirty="0" smtClean="0"/>
              <a:t> ser </a:t>
            </a:r>
            <a:r>
              <a:rPr lang="en-GB" altLang="pt-PT" baseline="0" noProof="0" dirty="0" err="1" smtClean="0"/>
              <a:t>usados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na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agricultura</a:t>
            </a:r>
            <a:r>
              <a:rPr lang="en-GB" altLang="pt-PT" baseline="0" noProof="0" dirty="0" smtClean="0"/>
              <a:t> molecular, </a:t>
            </a:r>
            <a:r>
              <a:rPr lang="en-GB" altLang="pt-PT" baseline="0" noProof="0" dirty="0" err="1" smtClean="0"/>
              <a:t>como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plataformas</a:t>
            </a:r>
            <a:r>
              <a:rPr lang="en-GB" altLang="pt-PT" baseline="0" noProof="0" dirty="0" smtClean="0"/>
              <a:t> de </a:t>
            </a:r>
            <a:r>
              <a:rPr lang="en-GB" altLang="pt-PT" baseline="0" noProof="0" dirty="0" err="1" smtClean="0"/>
              <a:t>expressão</a:t>
            </a:r>
            <a:r>
              <a:rPr lang="en-GB" altLang="pt-PT" baseline="0" noProof="0" dirty="0" smtClean="0"/>
              <a:t>. </a:t>
            </a:r>
          </a:p>
          <a:p>
            <a:pPr eaLnBrk="1" hangingPunct="1"/>
            <a:r>
              <a:rPr lang="en-GB" altLang="pt-PT" baseline="0" noProof="0" dirty="0" smtClean="0"/>
              <a:t>A </a:t>
            </a:r>
            <a:r>
              <a:rPr lang="en-GB" altLang="pt-PT" baseline="0" noProof="0" dirty="0" err="1" smtClean="0"/>
              <a:t>melhor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plataforma</a:t>
            </a:r>
            <a:r>
              <a:rPr lang="en-GB" altLang="pt-PT" baseline="0" noProof="0" dirty="0" smtClean="0"/>
              <a:t> para </a:t>
            </a:r>
            <a:r>
              <a:rPr lang="en-GB" altLang="pt-PT" baseline="0" noProof="0" dirty="0" err="1" smtClean="0"/>
              <a:t>cada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caso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dependerá</a:t>
            </a:r>
            <a:r>
              <a:rPr lang="en-GB" altLang="pt-PT" baseline="0" noProof="0" dirty="0" smtClean="0"/>
              <a:t> da </a:t>
            </a:r>
            <a:r>
              <a:rPr lang="en-GB" altLang="pt-PT" baseline="0" noProof="0" dirty="0" err="1" smtClean="0"/>
              <a:t>proteína</a:t>
            </a:r>
            <a:r>
              <a:rPr lang="en-GB" altLang="pt-PT" baseline="0" noProof="0" dirty="0" smtClean="0"/>
              <a:t> que se </a:t>
            </a:r>
            <a:r>
              <a:rPr lang="en-GB" altLang="pt-PT" baseline="0" noProof="0" dirty="0" err="1" smtClean="0"/>
              <a:t>pretende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expressar</a:t>
            </a:r>
            <a:r>
              <a:rPr lang="en-GB" altLang="pt-PT" baseline="0" noProof="0" dirty="0" smtClean="0"/>
              <a:t>. O </a:t>
            </a:r>
            <a:r>
              <a:rPr lang="en-GB" altLang="pt-PT" baseline="0" noProof="0" dirty="0" err="1" smtClean="0"/>
              <a:t>melhor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sistema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para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uma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proteína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poderá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não</a:t>
            </a:r>
            <a:r>
              <a:rPr lang="en-GB" altLang="pt-PT" baseline="0" noProof="0" dirty="0" smtClean="0"/>
              <a:t> ser o </a:t>
            </a:r>
            <a:r>
              <a:rPr lang="en-GB" altLang="pt-PT" baseline="0" noProof="0" dirty="0" err="1" smtClean="0"/>
              <a:t>apropriado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para</a:t>
            </a:r>
            <a:r>
              <a:rPr lang="en-GB" altLang="pt-PT" baseline="0" noProof="0" dirty="0" smtClean="0"/>
              <a:t> </a:t>
            </a:r>
            <a:r>
              <a:rPr lang="en-GB" altLang="pt-PT" baseline="0" noProof="0" dirty="0" err="1" smtClean="0"/>
              <a:t>outra</a:t>
            </a:r>
            <a:r>
              <a:rPr lang="en-GB" altLang="pt-PT" baseline="0" noProof="0" dirty="0" smtClean="0"/>
              <a:t>.</a:t>
            </a:r>
            <a:endParaRPr lang="en-GB" altLang="pt-PT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974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183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pt-PT" dirty="0" smtClean="0"/>
              <a:t>As plantas são</a:t>
            </a:r>
            <a:r>
              <a:rPr lang="pt-PT" altLang="pt-PT" baseline="0" dirty="0" smtClean="0"/>
              <a:t> “o melhor de dois mundos” como plataformas de expressão de proteínas recombinantes:</a:t>
            </a:r>
          </a:p>
          <a:p>
            <a:pPr eaLnBrk="1" hangingPunct="1"/>
            <a:r>
              <a:rPr lang="pt-PT" altLang="pt-PT" baseline="0" dirty="0" smtClean="0"/>
              <a:t>	- são mais baratas do que as plataformas de células animais e, simultaneamente,</a:t>
            </a:r>
          </a:p>
          <a:p>
            <a:pPr eaLnBrk="1" hangingPunct="1"/>
            <a:r>
              <a:rPr lang="pt-PT" altLang="pt-PT" baseline="0" dirty="0" smtClean="0"/>
              <a:t>	- originam melhores enrolamentos das proteínas (estrutura tridimensional) do que conseguido com as plataformas de bactérias ou leveduras.</a:t>
            </a:r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502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369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124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759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altLang="pt-PT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CDCC8-7611-4279-8394-2C7F4B7897C0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98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658" r="4427" b="73824"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nordic.com/genetically-modified-tobacco-plants-medicine-ebol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cietyformolecularfarming.org" TargetMode="External"/><Relationship Id="rId5" Type="http://schemas.openxmlformats.org/officeDocument/2006/relationships/hyperlink" Target="https://the-gist.org/2011/03/molecular-farming-%E2%80%93-how-plants-produce-the-vaccines-of-tomorrow/" TargetMode="External"/><Relationship Id="rId4" Type="http://schemas.openxmlformats.org/officeDocument/2006/relationships/hyperlink" Target="http://www.sciencemag.org/news/2016/02/new-reports-highlight-long-term-risks-ebola-infection-limits-zmap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820" b="9373"/>
          <a:stretch>
            <a:fillRect/>
          </a:stretch>
        </p:blipFill>
        <p:spPr bwMode="auto">
          <a:xfrm>
            <a:off x="0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bg1"/>
                </a:solidFill>
              </a:rPr>
              <a:t>Agricultura</a:t>
            </a:r>
            <a:r>
              <a:rPr lang="en-US" sz="3200" b="1" dirty="0" smtClean="0">
                <a:solidFill>
                  <a:schemeClr val="bg1"/>
                </a:solidFill>
              </a:rPr>
              <a:t> Molecular </a:t>
            </a:r>
            <a:r>
              <a:rPr lang="en-US" sz="3200" b="1" dirty="0" smtClean="0">
                <a:solidFill>
                  <a:schemeClr val="bg1"/>
                </a:solidFill>
              </a:rPr>
              <a:t>– 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chemeClr val="bg1"/>
                </a:solidFill>
              </a:rPr>
              <a:t>	   o </a:t>
            </a:r>
            <a:r>
              <a:rPr lang="en-US" sz="3200" i="1" dirty="0" err="1" smtClean="0">
                <a:solidFill>
                  <a:schemeClr val="bg1"/>
                </a:solidFill>
              </a:rPr>
              <a:t>essencial</a:t>
            </a:r>
            <a:r>
              <a:rPr lang="en-US" sz="3200" i="1" dirty="0" smtClean="0">
                <a:solidFill>
                  <a:schemeClr val="bg1"/>
                </a:solidFill>
              </a:rPr>
              <a:t> das </a:t>
            </a:r>
            <a:r>
              <a:rPr lang="en-US" sz="3200" i="1" dirty="0" smtClean="0">
                <a:solidFill>
                  <a:schemeClr val="bg1"/>
                </a:solidFill>
              </a:rPr>
              <a:t>“</a:t>
            </a:r>
            <a:r>
              <a:rPr lang="en-US" sz="3200" i="1" dirty="0" err="1" smtClean="0">
                <a:solidFill>
                  <a:schemeClr val="bg1"/>
                </a:solidFill>
              </a:rPr>
              <a:t>fábricas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vivas</a:t>
            </a:r>
            <a:r>
              <a:rPr lang="en-US" sz="3200" i="1" dirty="0" smtClean="0">
                <a:solidFill>
                  <a:schemeClr val="bg1"/>
                </a:solidFill>
              </a:rPr>
              <a:t>”</a:t>
            </a:r>
            <a:r>
              <a:rPr lang="is-IS" sz="3200" i="1" dirty="0" smtClean="0">
                <a:solidFill>
                  <a:schemeClr val="bg1"/>
                </a:solidFill>
              </a:rPr>
              <a:t>…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pSp>
        <p:nvGrpSpPr>
          <p:cNvPr id="11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12" name="Oval 11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André Folgado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5" name="Oval 14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2016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2" b="22015"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844824"/>
            <a:ext cx="4536504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32656"/>
            <a:ext cx="6840686" cy="52300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Exemplos Reais – Proteínas Humanas Terapêuticas </a:t>
            </a:r>
          </a:p>
        </p:txBody>
      </p:sp>
      <p:pic>
        <p:nvPicPr>
          <p:cNvPr id="2" name="Picture 1" descr="O_740c065a4a4a7d2d9cee506c5e812da8elelyso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34" y="2481112"/>
            <a:ext cx="3168160" cy="1595960"/>
          </a:xfrm>
          <a:prstGeom prst="rect">
            <a:avLst/>
          </a:prstGeom>
        </p:spPr>
      </p:pic>
      <p:pic>
        <p:nvPicPr>
          <p:cNvPr id="4" name="Picture 3" descr="elelyso-bottl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14" y="4077072"/>
            <a:ext cx="3784600" cy="267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286" y="1921024"/>
            <a:ext cx="448773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2000" dirty="0" smtClean="0"/>
              <a:t>  </a:t>
            </a:r>
            <a:r>
              <a:rPr lang="en-US" sz="2000" dirty="0" err="1" smtClean="0"/>
              <a:t>Primeiro</a:t>
            </a:r>
            <a:r>
              <a:rPr lang="en-US" sz="2000" dirty="0" smtClean="0"/>
              <a:t> </a:t>
            </a:r>
            <a:r>
              <a:rPr lang="en-US" sz="2000" dirty="0" err="1" smtClean="0"/>
              <a:t>produto</a:t>
            </a:r>
            <a:r>
              <a:rPr lang="en-US" sz="2000" dirty="0" smtClean="0"/>
              <a:t> </a:t>
            </a:r>
            <a:r>
              <a:rPr lang="en-US" sz="2000" dirty="0" err="1" smtClean="0"/>
              <a:t>farmacêutico</a:t>
            </a:r>
            <a:r>
              <a:rPr lang="en-US" sz="2000" dirty="0" smtClean="0"/>
              <a:t> </a:t>
            </a:r>
            <a:r>
              <a:rPr lang="en-US" sz="2000" dirty="0" err="1" smtClean="0"/>
              <a:t>produzido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, </a:t>
            </a:r>
            <a:r>
              <a:rPr lang="en-US" sz="2000" dirty="0" err="1" smtClean="0"/>
              <a:t>aprovado</a:t>
            </a:r>
            <a:r>
              <a:rPr lang="en-US" sz="2000" dirty="0" smtClean="0"/>
              <a:t> </a:t>
            </a:r>
            <a:r>
              <a:rPr lang="en-US" sz="2000" dirty="0" err="1" smtClean="0"/>
              <a:t>pelo</a:t>
            </a:r>
            <a:r>
              <a:rPr lang="en-US" sz="2000" dirty="0" smtClean="0"/>
              <a:t> </a:t>
            </a:r>
            <a:r>
              <a:rPr lang="en-US" sz="2000" dirty="0"/>
              <a:t>FDA </a:t>
            </a:r>
            <a:r>
              <a:rPr lang="en-US" sz="2000" dirty="0" smtClean="0"/>
              <a:t> (US Food and Drug Administration)</a:t>
            </a:r>
          </a:p>
          <a:p>
            <a:pPr marL="171450" indent="-171450"/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2000" dirty="0" err="1" smtClean="0"/>
              <a:t>Trata</a:t>
            </a:r>
            <a:r>
              <a:rPr lang="en-US" sz="2000" dirty="0" smtClean="0"/>
              <a:t> 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doença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Gaucher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tipo</a:t>
            </a:r>
            <a:r>
              <a:rPr lang="en-US" sz="2000" b="1" dirty="0" smtClean="0"/>
              <a:t> I</a:t>
            </a:r>
            <a:endParaRPr lang="en-US" b="1" dirty="0" smtClean="0"/>
          </a:p>
          <a:p>
            <a:pPr marL="171450" indent="-171450"/>
            <a:endParaRPr lang="en-US" dirty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2000" dirty="0" err="1" smtClean="0"/>
              <a:t>Produzido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culturas</a:t>
            </a:r>
            <a:r>
              <a:rPr lang="en-US" sz="2000" dirty="0" smtClean="0"/>
              <a:t> de </a:t>
            </a:r>
            <a:r>
              <a:rPr lang="en-US" sz="2000" dirty="0" err="1" smtClean="0"/>
              <a:t>células</a:t>
            </a:r>
            <a:r>
              <a:rPr lang="en-US" sz="2000" dirty="0" smtClean="0"/>
              <a:t> de </a:t>
            </a:r>
            <a:r>
              <a:rPr lang="en-US" sz="2000" dirty="0" err="1" smtClean="0"/>
              <a:t>cenoura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suspensão</a:t>
            </a:r>
            <a:endParaRPr lang="en-US" dirty="0" smtClean="0"/>
          </a:p>
          <a:p>
            <a:pPr marL="171450" indent="-171450"/>
            <a:endParaRPr lang="en-US" dirty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2000" dirty="0" err="1" smtClean="0"/>
              <a:t>Abre</a:t>
            </a:r>
            <a:r>
              <a:rPr lang="en-US" sz="2000" dirty="0" smtClean="0"/>
              <a:t> um </a:t>
            </a:r>
            <a:r>
              <a:rPr lang="en-US" sz="2000" dirty="0" err="1" smtClean="0"/>
              <a:t>precedente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revigorar</a:t>
            </a:r>
            <a:r>
              <a:rPr lang="en-US" sz="2000" dirty="0" smtClean="0"/>
              <a:t> o </a:t>
            </a:r>
            <a:r>
              <a:rPr lang="en-US" sz="2000" dirty="0" err="1" smtClean="0"/>
              <a:t>interesse</a:t>
            </a:r>
            <a:r>
              <a:rPr lang="en-US" sz="2000" dirty="0" smtClean="0"/>
              <a:t> dos </a:t>
            </a:r>
            <a:r>
              <a:rPr lang="en-US" sz="2000" dirty="0" err="1" smtClean="0"/>
              <a:t>investidores</a:t>
            </a:r>
            <a:r>
              <a:rPr lang="en-US" sz="2000" dirty="0" smtClean="0"/>
              <a:t> </a:t>
            </a:r>
            <a:r>
              <a:rPr lang="en-US" sz="2000" dirty="0" err="1" smtClean="0"/>
              <a:t>pelas</a:t>
            </a:r>
            <a:r>
              <a:rPr lang="en-US" sz="2000" dirty="0" smtClean="0"/>
              <a:t> </a:t>
            </a:r>
            <a:r>
              <a:rPr lang="en-US" sz="2000" dirty="0" err="1" smtClean="0"/>
              <a:t>empresas</a:t>
            </a:r>
            <a:r>
              <a:rPr lang="en-US" sz="2000" dirty="0" smtClean="0"/>
              <a:t> </a:t>
            </a:r>
            <a:r>
              <a:rPr lang="en-US" sz="2000" dirty="0" err="1" smtClean="0"/>
              <a:t>biotecnológicas</a:t>
            </a:r>
            <a:r>
              <a:rPr lang="en-US" sz="2000" dirty="0" smtClean="0"/>
              <a:t> de </a:t>
            </a:r>
            <a:r>
              <a:rPr lang="en-US" sz="2000" dirty="0" err="1" smtClean="0"/>
              <a:t>agricultura</a:t>
            </a:r>
            <a:r>
              <a:rPr lang="en-US" sz="2000" dirty="0" smtClean="0"/>
              <a:t> molecular</a:t>
            </a:r>
            <a:endParaRPr lang="en-US" dirty="0"/>
          </a:p>
        </p:txBody>
      </p:sp>
      <p:pic>
        <p:nvPicPr>
          <p:cNvPr id="3" name="Picture 2" descr="plx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30" y="1632440"/>
            <a:ext cx="3312368" cy="10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Porque falharam tantas empresas?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000996"/>
            <a:ext cx="748910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 err="1" smtClean="0"/>
              <a:t>Outras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empresas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chegaram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tarde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442913" indent="-180975">
              <a:buFont typeface="Arial"/>
              <a:buChar char="•"/>
            </a:pPr>
            <a:r>
              <a:rPr lang="en-US" sz="2000" dirty="0" err="1" smtClean="0"/>
              <a:t>Biolex</a:t>
            </a:r>
            <a:r>
              <a:rPr lang="en-US" sz="2000" dirty="0" smtClean="0"/>
              <a:t> – </a:t>
            </a:r>
            <a:r>
              <a:rPr lang="en-US" sz="2000" dirty="0" err="1" smtClean="0"/>
              <a:t>Produção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Locteron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i="1" dirty="0" err="1" smtClean="0"/>
              <a:t>Lemna</a:t>
            </a:r>
            <a:r>
              <a:rPr lang="en-US" sz="2000" i="1" dirty="0" smtClean="0"/>
              <a:t> minor</a:t>
            </a:r>
          </a:p>
          <a:p>
            <a:pPr marL="285750" indent="-285750">
              <a:buFont typeface="Arial"/>
              <a:buChar char="•"/>
            </a:pPr>
            <a:endParaRPr lang="en-US" sz="8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α-</a:t>
            </a:r>
            <a:r>
              <a:rPr lang="en-US" sz="2000" dirty="0" err="1" smtClean="0"/>
              <a:t>Interferão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tratar</a:t>
            </a:r>
            <a:r>
              <a:rPr lang="en-US" sz="2000" dirty="0" smtClean="0"/>
              <a:t> as </a:t>
            </a:r>
            <a:r>
              <a:rPr lang="en-US" sz="2000" b="1" dirty="0" err="1" smtClean="0"/>
              <a:t>Hepatites</a:t>
            </a:r>
            <a:r>
              <a:rPr lang="en-US" sz="2000" b="1" dirty="0" smtClean="0"/>
              <a:t> B e C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Alcançaram</a:t>
            </a:r>
            <a:r>
              <a:rPr lang="en-US" sz="2000" dirty="0" smtClean="0"/>
              <a:t> a </a:t>
            </a:r>
            <a:r>
              <a:rPr lang="en-US" sz="2000" dirty="0" err="1" smtClean="0"/>
              <a:t>fase</a:t>
            </a:r>
            <a:r>
              <a:rPr lang="en-US" sz="2000" dirty="0" smtClean="0"/>
              <a:t> III </a:t>
            </a:r>
            <a:r>
              <a:rPr lang="en-US" sz="2000" dirty="0" err="1" smtClean="0"/>
              <a:t>nos</a:t>
            </a:r>
            <a:r>
              <a:rPr lang="en-US" sz="2000" dirty="0" smtClean="0"/>
              <a:t> testes </a:t>
            </a:r>
            <a:r>
              <a:rPr lang="en-US" sz="2000" dirty="0" err="1" smtClean="0"/>
              <a:t>clínicos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8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Em</a:t>
            </a:r>
            <a:r>
              <a:rPr lang="en-US" sz="2000" dirty="0" smtClean="0"/>
              <a:t> fins de 2012 </a:t>
            </a:r>
            <a:r>
              <a:rPr lang="en-US" sz="2000" dirty="0" err="1" smtClean="0"/>
              <a:t>surgiu</a:t>
            </a:r>
            <a:r>
              <a:rPr lang="en-US" sz="2000" dirty="0" smtClean="0"/>
              <a:t> um novo </a:t>
            </a:r>
            <a:r>
              <a:rPr lang="en-US" sz="2000" dirty="0" err="1" smtClean="0"/>
              <a:t>remédio</a:t>
            </a:r>
            <a:r>
              <a:rPr lang="en-US" sz="2000" dirty="0" smtClean="0"/>
              <a:t> 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curar</a:t>
            </a:r>
            <a:r>
              <a:rPr lang="en-US" sz="2000" dirty="0" smtClean="0"/>
              <a:t> a </a:t>
            </a:r>
            <a:r>
              <a:rPr lang="en-US" sz="2000" dirty="0" err="1" smtClean="0"/>
              <a:t>hepatite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9" y="1628800"/>
            <a:ext cx="7704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 </a:t>
            </a:r>
            <a:r>
              <a:rPr lang="en-US" sz="2400" b="1" dirty="0" err="1" smtClean="0"/>
              <a:t>Algumas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empresas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chegaram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cedo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mais</a:t>
            </a:r>
            <a:r>
              <a:rPr lang="en-US" sz="2400" b="1" dirty="0" smtClean="0"/>
              <a:t>:</a:t>
            </a:r>
          </a:p>
          <a:p>
            <a:endParaRPr lang="en-US" sz="2000" dirty="0" smtClean="0"/>
          </a:p>
          <a:p>
            <a:pPr marL="442913" indent="-180975">
              <a:buFont typeface="Arial" pitchFamily="34" charset="0"/>
              <a:buChar char="•"/>
            </a:pPr>
            <a:r>
              <a:rPr lang="en-US" sz="2000" dirty="0" err="1" smtClean="0"/>
              <a:t>Barreiras</a:t>
            </a:r>
            <a:r>
              <a:rPr lang="en-US" sz="2000" dirty="0" smtClean="0"/>
              <a:t> </a:t>
            </a:r>
            <a:r>
              <a:rPr lang="en-US" sz="2000" dirty="0" err="1" smtClean="0"/>
              <a:t>regulatórias</a:t>
            </a:r>
            <a:r>
              <a:rPr lang="en-US" sz="2000" dirty="0" smtClean="0"/>
              <a:t> – </a:t>
            </a:r>
            <a:r>
              <a:rPr lang="en-US" sz="2000" dirty="0" err="1" smtClean="0"/>
              <a:t>Falta</a:t>
            </a:r>
            <a:r>
              <a:rPr lang="en-US" sz="2000" dirty="0" smtClean="0"/>
              <a:t> de </a:t>
            </a:r>
            <a:r>
              <a:rPr lang="en-US" sz="2000" dirty="0" err="1" smtClean="0"/>
              <a:t>legislação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regulação</a:t>
            </a:r>
            <a:r>
              <a:rPr lang="en-US" sz="2000" dirty="0" smtClean="0"/>
              <a:t> </a:t>
            </a:r>
            <a:r>
              <a:rPr lang="en-US" sz="2000" dirty="0" err="1" smtClean="0"/>
              <a:t>apropriadas</a:t>
            </a:r>
            <a:endParaRPr lang="en-US" sz="2000" dirty="0" smtClean="0"/>
          </a:p>
          <a:p>
            <a:pPr marL="442913" indent="-180975"/>
            <a:endParaRPr lang="en-US" sz="2000" dirty="0"/>
          </a:p>
          <a:p>
            <a:pPr marL="442913" indent="-180975">
              <a:buFont typeface="Arial" pitchFamily="34" charset="0"/>
              <a:buChar char="•"/>
            </a:pPr>
            <a:r>
              <a:rPr lang="en-US" sz="2000" dirty="0" smtClean="0"/>
              <a:t>Boas </a:t>
            </a:r>
            <a:r>
              <a:rPr lang="en-US" sz="2000" dirty="0" err="1" smtClean="0"/>
              <a:t>práticas</a:t>
            </a:r>
            <a:r>
              <a:rPr lang="en-US" sz="2000" dirty="0" smtClean="0"/>
              <a:t> de </a:t>
            </a:r>
            <a:r>
              <a:rPr lang="en-US" sz="2000" dirty="0" err="1" smtClean="0"/>
              <a:t>manufatura</a:t>
            </a:r>
            <a:r>
              <a:rPr lang="en-US" sz="2000" dirty="0" smtClean="0"/>
              <a:t>  – </a:t>
            </a:r>
            <a:r>
              <a:rPr lang="en-US" sz="2000" dirty="0" err="1" smtClean="0"/>
              <a:t>Muito</a:t>
            </a:r>
            <a:r>
              <a:rPr lang="en-US" sz="2000" dirty="0" smtClean="0"/>
              <a:t> </a:t>
            </a:r>
            <a:r>
              <a:rPr lang="en-US" sz="2000" dirty="0" err="1" smtClean="0"/>
              <a:t>caro</a:t>
            </a:r>
            <a:r>
              <a:rPr lang="en-US" sz="2000" dirty="0" smtClean="0"/>
              <a:t> de </a:t>
            </a:r>
            <a:r>
              <a:rPr lang="en-US" sz="2000" dirty="0" err="1" smtClean="0"/>
              <a:t>implementar</a:t>
            </a:r>
            <a:r>
              <a:rPr lang="en-US" sz="2000" dirty="0"/>
              <a:t> </a:t>
            </a:r>
            <a:r>
              <a:rPr lang="en-US" sz="2000" dirty="0" err="1" smtClean="0"/>
              <a:t>nas</a:t>
            </a:r>
            <a:r>
              <a:rPr lang="en-US" sz="2000" dirty="0" smtClean="0"/>
              <a:t> </a:t>
            </a:r>
            <a:r>
              <a:rPr lang="en-US" sz="2000" dirty="0" err="1" smtClean="0"/>
              <a:t>várias</a:t>
            </a:r>
            <a:r>
              <a:rPr lang="en-US" sz="2000" dirty="0" smtClean="0"/>
              <a:t> </a:t>
            </a:r>
            <a:r>
              <a:rPr lang="en-US" sz="2000" dirty="0" err="1" smtClean="0"/>
              <a:t>plataformas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produção</a:t>
            </a:r>
            <a:r>
              <a:rPr lang="en-US" sz="2000" dirty="0" smtClean="0"/>
              <a:t>, </a:t>
            </a:r>
            <a:r>
              <a:rPr lang="en-US" sz="2000" dirty="0" err="1" smtClean="0"/>
              <a:t>inexistência</a:t>
            </a:r>
            <a:r>
              <a:rPr lang="en-US" sz="2000" dirty="0" smtClean="0"/>
              <a:t> de um </a:t>
            </a:r>
            <a:r>
              <a:rPr lang="en-US" sz="2000" dirty="0" err="1" smtClean="0"/>
              <a:t>modelo</a:t>
            </a:r>
            <a:r>
              <a:rPr lang="en-US" sz="2000" dirty="0" smtClean="0"/>
              <a:t> </a:t>
            </a:r>
            <a:r>
              <a:rPr lang="en-US" sz="2000" dirty="0" err="1" smtClean="0"/>
              <a:t>comum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todas</a:t>
            </a:r>
            <a:r>
              <a:rPr lang="en-US" sz="2000" dirty="0" smtClean="0"/>
              <a:t> as </a:t>
            </a:r>
            <a:r>
              <a:rPr lang="en-US" sz="2000" dirty="0" err="1" smtClean="0"/>
              <a:t>plataformas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694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Oportunidades Futuras</a:t>
            </a:r>
          </a:p>
        </p:txBody>
      </p:sp>
      <p:pic>
        <p:nvPicPr>
          <p:cNvPr id="2" name="Picture 1" descr="pat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3977" r="3083" b="3871"/>
          <a:stretch>
            <a:fillRect/>
          </a:stretch>
        </p:blipFill>
        <p:spPr>
          <a:xfrm>
            <a:off x="1547664" y="1844824"/>
            <a:ext cx="5991666" cy="3303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9325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A </a:t>
            </a:r>
            <a:r>
              <a:rPr lang="en-US" sz="2000" dirty="0" err="1" smtClean="0"/>
              <a:t>maioria</a:t>
            </a:r>
            <a:r>
              <a:rPr lang="en-US" sz="2000" dirty="0" smtClean="0"/>
              <a:t> das </a:t>
            </a: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poderosas</a:t>
            </a:r>
            <a:r>
              <a:rPr lang="en-US" sz="2000" dirty="0" smtClean="0"/>
              <a:t> </a:t>
            </a:r>
            <a:r>
              <a:rPr lang="en-US" sz="2000" dirty="0" err="1" smtClean="0"/>
              <a:t>patentes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produtos</a:t>
            </a:r>
            <a:r>
              <a:rPr lang="en-US" sz="2000" dirty="0" smtClean="0"/>
              <a:t> </a:t>
            </a:r>
            <a:r>
              <a:rPr lang="en-US" sz="2000" dirty="0" err="1" smtClean="0"/>
              <a:t>farmacêuticos</a:t>
            </a:r>
            <a:r>
              <a:rPr lang="en-US" sz="2000" dirty="0" smtClean="0"/>
              <a:t>  </a:t>
            </a:r>
            <a:r>
              <a:rPr lang="en-US" sz="2000" dirty="0" err="1" smtClean="0"/>
              <a:t>expira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2016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 </a:t>
            </a:r>
            <a:r>
              <a:rPr lang="en-US" sz="2000" dirty="0" err="1" smtClean="0"/>
              <a:t>produção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meio</a:t>
            </a:r>
            <a:r>
              <a:rPr lang="en-US" sz="2000" dirty="0" smtClean="0"/>
              <a:t> de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</a:t>
            </a:r>
            <a:r>
              <a:rPr lang="en-US" sz="2000" dirty="0" err="1" smtClean="0"/>
              <a:t>pode</a:t>
            </a:r>
            <a:r>
              <a:rPr lang="en-US" sz="2000" dirty="0" smtClean="0"/>
              <a:t> ser </a:t>
            </a:r>
            <a:r>
              <a:rPr lang="en-US" sz="2000" dirty="0" err="1" smtClean="0"/>
              <a:t>uma</a:t>
            </a:r>
            <a:r>
              <a:rPr lang="en-US" sz="2000" dirty="0" smtClean="0"/>
              <a:t> forma </a:t>
            </a:r>
            <a:r>
              <a:rPr lang="en-US" sz="2000" dirty="0" err="1" smtClean="0"/>
              <a:t>rápida</a:t>
            </a:r>
            <a:r>
              <a:rPr lang="en-US" sz="2000" dirty="0" smtClean="0"/>
              <a:t> de </a:t>
            </a:r>
            <a:r>
              <a:rPr lang="en-US" sz="2000" dirty="0" err="1" smtClean="0"/>
              <a:t>obter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produtos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farmacêuticos</a:t>
            </a:r>
            <a:r>
              <a:rPr lang="en-US" sz="2000" dirty="0" smtClean="0"/>
              <a:t> a </a:t>
            </a:r>
            <a:r>
              <a:rPr lang="en-US" sz="2000" dirty="0" err="1" smtClean="0"/>
              <a:t>baixo</a:t>
            </a:r>
            <a:r>
              <a:rPr lang="en-US" sz="2000" dirty="0" smtClean="0"/>
              <a:t> </a:t>
            </a:r>
            <a:r>
              <a:rPr lang="en-US" sz="2000" dirty="0" err="1" smtClean="0"/>
              <a:t>custo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95736" y="126876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</a:rPr>
              <a:t>Panorama do Expirar de Patentes</a:t>
            </a:r>
            <a:endParaRPr lang="pt-P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844824"/>
            <a:ext cx="850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lang="en-US" sz="2000" dirty="0">
                <a:hlinkClick r:id="rId3"/>
              </a:rPr>
              <a:t>http://sciencenordic.com/genetically-modified-tobacco-plants-medicine-</a:t>
            </a:r>
            <a:r>
              <a:rPr lang="en-US" sz="2000" dirty="0" smtClean="0">
                <a:hlinkClick r:id="rId3"/>
              </a:rPr>
              <a:t>ebola</a:t>
            </a:r>
            <a:endParaRPr lang="en-US" sz="2000" dirty="0" smtClean="0"/>
          </a:p>
          <a:p>
            <a:pPr marL="363538" indent="-363538"/>
            <a:endParaRPr lang="en-US" sz="2000" dirty="0" smtClean="0"/>
          </a:p>
          <a:p>
            <a:pPr marL="363538" indent="-363538"/>
            <a:endParaRPr lang="en-US" sz="2000" dirty="0"/>
          </a:p>
          <a:p>
            <a:pPr marL="363538" indent="-363538"/>
            <a:r>
              <a:rPr lang="en-US" sz="2000" dirty="0">
                <a:hlinkClick r:id="rId4"/>
              </a:rPr>
              <a:t>http://www.sciencemag.org/news/2016/02/new-reports-highlight-long-term-risks-ebola-infection-limits-</a:t>
            </a:r>
            <a:r>
              <a:rPr lang="en-US" sz="2000" dirty="0" smtClean="0">
                <a:hlinkClick r:id="rId4"/>
              </a:rPr>
              <a:t>zmapp</a:t>
            </a:r>
            <a:endParaRPr lang="en-US" sz="2000" dirty="0" smtClean="0"/>
          </a:p>
          <a:p>
            <a:pPr marL="363538" indent="-363538"/>
            <a:endParaRPr lang="en-US" sz="2000" dirty="0" smtClean="0"/>
          </a:p>
          <a:p>
            <a:pPr marL="363538" indent="-363538"/>
            <a:endParaRPr lang="en-US" sz="2000" dirty="0"/>
          </a:p>
          <a:p>
            <a:pPr marL="363538" indent="-363538"/>
            <a:r>
              <a:rPr lang="en-US" sz="2000" dirty="0">
                <a:hlinkClick r:id="rId5"/>
              </a:rPr>
              <a:t>https://the-gist.org/2011/03/molecular-</a:t>
            </a:r>
            <a:r>
              <a:rPr lang="en-US" sz="2000" dirty="0" smtClean="0">
                <a:hlinkClick r:id="rId5"/>
              </a:rPr>
              <a:t>farming</a:t>
            </a:r>
            <a:endParaRPr lang="en-US" sz="2000" dirty="0" smtClean="0"/>
          </a:p>
          <a:p>
            <a:pPr marL="363538" indent="-363538"/>
            <a:endParaRPr lang="en-US" sz="2000" dirty="0" smtClean="0"/>
          </a:p>
          <a:p>
            <a:pPr marL="363538" indent="-363538"/>
            <a:endParaRPr lang="en-US" sz="2000" dirty="0">
              <a:hlinkClick r:id="rId6"/>
            </a:endParaRPr>
          </a:p>
          <a:p>
            <a:pPr marL="363538" indent="-363538"/>
            <a:r>
              <a:rPr lang="pl-PL" sz="2000" dirty="0" smtClean="0">
                <a:hlinkClick r:id="rId6"/>
              </a:rPr>
              <a:t>http</a:t>
            </a:r>
            <a:r>
              <a:rPr lang="pl-PL" sz="2000" dirty="0">
                <a:hlinkClick r:id="rId6"/>
              </a:rPr>
              <a:t>://</a:t>
            </a:r>
            <a:r>
              <a:rPr lang="pl-PL" sz="2000" dirty="0" smtClean="0">
                <a:hlinkClick r:id="rId6"/>
              </a:rPr>
              <a:t>www.societyformolecularfarming.org</a:t>
            </a:r>
            <a:endParaRPr lang="pl-PL" sz="2000" dirty="0" smtClean="0"/>
          </a:p>
          <a:p>
            <a:endParaRPr lang="pl-PL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332656"/>
            <a:ext cx="9505056" cy="648072"/>
          </a:xfrm>
        </p:spPr>
        <p:txBody>
          <a:bodyPr/>
          <a:lstStyle/>
          <a:p>
            <a:r>
              <a:rPr lang="en-US" dirty="0" err="1" smtClean="0"/>
              <a:t>Informação</a:t>
            </a:r>
            <a:r>
              <a:rPr lang="en-US" dirty="0" smtClean="0"/>
              <a:t> “online” </a:t>
            </a:r>
            <a:r>
              <a:rPr lang="en-US" dirty="0" err="1" smtClean="0"/>
              <a:t>sugerida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além</a:t>
            </a:r>
            <a:r>
              <a:rPr lang="en-US" sz="1800" dirty="0" smtClean="0"/>
              <a:t> das </a:t>
            </a:r>
            <a:r>
              <a:rPr lang="en-US" sz="1800" dirty="0" err="1" smtClean="0"/>
              <a:t>referências</a:t>
            </a:r>
            <a:r>
              <a:rPr lang="en-US" sz="1800" dirty="0" smtClean="0"/>
              <a:t> </a:t>
            </a:r>
            <a:r>
              <a:rPr lang="en-US" sz="1800" dirty="0" err="1" smtClean="0"/>
              <a:t>citadas</a:t>
            </a:r>
            <a:r>
              <a:rPr lang="en-US" sz="1800" dirty="0" smtClean="0"/>
              <a:t>)</a:t>
            </a:r>
            <a:r>
              <a:rPr lang="en-US" dirty="0" smtClean="0"/>
              <a:t>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O que é Agricultura Molecular?</a:t>
            </a:r>
          </a:p>
        </p:txBody>
      </p:sp>
      <p:pic>
        <p:nvPicPr>
          <p:cNvPr id="5" name="Picture 4" descr="pla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4"/>
          <a:stretch>
            <a:fillRect/>
          </a:stretch>
        </p:blipFill>
        <p:spPr>
          <a:xfrm>
            <a:off x="433890" y="1777515"/>
            <a:ext cx="3528392" cy="1924577"/>
          </a:xfrm>
          <a:prstGeom prst="rect">
            <a:avLst/>
          </a:prstGeom>
        </p:spPr>
      </p:pic>
      <p:pic>
        <p:nvPicPr>
          <p:cNvPr id="6" name="Picture 5" descr="factor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00" y="1624556"/>
            <a:ext cx="3082660" cy="214228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036412" y="2641612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4437112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</a:rPr>
              <a:t>Produção</a:t>
            </a:r>
            <a:r>
              <a:rPr lang="en-US" sz="2800" dirty="0" smtClean="0">
                <a:solidFill>
                  <a:srgbClr val="008000"/>
                </a:solidFill>
              </a:rPr>
              <a:t> de </a:t>
            </a:r>
            <a:r>
              <a:rPr lang="en-US" sz="2800" dirty="0" err="1" smtClean="0">
                <a:solidFill>
                  <a:srgbClr val="008000"/>
                </a:solidFill>
              </a:rPr>
              <a:t>compostos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farmacêuticos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valiosos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ou</a:t>
            </a:r>
            <a:r>
              <a:rPr lang="en-US" sz="2800" dirty="0" smtClean="0">
                <a:solidFill>
                  <a:srgbClr val="008000"/>
                </a:solidFill>
              </a:rPr>
              <a:t> de </a:t>
            </a:r>
            <a:r>
              <a:rPr lang="en-US" sz="2800" dirty="0" err="1" smtClean="0">
                <a:solidFill>
                  <a:srgbClr val="008000"/>
                </a:solidFill>
              </a:rPr>
              <a:t>proteínas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recombinantes</a:t>
            </a:r>
            <a:r>
              <a:rPr lang="en-US" sz="2800" dirty="0" smtClean="0">
                <a:solidFill>
                  <a:srgbClr val="008000"/>
                </a:solidFill>
              </a:rPr>
              <a:t> de </a:t>
            </a:r>
            <a:r>
              <a:rPr lang="en-US" sz="2800" dirty="0" err="1" smtClean="0">
                <a:solidFill>
                  <a:srgbClr val="008000"/>
                </a:solidFill>
              </a:rPr>
              <a:t>interesse</a:t>
            </a:r>
            <a:r>
              <a:rPr lang="en-US" sz="2800" dirty="0" smtClean="0">
                <a:solidFill>
                  <a:srgbClr val="008000"/>
                </a:solidFill>
              </a:rPr>
              <a:t> industrial, </a:t>
            </a:r>
            <a:r>
              <a:rPr lang="en-US" sz="2800" dirty="0" err="1" smtClean="0">
                <a:solidFill>
                  <a:srgbClr val="008000"/>
                </a:solidFill>
              </a:rPr>
              <a:t>usando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sistemas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baseados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em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plantas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4119" y="6453336"/>
            <a:ext cx="70360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Adaptado</a:t>
            </a:r>
            <a:r>
              <a:rPr lang="en-US" sz="1300" dirty="0" smtClean="0"/>
              <a:t> de International </a:t>
            </a:r>
            <a:r>
              <a:rPr lang="en-US" sz="1300" dirty="0"/>
              <a:t>Journal of Research in Biotechnology and Biochemistry (2014) 4(2): 23-30 </a:t>
            </a: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 bwMode="auto">
          <a:xfrm>
            <a:off x="755650" y="332656"/>
            <a:ext cx="7056710" cy="52300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Agricultura Molecular  </a:t>
            </a:r>
            <a:r>
              <a:rPr lang="en-US" dirty="0" smtClean="0"/>
              <a:t>–</a:t>
            </a:r>
            <a:r>
              <a:rPr lang="pt-PT" dirty="0" smtClean="0"/>
              <a:t> Transformação Genética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86083" y="1556792"/>
            <a:ext cx="8134389" cy="4392488"/>
            <a:chOff x="686083" y="1556792"/>
            <a:chExt cx="8134389" cy="4392488"/>
          </a:xfrm>
        </p:grpSpPr>
        <p:pic>
          <p:nvPicPr>
            <p:cNvPr id="73" name="Picture 72" descr="Gene-structur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07" y="2492896"/>
              <a:ext cx="1650442" cy="720080"/>
            </a:xfrm>
            <a:prstGeom prst="rect">
              <a:avLst/>
            </a:prstGeom>
          </p:spPr>
        </p:pic>
        <p:sp>
          <p:nvSpPr>
            <p:cNvPr id="74" name="Rectângulo 4"/>
            <p:cNvSpPr/>
            <p:nvPr/>
          </p:nvSpPr>
          <p:spPr>
            <a:xfrm>
              <a:off x="686083" y="1556792"/>
              <a:ext cx="2160240" cy="652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Gene candidato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Conexão recta unidireccional 8"/>
            <p:cNvCxnSpPr/>
            <p:nvPr/>
          </p:nvCxnSpPr>
          <p:spPr>
            <a:xfrm>
              <a:off x="1694195" y="2060848"/>
              <a:ext cx="0" cy="45833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xão recta unidireccional 17"/>
            <p:cNvCxnSpPr/>
            <p:nvPr/>
          </p:nvCxnSpPr>
          <p:spPr>
            <a:xfrm>
              <a:off x="2558291" y="2780928"/>
              <a:ext cx="50405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xão recta unidireccional 20"/>
            <p:cNvCxnSpPr/>
            <p:nvPr/>
          </p:nvCxnSpPr>
          <p:spPr>
            <a:xfrm>
              <a:off x="7596336" y="3690744"/>
              <a:ext cx="0" cy="504056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xão recta unidireccional 21"/>
            <p:cNvCxnSpPr/>
            <p:nvPr/>
          </p:nvCxnSpPr>
          <p:spPr>
            <a:xfrm flipH="1">
              <a:off x="6372200" y="4631040"/>
              <a:ext cx="50405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xão recta unidireccional 26"/>
            <p:cNvCxnSpPr/>
            <p:nvPr/>
          </p:nvCxnSpPr>
          <p:spPr>
            <a:xfrm>
              <a:off x="4646523" y="2785120"/>
              <a:ext cx="50405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ângulo 28"/>
            <p:cNvSpPr/>
            <p:nvPr/>
          </p:nvSpPr>
          <p:spPr>
            <a:xfrm>
              <a:off x="758091" y="3217168"/>
              <a:ext cx="194421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Rectângulo 29"/>
            <p:cNvSpPr/>
            <p:nvPr/>
          </p:nvSpPr>
          <p:spPr>
            <a:xfrm>
              <a:off x="2656587" y="3289176"/>
              <a:ext cx="1987421" cy="643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Vector de Expressão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Rectângulo 30"/>
            <p:cNvSpPr/>
            <p:nvPr/>
          </p:nvSpPr>
          <p:spPr>
            <a:xfrm>
              <a:off x="5004048" y="3284984"/>
              <a:ext cx="151216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Introdução </a:t>
              </a:r>
            </a:p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na Planta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84" name="Rectângulo 31"/>
            <p:cNvSpPr/>
            <p:nvPr/>
          </p:nvSpPr>
          <p:spPr>
            <a:xfrm>
              <a:off x="6516216" y="3217167"/>
              <a:ext cx="2304256" cy="599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Planta geneticamente modificada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Conexão recta unidireccional 35"/>
            <p:cNvCxnSpPr/>
            <p:nvPr/>
          </p:nvCxnSpPr>
          <p:spPr>
            <a:xfrm flipH="1">
              <a:off x="4502507" y="4631040"/>
              <a:ext cx="50405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xão recta unidireccional 37"/>
            <p:cNvCxnSpPr/>
            <p:nvPr/>
          </p:nvCxnSpPr>
          <p:spPr>
            <a:xfrm flipH="1">
              <a:off x="2486283" y="4631040"/>
              <a:ext cx="50405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ângulo 38"/>
            <p:cNvSpPr/>
            <p:nvPr/>
          </p:nvSpPr>
          <p:spPr>
            <a:xfrm>
              <a:off x="6687195" y="5279112"/>
              <a:ext cx="198072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Plantação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Rectângulo 39"/>
            <p:cNvSpPr/>
            <p:nvPr/>
          </p:nvSpPr>
          <p:spPr>
            <a:xfrm>
              <a:off x="5209024" y="5279112"/>
              <a:ext cx="11631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Colheita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89" name="Rectângulo 40"/>
            <p:cNvSpPr/>
            <p:nvPr/>
          </p:nvSpPr>
          <p:spPr>
            <a:xfrm>
              <a:off x="2843808" y="5279112"/>
              <a:ext cx="1797685" cy="67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Extração e Purificação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Rectângulo 41"/>
            <p:cNvSpPr/>
            <p:nvPr/>
          </p:nvSpPr>
          <p:spPr>
            <a:xfrm>
              <a:off x="839624" y="5341595"/>
              <a:ext cx="1763688" cy="397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/>
                  </a:solidFill>
                </a:rPr>
                <a:t>Metabolitos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pic>
          <p:nvPicPr>
            <p:cNvPr id="91" name="Picture 2" descr="Resultado de imagem para plantula"/>
            <p:cNvPicPr>
              <a:picLocks noChangeAspect="1" noChangeArrowheads="1"/>
            </p:cNvPicPr>
            <p:nvPr/>
          </p:nvPicPr>
          <p:blipFill>
            <a:blip r:embed="rId4" cstate="print"/>
            <a:srcRect l="10529" r="17873" b="39590"/>
            <a:stretch>
              <a:fillRect/>
            </a:stretch>
          </p:blipFill>
          <p:spPr bwMode="auto">
            <a:xfrm>
              <a:off x="5248875" y="2137048"/>
              <a:ext cx="979309" cy="1008112"/>
            </a:xfrm>
            <a:prstGeom prst="rect">
              <a:avLst/>
            </a:prstGeom>
            <a:noFill/>
          </p:spPr>
        </p:pic>
        <p:pic>
          <p:nvPicPr>
            <p:cNvPr id="92" name="Picture 91" descr="mgt-m1394.g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1916832"/>
              <a:ext cx="1469353" cy="1372775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 cstate="print"/>
            <a:srcRect l="76939" t="7433" r="3215" b="60275"/>
            <a:stretch>
              <a:fillRect/>
            </a:stretch>
          </p:blipFill>
          <p:spPr>
            <a:xfrm>
              <a:off x="6876256" y="1916832"/>
              <a:ext cx="1440160" cy="1320146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print"/>
            <a:srcRect l="30293" t="59181" r="49923" b="12993"/>
            <a:stretch>
              <a:fillRect/>
            </a:stretch>
          </p:blipFill>
          <p:spPr>
            <a:xfrm>
              <a:off x="3116049" y="4194800"/>
              <a:ext cx="1248227" cy="989087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 cstate="print"/>
            <a:srcRect l="983" t="55700" r="77971" b="10810"/>
            <a:stretch>
              <a:fillRect/>
            </a:stretch>
          </p:blipFill>
          <p:spPr>
            <a:xfrm>
              <a:off x="1038829" y="4158438"/>
              <a:ext cx="1304925" cy="116981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print"/>
            <a:srcRect l="56887" t="57136" r="25566" b="12569"/>
            <a:stretch>
              <a:fillRect/>
            </a:stretch>
          </p:blipFill>
          <p:spPr>
            <a:xfrm>
              <a:off x="5117465" y="4095922"/>
              <a:ext cx="1160512" cy="112874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/>
            <a:srcRect l="80284" t="59749" r="915" b="12425"/>
            <a:stretch>
              <a:fillRect/>
            </a:stretch>
          </p:blipFill>
          <p:spPr>
            <a:xfrm>
              <a:off x="7011824" y="4247410"/>
              <a:ext cx="1248351" cy="1040879"/>
            </a:xfrm>
            <a:prstGeom prst="rect">
              <a:avLst/>
            </a:prstGeom>
          </p:spPr>
        </p:pic>
        <p:cxnSp>
          <p:nvCxnSpPr>
            <p:cNvPr id="80" name="Conexão recta unidireccional 27"/>
            <p:cNvCxnSpPr/>
            <p:nvPr/>
          </p:nvCxnSpPr>
          <p:spPr>
            <a:xfrm>
              <a:off x="6444208" y="2785120"/>
              <a:ext cx="50405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1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Plataformas de Agricultura Molecular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4519" y="6550223"/>
            <a:ext cx="40713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Adaptado</a:t>
            </a:r>
            <a:r>
              <a:rPr lang="en-US" sz="1300" dirty="0" smtClean="0"/>
              <a:t> de Biotechnology Advances </a:t>
            </a:r>
            <a:r>
              <a:rPr lang="en-US" sz="1300" dirty="0"/>
              <a:t>(2012) 1171–1184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39552" y="908720"/>
            <a:ext cx="8064896" cy="5415918"/>
            <a:chOff x="539552" y="1036835"/>
            <a:chExt cx="8064896" cy="5415918"/>
          </a:xfrm>
        </p:grpSpPr>
        <p:pic>
          <p:nvPicPr>
            <p:cNvPr id="2" name="Picture 1" descr="Platform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FF8DD"/>
                </a:clrFrom>
                <a:clrTo>
                  <a:srgbClr val="EF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40"/>
            <a:stretch>
              <a:fillRect/>
            </a:stretch>
          </p:blipFill>
          <p:spPr>
            <a:xfrm>
              <a:off x="539552" y="2609850"/>
              <a:ext cx="8064896" cy="3812152"/>
            </a:xfrm>
            <a:prstGeom prst="rect">
              <a:avLst/>
            </a:prstGeom>
          </p:spPr>
        </p:pic>
        <p:sp>
          <p:nvSpPr>
            <p:cNvPr id="18" name="Rectângulo 17"/>
            <p:cNvSpPr/>
            <p:nvPr/>
          </p:nvSpPr>
          <p:spPr>
            <a:xfrm>
              <a:off x="3851920" y="3709081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899626" y="3740885"/>
              <a:ext cx="1328397" cy="42575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400" b="1" dirty="0" smtClean="0">
                  <a:solidFill>
                    <a:schemeClr val="bg1"/>
                  </a:solidFill>
                </a:rPr>
                <a:t> </a:t>
              </a:r>
              <a:r>
                <a:rPr lang="pt-PT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Plantas Completas</a:t>
              </a:r>
              <a:endPara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123728" y="4813053"/>
              <a:ext cx="1183932" cy="264752"/>
            </a:xfrm>
            <a:prstGeom prst="rect">
              <a:avLst/>
            </a:prstGeom>
            <a:solidFill>
              <a:srgbClr val="7396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Microalgas</a:t>
              </a:r>
              <a:endPara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724128" y="4828956"/>
              <a:ext cx="1224000" cy="425758"/>
            </a:xfrm>
            <a:prstGeom prst="rect">
              <a:avLst/>
            </a:prstGeom>
            <a:solidFill>
              <a:srgbClr val="7396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Raízes “Hairy” </a:t>
              </a:r>
              <a:endPara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120922" y="4829405"/>
              <a:ext cx="1260000" cy="264752"/>
            </a:xfrm>
            <a:prstGeom prst="rect">
              <a:avLst/>
            </a:prstGeom>
            <a:solidFill>
              <a:srgbClr val="7396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Musgo</a:t>
              </a:r>
              <a:endPara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ângulo 22"/>
            <p:cNvSpPr/>
            <p:nvPr/>
          </p:nvSpPr>
          <p:spPr>
            <a:xfrm>
              <a:off x="3491880" y="5949280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595692" y="6021288"/>
              <a:ext cx="1872208" cy="264752"/>
            </a:xfrm>
            <a:prstGeom prst="rect">
              <a:avLst/>
            </a:prstGeom>
            <a:solidFill>
              <a:srgbClr val="7396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Fábrica Vegetal</a:t>
              </a:r>
              <a:endPara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139630" y="6004937"/>
              <a:ext cx="1224000" cy="431465"/>
            </a:xfrm>
            <a:prstGeom prst="rect">
              <a:avLst/>
            </a:prstGeom>
            <a:solidFill>
              <a:srgbClr val="7396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Lentilha-de-água</a:t>
              </a:r>
              <a:endPara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5684373" y="6021288"/>
              <a:ext cx="1296000" cy="431465"/>
            </a:xfrm>
            <a:prstGeom prst="rect">
              <a:avLst/>
            </a:prstGeom>
            <a:solidFill>
              <a:srgbClr val="7396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Células Vegetais</a:t>
              </a:r>
              <a:endPara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ângulo 25"/>
            <p:cNvSpPr/>
            <p:nvPr/>
          </p:nvSpPr>
          <p:spPr>
            <a:xfrm>
              <a:off x="707870" y="5997435"/>
              <a:ext cx="1368152" cy="288032"/>
            </a:xfrm>
            <a:prstGeom prst="rect">
              <a:avLst/>
            </a:prstGeom>
            <a:solidFill>
              <a:srgbClr val="B0DAE6"/>
            </a:solidFill>
            <a:ln>
              <a:solidFill>
                <a:srgbClr val="B0D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b="1" dirty="0" smtClean="0">
                  <a:solidFill>
                    <a:schemeClr val="tx1"/>
                  </a:solidFill>
                </a:rPr>
                <a:t>Plantas Aquáticas</a:t>
              </a:r>
              <a:endParaRPr lang="pt-PT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747625" y="3903057"/>
              <a:ext cx="1152128" cy="4257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200" b="1" dirty="0" smtClean="0">
                  <a:solidFill>
                    <a:schemeClr val="bg1"/>
                  </a:solidFill>
                </a:rPr>
                <a:t>Transformação nuclear</a:t>
              </a:r>
              <a:endParaRPr lang="pt-P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47625" y="4426907"/>
              <a:ext cx="1152128" cy="4257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pt-PT" sz="1200" b="1" dirty="0" smtClean="0">
                  <a:solidFill>
                    <a:schemeClr val="bg1"/>
                  </a:solidFill>
                </a:rPr>
                <a:t>Transformação de cloroplastos</a:t>
              </a:r>
              <a:endParaRPr lang="pt-P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ângulo 28"/>
            <p:cNvSpPr/>
            <p:nvPr/>
          </p:nvSpPr>
          <p:spPr>
            <a:xfrm>
              <a:off x="7030905" y="5750485"/>
              <a:ext cx="1461426" cy="612000"/>
            </a:xfrm>
            <a:prstGeom prst="rect">
              <a:avLst/>
            </a:prstGeom>
            <a:solidFill>
              <a:srgbClr val="D9FFD9"/>
            </a:solidFill>
            <a:ln>
              <a:solidFill>
                <a:srgbClr val="D9F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pt-PT" sz="1400" b="1" dirty="0" smtClean="0">
                  <a:solidFill>
                    <a:schemeClr val="tx1"/>
                  </a:solidFill>
                </a:rPr>
                <a:t>Células vegetais/tecidos </a:t>
              </a:r>
              <a:r>
                <a:rPr lang="pt-PT" sz="1400" b="1" i="1" dirty="0" smtClean="0">
                  <a:solidFill>
                    <a:schemeClr val="tx1"/>
                  </a:solidFill>
                </a:rPr>
                <a:t>in vitro </a:t>
              </a:r>
              <a:endParaRPr lang="pt-PT" sz="1400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979712" y="1036835"/>
              <a:ext cx="5285484" cy="1096526"/>
              <a:chOff x="1979712" y="1036835"/>
              <a:chExt cx="5285484" cy="1096526"/>
            </a:xfrm>
          </p:grpSpPr>
          <p:sp>
            <p:nvSpPr>
              <p:cNvPr id="31" name="CaixaDeTexto 5"/>
              <p:cNvSpPr txBox="1"/>
              <p:nvPr/>
            </p:nvSpPr>
            <p:spPr>
              <a:xfrm>
                <a:off x="3112179" y="1036835"/>
                <a:ext cx="1728192" cy="30777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b="1" dirty="0" smtClean="0"/>
                  <a:t>Expressão em folhas</a:t>
                </a:r>
                <a:endParaRPr lang="pt-PT" sz="1400" b="1" dirty="0"/>
              </a:p>
            </p:txBody>
          </p:sp>
          <p:sp>
            <p:nvSpPr>
              <p:cNvPr id="32" name="CaixaDeTexto 6"/>
              <p:cNvSpPr txBox="1"/>
              <p:nvPr/>
            </p:nvSpPr>
            <p:spPr>
              <a:xfrm>
                <a:off x="4960084" y="1124743"/>
                <a:ext cx="2060187" cy="30777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b="1" dirty="0" smtClean="0"/>
                  <a:t>Expressão em sementes</a:t>
                </a:r>
                <a:endParaRPr lang="pt-PT" sz="1400" b="1" dirty="0"/>
              </a:p>
            </p:txBody>
          </p:sp>
          <p:sp>
            <p:nvSpPr>
              <p:cNvPr id="33" name="CaixaDeTexto 7"/>
              <p:cNvSpPr txBox="1"/>
              <p:nvPr/>
            </p:nvSpPr>
            <p:spPr>
              <a:xfrm>
                <a:off x="1979712" y="1540891"/>
                <a:ext cx="1152128" cy="59247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pt-PT" sz="1400" b="1" dirty="0" smtClean="0"/>
                  <a:t>Baseada em virus de plantas</a:t>
                </a:r>
                <a:endParaRPr lang="pt-PT" sz="1400" b="1" dirty="0"/>
              </a:p>
            </p:txBody>
          </p:sp>
          <p:sp>
            <p:nvSpPr>
              <p:cNvPr id="34" name="CaixaDeTexto 8"/>
              <p:cNvSpPr txBox="1"/>
              <p:nvPr/>
            </p:nvSpPr>
            <p:spPr>
              <a:xfrm>
                <a:off x="3196589" y="1604498"/>
                <a:ext cx="1235163" cy="42575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pt-PT" sz="1400" b="1" dirty="0" smtClean="0"/>
                  <a:t>Baseada em vectores</a:t>
                </a:r>
                <a:endParaRPr lang="pt-PT" sz="1400" b="1" dirty="0"/>
              </a:p>
            </p:txBody>
          </p:sp>
          <p:sp>
            <p:nvSpPr>
              <p:cNvPr id="35" name="CaixaDeTexto 9"/>
              <p:cNvSpPr txBox="1"/>
              <p:nvPr/>
            </p:nvSpPr>
            <p:spPr>
              <a:xfrm>
                <a:off x="4496613" y="1604947"/>
                <a:ext cx="1359812" cy="4314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pt-PT" sz="1400" b="1" dirty="0" smtClean="0"/>
                  <a:t>Transformação nuclear</a:t>
                </a:r>
                <a:endParaRPr lang="pt-PT" sz="1400" b="1" dirty="0"/>
              </a:p>
            </p:txBody>
          </p:sp>
          <p:sp>
            <p:nvSpPr>
              <p:cNvPr id="36" name="CaixaDeTexto 10"/>
              <p:cNvSpPr txBox="1"/>
              <p:nvPr/>
            </p:nvSpPr>
            <p:spPr>
              <a:xfrm>
                <a:off x="5905384" y="1604947"/>
                <a:ext cx="1359812" cy="4314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pt-PT" sz="1400" b="1" dirty="0" smtClean="0"/>
                  <a:t>Transformação de cloroplastos</a:t>
                </a:r>
                <a:endParaRPr lang="pt-PT" sz="1400" b="1" dirty="0"/>
              </a:p>
            </p:txBody>
          </p:sp>
        </p:grpSp>
        <p:pic>
          <p:nvPicPr>
            <p:cNvPr id="39" name="Picture 38" descr="Platform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FF8DD"/>
                </a:clrFrom>
                <a:clrTo>
                  <a:srgbClr val="EF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184" r="37127" b="87740"/>
            <a:stretch>
              <a:fillRect/>
            </a:stretch>
          </p:blipFill>
          <p:spPr>
            <a:xfrm>
              <a:off x="4572000" y="1371600"/>
              <a:ext cx="1038225" cy="276225"/>
            </a:xfrm>
            <a:prstGeom prst="rect">
              <a:avLst/>
            </a:prstGeom>
          </p:spPr>
        </p:pic>
        <p:pic>
          <p:nvPicPr>
            <p:cNvPr id="40" name="Picture 39" descr="Platform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FF8DD"/>
                </a:clrFrom>
                <a:clrTo>
                  <a:srgbClr val="EF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184" r="37127" b="87740"/>
            <a:stretch>
              <a:fillRect/>
            </a:stretch>
          </p:blipFill>
          <p:spPr>
            <a:xfrm>
              <a:off x="2788547" y="2090137"/>
              <a:ext cx="1038225" cy="276225"/>
            </a:xfrm>
            <a:prstGeom prst="rect">
              <a:avLst/>
            </a:prstGeom>
          </p:spPr>
        </p:pic>
        <p:pic>
          <p:nvPicPr>
            <p:cNvPr id="41" name="Picture 40" descr="Platform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FF8DD"/>
                </a:clrFrom>
                <a:clrTo>
                  <a:srgbClr val="EF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184" r="37127" b="87740"/>
            <a:stretch>
              <a:fillRect/>
            </a:stretch>
          </p:blipFill>
          <p:spPr>
            <a:xfrm>
              <a:off x="5292080" y="2051323"/>
              <a:ext cx="1038225" cy="276225"/>
            </a:xfrm>
            <a:prstGeom prst="rect">
              <a:avLst/>
            </a:prstGeom>
          </p:spPr>
        </p:pic>
      </p:grpSp>
      <p:sp>
        <p:nvSpPr>
          <p:cNvPr id="43" name="CaixaDeTexto 15"/>
          <p:cNvSpPr txBox="1"/>
          <p:nvPr/>
        </p:nvSpPr>
        <p:spPr>
          <a:xfrm>
            <a:off x="4596751" y="2166912"/>
            <a:ext cx="1967171" cy="2714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pt-P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Expressão Estável </a:t>
            </a:r>
            <a:endParaRPr lang="pt-P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aixaDeTexto 13"/>
          <p:cNvSpPr txBox="1"/>
          <p:nvPr/>
        </p:nvSpPr>
        <p:spPr>
          <a:xfrm>
            <a:off x="2195736" y="2148757"/>
            <a:ext cx="1967171" cy="2714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  <a:spcBef>
                <a:spcPts val="600"/>
              </a:spcBef>
            </a:pPr>
            <a:r>
              <a:rPr lang="pt-P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Expressão Transiente</a:t>
            </a:r>
            <a:endParaRPr lang="pt-P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2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32656"/>
            <a:ext cx="7416750" cy="523007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Porquê sistemas vegetais para agricultura molecular?  olecularfarming?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5" y="1810559"/>
            <a:ext cx="6408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>
              <a:buFont typeface="Wingdings" pitchFamily="2" charset="2"/>
              <a:buChar char="§"/>
            </a:pPr>
            <a:r>
              <a:rPr lang="en-US" sz="2000" dirty="0"/>
              <a:t>S</a:t>
            </a:r>
            <a:r>
              <a:rPr lang="en-US" sz="2000" dirty="0" smtClean="0"/>
              <a:t>ão </a:t>
            </a:r>
            <a:r>
              <a:rPr lang="en-US" sz="2000" dirty="0" err="1" smtClean="0"/>
              <a:t>muito</a:t>
            </a:r>
            <a:r>
              <a:rPr lang="en-US" sz="2000" dirty="0" smtClean="0"/>
              <a:t> </a:t>
            </a:r>
            <a:r>
              <a:rPr lang="en-US" sz="2000" dirty="0" err="1" smtClean="0"/>
              <a:t>flexíveis</a:t>
            </a:r>
            <a:r>
              <a:rPr lang="en-US" sz="2000" dirty="0" smtClean="0"/>
              <a:t> e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produzir</a:t>
            </a:r>
            <a:r>
              <a:rPr lang="en-US" sz="2000" dirty="0" smtClean="0"/>
              <a:t> um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espectro</a:t>
            </a:r>
            <a:r>
              <a:rPr lang="en-US" sz="2000" dirty="0" smtClean="0"/>
              <a:t> e  </a:t>
            </a:r>
            <a:r>
              <a:rPr lang="en-US" sz="2000" dirty="0" err="1" smtClean="0"/>
              <a:t>diversidade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proteinas</a:t>
            </a:r>
            <a:r>
              <a:rPr lang="en-US" sz="2000" dirty="0" smtClean="0"/>
              <a:t> e outros </a:t>
            </a:r>
            <a:r>
              <a:rPr lang="en-US" sz="2000" dirty="0" err="1" smtClean="0"/>
              <a:t>compostos</a:t>
            </a:r>
            <a:endParaRPr lang="en-US" sz="2000" dirty="0" smtClean="0"/>
          </a:p>
          <a:p>
            <a:pPr marL="187325" indent="-187325"/>
            <a:endParaRPr lang="en-US" sz="2000" dirty="0" smtClean="0"/>
          </a:p>
          <a:p>
            <a:pPr marL="187325" indent="-187325">
              <a:buFont typeface="Wingdings" pitchFamily="2" charset="2"/>
              <a:buChar char="§"/>
            </a:pPr>
            <a:r>
              <a:rPr lang="en-US" sz="2000" dirty="0" err="1"/>
              <a:t>E</a:t>
            </a:r>
            <a:r>
              <a:rPr lang="en-US" sz="2000" dirty="0" err="1" smtClean="0"/>
              <a:t>stão</a:t>
            </a:r>
            <a:r>
              <a:rPr lang="en-US" sz="2000" dirty="0" smtClean="0"/>
              <a:t> livres de </a:t>
            </a:r>
            <a:r>
              <a:rPr lang="en-US" sz="2000" dirty="0" err="1" smtClean="0"/>
              <a:t>patogéneos</a:t>
            </a:r>
            <a:r>
              <a:rPr lang="en-US" sz="2000" dirty="0" smtClean="0"/>
              <a:t> e </a:t>
            </a:r>
            <a:r>
              <a:rPr lang="en-US" sz="2000" dirty="0" err="1" smtClean="0"/>
              <a:t>toxinas</a:t>
            </a:r>
            <a:r>
              <a:rPr lang="en-US" sz="2000" dirty="0" smtClean="0"/>
              <a:t> </a:t>
            </a:r>
            <a:r>
              <a:rPr lang="en-US" sz="2000" dirty="0" err="1" smtClean="0"/>
              <a:t>humanas</a:t>
            </a:r>
            <a:endParaRPr lang="en-US" sz="2000" dirty="0" smtClean="0"/>
          </a:p>
          <a:p>
            <a:pPr marL="187325" indent="-187325"/>
            <a:endParaRPr lang="en-US" sz="2000" dirty="0" smtClean="0"/>
          </a:p>
          <a:p>
            <a:pPr marL="187325" indent="-187325">
              <a:buFont typeface="Wingdings" pitchFamily="2" charset="2"/>
              <a:buChar char="§"/>
            </a:pPr>
            <a:r>
              <a:rPr lang="en-US" sz="2000" dirty="0" err="1"/>
              <a:t>P</a:t>
            </a:r>
            <a:r>
              <a:rPr lang="en-US" sz="2000" dirty="0" err="1" smtClean="0"/>
              <a:t>odem</a:t>
            </a:r>
            <a:r>
              <a:rPr lang="en-US" sz="2000" dirty="0" smtClean="0"/>
              <a:t> </a:t>
            </a:r>
            <a:r>
              <a:rPr lang="en-US" sz="2000" dirty="0" err="1" smtClean="0"/>
              <a:t>produzir</a:t>
            </a:r>
            <a:r>
              <a:rPr lang="en-US" sz="2000" dirty="0" smtClean="0"/>
              <a:t> </a:t>
            </a:r>
            <a:r>
              <a:rPr lang="en-US" sz="2000" dirty="0" err="1" smtClean="0"/>
              <a:t>grandes</a:t>
            </a:r>
            <a:r>
              <a:rPr lang="en-US" sz="2000" dirty="0" smtClean="0"/>
              <a:t> </a:t>
            </a:r>
            <a:r>
              <a:rPr lang="en-US" sz="2000" dirty="0" err="1" smtClean="0"/>
              <a:t>quantidades</a:t>
            </a:r>
            <a:r>
              <a:rPr lang="en-US" sz="2000" dirty="0" smtClean="0"/>
              <a:t> de </a:t>
            </a:r>
            <a:r>
              <a:rPr lang="en-US" sz="2000" dirty="0" err="1" smtClean="0"/>
              <a:t>biomassa</a:t>
            </a:r>
            <a:r>
              <a:rPr lang="en-US" sz="2000" dirty="0" smtClean="0"/>
              <a:t> a </a:t>
            </a:r>
            <a:r>
              <a:rPr lang="en-US" sz="2000" dirty="0" err="1" smtClean="0"/>
              <a:t>baixo</a:t>
            </a:r>
            <a:r>
              <a:rPr lang="en-US" sz="2000" dirty="0" smtClean="0"/>
              <a:t> </a:t>
            </a:r>
            <a:r>
              <a:rPr lang="en-US" sz="2000" dirty="0" err="1" smtClean="0"/>
              <a:t>custo</a:t>
            </a:r>
            <a:endParaRPr lang="en-US" sz="2000" dirty="0" smtClean="0"/>
          </a:p>
          <a:p>
            <a:pPr marL="187325" indent="-187325"/>
            <a:endParaRPr lang="en-US" sz="2000" dirty="0" smtClean="0"/>
          </a:p>
          <a:p>
            <a:pPr marL="187325" indent="-187325">
              <a:buFont typeface="Wingdings" pitchFamily="2" charset="2"/>
              <a:buChar char="§"/>
            </a:pPr>
            <a:r>
              <a:rPr lang="en-US" sz="2000" dirty="0" err="1"/>
              <a:t>C</a:t>
            </a:r>
            <a:r>
              <a:rPr lang="en-US" sz="2000" dirty="0" err="1" smtClean="0"/>
              <a:t>onseguem</a:t>
            </a:r>
            <a:r>
              <a:rPr lang="en-US" sz="2000" dirty="0" smtClean="0"/>
              <a:t> </a:t>
            </a:r>
            <a:r>
              <a:rPr lang="en-US" sz="2000" dirty="0" err="1" smtClean="0"/>
              <a:t>formar</a:t>
            </a:r>
            <a:r>
              <a:rPr lang="en-US" sz="2000" dirty="0" smtClean="0"/>
              <a:t> </a:t>
            </a:r>
            <a:r>
              <a:rPr lang="en-US" sz="2000" dirty="0" err="1" smtClean="0"/>
              <a:t>proteínas</a:t>
            </a:r>
            <a:r>
              <a:rPr lang="en-US" sz="2000" dirty="0" smtClean="0"/>
              <a:t> com </a:t>
            </a:r>
            <a:r>
              <a:rPr lang="en-US" sz="2000" dirty="0" err="1" smtClean="0"/>
              <a:t>estrutura</a:t>
            </a:r>
            <a:r>
              <a:rPr lang="en-US" sz="2000" dirty="0"/>
              <a:t> </a:t>
            </a:r>
            <a:r>
              <a:rPr lang="en-US" sz="2000" dirty="0" err="1" smtClean="0"/>
              <a:t>correta</a:t>
            </a:r>
            <a:endParaRPr lang="en-US" sz="2000" dirty="0"/>
          </a:p>
        </p:txBody>
      </p:sp>
      <p:pic>
        <p:nvPicPr>
          <p:cNvPr id="19462" name="Picture 6" descr="http://cls.casa.colostate.edu/transgeniccrops/images/biophar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869160"/>
            <a:ext cx="5184576" cy="16201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125" y="1700808"/>
            <a:ext cx="120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Plantas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63688" y="1844824"/>
            <a:ext cx="0" cy="252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ítulo 4"/>
          <p:cNvSpPr>
            <a:spLocks noGrp="1"/>
          </p:cNvSpPr>
          <p:nvPr>
            <p:ph type="title"/>
          </p:nvPr>
        </p:nvSpPr>
        <p:spPr>
          <a:xfrm>
            <a:off x="395536" y="351498"/>
            <a:ext cx="7901120" cy="504057"/>
          </a:xfrm>
        </p:spPr>
        <p:txBody>
          <a:bodyPr/>
          <a:lstStyle/>
          <a:p>
            <a:r>
              <a:rPr lang="pt-PT" dirty="0" smtClean="0"/>
              <a:t>Comparação das produções entre diferentes plataformas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6553145"/>
            <a:ext cx="37494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 err="1" smtClean="0"/>
              <a:t>Adaptado</a:t>
            </a:r>
            <a:r>
              <a:rPr lang="fr-FR" sz="1300" dirty="0" smtClean="0"/>
              <a:t> de </a:t>
            </a:r>
            <a:r>
              <a:rPr lang="fr-FR" sz="1300" dirty="0" err="1" smtClean="0"/>
              <a:t>Curr</a:t>
            </a:r>
            <a:r>
              <a:rPr lang="fr-FR" sz="1300" dirty="0"/>
              <a:t>. Issues Mol. </a:t>
            </a:r>
            <a:r>
              <a:rPr lang="fr-FR" sz="1300" dirty="0" err="1"/>
              <a:t>Biol</a:t>
            </a:r>
            <a:r>
              <a:rPr lang="fr-FR" sz="1300" dirty="0"/>
              <a:t>. </a:t>
            </a:r>
            <a:r>
              <a:rPr lang="fr-FR" sz="1300" dirty="0" smtClean="0"/>
              <a:t>(2016) 18</a:t>
            </a:r>
            <a:r>
              <a:rPr lang="fr-FR" sz="1300" dirty="0"/>
              <a:t>: 21-</a:t>
            </a:r>
            <a:r>
              <a:rPr lang="fr-FR" sz="1300" dirty="0" smtClean="0"/>
              <a:t>42 </a:t>
            </a:r>
            <a:endParaRPr lang="en-US" sz="1300" dirty="0"/>
          </a:p>
        </p:txBody>
      </p:sp>
      <p:pic>
        <p:nvPicPr>
          <p:cNvPr id="15" name="Picture 1" descr="comparis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t="10989" r="680" b="38136"/>
          <a:stretch>
            <a:fillRect/>
          </a:stretch>
        </p:blipFill>
        <p:spPr>
          <a:xfrm>
            <a:off x="1709489" y="1727926"/>
            <a:ext cx="7077075" cy="3386683"/>
          </a:xfrm>
          <a:prstGeom prst="rect">
            <a:avLst/>
          </a:prstGeom>
          <a:ln w="38100">
            <a:noFill/>
          </a:ln>
        </p:spPr>
      </p:pic>
      <p:grpSp>
        <p:nvGrpSpPr>
          <p:cNvPr id="65" name="Group 64"/>
          <p:cNvGrpSpPr/>
          <p:nvPr/>
        </p:nvGrpSpPr>
        <p:grpSpPr>
          <a:xfrm>
            <a:off x="1635438" y="1124744"/>
            <a:ext cx="7366053" cy="656783"/>
            <a:chOff x="1635438" y="953610"/>
            <a:chExt cx="7366053" cy="656783"/>
          </a:xfrm>
        </p:grpSpPr>
        <p:sp>
          <p:nvSpPr>
            <p:cNvPr id="13" name="CaixaDeTexto 12"/>
            <p:cNvSpPr txBox="1"/>
            <p:nvPr/>
          </p:nvSpPr>
          <p:spPr>
            <a:xfrm>
              <a:off x="1635438" y="1023326"/>
              <a:ext cx="1008112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/>
                <a:t>Células vegetais</a:t>
              </a:r>
              <a:endParaRPr lang="pt-PT" sz="1600" b="1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483768" y="953610"/>
              <a:ext cx="129144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/>
                <a:t>Plantas transgénicas</a:t>
              </a:r>
              <a:endParaRPr lang="pt-PT" sz="16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739436" y="1005438"/>
              <a:ext cx="1008112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/>
                <a:t>Virus de plantas</a:t>
              </a:r>
              <a:endParaRPr lang="pt-PT" sz="1600" b="1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803790" y="1012260"/>
              <a:ext cx="1008112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/>
                <a:t>Células animais</a:t>
              </a:r>
              <a:endParaRPr lang="pt-PT" sz="1600" b="1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724128" y="1025618"/>
              <a:ext cx="133662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/>
                <a:t>Animais transgénicos </a:t>
              </a:r>
              <a:endParaRPr lang="pt-PT" sz="1600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932498" y="1218238"/>
              <a:ext cx="100811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/>
                <a:t>Bactérias</a:t>
              </a:r>
              <a:endParaRPr lang="pt-PT" sz="1600" b="1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884368" y="1219340"/>
              <a:ext cx="111712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 smtClean="0"/>
                <a:t>Leveduras</a:t>
              </a:r>
              <a:endParaRPr lang="pt-PT" sz="1600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0" y="1700808"/>
            <a:ext cx="1763688" cy="4005330"/>
            <a:chOff x="0" y="1556792"/>
            <a:chExt cx="1763688" cy="4005330"/>
          </a:xfrm>
        </p:grpSpPr>
        <p:sp>
          <p:nvSpPr>
            <p:cNvPr id="21" name="CaixaDeTexto 20"/>
            <p:cNvSpPr txBox="1"/>
            <p:nvPr/>
          </p:nvSpPr>
          <p:spPr>
            <a:xfrm>
              <a:off x="251520" y="1556792"/>
              <a:ext cx="1404664" cy="2923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300" b="1" dirty="0" smtClean="0"/>
                <a:t>Custo total</a:t>
              </a:r>
              <a:endParaRPr lang="pt-PT" sz="1300" b="1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0" y="1844824"/>
              <a:ext cx="1647899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200" b="1" dirty="0" smtClean="0"/>
                <a:t>Capacidade expansão</a:t>
              </a:r>
              <a:endParaRPr lang="pt-PT" sz="1200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0" y="2132856"/>
              <a:ext cx="1691679" cy="2923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300" b="1" dirty="0" smtClean="0"/>
                <a:t>Custo de produção</a:t>
              </a:r>
              <a:endParaRPr lang="pt-PT" sz="13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0" y="2348880"/>
              <a:ext cx="1763688" cy="4503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endParaRPr lang="pt-PT" sz="1300" b="1" dirty="0" smtClean="0"/>
            </a:p>
            <a:p>
              <a:pPr algn="r">
                <a:lnSpc>
                  <a:spcPts val="900"/>
                </a:lnSpc>
              </a:pPr>
              <a:r>
                <a:rPr lang="pt-PT" sz="1200" b="1" dirty="0" smtClean="0"/>
                <a:t>Precisão  enrolamento da proteína</a:t>
              </a:r>
              <a:endParaRPr lang="pt-PT" sz="1200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0" y="2780928"/>
              <a:ext cx="1691680" cy="2228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pt-PT" sz="1300" b="1" dirty="0" smtClean="0"/>
                <a:t>Qualidade produto </a:t>
              </a:r>
              <a:endParaRPr lang="pt-PT" sz="1300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251520" y="3068960"/>
              <a:ext cx="1440160" cy="3231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pt-PT" sz="1200" b="1" dirty="0" smtClean="0"/>
                <a:t>Rendimento proteico </a:t>
              </a:r>
              <a:endParaRPr lang="pt-PT" sz="1200" b="1" dirty="0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0" y="3356992"/>
              <a:ext cx="1691680" cy="2228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pt-PT" sz="1300" b="1" dirty="0" smtClean="0"/>
                <a:t>Custo armazenagem</a:t>
              </a:r>
              <a:endParaRPr lang="pt-PT" sz="1300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51520" y="3573016"/>
              <a:ext cx="1440160" cy="2077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pt-PT" sz="1300" b="1" dirty="0" smtClean="0"/>
                <a:t>Segurança  </a:t>
              </a:r>
              <a:endParaRPr lang="pt-PT" sz="1300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51520" y="3789040"/>
              <a:ext cx="1440160" cy="3744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pt-PT" sz="1300" b="1" dirty="0" smtClean="0"/>
                <a:t>Perceção pública de risco</a:t>
              </a:r>
              <a:endParaRPr lang="pt-PT" sz="1300" b="1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51519" y="4199822"/>
              <a:ext cx="1404000" cy="3744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pt-PT" sz="1300" b="1" dirty="0" smtClean="0"/>
                <a:t>Veículo de produção</a:t>
              </a:r>
              <a:endParaRPr lang="pt-PT" sz="1300" b="1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0" y="4653135"/>
              <a:ext cx="1655520" cy="24211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pt-PT" sz="1300" b="1" dirty="0" smtClean="0"/>
                <a:t>Proteína multimérica </a:t>
              </a:r>
              <a:endParaRPr lang="pt-PT" sz="1300" b="1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13834" y="5066341"/>
              <a:ext cx="1440160" cy="2077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pt-PT" sz="1300" b="1" dirty="0" smtClean="0"/>
                <a:t>Armazenagem</a:t>
              </a:r>
              <a:endParaRPr lang="pt-PT" sz="1300" b="1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262153" y="5354373"/>
              <a:ext cx="1440160" cy="2077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ts val="900"/>
                </a:lnSpc>
              </a:pPr>
              <a:r>
                <a:rPr lang="pt-PT" sz="1300" b="1" dirty="0" smtClean="0"/>
                <a:t>Glicosilação</a:t>
              </a:r>
              <a:endParaRPr lang="pt-PT" sz="1300" b="1" dirty="0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1763688" y="5184310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+mj-lt"/>
              </a:rPr>
              <a:t>-20ºC</a:t>
            </a:r>
            <a:endParaRPr lang="pt-PT" sz="1400" b="1" dirty="0">
              <a:latin typeface="+mj-l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699792" y="5157192"/>
            <a:ext cx="8640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+mj-lt"/>
              </a:rPr>
              <a:t>Temp. a </a:t>
            </a:r>
            <a:endParaRPr lang="pt-PT" sz="1400" b="1" dirty="0">
              <a:latin typeface="+mj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860130" y="5203153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+mj-lt"/>
              </a:rPr>
              <a:t>-20ºC</a:t>
            </a:r>
            <a:endParaRPr lang="pt-PT" sz="1400" b="1" dirty="0">
              <a:latin typeface="+mj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004048" y="5194351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+mj-lt"/>
              </a:rPr>
              <a:t>N</a:t>
            </a:r>
            <a:r>
              <a:rPr lang="pt-PT" sz="1400" b="1" baseline="-25000" dirty="0" smtClean="0">
                <a:latin typeface="+mj-lt"/>
              </a:rPr>
              <a:t>2</a:t>
            </a:r>
            <a:endParaRPr lang="pt-PT" sz="1400" b="1" baseline="-25000" dirty="0"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075958" y="5204679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+mj-lt"/>
              </a:rPr>
              <a:t>N</a:t>
            </a:r>
            <a:r>
              <a:rPr lang="pt-PT" sz="1400" b="1" baseline="-25000" dirty="0" smtClean="0">
                <a:latin typeface="+mj-lt"/>
              </a:rPr>
              <a:t>2</a:t>
            </a:r>
            <a:endParaRPr lang="pt-PT" sz="1400" b="1" baseline="-25000" dirty="0">
              <a:latin typeface="+mj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033328" y="5204679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+mj-lt"/>
              </a:rPr>
              <a:t>-20ºC</a:t>
            </a:r>
            <a:endParaRPr lang="pt-PT" sz="1400" b="1" dirty="0">
              <a:latin typeface="+mj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8020174" y="5202256"/>
            <a:ext cx="7200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+mj-lt"/>
              </a:rPr>
              <a:t>-20ºC</a:t>
            </a:r>
            <a:endParaRPr lang="pt-PT" sz="1400" b="1" dirty="0">
              <a:latin typeface="+mj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609039" y="5525507"/>
            <a:ext cx="936104" cy="22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pt-PT" sz="1300" b="1" dirty="0" smtClean="0"/>
              <a:t>Correcta</a:t>
            </a:r>
            <a:endParaRPr lang="pt-PT" sz="1300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2627784" y="5523084"/>
            <a:ext cx="936104" cy="22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pt-PT" sz="1300" b="1" dirty="0" smtClean="0"/>
              <a:t>Correcta</a:t>
            </a:r>
            <a:endParaRPr lang="pt-PT" sz="1300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4734859" y="5525507"/>
            <a:ext cx="936104" cy="22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pt-PT" sz="1300" b="1" dirty="0" smtClean="0"/>
              <a:t>Correcta</a:t>
            </a:r>
            <a:endParaRPr lang="pt-PT" sz="1300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5841091" y="5525507"/>
            <a:ext cx="936104" cy="22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pt-PT" sz="1300" b="1" dirty="0" smtClean="0"/>
              <a:t>Correcta</a:t>
            </a:r>
            <a:endParaRPr lang="pt-PT" sz="1300" b="1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7865525" y="5525507"/>
            <a:ext cx="936104" cy="22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pt-PT" sz="1300" b="1" dirty="0" smtClean="0"/>
              <a:t>Incorrecta</a:t>
            </a:r>
            <a:endParaRPr lang="pt-PT" sz="1300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3689061" y="5546773"/>
            <a:ext cx="936104" cy="22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pt-PT" sz="1300" b="1" dirty="0" smtClean="0"/>
              <a:t>Ausente</a:t>
            </a:r>
            <a:endParaRPr lang="pt-PT" sz="1300" b="1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6940054" y="5544350"/>
            <a:ext cx="936104" cy="22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pt-PT" sz="1300" b="1" dirty="0" smtClean="0"/>
              <a:t>Ausente</a:t>
            </a:r>
            <a:endParaRPr lang="pt-PT" sz="13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1475656" y="5877272"/>
            <a:ext cx="6893008" cy="630097"/>
            <a:chOff x="1475656" y="5877272"/>
            <a:chExt cx="6893008" cy="630097"/>
          </a:xfrm>
        </p:grpSpPr>
        <p:pic>
          <p:nvPicPr>
            <p:cNvPr id="22" name="Picture 1" descr="comparison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319"/>
            <a:stretch>
              <a:fillRect/>
            </a:stretch>
          </p:blipFill>
          <p:spPr>
            <a:xfrm>
              <a:off x="1475656" y="6219825"/>
              <a:ext cx="6840760" cy="287544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51" name="CaixaDeTexto 50"/>
            <p:cNvSpPr txBox="1"/>
            <p:nvPr/>
          </p:nvSpPr>
          <p:spPr>
            <a:xfrm>
              <a:off x="2051720" y="6021288"/>
              <a:ext cx="936104" cy="2228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pt-PT" sz="1300" b="1" dirty="0" smtClean="0"/>
                <a:t>Caro</a:t>
              </a:r>
              <a:endParaRPr lang="pt-PT" sz="1300" b="1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3059832" y="6021288"/>
              <a:ext cx="936104" cy="2228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pt-PT" sz="1300" b="1" dirty="0" smtClean="0"/>
                <a:t>Baixo</a:t>
              </a:r>
              <a:endParaRPr lang="pt-PT" sz="1300" b="1" dirty="0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4067944" y="6021288"/>
              <a:ext cx="936104" cy="2228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pt-PT" sz="1300" b="1" dirty="0" smtClean="0"/>
                <a:t>Alto</a:t>
              </a:r>
              <a:endParaRPr lang="pt-PT" sz="1300" b="1" dirty="0"/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5251422" y="6021288"/>
              <a:ext cx="1120778" cy="2228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pt-PT" sz="1300" b="1" dirty="0" smtClean="0"/>
                <a:t>Médio</a:t>
              </a:r>
              <a:endParaRPr lang="pt-PT" sz="1300" b="1" dirty="0"/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6228184" y="5877272"/>
              <a:ext cx="1152128" cy="3231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endParaRPr lang="pt-PT" sz="1300" b="1" dirty="0" smtClean="0"/>
            </a:p>
            <a:p>
              <a:pPr algn="ctr">
                <a:lnSpc>
                  <a:spcPts val="900"/>
                </a:lnSpc>
              </a:pPr>
              <a:r>
                <a:rPr lang="pt-PT" sz="1300" b="1" dirty="0" smtClean="0"/>
                <a:t>Desconhecido</a:t>
              </a:r>
              <a:endParaRPr lang="pt-PT" sz="1300" b="1" dirty="0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7308304" y="6021288"/>
              <a:ext cx="1060360" cy="2228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pt-PT" sz="1300" b="1" dirty="0" smtClean="0"/>
                <a:t>Barato</a:t>
              </a:r>
              <a:endParaRPr lang="pt-PT" sz="13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691680" y="1727926"/>
            <a:ext cx="5112568" cy="360040"/>
            <a:chOff x="1691680" y="1727926"/>
            <a:chExt cx="5112568" cy="360040"/>
          </a:xfrm>
        </p:grpSpPr>
        <p:sp>
          <p:nvSpPr>
            <p:cNvPr id="8" name="Rectângulo 7"/>
            <p:cNvSpPr/>
            <p:nvPr/>
          </p:nvSpPr>
          <p:spPr>
            <a:xfrm>
              <a:off x="1691680" y="1727926"/>
              <a:ext cx="1944216" cy="360040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    </a:t>
              </a:r>
              <a:endParaRPr lang="pt-PT" dirty="0"/>
            </a:p>
          </p:txBody>
        </p:sp>
        <p:sp>
          <p:nvSpPr>
            <p:cNvPr id="58" name="Rectângulo 57"/>
            <p:cNvSpPr/>
            <p:nvPr/>
          </p:nvSpPr>
          <p:spPr>
            <a:xfrm>
              <a:off x="4860032" y="1741574"/>
              <a:ext cx="1944216" cy="3366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    </a:t>
              </a:r>
              <a:endParaRPr lang="pt-PT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91680" y="2592022"/>
            <a:ext cx="7142440" cy="350266"/>
            <a:chOff x="1691680" y="2592022"/>
            <a:chExt cx="7142440" cy="350266"/>
          </a:xfrm>
        </p:grpSpPr>
        <p:sp>
          <p:nvSpPr>
            <p:cNvPr id="9" name="Rectângulo 7"/>
            <p:cNvSpPr/>
            <p:nvPr/>
          </p:nvSpPr>
          <p:spPr>
            <a:xfrm>
              <a:off x="1691680" y="2592022"/>
              <a:ext cx="1944216" cy="336618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59" name="Rectângulo 58"/>
            <p:cNvSpPr/>
            <p:nvPr/>
          </p:nvSpPr>
          <p:spPr>
            <a:xfrm>
              <a:off x="6889904" y="2605670"/>
              <a:ext cx="1944216" cy="3366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    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40034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480175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Produtos da Agricultura Molecular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216024" y="1000394"/>
            <a:ext cx="8892480" cy="5812982"/>
            <a:chOff x="-1332656" y="908720"/>
            <a:chExt cx="8892480" cy="5812982"/>
          </a:xfrm>
        </p:grpSpPr>
        <p:pic>
          <p:nvPicPr>
            <p:cNvPr id="2" name="Picture 1" descr="MP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656" y="908720"/>
              <a:ext cx="8892480" cy="5812982"/>
            </a:xfrm>
            <a:prstGeom prst="rect">
              <a:avLst/>
            </a:prstGeom>
          </p:spPr>
        </p:pic>
        <p:sp>
          <p:nvSpPr>
            <p:cNvPr id="7" name="Explosão 1 6"/>
            <p:cNvSpPr/>
            <p:nvPr/>
          </p:nvSpPr>
          <p:spPr>
            <a:xfrm>
              <a:off x="2015208" y="2833270"/>
              <a:ext cx="2088232" cy="1361330"/>
            </a:xfrm>
            <a:prstGeom prst="irregularSeal1">
              <a:avLst/>
            </a:prstGeom>
            <a:solidFill>
              <a:srgbClr val="2E555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b="1" dirty="0" smtClean="0">
                  <a:solidFill>
                    <a:schemeClr val="bg1"/>
                  </a:solidFill>
                </a:rPr>
                <a:t> Produtos</a:t>
              </a:r>
              <a:endParaRPr lang="pt-P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1032" y="2185198"/>
              <a:ext cx="1800200" cy="9361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Nutracêuticos</a:t>
              </a:r>
              <a:endParaRPr lang="pt-P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99384" y="4616218"/>
              <a:ext cx="1728192" cy="8093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Anticorpos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91072" y="4417446"/>
              <a:ext cx="1457412" cy="80934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dirty="0" smtClean="0">
                  <a:solidFill>
                    <a:schemeClr val="tx1"/>
                  </a:solidFill>
                </a:rPr>
                <a:t>Vacinas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55368" y="2185198"/>
              <a:ext cx="1584176" cy="93610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b="1" dirty="0" smtClean="0">
                  <a:solidFill>
                    <a:schemeClr val="tx1"/>
                  </a:solidFill>
                </a:rPr>
                <a:t>Produtos  terapêuticos humanos</a:t>
              </a:r>
              <a:endParaRPr lang="pt-PT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20072" y="6453336"/>
            <a:ext cx="37494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dirty="0" err="1" smtClean="0"/>
              <a:t>Adaptado</a:t>
            </a:r>
            <a:r>
              <a:rPr lang="fr-FR" sz="1300" dirty="0" smtClean="0"/>
              <a:t> de </a:t>
            </a:r>
            <a:r>
              <a:rPr lang="fr-FR" sz="1300" dirty="0" err="1" smtClean="0"/>
              <a:t>Curr</a:t>
            </a:r>
            <a:r>
              <a:rPr lang="fr-FR" sz="1300" dirty="0"/>
              <a:t>. Issues Mol. </a:t>
            </a:r>
            <a:r>
              <a:rPr lang="fr-FR" sz="1300" dirty="0" err="1"/>
              <a:t>Biol</a:t>
            </a:r>
            <a:r>
              <a:rPr lang="fr-FR" sz="1300" dirty="0"/>
              <a:t>. </a:t>
            </a:r>
            <a:r>
              <a:rPr lang="fr-FR" sz="1300" dirty="0" smtClean="0"/>
              <a:t>(2016) 18</a:t>
            </a:r>
            <a:r>
              <a:rPr lang="fr-FR" sz="1300" dirty="0"/>
              <a:t>: 21-</a:t>
            </a:r>
            <a:r>
              <a:rPr lang="fr-FR" sz="1300" dirty="0" smtClean="0"/>
              <a:t>42 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648" y="1196752"/>
            <a:ext cx="6408712" cy="30963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Exemplos Reais – Enzimas Industriais</a:t>
            </a:r>
          </a:p>
        </p:txBody>
      </p:sp>
      <p:pic>
        <p:nvPicPr>
          <p:cNvPr id="3" name="Picture 2" descr="Fig-1-TrypZean-a-corn-derived-recombinant-bovine-trypsin-product-is-the-fir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7" y="4535048"/>
            <a:ext cx="1314095" cy="214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1628800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TrypZean</a:t>
            </a:r>
            <a:r>
              <a:rPr lang="en-US" dirty="0"/>
              <a:t>™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Avidina</a:t>
            </a:r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β-</a:t>
            </a:r>
            <a:r>
              <a:rPr lang="en-US" dirty="0" err="1" smtClean="0"/>
              <a:t>Glucuronidase</a:t>
            </a:r>
            <a:r>
              <a:rPr lang="en-US" dirty="0" smtClean="0"/>
              <a:t> (GUS)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da-DK" dirty="0" smtClean="0"/>
              <a:t>  </a:t>
            </a:r>
            <a:r>
              <a:rPr lang="da-DK" dirty="0" err="1" smtClean="0"/>
              <a:t>Enogen</a:t>
            </a:r>
            <a:r>
              <a:rPr lang="da-DK" dirty="0" smtClean="0"/>
              <a:t>™</a:t>
            </a:r>
          </a:p>
          <a:p>
            <a:pPr>
              <a:buFont typeface="Wingdings" pitchFamily="2" charset="2"/>
              <a:buChar char="§"/>
            </a:pP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 smtClean="0"/>
              <a:t> Lacase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70892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 de </a:t>
            </a:r>
            <a:r>
              <a:rPr lang="en-US" dirty="0" err="1" smtClean="0"/>
              <a:t>diagnóstico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284984"/>
            <a:ext cx="23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Produção</a:t>
            </a:r>
            <a:r>
              <a:rPr lang="en-US" dirty="0" smtClean="0"/>
              <a:t> de </a:t>
            </a:r>
            <a:r>
              <a:rPr lang="en-US" dirty="0" err="1" smtClean="0"/>
              <a:t>bioetanol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700808"/>
            <a:ext cx="149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Farmacêutica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2204864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 de </a:t>
            </a:r>
            <a:r>
              <a:rPr lang="en-US" dirty="0" err="1" smtClean="0"/>
              <a:t>diagnóstico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112474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Enzimas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1124744"/>
            <a:ext cx="119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Aplicações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3861048"/>
            <a:ext cx="264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Branqueamento</a:t>
            </a:r>
            <a:r>
              <a:rPr lang="en-US" dirty="0" smtClean="0"/>
              <a:t> de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 descr="bleached-pul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40" y="4549514"/>
            <a:ext cx="3959515" cy="21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eb77f4f86c63f4f68a4ab325a0c3deac_X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45662"/>
            <a:ext cx="3467747" cy="213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351798" y="1556792"/>
            <a:ext cx="648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5621" y="3694444"/>
            <a:ext cx="2578767" cy="2564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2352514" cy="1249891"/>
          </a:xfrm>
          <a:prstGeom prst="rect">
            <a:avLst/>
          </a:prstGeom>
          <a:solidFill>
            <a:srgbClr val="D7E4BD"/>
          </a:solidFill>
          <a:ln>
            <a:solidFill>
              <a:srgbClr val="D7E4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Título 4"/>
          <p:cNvSpPr>
            <a:spLocks noGrp="1"/>
          </p:cNvSpPr>
          <p:nvPr>
            <p:ph type="title"/>
          </p:nvPr>
        </p:nvSpPr>
        <p:spPr bwMode="auto">
          <a:xfrm>
            <a:off x="755650" y="350838"/>
            <a:ext cx="6553200" cy="5048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smtClean="0"/>
              <a:t>Exemplos Reais - Vacinas produzidas em plantas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2457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 </a:t>
            </a:r>
            <a:r>
              <a:rPr lang="en-US" sz="1600" b="1" dirty="0" err="1" smtClean="0"/>
              <a:t>Vacinas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humanas</a:t>
            </a:r>
            <a:r>
              <a:rPr lang="en-US" sz="1600" b="1" dirty="0" smtClean="0"/>
              <a:t> </a:t>
            </a:r>
          </a:p>
          <a:p>
            <a:pPr algn="ctr"/>
            <a:r>
              <a:rPr lang="en-US" sz="1600" b="1" dirty="0" smtClean="0"/>
              <a:t>de </a:t>
            </a:r>
            <a:r>
              <a:rPr lang="en-US" sz="1600" b="1" dirty="0" err="1" smtClean="0"/>
              <a:t>produção</a:t>
            </a:r>
            <a:r>
              <a:rPr lang="en-US" sz="1600" b="1" dirty="0" smtClean="0"/>
              <a:t> vegetal </a:t>
            </a:r>
          </a:p>
          <a:p>
            <a:pPr algn="ctr"/>
            <a:r>
              <a:rPr lang="en-US" sz="1600" b="1" dirty="0" err="1" smtClean="0"/>
              <a:t>em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ensaio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clínico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203" y="1148500"/>
            <a:ext cx="273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Imagine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disto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Picture 6" descr="Vaccine-in-vial-with-syring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6300"/>
            <a:ext cx="1342128" cy="1006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1148500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poderia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isto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9" name="Picture 8" descr="peeled-banan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1584176" cy="9425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389" y="6550223"/>
            <a:ext cx="2934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Adaptado</a:t>
            </a:r>
            <a:r>
              <a:rPr lang="en-US" sz="1200" i="1" dirty="0" smtClean="0"/>
              <a:t> de </a:t>
            </a:r>
            <a:r>
              <a:rPr lang="en-US" sz="1200" i="1" dirty="0" err="1" smtClean="0"/>
              <a:t>Ther</a:t>
            </a:r>
            <a:r>
              <a:rPr lang="en-US" sz="1200" i="1" dirty="0" smtClean="0"/>
              <a:t> Adv Vaccines </a:t>
            </a:r>
            <a:r>
              <a:rPr lang="en-US" sz="1200" dirty="0" smtClean="0"/>
              <a:t>(2015), 1-16</a:t>
            </a:r>
            <a:endParaRPr lang="en-US" sz="1200" dirty="0"/>
          </a:p>
        </p:txBody>
      </p:sp>
      <p:sp>
        <p:nvSpPr>
          <p:cNvPr id="19" name="Right Arrow 18"/>
          <p:cNvSpPr/>
          <p:nvPr/>
        </p:nvSpPr>
        <p:spPr>
          <a:xfrm>
            <a:off x="3732614" y="1772816"/>
            <a:ext cx="1512168" cy="432048"/>
          </a:xfrm>
          <a:prstGeom prst="rightArrow">
            <a:avLst>
              <a:gd name="adj1" fmla="val 50000"/>
              <a:gd name="adj2" fmla="val 102774"/>
            </a:avLst>
          </a:prstGeom>
          <a:solidFill>
            <a:srgbClr val="D7E4BD"/>
          </a:solidFill>
          <a:ln>
            <a:solidFill>
              <a:srgbClr val="D7E4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4601" y="3801292"/>
            <a:ext cx="2799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n-US" sz="1600" b="1" dirty="0" err="1" smtClean="0"/>
              <a:t>Segurança</a:t>
            </a:r>
            <a:r>
              <a:rPr lang="en-US" sz="1600" dirty="0" smtClean="0"/>
              <a:t> –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há</a:t>
            </a:r>
            <a:r>
              <a:rPr lang="en-US" sz="1600" dirty="0" smtClean="0"/>
              <a:t> trans-</a:t>
            </a:r>
            <a:r>
              <a:rPr lang="en-US" sz="1600" dirty="0" err="1" smtClean="0"/>
              <a:t>porte</a:t>
            </a:r>
            <a:r>
              <a:rPr lang="en-US" sz="1600" dirty="0" smtClean="0"/>
              <a:t> de </a:t>
            </a:r>
            <a:r>
              <a:rPr lang="en-US" sz="1600" dirty="0" err="1" smtClean="0"/>
              <a:t>patogéneo</a:t>
            </a:r>
            <a:r>
              <a:rPr lang="en-US" sz="1600" dirty="0" smtClean="0"/>
              <a:t> vivo </a:t>
            </a:r>
          </a:p>
          <a:p>
            <a:r>
              <a:rPr lang="en-US" sz="1600" dirty="0" smtClean="0"/>
              <a:t>    (</a:t>
            </a:r>
            <a:r>
              <a:rPr lang="en-US" sz="1600" dirty="0" err="1" smtClean="0"/>
              <a:t>só</a:t>
            </a:r>
            <a:r>
              <a:rPr lang="en-US" sz="1600" dirty="0" smtClean="0"/>
              <a:t> a </a:t>
            </a:r>
            <a:r>
              <a:rPr lang="en-US" sz="1600" dirty="0" err="1" smtClean="0"/>
              <a:t>proteína</a:t>
            </a:r>
            <a:r>
              <a:rPr lang="en-US" sz="1600" dirty="0" smtClean="0"/>
              <a:t> da </a:t>
            </a:r>
            <a:r>
              <a:rPr lang="en-US" sz="1600" dirty="0" err="1" smtClean="0"/>
              <a:t>cápside</a:t>
            </a:r>
            <a:r>
              <a:rPr lang="en-US" sz="1600" dirty="0" smtClean="0"/>
              <a:t>)</a:t>
            </a:r>
          </a:p>
          <a:p>
            <a:pPr marL="180975" indent="-180975">
              <a:buFont typeface="Arial"/>
              <a:buChar char="•"/>
            </a:pPr>
            <a:endParaRPr lang="en-US" sz="1600" dirty="0"/>
          </a:p>
          <a:p>
            <a:pPr marL="180975" indent="-180975">
              <a:buFont typeface="Arial"/>
              <a:buChar char="•"/>
            </a:pPr>
            <a:r>
              <a:rPr lang="en-US" sz="1600" b="1" dirty="0" err="1" smtClean="0"/>
              <a:t>Armazenagem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aplicação</a:t>
            </a:r>
            <a:r>
              <a:rPr lang="en-US" sz="1600" b="1" dirty="0" smtClean="0"/>
              <a:t> </a:t>
            </a:r>
            <a:r>
              <a:rPr lang="en-US" sz="1600" dirty="0" smtClean="0"/>
              <a:t>– </a:t>
            </a:r>
            <a:r>
              <a:rPr lang="en-US" sz="1600" dirty="0" err="1" smtClean="0"/>
              <a:t>Suporta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temperatura</a:t>
            </a:r>
            <a:r>
              <a:rPr lang="en-US" sz="1600" dirty="0" smtClean="0"/>
              <a:t> </a:t>
            </a:r>
            <a:r>
              <a:rPr lang="en-US" sz="1600" dirty="0" err="1" smtClean="0"/>
              <a:t>ambiente</a:t>
            </a:r>
            <a:r>
              <a:rPr lang="en-US" sz="1600" dirty="0" smtClean="0"/>
              <a:t>; </a:t>
            </a:r>
            <a:r>
              <a:rPr lang="en-US" sz="1600" dirty="0" err="1" smtClean="0"/>
              <a:t>uso</a:t>
            </a:r>
            <a:r>
              <a:rPr lang="en-US" sz="1600" dirty="0" smtClean="0"/>
              <a:t> oral (o </a:t>
            </a:r>
            <a:r>
              <a:rPr lang="en-US" sz="1600" dirty="0" err="1" smtClean="0"/>
              <a:t>que</a:t>
            </a:r>
            <a:r>
              <a:rPr lang="en-US" sz="1600" dirty="0" smtClean="0"/>
              <a:t> é </a:t>
            </a:r>
            <a:r>
              <a:rPr lang="en-US" sz="1600" dirty="0" err="1" smtClean="0"/>
              <a:t>importante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países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desenvolvimento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05156"/>
              </p:ext>
            </p:extLst>
          </p:nvPr>
        </p:nvGraphicFramePr>
        <p:xfrm>
          <a:off x="3168352" y="2564904"/>
          <a:ext cx="5796136" cy="4259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4156"/>
                <a:gridCol w="1059509"/>
                <a:gridCol w="997184"/>
                <a:gridCol w="872536"/>
                <a:gridCol w="639143"/>
                <a:gridCol w="1043608"/>
              </a:tblGrid>
              <a:tr h="400552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Patógeno ou doença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Antigéneo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Planta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Sistema</a:t>
                      </a:r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 de e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xpressão 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aseline="0" dirty="0" smtClean="0">
                          <a:solidFill>
                            <a:schemeClr val="tx1"/>
                          </a:solidFill>
                        </a:rPr>
                        <a:t>Ensaio c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línico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Referência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7200">
                <a:tc>
                  <a:txBody>
                    <a:bodyPr/>
                    <a:lstStyle/>
                    <a:p>
                      <a:pPr algn="ctr"/>
                      <a:r>
                        <a:rPr lang="pt-PT" sz="1150" i="1" dirty="0" smtClean="0"/>
                        <a:t>E.coli </a:t>
                      </a:r>
                      <a:r>
                        <a:rPr lang="pt-PT" sz="1150" i="0" dirty="0" smtClean="0"/>
                        <a:t>e</a:t>
                      </a:r>
                      <a:r>
                        <a:rPr lang="pt-PT" sz="1150" dirty="0" smtClean="0"/>
                        <a:t>nterotóxica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LTB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Batata</a:t>
                      </a:r>
                      <a:r>
                        <a:rPr lang="pt-PT" sz="1150" baseline="0" dirty="0" smtClean="0"/>
                        <a:t> e Milho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Transgénico</a:t>
                      </a:r>
                      <a:endParaRPr lang="pt-P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Fase I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err="1" smtClean="0"/>
                        <a:t>Tacket</a:t>
                      </a:r>
                      <a:r>
                        <a:rPr lang="pt-PT" sz="1150" dirty="0" smtClean="0"/>
                        <a:t> </a:t>
                      </a:r>
                      <a:r>
                        <a:rPr lang="pt-PT" sz="1150" i="1" dirty="0" err="1" smtClean="0"/>
                        <a:t>et</a:t>
                      </a:r>
                      <a:r>
                        <a:rPr lang="pt-PT" sz="1150" i="1" dirty="0" smtClean="0"/>
                        <a:t> al.</a:t>
                      </a:r>
                      <a:r>
                        <a:rPr lang="pt-PT" sz="1150" i="0" dirty="0" smtClean="0"/>
                        <a:t>,</a:t>
                      </a:r>
                      <a:r>
                        <a:rPr lang="pt-PT" sz="1150" i="0" baseline="0" dirty="0" smtClean="0"/>
                        <a:t> </a:t>
                      </a:r>
                      <a:r>
                        <a:rPr lang="pt-PT" sz="1150" i="0" dirty="0" smtClean="0"/>
                        <a:t>1998,</a:t>
                      </a:r>
                      <a:r>
                        <a:rPr lang="pt-PT" sz="1150" i="0" baseline="0" dirty="0" smtClean="0"/>
                        <a:t> </a:t>
                      </a:r>
                      <a:r>
                        <a:rPr lang="pt-PT" sz="1150" i="0" dirty="0" smtClean="0"/>
                        <a:t>2004</a:t>
                      </a:r>
                      <a:endParaRPr lang="pt-PT" sz="1150" dirty="0"/>
                    </a:p>
                  </a:txBody>
                  <a:tcPr anchor="ctr"/>
                </a:tc>
              </a:tr>
              <a:tr h="387200"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err="1" smtClean="0"/>
                        <a:t>Norovirus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Proteína</a:t>
                      </a:r>
                      <a:r>
                        <a:rPr lang="pt-PT" sz="1150" baseline="0" dirty="0" smtClean="0"/>
                        <a:t> da cá</a:t>
                      </a:r>
                      <a:r>
                        <a:rPr lang="pt-PT" sz="1150" dirty="0" smtClean="0"/>
                        <a:t>pside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Batata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Transgénico</a:t>
                      </a:r>
                      <a:endParaRPr lang="pt-P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Fase I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50" dirty="0" err="1" smtClean="0"/>
                        <a:t>Tacket</a:t>
                      </a:r>
                      <a:r>
                        <a:rPr lang="pt-PT" sz="1150" dirty="0" smtClean="0"/>
                        <a:t> </a:t>
                      </a:r>
                      <a:r>
                        <a:rPr lang="pt-PT" sz="1150" i="1" dirty="0" err="1" smtClean="0"/>
                        <a:t>et</a:t>
                      </a:r>
                      <a:r>
                        <a:rPr lang="pt-PT" sz="1150" i="1" dirty="0" smtClean="0"/>
                        <a:t> al.</a:t>
                      </a:r>
                      <a:r>
                        <a:rPr lang="pt-PT" sz="1150" i="0" dirty="0" smtClean="0"/>
                        <a:t>,</a:t>
                      </a:r>
                      <a:r>
                        <a:rPr lang="pt-PT" sz="1150" i="0" baseline="0" dirty="0" smtClean="0"/>
                        <a:t> 2000</a:t>
                      </a:r>
                      <a:endParaRPr lang="pt-PT" sz="1150" dirty="0" smtClean="0"/>
                    </a:p>
                  </a:txBody>
                  <a:tcPr anchor="ctr"/>
                </a:tc>
              </a:tr>
              <a:tr h="694290"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Virus</a:t>
                      </a:r>
                      <a:r>
                        <a:rPr lang="pt-PT" sz="1150" baseline="0" dirty="0" smtClean="0"/>
                        <a:t> da h</a:t>
                      </a:r>
                      <a:r>
                        <a:rPr lang="pt-PT" sz="1150" dirty="0" smtClean="0"/>
                        <a:t>epatite B 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Principal proteína da superfície viral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Alface</a:t>
                      </a:r>
                      <a:r>
                        <a:rPr lang="pt-PT" sz="1150" baseline="0" dirty="0" smtClean="0"/>
                        <a:t> e Batata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Transgénico</a:t>
                      </a:r>
                      <a:endParaRPr lang="pt-P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Fase I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err="1" smtClean="0"/>
                        <a:t>Kapusta</a:t>
                      </a:r>
                      <a:r>
                        <a:rPr lang="pt-PT" sz="1150" dirty="0" smtClean="0"/>
                        <a:t> </a:t>
                      </a:r>
                      <a:r>
                        <a:rPr lang="pt-PT" sz="1150" i="1" dirty="0" err="1" smtClean="0"/>
                        <a:t>et</a:t>
                      </a:r>
                      <a:r>
                        <a:rPr lang="pt-PT" sz="1150" i="1" dirty="0" smtClean="0"/>
                        <a:t> al</a:t>
                      </a:r>
                      <a:r>
                        <a:rPr lang="pt-PT" sz="1150" i="0" dirty="0" smtClean="0"/>
                        <a:t>., 1999 </a:t>
                      </a:r>
                      <a:r>
                        <a:rPr lang="pt-PT" sz="1150" i="0" dirty="0" err="1" smtClean="0"/>
                        <a:t>and</a:t>
                      </a:r>
                      <a:r>
                        <a:rPr lang="pt-PT" sz="1150" i="0" dirty="0" smtClean="0"/>
                        <a:t> </a:t>
                      </a:r>
                      <a:r>
                        <a:rPr lang="pt-PT" sz="1150" i="0" dirty="0" err="1" smtClean="0"/>
                        <a:t>Thanavala</a:t>
                      </a:r>
                      <a:r>
                        <a:rPr lang="pt-PT" sz="1150" i="0" dirty="0" smtClean="0"/>
                        <a:t> </a:t>
                      </a:r>
                      <a:r>
                        <a:rPr lang="pt-PT" sz="1150" i="1" dirty="0" err="1" smtClean="0"/>
                        <a:t>et</a:t>
                      </a:r>
                      <a:r>
                        <a:rPr lang="pt-PT" sz="1150" i="1" dirty="0" smtClean="0"/>
                        <a:t> al., </a:t>
                      </a:r>
                      <a:r>
                        <a:rPr lang="pt-PT" sz="1150" i="0" dirty="0" smtClean="0"/>
                        <a:t>2005</a:t>
                      </a:r>
                      <a:endParaRPr lang="pt-PT" sz="1150" dirty="0"/>
                    </a:p>
                  </a:txBody>
                  <a:tcPr anchor="ctr"/>
                </a:tc>
              </a:tr>
              <a:tr h="540745"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Virus</a:t>
                      </a:r>
                      <a:r>
                        <a:rPr lang="pt-PT" sz="1150" baseline="0" dirty="0" smtClean="0"/>
                        <a:t> da r</a:t>
                      </a:r>
                      <a:r>
                        <a:rPr lang="pt-PT" sz="1150" dirty="0" smtClean="0"/>
                        <a:t>aiva 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Glicoproteina e  nucleoproteina</a:t>
                      </a:r>
                      <a:endParaRPr lang="pt-P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Espinafre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Vector viral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Fase I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err="1" smtClean="0"/>
                        <a:t>Yusibov</a:t>
                      </a:r>
                      <a:r>
                        <a:rPr lang="pt-PT" sz="1150" dirty="0" smtClean="0"/>
                        <a:t> </a:t>
                      </a:r>
                      <a:r>
                        <a:rPr lang="pt-PT" sz="1150" i="1" dirty="0" err="1" smtClean="0"/>
                        <a:t>et</a:t>
                      </a:r>
                      <a:r>
                        <a:rPr lang="pt-PT" sz="1150" i="1" dirty="0" smtClean="0"/>
                        <a:t> al., </a:t>
                      </a:r>
                      <a:r>
                        <a:rPr lang="pt-PT" sz="1150" i="0" dirty="0" smtClean="0"/>
                        <a:t>2002</a:t>
                      </a:r>
                      <a:endParaRPr lang="pt-PT" sz="1150" i="0" dirty="0"/>
                    </a:p>
                  </a:txBody>
                  <a:tcPr anchor="ctr"/>
                </a:tc>
              </a:tr>
              <a:tr h="6942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50" dirty="0" smtClean="0"/>
                        <a:t>Virus</a:t>
                      </a:r>
                      <a:r>
                        <a:rPr lang="pt-PT" sz="1150" baseline="0" dirty="0" smtClean="0"/>
                        <a:t> da gripe</a:t>
                      </a:r>
                      <a:r>
                        <a:rPr lang="pt-PT" sz="1150" dirty="0" smtClean="0"/>
                        <a:t>(H5N1; pandemia de 2009)</a:t>
                      </a:r>
                    </a:p>
                    <a:p>
                      <a:pPr algn="ctr"/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HA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50" i="1" dirty="0" smtClean="0"/>
                        <a:t>Nicotina</a:t>
                      </a:r>
                      <a:r>
                        <a:rPr lang="pt-PT" sz="1150" i="1" baseline="0" dirty="0" smtClean="0"/>
                        <a:t> </a:t>
                      </a:r>
                      <a:r>
                        <a:rPr lang="pt-PT" sz="1150" i="1" baseline="0" dirty="0" err="1" smtClean="0"/>
                        <a:t>benthamiana</a:t>
                      </a:r>
                      <a:endParaRPr lang="pt-PT" sz="1150" i="1" dirty="0" smtClean="0"/>
                    </a:p>
                    <a:p>
                      <a:pPr algn="ctr"/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Vector Launch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Fase</a:t>
                      </a:r>
                      <a:r>
                        <a:rPr lang="pt-PT" sz="1150" baseline="0" dirty="0" smtClean="0"/>
                        <a:t> I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err="1" smtClean="0"/>
                        <a:t>Cummings</a:t>
                      </a:r>
                      <a:r>
                        <a:rPr lang="pt-PT" sz="1150" dirty="0" smtClean="0"/>
                        <a:t> </a:t>
                      </a:r>
                      <a:r>
                        <a:rPr lang="pt-PT" sz="1150" i="1" dirty="0" err="1" smtClean="0"/>
                        <a:t>et</a:t>
                      </a:r>
                      <a:r>
                        <a:rPr lang="pt-PT" sz="1150" i="1" dirty="0" smtClean="0"/>
                        <a:t> al, </a:t>
                      </a:r>
                      <a:r>
                        <a:rPr lang="pt-PT" sz="1150" i="0" dirty="0" smtClean="0"/>
                        <a:t>2014</a:t>
                      </a:r>
                      <a:endParaRPr lang="pt-PT" sz="1150" dirty="0"/>
                    </a:p>
                  </a:txBody>
                  <a:tcPr anchor="ctr"/>
                </a:tc>
              </a:tr>
              <a:tr h="540745"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Cólera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CTB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Arroz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00" dirty="0" smtClean="0"/>
                        <a:t>Transgénico</a:t>
                      </a:r>
                      <a:endParaRPr lang="pt-PT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smtClean="0"/>
                        <a:t>Fase I</a:t>
                      </a:r>
                      <a:endParaRPr lang="pt-PT" sz="1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150" dirty="0" err="1" smtClean="0"/>
                        <a:t>Nochi</a:t>
                      </a:r>
                      <a:r>
                        <a:rPr lang="pt-PT" sz="1150" dirty="0" smtClean="0"/>
                        <a:t> </a:t>
                      </a:r>
                      <a:r>
                        <a:rPr lang="pt-PT" sz="1150" i="1" dirty="0" err="1" smtClean="0"/>
                        <a:t>et</a:t>
                      </a:r>
                      <a:r>
                        <a:rPr lang="pt-PT" sz="1150" i="1" dirty="0" smtClean="0"/>
                        <a:t> al.</a:t>
                      </a:r>
                      <a:r>
                        <a:rPr lang="pt-PT" sz="1150" i="0" dirty="0" smtClean="0"/>
                        <a:t>, 2009 </a:t>
                      </a:r>
                      <a:r>
                        <a:rPr lang="pt-PT" sz="1150" i="0" dirty="0" err="1" smtClean="0"/>
                        <a:t>and</a:t>
                      </a:r>
                      <a:r>
                        <a:rPr lang="pt-PT" sz="1150" i="0" dirty="0" smtClean="0"/>
                        <a:t> </a:t>
                      </a:r>
                      <a:r>
                        <a:rPr lang="pt-PT" sz="1150" i="0" dirty="0" err="1" smtClean="0"/>
                        <a:t>Yuki</a:t>
                      </a:r>
                      <a:r>
                        <a:rPr lang="pt-PT" sz="1150" i="1" dirty="0" smtClean="0"/>
                        <a:t> </a:t>
                      </a:r>
                      <a:r>
                        <a:rPr lang="pt-PT" sz="1150" i="1" dirty="0" err="1" smtClean="0"/>
                        <a:t>et</a:t>
                      </a:r>
                      <a:r>
                        <a:rPr lang="pt-PT" sz="1150" i="1" dirty="0" smtClean="0"/>
                        <a:t> al.,</a:t>
                      </a:r>
                      <a:r>
                        <a:rPr lang="pt-PT" sz="1150" i="0" dirty="0" smtClean="0"/>
                        <a:t> 2013</a:t>
                      </a:r>
                      <a:endParaRPr lang="pt-PT" sz="115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1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4497</TotalTime>
  <Words>923</Words>
  <Application>Microsoft Office PowerPoint</Application>
  <PresentationFormat>On-screen Show (4:3)</PresentationFormat>
  <Paragraphs>238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Sans</vt:lpstr>
      <vt:lpstr>Wingdings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O que é Agricultura Molecular?</vt:lpstr>
      <vt:lpstr>Agricultura Molecular  – Transformação Genética</vt:lpstr>
      <vt:lpstr>Plataformas de Agricultura Molecular</vt:lpstr>
      <vt:lpstr>Porquê sistemas vegetais para agricultura molecular?  olecularfarming?</vt:lpstr>
      <vt:lpstr>Comparação das produções entre diferentes plataformas</vt:lpstr>
      <vt:lpstr>Produtos da Agricultura Molecular </vt:lpstr>
      <vt:lpstr>Exemplos Reais – Enzimas Industriais</vt:lpstr>
      <vt:lpstr>Exemplos Reais - Vacinas produzidas em plantas</vt:lpstr>
      <vt:lpstr>Exemplos Reais – Proteínas Humanas Terapêuticas </vt:lpstr>
      <vt:lpstr>Porque falharam tantas empresas?</vt:lpstr>
      <vt:lpstr>Oportunidades Futuras</vt:lpstr>
      <vt:lpstr>Informação “online” sugerida (para além das referências citadas)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308</cp:revision>
  <cp:lastPrinted>2011-04-04T15:52:01Z</cp:lastPrinted>
  <dcterms:created xsi:type="dcterms:W3CDTF">2010-12-16T09:53:28Z</dcterms:created>
  <dcterms:modified xsi:type="dcterms:W3CDTF">2017-02-22T11:56:11Z</dcterms:modified>
</cp:coreProperties>
</file>