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3" r:id="rId2"/>
    <p:sldMasterId id="2147483709" r:id="rId3"/>
    <p:sldMasterId id="2147483697" r:id="rId4"/>
  </p:sldMasterIdLst>
  <p:notesMasterIdLst>
    <p:notesMasterId r:id="rId18"/>
  </p:notesMasterIdLst>
  <p:sldIdLst>
    <p:sldId id="273" r:id="rId5"/>
    <p:sldId id="268" r:id="rId6"/>
    <p:sldId id="284" r:id="rId7"/>
    <p:sldId id="288" r:id="rId8"/>
    <p:sldId id="283" r:id="rId9"/>
    <p:sldId id="280" r:id="rId10"/>
    <p:sldId id="265" r:id="rId11"/>
    <p:sldId id="276" r:id="rId12"/>
    <p:sldId id="285" r:id="rId13"/>
    <p:sldId id="281" r:id="rId14"/>
    <p:sldId id="279" r:id="rId15"/>
    <p:sldId id="277" r:id="rId16"/>
    <p:sldId id="286" r:id="rId17"/>
  </p:sldIdLst>
  <p:sldSz cx="9144000" cy="6858000" type="screen4x3"/>
  <p:notesSz cx="6858000" cy="9144000"/>
  <p:defaultTextStyle>
    <a:defPPr>
      <a:defRPr lang="pt-P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5554"/>
    <a:srgbClr val="33605E"/>
    <a:srgbClr val="00CC00"/>
    <a:srgbClr val="00FF00"/>
    <a:srgbClr val="66FF33"/>
    <a:srgbClr val="FFCC00"/>
    <a:srgbClr val="FFFF00"/>
    <a:srgbClr val="D9FFD9"/>
    <a:srgbClr val="BDFFBD"/>
    <a:srgbClr val="A7F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Destaqu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3007" autoAdjust="0"/>
    <p:restoredTop sz="79210" autoAdjust="0"/>
  </p:normalViewPr>
  <p:slideViewPr>
    <p:cSldViewPr>
      <p:cViewPr>
        <p:scale>
          <a:sx n="81" d="100"/>
          <a:sy n="81" d="100"/>
        </p:scale>
        <p:origin x="-1192" y="1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409618A-54B0-4B3F-82C0-4961F328FE5A}" type="datetimeFigureOut">
              <a:rPr lang="pt-PT"/>
              <a:pPr>
                <a:defRPr/>
              </a:pPr>
              <a:t>06/09/16</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PT" noProof="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pt-PT" noProof="0"/>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40460C4-2DE7-426A-9298-4A60FD14D137}" type="slidenum">
              <a:rPr lang="pt-PT"/>
              <a:pPr>
                <a:defRPr/>
              </a:pPr>
              <a:t>‹#›</a:t>
            </a:fld>
            <a:endParaRPr lang="pt-PT"/>
          </a:p>
        </p:txBody>
      </p:sp>
    </p:spTree>
    <p:extLst>
      <p:ext uri="{BB962C8B-B14F-4D97-AF65-F5344CB8AC3E}">
        <p14:creationId xmlns:p14="http://schemas.microsoft.com/office/powerpoint/2010/main" val="3888382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t-PT" altLang="pt-PT" dirty="0" smtClean="0"/>
              <a:t>Molecular </a:t>
            </a:r>
            <a:r>
              <a:rPr lang="pt-PT" altLang="pt-PT" dirty="0" err="1" smtClean="0"/>
              <a:t>farming</a:t>
            </a:r>
            <a:r>
              <a:rPr lang="pt-PT" altLang="pt-PT" dirty="0" smtClean="0"/>
              <a:t> </a:t>
            </a:r>
            <a:r>
              <a:rPr lang="pt-PT" altLang="pt-PT" dirty="0" err="1" smtClean="0"/>
              <a:t>is</a:t>
            </a:r>
            <a:r>
              <a:rPr lang="pt-PT" altLang="pt-PT" dirty="0" smtClean="0"/>
              <a:t> </a:t>
            </a:r>
            <a:r>
              <a:rPr lang="pt-PT" altLang="pt-PT" dirty="0" err="1" smtClean="0"/>
              <a:t>turning</a:t>
            </a:r>
            <a:r>
              <a:rPr lang="pt-PT" altLang="pt-PT" dirty="0" smtClean="0"/>
              <a:t> </a:t>
            </a:r>
            <a:r>
              <a:rPr lang="pt-PT" altLang="pt-PT" dirty="0" err="1" smtClean="0"/>
              <a:t>plants</a:t>
            </a:r>
            <a:r>
              <a:rPr lang="pt-PT" altLang="pt-PT" dirty="0" smtClean="0"/>
              <a:t> </a:t>
            </a:r>
            <a:r>
              <a:rPr lang="pt-PT" altLang="pt-PT" dirty="0" err="1" smtClean="0"/>
              <a:t>into</a:t>
            </a:r>
            <a:r>
              <a:rPr lang="pt-PT" altLang="pt-PT" dirty="0" smtClean="0"/>
              <a:t> </a:t>
            </a:r>
            <a:r>
              <a:rPr lang="pt-PT" altLang="pt-PT" dirty="0" err="1" smtClean="0"/>
              <a:t>factories</a:t>
            </a:r>
            <a:r>
              <a:rPr lang="pt-PT" altLang="pt-PT" dirty="0" smtClean="0"/>
              <a:t> </a:t>
            </a:r>
            <a:r>
              <a:rPr lang="pt-PT" altLang="pt-PT" dirty="0" err="1" smtClean="0"/>
              <a:t>in</a:t>
            </a:r>
            <a:r>
              <a:rPr lang="pt-PT" altLang="pt-PT" dirty="0" smtClean="0"/>
              <a:t> a </a:t>
            </a:r>
            <a:r>
              <a:rPr lang="pt-PT" altLang="pt-PT" dirty="0" err="1" smtClean="0"/>
              <a:t>sense</a:t>
            </a:r>
            <a:r>
              <a:rPr lang="pt-PT" altLang="pt-PT" dirty="0" smtClean="0"/>
              <a:t> </a:t>
            </a:r>
            <a:r>
              <a:rPr lang="pt-PT" altLang="pt-PT" dirty="0" err="1" smtClean="0"/>
              <a:t>that</a:t>
            </a:r>
            <a:r>
              <a:rPr lang="pt-PT" altLang="pt-PT" dirty="0" smtClean="0"/>
              <a:t> </a:t>
            </a:r>
            <a:r>
              <a:rPr lang="pt-PT" altLang="pt-PT" dirty="0" err="1" smtClean="0"/>
              <a:t>we</a:t>
            </a:r>
            <a:r>
              <a:rPr lang="pt-PT" altLang="pt-PT" dirty="0" smtClean="0"/>
              <a:t> use </a:t>
            </a:r>
            <a:r>
              <a:rPr lang="pt-PT" altLang="pt-PT" dirty="0" err="1" smtClean="0"/>
              <a:t>the</a:t>
            </a:r>
            <a:r>
              <a:rPr lang="pt-PT" altLang="pt-PT" dirty="0" smtClean="0"/>
              <a:t> molecular</a:t>
            </a:r>
            <a:r>
              <a:rPr lang="pt-PT" altLang="pt-PT" baseline="0" dirty="0" smtClean="0"/>
              <a:t> </a:t>
            </a:r>
            <a:r>
              <a:rPr lang="pt-PT" altLang="pt-PT" baseline="0" dirty="0" err="1" smtClean="0"/>
              <a:t>machinery</a:t>
            </a:r>
            <a:r>
              <a:rPr lang="pt-PT" altLang="pt-PT" baseline="0" dirty="0" smtClean="0"/>
              <a:t> </a:t>
            </a:r>
            <a:r>
              <a:rPr lang="pt-PT" altLang="pt-PT" baseline="0" dirty="0" err="1" smtClean="0"/>
              <a:t>of</a:t>
            </a:r>
            <a:r>
              <a:rPr lang="pt-PT" altLang="pt-PT" baseline="0" dirty="0" smtClean="0"/>
              <a:t> </a:t>
            </a:r>
            <a:r>
              <a:rPr lang="pt-PT" altLang="pt-PT" baseline="0" dirty="0" err="1" smtClean="0"/>
              <a:t>plants</a:t>
            </a:r>
            <a:r>
              <a:rPr lang="pt-PT" altLang="pt-PT" baseline="0" dirty="0" smtClean="0"/>
              <a:t> </a:t>
            </a:r>
            <a:r>
              <a:rPr lang="pt-PT" altLang="pt-PT" baseline="0" dirty="0" err="1" smtClean="0"/>
              <a:t>in</a:t>
            </a:r>
            <a:r>
              <a:rPr lang="pt-PT" altLang="pt-PT" baseline="0" dirty="0" smtClean="0"/>
              <a:t> </a:t>
            </a:r>
            <a:r>
              <a:rPr lang="pt-PT" altLang="pt-PT" baseline="0" dirty="0" err="1" smtClean="0"/>
              <a:t>order</a:t>
            </a:r>
            <a:r>
              <a:rPr lang="pt-PT" altLang="pt-PT" baseline="0" dirty="0" smtClean="0"/>
              <a:t> to </a:t>
            </a:r>
            <a:r>
              <a:rPr lang="pt-PT" altLang="pt-PT" baseline="0" dirty="0" err="1" smtClean="0"/>
              <a:t>produce</a:t>
            </a:r>
            <a:r>
              <a:rPr lang="pt-PT" altLang="pt-PT" baseline="0" dirty="0" smtClean="0"/>
              <a:t> a </a:t>
            </a:r>
            <a:r>
              <a:rPr lang="pt-PT" altLang="pt-PT" baseline="0" dirty="0" err="1" smtClean="0"/>
              <a:t>desired</a:t>
            </a:r>
            <a:r>
              <a:rPr lang="pt-PT" altLang="pt-PT" baseline="0" dirty="0" smtClean="0"/>
              <a:t> </a:t>
            </a:r>
            <a:r>
              <a:rPr lang="pt-PT" altLang="pt-PT" baseline="0" dirty="0" err="1" smtClean="0"/>
              <a:t>protein</a:t>
            </a:r>
            <a:r>
              <a:rPr lang="pt-PT" altLang="pt-PT" baseline="0" dirty="0" smtClean="0"/>
              <a:t> </a:t>
            </a:r>
            <a:r>
              <a:rPr lang="pt-PT" altLang="pt-PT" baseline="0" dirty="0" err="1" smtClean="0"/>
              <a:t>with</a:t>
            </a:r>
            <a:r>
              <a:rPr lang="pt-PT" altLang="pt-PT" baseline="0" dirty="0" smtClean="0"/>
              <a:t> </a:t>
            </a:r>
            <a:r>
              <a:rPr lang="pt-PT" altLang="pt-PT" baseline="0" dirty="0" err="1" smtClean="0"/>
              <a:t>economic</a:t>
            </a:r>
            <a:r>
              <a:rPr lang="pt-PT" altLang="pt-PT" baseline="0" dirty="0" smtClean="0"/>
              <a:t> </a:t>
            </a:r>
            <a:r>
              <a:rPr lang="pt-PT" altLang="pt-PT" baseline="0" dirty="0" err="1" smtClean="0"/>
              <a:t>interest</a:t>
            </a:r>
            <a:r>
              <a:rPr lang="pt-PT" altLang="pt-PT" baseline="0" dirty="0" smtClean="0"/>
              <a:t>.</a:t>
            </a:r>
            <a:endParaRPr lang="pt-PT" altLang="pt-PT" dirty="0" smtClean="0"/>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2</a:t>
            </a:fld>
            <a:endParaRPr lang="pt-P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PT" altLang="pt-PT" smtClean="0"/>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11</a:t>
            </a:fld>
            <a:endParaRPr lang="pt-P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PT" altLang="pt-PT" dirty="0" smtClean="0"/>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12</a:t>
            </a:fld>
            <a:endParaRPr lang="pt-P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PT" altLang="pt-PT" smtClean="0"/>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13</a:t>
            </a:fld>
            <a:endParaRPr lang="pt-P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pt-PT" noProof="0" dirty="0" smtClean="0"/>
              <a:t>Behind any molecular farming project ther</a:t>
            </a:r>
            <a:r>
              <a:rPr lang="en-GB" altLang="pt-PT" baseline="0" noProof="0" dirty="0" smtClean="0"/>
              <a:t>e i</a:t>
            </a:r>
            <a:r>
              <a:rPr lang="en-GB" altLang="pt-PT" noProof="0" dirty="0" smtClean="0"/>
              <a:t>s a need for genetic engineering.</a:t>
            </a:r>
            <a:r>
              <a:rPr lang="en-GB" altLang="pt-PT" baseline="0" noProof="0" dirty="0" smtClean="0"/>
              <a:t> The plant has to be transformed with the gene encoding the protein of interest in order to produce the corresponding recombinant protein. After harvesting the plants, the proteins or metabolites of interest can be extracted, purified and be ready to commercialize</a:t>
            </a:r>
            <a:endParaRPr lang="en-GB" altLang="pt-PT" noProof="0" dirty="0" smtClean="0"/>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3</a:t>
            </a:fld>
            <a:endParaRPr lang="pt-P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pt-PT" noProof="0" dirty="0" smtClean="0"/>
              <a:t>There are many platforms that can be used as expression platforms</a:t>
            </a:r>
            <a:r>
              <a:rPr lang="en-GB" altLang="pt-PT" baseline="0" noProof="0" dirty="0" smtClean="0"/>
              <a:t> in molecular farming, the best one to be used will very much depend on the protein to be expressed. The best system for one protein may not be appropriate for another one.</a:t>
            </a:r>
            <a:endParaRPr lang="en-GB" altLang="pt-PT" noProof="0" dirty="0" smtClean="0"/>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4</a:t>
            </a:fld>
            <a:endParaRPr lang="pt-P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PT" altLang="pt-PT" smtClean="0"/>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5</a:t>
            </a:fld>
            <a:endParaRPr lang="pt-P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t-PT" altLang="pt-PT" dirty="0" err="1" smtClean="0"/>
              <a:t>Plants</a:t>
            </a:r>
            <a:r>
              <a:rPr lang="pt-PT" altLang="pt-PT" baseline="0" dirty="0" smtClean="0"/>
              <a:t> </a:t>
            </a:r>
            <a:r>
              <a:rPr lang="pt-PT" altLang="pt-PT" baseline="0" dirty="0" err="1" smtClean="0"/>
              <a:t>have</a:t>
            </a:r>
            <a:r>
              <a:rPr lang="pt-PT" altLang="pt-PT" baseline="0" dirty="0" smtClean="0"/>
              <a:t> </a:t>
            </a:r>
            <a:r>
              <a:rPr lang="pt-PT" altLang="pt-PT" baseline="0" dirty="0" err="1" smtClean="0"/>
              <a:t>the</a:t>
            </a:r>
            <a:r>
              <a:rPr lang="pt-PT" altLang="pt-PT" baseline="0" dirty="0" smtClean="0"/>
              <a:t> </a:t>
            </a:r>
            <a:r>
              <a:rPr lang="pt-PT" altLang="pt-PT" baseline="0" dirty="0" err="1" smtClean="0"/>
              <a:t>best</a:t>
            </a:r>
            <a:r>
              <a:rPr lang="pt-PT" altLang="pt-PT" baseline="0" dirty="0" smtClean="0"/>
              <a:t> </a:t>
            </a:r>
            <a:r>
              <a:rPr lang="pt-PT" altLang="pt-PT" baseline="0" dirty="0" err="1" smtClean="0"/>
              <a:t>of</a:t>
            </a:r>
            <a:r>
              <a:rPr lang="pt-PT" altLang="pt-PT" baseline="0" dirty="0" smtClean="0"/>
              <a:t> </a:t>
            </a:r>
            <a:r>
              <a:rPr lang="pt-PT" altLang="pt-PT" baseline="0" dirty="0" err="1" smtClean="0"/>
              <a:t>two</a:t>
            </a:r>
            <a:r>
              <a:rPr lang="pt-PT" altLang="pt-PT" baseline="0" dirty="0" smtClean="0"/>
              <a:t> </a:t>
            </a:r>
            <a:r>
              <a:rPr lang="pt-PT" altLang="pt-PT" baseline="0" dirty="0" err="1" smtClean="0"/>
              <a:t>worlds</a:t>
            </a:r>
            <a:r>
              <a:rPr lang="pt-PT" altLang="pt-PT" baseline="0" dirty="0" smtClean="0"/>
              <a:t> as </a:t>
            </a:r>
            <a:r>
              <a:rPr lang="pt-PT" altLang="pt-PT" baseline="0" dirty="0" err="1" smtClean="0"/>
              <a:t>production</a:t>
            </a:r>
            <a:r>
              <a:rPr lang="pt-PT" altLang="pt-PT" baseline="0" dirty="0" smtClean="0"/>
              <a:t> </a:t>
            </a:r>
            <a:r>
              <a:rPr lang="pt-PT" altLang="pt-PT" baseline="0" dirty="0" err="1" smtClean="0"/>
              <a:t>platforms</a:t>
            </a:r>
            <a:r>
              <a:rPr lang="pt-PT" altLang="pt-PT" baseline="0" dirty="0" smtClean="0"/>
              <a:t> for </a:t>
            </a:r>
            <a:r>
              <a:rPr lang="pt-PT" altLang="pt-PT" baseline="0" dirty="0" err="1" smtClean="0"/>
              <a:t>expression</a:t>
            </a:r>
            <a:r>
              <a:rPr lang="pt-PT" altLang="pt-PT" baseline="0" dirty="0" smtClean="0"/>
              <a:t> </a:t>
            </a:r>
            <a:r>
              <a:rPr lang="pt-PT" altLang="pt-PT" baseline="0" dirty="0" err="1" smtClean="0"/>
              <a:t>of</a:t>
            </a:r>
            <a:r>
              <a:rPr lang="pt-PT" altLang="pt-PT" baseline="0" dirty="0" smtClean="0"/>
              <a:t> </a:t>
            </a:r>
            <a:r>
              <a:rPr lang="pt-PT" altLang="pt-PT" baseline="0" dirty="0" err="1" smtClean="0"/>
              <a:t>recombinant</a:t>
            </a:r>
            <a:r>
              <a:rPr lang="pt-PT" altLang="pt-PT" baseline="0" dirty="0" smtClean="0"/>
              <a:t> </a:t>
            </a:r>
            <a:r>
              <a:rPr lang="pt-PT" altLang="pt-PT" baseline="0" dirty="0" err="1" smtClean="0"/>
              <a:t>proteins</a:t>
            </a:r>
            <a:r>
              <a:rPr lang="pt-PT" altLang="pt-PT" baseline="0" dirty="0" smtClean="0"/>
              <a:t>:</a:t>
            </a:r>
          </a:p>
          <a:p>
            <a:pPr eaLnBrk="1" hangingPunct="1"/>
            <a:r>
              <a:rPr lang="pt-PT" altLang="pt-PT" baseline="0" dirty="0" smtClean="0"/>
              <a:t>	- </a:t>
            </a:r>
            <a:r>
              <a:rPr lang="pt-PT" altLang="pt-PT" baseline="0" dirty="0" err="1" smtClean="0"/>
              <a:t>they</a:t>
            </a:r>
            <a:r>
              <a:rPr lang="pt-PT" altLang="pt-PT" baseline="0" dirty="0" smtClean="0"/>
              <a:t> are </a:t>
            </a:r>
            <a:r>
              <a:rPr lang="pt-PT" altLang="pt-PT" baseline="0" dirty="0" err="1" smtClean="0"/>
              <a:t>cheaper</a:t>
            </a:r>
            <a:r>
              <a:rPr lang="pt-PT" altLang="pt-PT" baseline="0" dirty="0" smtClean="0"/>
              <a:t> </a:t>
            </a:r>
            <a:r>
              <a:rPr lang="pt-PT" altLang="pt-PT" baseline="0" dirty="0" err="1" smtClean="0"/>
              <a:t>than</a:t>
            </a:r>
            <a:r>
              <a:rPr lang="pt-PT" altLang="pt-PT" baseline="0" dirty="0" smtClean="0"/>
              <a:t> </a:t>
            </a:r>
            <a:r>
              <a:rPr lang="pt-PT" altLang="pt-PT" baseline="0" dirty="0" err="1" smtClean="0"/>
              <a:t>the</a:t>
            </a:r>
            <a:r>
              <a:rPr lang="pt-PT" altLang="pt-PT" baseline="0" dirty="0" smtClean="0"/>
              <a:t> animal </a:t>
            </a:r>
            <a:r>
              <a:rPr lang="pt-PT" altLang="pt-PT" baseline="0" dirty="0" err="1" smtClean="0"/>
              <a:t>cell</a:t>
            </a:r>
            <a:r>
              <a:rPr lang="pt-PT" altLang="pt-PT" baseline="0" dirty="0" smtClean="0"/>
              <a:t> </a:t>
            </a:r>
            <a:r>
              <a:rPr lang="pt-PT" altLang="pt-PT" baseline="0" dirty="0" err="1" smtClean="0"/>
              <a:t>platforms</a:t>
            </a:r>
            <a:r>
              <a:rPr lang="pt-PT" altLang="pt-PT" baseline="0" dirty="0" smtClean="0"/>
              <a:t> </a:t>
            </a:r>
            <a:r>
              <a:rPr lang="pt-PT" altLang="pt-PT" baseline="0" dirty="0" err="1" smtClean="0"/>
              <a:t>and</a:t>
            </a:r>
            <a:r>
              <a:rPr lang="pt-PT" altLang="pt-PT" baseline="0" dirty="0" smtClean="0"/>
              <a:t> </a:t>
            </a:r>
            <a:r>
              <a:rPr lang="pt-PT" altLang="pt-PT" baseline="0" dirty="0" err="1" smtClean="0"/>
              <a:t>at</a:t>
            </a:r>
            <a:r>
              <a:rPr lang="pt-PT" altLang="pt-PT" baseline="0" dirty="0" smtClean="0"/>
              <a:t> </a:t>
            </a:r>
            <a:r>
              <a:rPr lang="pt-PT" altLang="pt-PT" baseline="0" dirty="0" err="1" smtClean="0"/>
              <a:t>the</a:t>
            </a:r>
            <a:r>
              <a:rPr lang="pt-PT" altLang="pt-PT" baseline="0" dirty="0" smtClean="0"/>
              <a:t> </a:t>
            </a:r>
            <a:r>
              <a:rPr lang="pt-PT" altLang="pt-PT" baseline="0" dirty="0" err="1" smtClean="0"/>
              <a:t>same</a:t>
            </a:r>
            <a:r>
              <a:rPr lang="pt-PT" altLang="pt-PT" baseline="0" dirty="0" smtClean="0"/>
              <a:t> time </a:t>
            </a:r>
          </a:p>
          <a:p>
            <a:pPr eaLnBrk="1" hangingPunct="1"/>
            <a:r>
              <a:rPr lang="pt-PT" altLang="pt-PT" baseline="0" dirty="0" smtClean="0"/>
              <a:t>	- </a:t>
            </a:r>
            <a:r>
              <a:rPr lang="pt-PT" altLang="pt-PT" baseline="0" dirty="0" err="1" smtClean="0"/>
              <a:t>they</a:t>
            </a:r>
            <a:r>
              <a:rPr lang="pt-PT" altLang="pt-PT" baseline="0" dirty="0" smtClean="0"/>
              <a:t> can </a:t>
            </a:r>
            <a:r>
              <a:rPr lang="pt-PT" altLang="pt-PT" baseline="0" dirty="0" err="1" smtClean="0"/>
              <a:t>perform</a:t>
            </a:r>
            <a:r>
              <a:rPr lang="pt-PT" altLang="pt-PT" baseline="0" dirty="0" smtClean="0"/>
              <a:t> a </a:t>
            </a:r>
            <a:r>
              <a:rPr lang="pt-PT" altLang="pt-PT" baseline="0" dirty="0" err="1" smtClean="0"/>
              <a:t>better</a:t>
            </a:r>
            <a:r>
              <a:rPr lang="pt-PT" altLang="pt-PT" baseline="0" dirty="0" smtClean="0"/>
              <a:t> </a:t>
            </a:r>
            <a:r>
              <a:rPr lang="pt-PT" altLang="pt-PT" baseline="0" dirty="0" err="1" smtClean="0"/>
              <a:t>folding</a:t>
            </a:r>
            <a:r>
              <a:rPr lang="pt-PT" altLang="pt-PT" baseline="0" dirty="0" smtClean="0"/>
              <a:t> </a:t>
            </a:r>
            <a:r>
              <a:rPr lang="pt-PT" altLang="pt-PT" baseline="0" dirty="0" err="1" smtClean="0"/>
              <a:t>of</a:t>
            </a:r>
            <a:r>
              <a:rPr lang="pt-PT" altLang="pt-PT" baseline="0" dirty="0" smtClean="0"/>
              <a:t> </a:t>
            </a:r>
            <a:r>
              <a:rPr lang="pt-PT" altLang="pt-PT" baseline="0" dirty="0" err="1" smtClean="0"/>
              <a:t>the</a:t>
            </a:r>
            <a:r>
              <a:rPr lang="pt-PT" altLang="pt-PT" baseline="0" dirty="0" smtClean="0"/>
              <a:t> </a:t>
            </a:r>
            <a:r>
              <a:rPr lang="pt-PT" altLang="pt-PT" baseline="0" dirty="0" err="1" smtClean="0"/>
              <a:t>proteins</a:t>
            </a:r>
            <a:r>
              <a:rPr lang="pt-PT" altLang="pt-PT" baseline="0" dirty="0" smtClean="0"/>
              <a:t> </a:t>
            </a:r>
            <a:r>
              <a:rPr lang="pt-PT" altLang="pt-PT" baseline="0" dirty="0" err="1" smtClean="0"/>
              <a:t>than</a:t>
            </a:r>
            <a:r>
              <a:rPr lang="pt-PT" altLang="pt-PT" baseline="0" dirty="0" smtClean="0"/>
              <a:t> </a:t>
            </a:r>
            <a:r>
              <a:rPr lang="pt-PT" altLang="pt-PT" baseline="0" dirty="0" err="1" smtClean="0"/>
              <a:t>bacteria</a:t>
            </a:r>
            <a:r>
              <a:rPr lang="pt-PT" altLang="pt-PT" baseline="0" dirty="0" smtClean="0"/>
              <a:t> </a:t>
            </a:r>
            <a:r>
              <a:rPr lang="pt-PT" altLang="pt-PT" baseline="0" dirty="0" err="1" smtClean="0"/>
              <a:t>and</a:t>
            </a:r>
            <a:r>
              <a:rPr lang="pt-PT" altLang="pt-PT" baseline="0" dirty="0" smtClean="0"/>
              <a:t> </a:t>
            </a:r>
            <a:r>
              <a:rPr lang="pt-PT" altLang="pt-PT" baseline="0" dirty="0" err="1" smtClean="0"/>
              <a:t>yeast</a:t>
            </a:r>
            <a:r>
              <a:rPr lang="pt-PT" altLang="pt-PT" baseline="0" dirty="0" smtClean="0"/>
              <a:t> </a:t>
            </a:r>
            <a:r>
              <a:rPr lang="pt-PT" altLang="pt-PT" baseline="0" dirty="0" err="1" smtClean="0"/>
              <a:t>platforms</a:t>
            </a:r>
            <a:r>
              <a:rPr lang="pt-PT" altLang="pt-PT" baseline="0" dirty="0" smtClean="0"/>
              <a:t>.</a:t>
            </a:r>
            <a:endParaRPr lang="pt-PT" altLang="pt-PT" dirty="0" smtClean="0"/>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6</a:t>
            </a:fld>
            <a:endParaRPr lang="pt-P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0460C4-2DE7-426A-9298-4A60FD14D137}" type="slidenum">
              <a:rPr lang="pt-PT" smtClean="0"/>
              <a:pPr>
                <a:defRPr/>
              </a:pPr>
              <a:t>7</a:t>
            </a:fld>
            <a:endParaRPr lang="pt-PT"/>
          </a:p>
        </p:txBody>
      </p:sp>
    </p:spTree>
    <p:extLst>
      <p:ext uri="{BB962C8B-B14F-4D97-AF65-F5344CB8AC3E}">
        <p14:creationId xmlns:p14="http://schemas.microsoft.com/office/powerpoint/2010/main" val="853698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PT" altLang="pt-PT" dirty="0" smtClean="0"/>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8</a:t>
            </a:fld>
            <a:endParaRPr lang="pt-P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PT" altLang="pt-PT" dirty="0" smtClean="0"/>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9</a:t>
            </a:fld>
            <a:endParaRPr lang="pt-P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a Imagem do Diapositivo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PT" altLang="pt-PT" smtClean="0"/>
          </a:p>
        </p:txBody>
      </p:sp>
      <p:sp>
        <p:nvSpPr>
          <p:cNvPr id="4" name="Marcador de Posição do Número do Diapositivo 3"/>
          <p:cNvSpPr>
            <a:spLocks noGrp="1"/>
          </p:cNvSpPr>
          <p:nvPr>
            <p:ph type="sldNum" sz="quarter" idx="5"/>
          </p:nvPr>
        </p:nvSpPr>
        <p:spPr/>
        <p:txBody>
          <a:bodyPr/>
          <a:lstStyle/>
          <a:p>
            <a:pPr>
              <a:defRPr/>
            </a:pPr>
            <a:fld id="{EFACDCC8-7611-4279-8394-2C7F4B7897C0}" type="slidenum">
              <a:rPr lang="pt-PT" smtClean="0"/>
              <a:pPr>
                <a:defRPr/>
              </a:pPr>
              <a:t>10</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beçalho">
    <p:spTree>
      <p:nvGrpSpPr>
        <p:cNvPr id="1" name=""/>
        <p:cNvGrpSpPr/>
        <p:nvPr/>
      </p:nvGrpSpPr>
      <p:grpSpPr>
        <a:xfrm>
          <a:off x="0" y="0"/>
          <a:ext cx="0" cy="0"/>
          <a:chOff x="0" y="0"/>
          <a:chExt cx="0" cy="0"/>
        </a:xfrm>
      </p:grpSpPr>
      <p:sp>
        <p:nvSpPr>
          <p:cNvPr id="10" name="Marcador de Posição do Texto 2"/>
          <p:cNvSpPr>
            <a:spLocks noGrp="1"/>
          </p:cNvSpPr>
          <p:nvPr>
            <p:ph type="body" idx="11"/>
          </p:nvPr>
        </p:nvSpPr>
        <p:spPr>
          <a:xfrm>
            <a:off x="755576" y="2132856"/>
            <a:ext cx="8136904"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5"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76526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BE32E8E-8150-407C-8315-3C7C8B154CF3}" type="datetimeFigureOut">
              <a:rPr lang="pt-PT"/>
              <a:pPr>
                <a:defRPr/>
              </a:pPr>
              <a:t>06/09/16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F432FE75-A23B-4A6B-B75B-8D5695839656}" type="slidenum">
              <a:rPr lang="pt-PT"/>
              <a:pPr>
                <a:defRPr/>
              </a:pPr>
              <a:t>‹#›</a:t>
            </a:fld>
            <a:endParaRPr lang="pt-PT"/>
          </a:p>
        </p:txBody>
      </p:sp>
    </p:spTree>
    <p:extLst>
      <p:ext uri="{BB962C8B-B14F-4D97-AF65-F5344CB8AC3E}">
        <p14:creationId xmlns:p14="http://schemas.microsoft.com/office/powerpoint/2010/main" val="344045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121DC8C9-E10B-4EAE-AE8E-CD531B282432}" type="datetimeFigureOut">
              <a:rPr lang="pt-PT"/>
              <a:pPr>
                <a:defRPr/>
              </a:pPr>
              <a:t>06/09/16</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2D7BC4F6-9FAC-4EE1-8B06-6B919B85A499}" type="slidenum">
              <a:rPr lang="pt-PT"/>
              <a:pPr>
                <a:defRPr/>
              </a:pPr>
              <a:t>‹#›</a:t>
            </a:fld>
            <a:endParaRPr lang="pt-PT"/>
          </a:p>
        </p:txBody>
      </p:sp>
    </p:spTree>
    <p:extLst>
      <p:ext uri="{BB962C8B-B14F-4D97-AF65-F5344CB8AC3E}">
        <p14:creationId xmlns:p14="http://schemas.microsoft.com/office/powerpoint/2010/main" val="1649343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C95522A6-1386-45CB-8666-B8073ABAC6E0}" type="datetimeFigureOut">
              <a:rPr lang="pt-PT"/>
              <a:pPr>
                <a:defRPr/>
              </a:pPr>
              <a:t>06/09/16</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1C8255ED-36F6-4B5B-B575-97CE8C4F9EB3}" type="slidenum">
              <a:rPr lang="pt-PT"/>
              <a:pPr>
                <a:defRPr/>
              </a:pPr>
              <a:t>‹#›</a:t>
            </a:fld>
            <a:endParaRPr lang="pt-PT"/>
          </a:p>
        </p:txBody>
      </p:sp>
    </p:spTree>
    <p:extLst>
      <p:ext uri="{BB962C8B-B14F-4D97-AF65-F5344CB8AC3E}">
        <p14:creationId xmlns:p14="http://schemas.microsoft.com/office/powerpoint/2010/main" val="202978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172B4D51-C73C-45BF-A9F6-79D18082D29D}" type="datetimeFigureOut">
              <a:rPr lang="pt-PT"/>
              <a:pPr>
                <a:defRPr/>
              </a:pPr>
              <a:t>06/09/16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E1B778E3-ADC9-4F7F-B855-68C71143DEC5}" type="slidenum">
              <a:rPr lang="pt-PT"/>
              <a:pPr>
                <a:defRPr/>
              </a:pPr>
              <a:t>‹#›</a:t>
            </a:fld>
            <a:endParaRPr lang="pt-PT"/>
          </a:p>
        </p:txBody>
      </p:sp>
    </p:spTree>
    <p:extLst>
      <p:ext uri="{BB962C8B-B14F-4D97-AF65-F5344CB8AC3E}">
        <p14:creationId xmlns:p14="http://schemas.microsoft.com/office/powerpoint/2010/main" val="3966678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EEA0ABC5-2E8F-4E16-8203-924DBE491FC8}" type="datetimeFigureOut">
              <a:rPr lang="pt-PT"/>
              <a:pPr>
                <a:defRPr/>
              </a:pPr>
              <a:t>06/09/16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1A9D8DA2-81CE-4BB1-ACDD-AAA0CD91B208}" type="slidenum">
              <a:rPr lang="pt-PT"/>
              <a:pPr>
                <a:defRPr/>
              </a:pPr>
              <a:t>‹#›</a:t>
            </a:fld>
            <a:endParaRPr lang="pt-PT"/>
          </a:p>
        </p:txBody>
      </p:sp>
    </p:spTree>
    <p:extLst>
      <p:ext uri="{BB962C8B-B14F-4D97-AF65-F5344CB8AC3E}">
        <p14:creationId xmlns:p14="http://schemas.microsoft.com/office/powerpoint/2010/main" val="2378081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682651CE-B843-45BE-8919-D2902AA204E6}" type="datetimeFigureOut">
              <a:rPr lang="pt-PT"/>
              <a:pPr>
                <a:defRPr/>
              </a:pPr>
              <a:t>06/09/16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D1433217-50E0-4B8D-88E3-5578DDC0BD33}" type="slidenum">
              <a:rPr lang="pt-PT"/>
              <a:pPr>
                <a:defRPr/>
              </a:pPr>
              <a:t>‹#›</a:t>
            </a:fld>
            <a:endParaRPr lang="pt-PT"/>
          </a:p>
        </p:txBody>
      </p:sp>
    </p:spTree>
    <p:extLst>
      <p:ext uri="{BB962C8B-B14F-4D97-AF65-F5344CB8AC3E}">
        <p14:creationId xmlns:p14="http://schemas.microsoft.com/office/powerpoint/2010/main" val="328075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41FC8C3F-B92F-4C0E-83B1-A60C5FA92633}" type="datetimeFigureOut">
              <a:rPr lang="pt-PT"/>
              <a:pPr>
                <a:defRPr/>
              </a:pPr>
              <a:t>06/09/16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33AA09F-14AD-47AA-9A42-3538F1C971E6}" type="slidenum">
              <a:rPr lang="pt-PT"/>
              <a:pPr>
                <a:defRPr/>
              </a:pPr>
              <a:t>‹#›</a:t>
            </a:fld>
            <a:endParaRPr lang="pt-PT"/>
          </a:p>
        </p:txBody>
      </p:sp>
    </p:spTree>
    <p:extLst>
      <p:ext uri="{BB962C8B-B14F-4D97-AF65-F5344CB8AC3E}">
        <p14:creationId xmlns:p14="http://schemas.microsoft.com/office/powerpoint/2010/main" val="655857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3D5F22CD-515A-4EEE-9688-90CC3D0E5051}" type="datetimeFigureOut">
              <a:rPr lang="pt-PT"/>
              <a:pPr>
                <a:defRPr/>
              </a:pPr>
              <a:t>06/09/16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96C12D65-8FD2-47DE-B2F4-F4E6264C8A4B}" type="slidenum">
              <a:rPr lang="pt-PT"/>
              <a:pPr>
                <a:defRPr/>
              </a:pPr>
              <a:t>‹#›</a:t>
            </a:fld>
            <a:endParaRPr lang="pt-PT"/>
          </a:p>
        </p:txBody>
      </p:sp>
    </p:spTree>
    <p:extLst>
      <p:ext uri="{BB962C8B-B14F-4D97-AF65-F5344CB8AC3E}">
        <p14:creationId xmlns:p14="http://schemas.microsoft.com/office/powerpoint/2010/main" val="75576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39271821-1207-48A0-BDEF-ACB8AD99AEBA}" type="datetimeFigureOut">
              <a:rPr lang="pt-PT"/>
              <a:pPr>
                <a:defRPr/>
              </a:pPr>
              <a:t>06/09/16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91DE710-0C9E-4DC5-883C-EF5497059E14}" type="slidenum">
              <a:rPr lang="pt-PT"/>
              <a:pPr>
                <a:defRPr/>
              </a:pPr>
              <a:t>‹#›</a:t>
            </a:fld>
            <a:endParaRPr lang="pt-PT"/>
          </a:p>
        </p:txBody>
      </p:sp>
    </p:spTree>
    <p:extLst>
      <p:ext uri="{BB962C8B-B14F-4D97-AF65-F5344CB8AC3E}">
        <p14:creationId xmlns:p14="http://schemas.microsoft.com/office/powerpoint/2010/main" val="1726914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dirty="0" smtClean="0"/>
              <a:t>Clique para editar o estilo</a:t>
            </a:r>
            <a:endParaRPr lang="pt-PT"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dirty="0" smtClean="0"/>
              <a:t>Faça clique para editar o estilo</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B4397BEE-0031-41BB-A111-122390EFF8B9}" type="datetimeFigureOut">
              <a:rPr lang="pt-PT"/>
              <a:pPr>
                <a:defRPr/>
              </a:pPr>
              <a:t>06/09/16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47F88B57-585F-4580-BFA6-85AC719EF437}" type="slidenum">
              <a:rPr lang="pt-PT"/>
              <a:pPr>
                <a:defRPr/>
              </a:pPr>
              <a:t>‹#›</a:t>
            </a:fld>
            <a:endParaRPr lang="pt-PT"/>
          </a:p>
        </p:txBody>
      </p:sp>
    </p:spTree>
    <p:extLst>
      <p:ext uri="{BB962C8B-B14F-4D97-AF65-F5344CB8AC3E}">
        <p14:creationId xmlns:p14="http://schemas.microsoft.com/office/powerpoint/2010/main" val="107564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beçalho + sub-título">
    <p:spTree>
      <p:nvGrpSpPr>
        <p:cNvPr id="1" name=""/>
        <p:cNvGrpSpPr/>
        <p:nvPr/>
      </p:nvGrpSpPr>
      <p:grpSpPr>
        <a:xfrm>
          <a:off x="0" y="0"/>
          <a:ext cx="0" cy="0"/>
          <a:chOff x="0" y="0"/>
          <a:chExt cx="0" cy="0"/>
        </a:xfrm>
      </p:grpSpPr>
      <p:sp>
        <p:nvSpPr>
          <p:cNvPr id="10"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4" name="Marcador de Posição do Texto 2"/>
          <p:cNvSpPr>
            <a:spLocks noGrp="1"/>
          </p:cNvSpPr>
          <p:nvPr>
            <p:ph type="body" idx="12"/>
          </p:nvPr>
        </p:nvSpPr>
        <p:spPr>
          <a:xfrm>
            <a:off x="755576" y="2420888"/>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8"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dirty="0" smtClean="0"/>
              <a:t>Clique para editar o estilo</a:t>
            </a:r>
            <a:endParaRPr lang="pt-PT" dirty="0"/>
          </a:p>
        </p:txBody>
      </p:sp>
    </p:spTree>
    <p:extLst>
      <p:ext uri="{BB962C8B-B14F-4D97-AF65-F5344CB8AC3E}">
        <p14:creationId xmlns:p14="http://schemas.microsoft.com/office/powerpoint/2010/main" val="155636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01817F89-4A36-4F5A-8E26-1D47A66E8147}" type="datetimeFigureOut">
              <a:rPr lang="pt-PT"/>
              <a:pPr>
                <a:defRPr/>
              </a:pPr>
              <a:t>06/09/16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D3795EE6-19C1-43FB-AB77-C2AA35173DB5}" type="slidenum">
              <a:rPr lang="pt-PT"/>
              <a:pPr>
                <a:defRPr/>
              </a:pPr>
              <a:t>‹#›</a:t>
            </a:fld>
            <a:endParaRPr lang="pt-PT"/>
          </a:p>
        </p:txBody>
      </p:sp>
    </p:spTree>
    <p:extLst>
      <p:ext uri="{BB962C8B-B14F-4D97-AF65-F5344CB8AC3E}">
        <p14:creationId xmlns:p14="http://schemas.microsoft.com/office/powerpoint/2010/main" val="1872549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111E7451-5191-4327-84F9-6D7BD556BE2D}" type="datetimeFigureOut">
              <a:rPr lang="pt-PT"/>
              <a:pPr>
                <a:defRPr/>
              </a:pPr>
              <a:t>06/09/16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729F860-B672-4B37-A7B7-504C29393084}" type="slidenum">
              <a:rPr lang="pt-PT"/>
              <a:pPr>
                <a:defRPr/>
              </a:pPr>
              <a:t>‹#›</a:t>
            </a:fld>
            <a:endParaRPr lang="pt-PT"/>
          </a:p>
        </p:txBody>
      </p:sp>
    </p:spTree>
    <p:extLst>
      <p:ext uri="{BB962C8B-B14F-4D97-AF65-F5344CB8AC3E}">
        <p14:creationId xmlns:p14="http://schemas.microsoft.com/office/powerpoint/2010/main" val="336244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8D22D1A-C591-4EA0-80B9-0B54A15C599E}" type="datetimeFigureOut">
              <a:rPr lang="pt-PT"/>
              <a:pPr>
                <a:defRPr/>
              </a:pPr>
              <a:t>06/09/16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784B576A-5280-4519-9F5C-B478825B180B}" type="slidenum">
              <a:rPr lang="pt-PT"/>
              <a:pPr>
                <a:defRPr/>
              </a:pPr>
              <a:t>‹#›</a:t>
            </a:fld>
            <a:endParaRPr lang="pt-PT"/>
          </a:p>
        </p:txBody>
      </p:sp>
    </p:spTree>
    <p:extLst>
      <p:ext uri="{BB962C8B-B14F-4D97-AF65-F5344CB8AC3E}">
        <p14:creationId xmlns:p14="http://schemas.microsoft.com/office/powerpoint/2010/main" val="312058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4843D1E9-26AC-4732-A874-9976414595FE}" type="datetimeFigureOut">
              <a:rPr lang="pt-PT"/>
              <a:pPr>
                <a:defRPr/>
              </a:pPr>
              <a:t>06/09/16</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B860F1B3-546C-4204-A688-76191238B74F}" type="slidenum">
              <a:rPr lang="pt-PT"/>
              <a:pPr>
                <a:defRPr/>
              </a:pPr>
              <a:t>‹#›</a:t>
            </a:fld>
            <a:endParaRPr lang="pt-PT"/>
          </a:p>
        </p:txBody>
      </p:sp>
    </p:spTree>
    <p:extLst>
      <p:ext uri="{BB962C8B-B14F-4D97-AF65-F5344CB8AC3E}">
        <p14:creationId xmlns:p14="http://schemas.microsoft.com/office/powerpoint/2010/main" val="3738853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BFC79C10-5B7B-465A-866E-D58B09292F2D}" type="datetimeFigureOut">
              <a:rPr lang="pt-PT"/>
              <a:pPr>
                <a:defRPr/>
              </a:pPr>
              <a:t>06/09/16</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7FDB0091-5093-4A4E-95C9-E68B8666615C}" type="slidenum">
              <a:rPr lang="pt-PT"/>
              <a:pPr>
                <a:defRPr/>
              </a:pPr>
              <a:t>‹#›</a:t>
            </a:fld>
            <a:endParaRPr lang="pt-PT"/>
          </a:p>
        </p:txBody>
      </p:sp>
    </p:spTree>
    <p:extLst>
      <p:ext uri="{BB962C8B-B14F-4D97-AF65-F5344CB8AC3E}">
        <p14:creationId xmlns:p14="http://schemas.microsoft.com/office/powerpoint/2010/main" val="2693477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A11297B5-3656-47C2-AF46-008945FF7741}" type="datetimeFigureOut">
              <a:rPr lang="pt-PT"/>
              <a:pPr>
                <a:defRPr/>
              </a:pPr>
              <a:t>06/09/16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5560D1E-0199-42FB-8657-75AC1ABCBA33}" type="slidenum">
              <a:rPr lang="pt-PT"/>
              <a:pPr>
                <a:defRPr/>
              </a:pPr>
              <a:t>‹#›</a:t>
            </a:fld>
            <a:endParaRPr lang="pt-PT"/>
          </a:p>
        </p:txBody>
      </p:sp>
    </p:spTree>
    <p:extLst>
      <p:ext uri="{BB962C8B-B14F-4D97-AF65-F5344CB8AC3E}">
        <p14:creationId xmlns:p14="http://schemas.microsoft.com/office/powerpoint/2010/main" val="21789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24F1CBD5-92CE-48F6-A908-498FC60F551F}" type="datetimeFigureOut">
              <a:rPr lang="pt-PT"/>
              <a:pPr>
                <a:defRPr/>
              </a:pPr>
              <a:t>06/09/16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2A9C7D28-069F-4554-AE33-5FDB7265CFD6}" type="slidenum">
              <a:rPr lang="pt-PT"/>
              <a:pPr>
                <a:defRPr/>
              </a:pPr>
              <a:t>‹#›</a:t>
            </a:fld>
            <a:endParaRPr lang="pt-PT"/>
          </a:p>
        </p:txBody>
      </p:sp>
    </p:spTree>
    <p:extLst>
      <p:ext uri="{BB962C8B-B14F-4D97-AF65-F5344CB8AC3E}">
        <p14:creationId xmlns:p14="http://schemas.microsoft.com/office/powerpoint/2010/main" val="2307832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0C49FF6F-840F-4453-8642-5F952A93BE11}" type="datetimeFigureOut">
              <a:rPr lang="pt-PT"/>
              <a:pPr>
                <a:defRPr/>
              </a:pPr>
              <a:t>06/09/16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5A88F423-43AB-449B-BFEF-5F80F586ECCC}" type="slidenum">
              <a:rPr lang="pt-PT"/>
              <a:pPr>
                <a:defRPr/>
              </a:pPr>
              <a:t>‹#›</a:t>
            </a:fld>
            <a:endParaRPr lang="pt-PT"/>
          </a:p>
        </p:txBody>
      </p:sp>
    </p:spTree>
    <p:extLst>
      <p:ext uri="{BB962C8B-B14F-4D97-AF65-F5344CB8AC3E}">
        <p14:creationId xmlns:p14="http://schemas.microsoft.com/office/powerpoint/2010/main" val="2330616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6E29CBC0-81EB-4688-961D-B8FEDF4B9D97}" type="datetimeFigureOut">
              <a:rPr lang="pt-PT"/>
              <a:pPr>
                <a:defRPr/>
              </a:pPr>
              <a:t>06/09/16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A682570C-3EC1-44AD-AC4A-670FFE707F2A}" type="slidenum">
              <a:rPr lang="pt-PT"/>
              <a:pPr>
                <a:defRPr/>
              </a:pPr>
              <a:t>‹#›</a:t>
            </a:fld>
            <a:endParaRPr lang="pt-PT"/>
          </a:p>
        </p:txBody>
      </p:sp>
    </p:spTree>
    <p:extLst>
      <p:ext uri="{BB962C8B-B14F-4D97-AF65-F5344CB8AC3E}">
        <p14:creationId xmlns:p14="http://schemas.microsoft.com/office/powerpoint/2010/main" val="3656909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CDC83210-96F7-4DEA-BE01-F6B80B9D9F67}" type="datetimeFigureOut">
              <a:rPr lang="pt-PT"/>
              <a:pPr>
                <a:defRPr/>
              </a:pPr>
              <a:t>06/09/16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E478588C-D5C8-4D56-8F0B-DB3C4227B826}" type="slidenum">
              <a:rPr lang="pt-PT"/>
              <a:pPr>
                <a:defRPr/>
              </a:pPr>
              <a:t>‹#›</a:t>
            </a:fld>
            <a:endParaRPr lang="pt-PT"/>
          </a:p>
        </p:txBody>
      </p:sp>
    </p:spTree>
    <p:extLst>
      <p:ext uri="{BB962C8B-B14F-4D97-AF65-F5344CB8AC3E}">
        <p14:creationId xmlns:p14="http://schemas.microsoft.com/office/powerpoint/2010/main" val="394036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rra estreita">
    <p:spTree>
      <p:nvGrpSpPr>
        <p:cNvPr id="1" name=""/>
        <p:cNvGrpSpPr/>
        <p:nvPr/>
      </p:nvGrpSpPr>
      <p:grpSpPr>
        <a:xfrm>
          <a:off x="0" y="0"/>
          <a:ext cx="0" cy="0"/>
          <a:chOff x="0" y="0"/>
          <a:chExt cx="0" cy="0"/>
        </a:xfrm>
      </p:grpSpPr>
      <p:sp>
        <p:nvSpPr>
          <p:cNvPr id="5" name="Rectângulo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pic>
        <p:nvPicPr>
          <p:cNvPr id="9" name="Imagem 3"/>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41300" y="339725"/>
            <a:ext cx="86439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Posição do Texto 2"/>
          <p:cNvSpPr>
            <a:spLocks noGrp="1"/>
          </p:cNvSpPr>
          <p:nvPr>
            <p:ph type="body" idx="10"/>
          </p:nvPr>
        </p:nvSpPr>
        <p:spPr>
          <a:xfrm>
            <a:off x="755576" y="1268760"/>
            <a:ext cx="8129250"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7" name="Marcador de Posição do Texto 2"/>
          <p:cNvSpPr>
            <a:spLocks noGrp="1"/>
          </p:cNvSpPr>
          <p:nvPr>
            <p:ph type="body" idx="12"/>
          </p:nvPr>
        </p:nvSpPr>
        <p:spPr>
          <a:xfrm>
            <a:off x="755576" y="1946895"/>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8" name="Marcador de Posição do Título 1"/>
          <p:cNvSpPr>
            <a:spLocks noGrp="1"/>
          </p:cNvSpPr>
          <p:nvPr>
            <p:ph type="title"/>
          </p:nvPr>
        </p:nvSpPr>
        <p:spPr>
          <a:xfrm>
            <a:off x="755576" y="351498"/>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65521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beçalho + fundo fotografia">
    <p:spTree>
      <p:nvGrpSpPr>
        <p:cNvPr id="1" name=""/>
        <p:cNvGrpSpPr/>
        <p:nvPr/>
      </p:nvGrpSpPr>
      <p:grpSpPr>
        <a:xfrm>
          <a:off x="0" y="0"/>
          <a:ext cx="0" cy="0"/>
          <a:chOff x="0" y="0"/>
          <a:chExt cx="0" cy="0"/>
        </a:xfrm>
      </p:grpSpPr>
      <p:sp>
        <p:nvSpPr>
          <p:cNvPr id="4" name="Rectângulo arredondado 3"/>
          <p:cNvSpPr/>
          <p:nvPr userDrawn="1"/>
        </p:nvSpPr>
        <p:spPr>
          <a:xfrm>
            <a:off x="395288" y="2133600"/>
            <a:ext cx="2592387" cy="395922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12" name="Marcador de Posição do Texto 2"/>
          <p:cNvSpPr>
            <a:spLocks noGrp="1"/>
          </p:cNvSpPr>
          <p:nvPr>
            <p:ph type="body" idx="12"/>
          </p:nvPr>
        </p:nvSpPr>
        <p:spPr>
          <a:xfrm>
            <a:off x="3419872" y="2132856"/>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6"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97979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beçalho + sub-titulo + fundo fotografia">
    <p:spTree>
      <p:nvGrpSpPr>
        <p:cNvPr id="1" name=""/>
        <p:cNvGrpSpPr/>
        <p:nvPr/>
      </p:nvGrpSpPr>
      <p:grpSpPr>
        <a:xfrm>
          <a:off x="0" y="0"/>
          <a:ext cx="0" cy="0"/>
          <a:chOff x="0" y="0"/>
          <a:chExt cx="0" cy="0"/>
        </a:xfrm>
      </p:grpSpPr>
      <p:sp>
        <p:nvSpPr>
          <p:cNvPr id="5" name="Rectângulo arredondado 4"/>
          <p:cNvSpPr/>
          <p:nvPr userDrawn="1"/>
        </p:nvSpPr>
        <p:spPr>
          <a:xfrm>
            <a:off x="395288" y="2420938"/>
            <a:ext cx="2592387" cy="367188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9" name="Marcador de Posição do Texto 2"/>
          <p:cNvSpPr>
            <a:spLocks noGrp="1"/>
          </p:cNvSpPr>
          <p:nvPr>
            <p:ph type="body" idx="13"/>
          </p:nvPr>
        </p:nvSpPr>
        <p:spPr>
          <a:xfrm>
            <a:off x="3419872" y="2404110"/>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11"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2"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266895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co">
    <p:spTree>
      <p:nvGrpSpPr>
        <p:cNvPr id="1" name=""/>
        <p:cNvGrpSpPr/>
        <p:nvPr/>
      </p:nvGrpSpPr>
      <p:grpSpPr>
        <a:xfrm>
          <a:off x="0" y="0"/>
          <a:ext cx="0" cy="0"/>
          <a:chOff x="0" y="0"/>
          <a:chExt cx="0" cy="0"/>
        </a:xfrm>
      </p:grpSpPr>
      <p:sp>
        <p:nvSpPr>
          <p:cNvPr id="2" name="Rectângulo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Tree>
    <p:extLst>
      <p:ext uri="{BB962C8B-B14F-4D97-AF65-F5344CB8AC3E}">
        <p14:creationId xmlns:p14="http://schemas.microsoft.com/office/powerpoint/2010/main" val="383188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lvl1pPr>
              <a:defRPr/>
            </a:lvl1pPr>
          </a:lstStyle>
          <a:p>
            <a:pPr>
              <a:defRPr/>
            </a:pPr>
            <a:fld id="{1088BD8B-CAFE-46D3-833C-A323686D6D65}" type="datetimeFigureOut">
              <a:rPr lang="pt-PT"/>
              <a:pPr>
                <a:defRPr/>
              </a:pPr>
              <a:t>06/09/16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5000319B-2356-495D-BE82-B1707D11EB4A}" type="slidenum">
              <a:rPr lang="pt-PT"/>
              <a:pPr>
                <a:defRPr/>
              </a:pPr>
              <a:t>‹#›</a:t>
            </a:fld>
            <a:endParaRPr lang="pt-PT"/>
          </a:p>
        </p:txBody>
      </p:sp>
    </p:spTree>
    <p:extLst>
      <p:ext uri="{BB962C8B-B14F-4D97-AF65-F5344CB8AC3E}">
        <p14:creationId xmlns:p14="http://schemas.microsoft.com/office/powerpoint/2010/main" val="367344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730A384E-28B1-45AE-8A58-5A2125D191F9}" type="datetimeFigureOut">
              <a:rPr lang="pt-PT"/>
              <a:pPr>
                <a:defRPr/>
              </a:pPr>
              <a:t>06/09/16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88492395-2476-421E-B583-7B6F03F919B3}" type="slidenum">
              <a:rPr lang="pt-PT"/>
              <a:pPr>
                <a:defRPr/>
              </a:pPr>
              <a:t>‹#›</a:t>
            </a:fld>
            <a:endParaRPr lang="pt-PT"/>
          </a:p>
        </p:txBody>
      </p:sp>
    </p:spTree>
    <p:extLst>
      <p:ext uri="{BB962C8B-B14F-4D97-AF65-F5344CB8AC3E}">
        <p14:creationId xmlns:p14="http://schemas.microsoft.com/office/powerpoint/2010/main" val="56560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4497360B-5407-47FE-AE77-EA55B45FDAA4}" type="datetimeFigureOut">
              <a:rPr lang="pt-PT"/>
              <a:pPr>
                <a:defRPr/>
              </a:pPr>
              <a:t>06/09/16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333A9822-3CD7-4B26-8907-9220102D666F}" type="slidenum">
              <a:rPr lang="pt-PT"/>
              <a:pPr>
                <a:defRPr/>
              </a:pPr>
              <a:t>‹#›</a:t>
            </a:fld>
            <a:endParaRPr lang="pt-PT"/>
          </a:p>
        </p:txBody>
      </p:sp>
    </p:spTree>
    <p:extLst>
      <p:ext uri="{BB962C8B-B14F-4D97-AF65-F5344CB8AC3E}">
        <p14:creationId xmlns:p14="http://schemas.microsoft.com/office/powerpoint/2010/main" val="1941106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4.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lilianafaria\Desktop\apresentacao_ppt_cabeçalho-02.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50825" y="350838"/>
            <a:ext cx="8643938"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9" r:id="rId1"/>
    <p:sldLayoutId id="2147484060" r:id="rId2"/>
    <p:sldLayoutId id="2147484084" r:id="rId3"/>
    <p:sldLayoutId id="2147484085" r:id="rId4"/>
    <p:sldLayoutId id="2147484086" r:id="rId5"/>
    <p:sldLayoutId id="2147484087" r:id="rId6"/>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2051"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CDF481-5E48-4A5F-A033-5D55F5E6F1A0}" type="datetimeFigureOut">
              <a:rPr lang="pt-PT"/>
              <a:pPr>
                <a:defRPr/>
              </a:pPr>
              <a:t>06/09/16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0FCEE8F-861D-4130-9DF4-24864938161E}"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3075"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80F6EDB-C7A0-4C73-ADE8-28D7B007AFEE}" type="datetimeFigureOut">
              <a:rPr lang="pt-PT"/>
              <a:pPr>
                <a:defRPr/>
              </a:pPr>
              <a:t>06/09/16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F1B3203-2468-4A34-9C32-98429E0D255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72" r:id="rId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4099"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F60E029-9C40-4332-B390-843894B9B7B3}" type="datetimeFigureOut">
              <a:rPr lang="pt-PT"/>
              <a:pPr>
                <a:defRPr/>
              </a:pPr>
              <a:t>06/09/16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AD1068B-4269-4DAF-AA01-1B0D6AFF9E6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5" Type="http://schemas.openxmlformats.org/officeDocument/2006/relationships/image" Target="../media/image30.gif"/><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hyperlink" Target="http://sciencenordic.com/genetically-modified-tobacco-plants-medicine-ebola" TargetMode="External"/><Relationship Id="rId4" Type="http://schemas.openxmlformats.org/officeDocument/2006/relationships/hyperlink" Target="http://www.sciencemag.org/news/2016/02/new-reports-highlight-long-term-risks-ebola-infection-limits-zmapp" TargetMode="External"/><Relationship Id="rId5" Type="http://schemas.openxmlformats.org/officeDocument/2006/relationships/hyperlink" Target="https://the-gist.org/2011/03/molecular-farming-%E2%80%93-how-plants-produce-the-vaccines-of-tomorrow/" TargetMode="External"/><Relationship Id="rId6" Type="http://schemas.openxmlformats.org/officeDocument/2006/relationships/hyperlink" Target="http://www.societyformolecularfarming.org"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gif"/><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gif"/><Relationship Id="rId5" Type="http://schemas.openxmlformats.org/officeDocument/2006/relationships/image" Target="../media/image25.jpe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m 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38" y="0"/>
            <a:ext cx="9147176"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upo 5"/>
          <p:cNvGrpSpPr>
            <a:grpSpLocks/>
          </p:cNvGrpSpPr>
          <p:nvPr/>
        </p:nvGrpSpPr>
        <p:grpSpPr bwMode="auto">
          <a:xfrm>
            <a:off x="3992563" y="3840163"/>
            <a:ext cx="3622675" cy="1568450"/>
            <a:chOff x="3993230" y="3840163"/>
            <a:chExt cx="3622675" cy="1568450"/>
          </a:xfrm>
        </p:grpSpPr>
        <p:sp>
          <p:nvSpPr>
            <p:cNvPr id="7" name="Rounded Rectangle 4"/>
            <p:cNvSpPr/>
            <p:nvPr/>
          </p:nvSpPr>
          <p:spPr bwMode="auto">
            <a:xfrm>
              <a:off x="3993230" y="4332288"/>
              <a:ext cx="3622675" cy="1076325"/>
            </a:xfrm>
            <a:prstGeom prst="roundRect">
              <a:avLst>
                <a:gd name="adj" fmla="val 50000"/>
              </a:avLst>
            </a:pr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rgbClr val="739600"/>
                </a:solidFill>
                <a:latin typeface="Lucida Sans" pitchFamily="34" charset="0"/>
              </a:endParaRPr>
            </a:p>
          </p:txBody>
        </p:sp>
        <p:sp>
          <p:nvSpPr>
            <p:cNvPr id="8" name="Freeform 5"/>
            <p:cNvSpPr/>
            <p:nvPr/>
          </p:nvSpPr>
          <p:spPr bwMode="auto">
            <a:xfrm>
              <a:off x="4629817" y="3840163"/>
              <a:ext cx="779463"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pic>
        <p:nvPicPr>
          <p:cNvPr id="9221" name="Picture 7" descr="C:\Users\lilianafaria\Desktop\site.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38" y="2924175"/>
            <a:ext cx="249237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Z:\Geral\ITQB  Logo\png\png_site\logo_itqb_nova_hor.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7185" t="29002" r="7339" b="30137"/>
          <a:stretch/>
        </p:blipFill>
        <p:spPr bwMode="auto">
          <a:xfrm>
            <a:off x="4471752" y="4420177"/>
            <a:ext cx="2664296" cy="9005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692696"/>
            <a:ext cx="6552728" cy="1528624"/>
          </a:xfrm>
          <a:prstGeom prst="rect">
            <a:avLst/>
          </a:prstGeom>
          <a:noFill/>
        </p:spPr>
        <p:txBody>
          <a:bodyPr wrap="square" rtlCol="0">
            <a:spAutoFit/>
          </a:bodyPr>
          <a:lstStyle/>
          <a:p>
            <a:pPr>
              <a:lnSpc>
                <a:spcPct val="150000"/>
              </a:lnSpc>
            </a:pPr>
            <a:r>
              <a:rPr lang="en-US" sz="3200" b="1" dirty="0" smtClean="0">
                <a:solidFill>
                  <a:schemeClr val="bg1"/>
                </a:solidFill>
              </a:rPr>
              <a:t>Molecular Farming </a:t>
            </a:r>
            <a:endParaRPr lang="en-US" sz="3200" b="1" dirty="0">
              <a:solidFill>
                <a:schemeClr val="bg1"/>
              </a:solidFill>
            </a:endParaRPr>
          </a:p>
          <a:p>
            <a:pPr algn="r">
              <a:lnSpc>
                <a:spcPct val="150000"/>
              </a:lnSpc>
            </a:pPr>
            <a:r>
              <a:rPr lang="en-US" sz="3200" i="1" dirty="0" smtClean="0">
                <a:solidFill>
                  <a:schemeClr val="bg1"/>
                </a:solidFill>
              </a:rPr>
              <a:t>- basics of green living factories</a:t>
            </a:r>
            <a:r>
              <a:rPr lang="is-IS" sz="3200" i="1" dirty="0" smtClean="0">
                <a:solidFill>
                  <a:schemeClr val="bg1"/>
                </a:solidFill>
              </a:rPr>
              <a:t>…</a:t>
            </a:r>
            <a:endParaRPr lang="en-US" sz="3200" i="1" dirty="0">
              <a:solidFill>
                <a:schemeClr val="bg1"/>
              </a:solidFill>
            </a:endParaRPr>
          </a:p>
        </p:txBody>
      </p:sp>
      <p:grpSp>
        <p:nvGrpSpPr>
          <p:cNvPr id="11" name="Grupo 12"/>
          <p:cNvGrpSpPr/>
          <p:nvPr/>
        </p:nvGrpSpPr>
        <p:grpSpPr>
          <a:xfrm>
            <a:off x="-5410" y="5675359"/>
            <a:ext cx="1916925" cy="360040"/>
            <a:chOff x="5075023" y="1772816"/>
            <a:chExt cx="1545707" cy="360040"/>
          </a:xfrm>
        </p:grpSpPr>
        <p:sp>
          <p:nvSpPr>
            <p:cNvPr id="12" name="Oval 11"/>
            <p:cNvSpPr/>
            <p:nvPr/>
          </p:nvSpPr>
          <p:spPr>
            <a:xfrm>
              <a:off x="6286248" y="1772816"/>
              <a:ext cx="334482"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ctângulo 13"/>
            <p:cNvSpPr/>
            <p:nvPr/>
          </p:nvSpPr>
          <p:spPr>
            <a:xfrm>
              <a:off x="5075023" y="1772816"/>
              <a:ext cx="1368152"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lumMod val="65000"/>
                      <a:lumOff val="35000"/>
                    </a:schemeClr>
                  </a:solidFill>
                </a:rPr>
                <a:t>André Folgado</a:t>
              </a:r>
              <a:endParaRPr lang="pt-PT" b="1" dirty="0">
                <a:solidFill>
                  <a:schemeClr val="tx1">
                    <a:lumMod val="65000"/>
                    <a:lumOff val="35000"/>
                  </a:schemeClr>
                </a:solidFill>
              </a:endParaRPr>
            </a:p>
          </p:txBody>
        </p:sp>
      </p:grpSp>
      <p:grpSp>
        <p:nvGrpSpPr>
          <p:cNvPr id="14" name="Grupo 11"/>
          <p:cNvGrpSpPr/>
          <p:nvPr/>
        </p:nvGrpSpPr>
        <p:grpSpPr>
          <a:xfrm>
            <a:off x="-8336" y="6118149"/>
            <a:ext cx="5660456" cy="753962"/>
            <a:chOff x="5077532" y="1783558"/>
            <a:chExt cx="991219" cy="360040"/>
          </a:xfrm>
        </p:grpSpPr>
        <p:sp>
          <p:nvSpPr>
            <p:cNvPr id="15" name="Oval 14"/>
            <p:cNvSpPr/>
            <p:nvPr/>
          </p:nvSpPr>
          <p:spPr>
            <a:xfrm>
              <a:off x="5943100" y="1783558"/>
              <a:ext cx="125651"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ângulo 16"/>
            <p:cNvSpPr/>
            <p:nvPr/>
          </p:nvSpPr>
          <p:spPr>
            <a:xfrm>
              <a:off x="5077532" y="1783558"/>
              <a:ext cx="934466"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smtClean="0">
                  <a:solidFill>
                    <a:schemeClr val="tx1">
                      <a:lumMod val="65000"/>
                      <a:lumOff val="35000"/>
                    </a:schemeClr>
                  </a:solidFill>
                </a:rPr>
                <a:t>  </a:t>
              </a:r>
              <a:endParaRPr lang="pt-PT" sz="2000" b="1" dirty="0">
                <a:solidFill>
                  <a:schemeClr val="tx1">
                    <a:lumMod val="65000"/>
                    <a:lumOff val="35000"/>
                  </a:schemeClr>
                </a:solidFill>
              </a:endParaRPr>
            </a:p>
          </p:txBody>
        </p:sp>
      </p:grpSp>
      <p:sp>
        <p:nvSpPr>
          <p:cNvPr id="17" name="Rectângulo 1"/>
          <p:cNvSpPr/>
          <p:nvPr/>
        </p:nvSpPr>
        <p:spPr>
          <a:xfrm>
            <a:off x="182994" y="6144281"/>
            <a:ext cx="5613142" cy="738664"/>
          </a:xfrm>
          <a:prstGeom prst="rect">
            <a:avLst/>
          </a:prstGeom>
        </p:spPr>
        <p:txBody>
          <a:bodyPr wrap="square">
            <a:spAutoFit/>
          </a:bodyPr>
          <a:lstStyle/>
          <a:p>
            <a:r>
              <a:rPr lang="en-US" sz="1400" b="1" dirty="0" smtClean="0">
                <a:solidFill>
                  <a:schemeClr val="tx1">
                    <a:lumMod val="65000"/>
                    <a:lumOff val="35000"/>
                  </a:schemeClr>
                </a:solidFill>
              </a:rPr>
              <a:t>“Plants for Life” International </a:t>
            </a:r>
            <a:r>
              <a:rPr lang="en-US" sz="1400" b="1" dirty="0">
                <a:solidFill>
                  <a:schemeClr val="tx1">
                    <a:lumMod val="65000"/>
                    <a:lumOff val="35000"/>
                  </a:schemeClr>
                </a:solidFill>
              </a:rPr>
              <a:t>PhD </a:t>
            </a:r>
            <a:r>
              <a:rPr lang="en-US" sz="1400" b="1" dirty="0" smtClean="0">
                <a:solidFill>
                  <a:schemeClr val="tx1">
                    <a:lumMod val="65000"/>
                    <a:lumOff val="35000"/>
                  </a:schemeClr>
                </a:solidFill>
              </a:rPr>
              <a:t>Program</a:t>
            </a:r>
            <a:r>
              <a:rPr lang="en-US" sz="1400" b="1" dirty="0">
                <a:solidFill>
                  <a:schemeClr val="tx1">
                    <a:lumMod val="65000"/>
                    <a:lumOff val="35000"/>
                  </a:schemeClr>
                </a:solidFill>
              </a:rPr>
              <a:t> </a:t>
            </a:r>
            <a:r>
              <a:rPr lang="en-US" sz="1400" b="1" dirty="0" smtClean="0">
                <a:solidFill>
                  <a:schemeClr val="tx1">
                    <a:lumMod val="65000"/>
                    <a:lumOff val="35000"/>
                  </a:schemeClr>
                </a:solidFill>
              </a:rPr>
              <a:t>– 2016 </a:t>
            </a:r>
          </a:p>
          <a:p>
            <a:r>
              <a:rPr lang="en-US" sz="1400" b="1" dirty="0" smtClean="0">
                <a:solidFill>
                  <a:schemeClr val="tx1">
                    <a:lumMod val="65000"/>
                    <a:lumOff val="35000"/>
                  </a:schemeClr>
                </a:solidFill>
              </a:rPr>
              <a:t>(course “Plant </a:t>
            </a:r>
            <a:r>
              <a:rPr lang="en-US" sz="1400" b="1" dirty="0">
                <a:solidFill>
                  <a:schemeClr val="tx1">
                    <a:lumMod val="65000"/>
                    <a:lumOff val="35000"/>
                  </a:schemeClr>
                </a:solidFill>
              </a:rPr>
              <a:t>Biotechnology for Sustainability and Global </a:t>
            </a:r>
            <a:r>
              <a:rPr lang="en-US" sz="1400" b="1" dirty="0" smtClean="0">
                <a:solidFill>
                  <a:schemeClr val="tx1">
                    <a:lumMod val="65000"/>
                    <a:lumOff val="35000"/>
                  </a:schemeClr>
                </a:solidFill>
              </a:rPr>
              <a:t>Economy”)</a:t>
            </a:r>
            <a:endParaRPr lang="en-US" sz="1400" b="1" dirty="0">
              <a:solidFill>
                <a:schemeClr val="tx1">
                  <a:lumMod val="65000"/>
                  <a:lumOff val="35000"/>
                </a:schemeClr>
              </a:solidFill>
            </a:endParaRPr>
          </a:p>
          <a:p>
            <a:r>
              <a:rPr lang="en-US" sz="1400" b="1" dirty="0">
                <a:solidFill>
                  <a:schemeClr val="tx1">
                    <a:lumMod val="65000"/>
                    <a:lumOff val="35000"/>
                  </a:schemeClr>
                </a:solidFill>
              </a:rPr>
              <a:t> </a:t>
            </a:r>
            <a:endParaRPr lang="pt-PT" sz="1400" b="1" dirty="0">
              <a:solidFill>
                <a:schemeClr val="tx1">
                  <a:lumMod val="65000"/>
                  <a:lumOff val="35000"/>
                </a:schemeClr>
              </a:solidFill>
            </a:endParaRPr>
          </a:p>
        </p:txBody>
      </p:sp>
      <p:pic>
        <p:nvPicPr>
          <p:cNvPr id="18" name="Picture 2" descr="http://www.itqb.unl.pt/education/phd-plantsforlife/banner-phd-plants-for-life-beta.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348200" y="6039473"/>
            <a:ext cx="832312" cy="847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844824"/>
            <a:ext cx="4536504" cy="4320480"/>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2" name="Título 4"/>
          <p:cNvSpPr>
            <a:spLocks noGrp="1"/>
          </p:cNvSpPr>
          <p:nvPr>
            <p:ph type="title"/>
          </p:nvPr>
        </p:nvSpPr>
        <p:spPr bwMode="auto">
          <a:xfrm>
            <a:off x="755650" y="350838"/>
            <a:ext cx="6553200" cy="504825"/>
          </a:xfrm>
          <a:extLst/>
        </p:spPr>
        <p:txBody>
          <a:bodyPr wrap="square" numCol="1" anchorCtr="0" compatLnSpc="1">
            <a:prstTxWarp prst="textNoShape">
              <a:avLst/>
            </a:prstTxWarp>
          </a:bodyPr>
          <a:lstStyle/>
          <a:p>
            <a:pPr eaLnBrk="1" hangingPunct="1">
              <a:defRPr/>
            </a:pPr>
            <a:r>
              <a:rPr lang="pt-PT" dirty="0"/>
              <a:t>Real </a:t>
            </a:r>
            <a:r>
              <a:rPr lang="pt-PT" dirty="0" err="1"/>
              <a:t>examples</a:t>
            </a:r>
            <a:r>
              <a:rPr lang="pt-PT" dirty="0"/>
              <a:t> - </a:t>
            </a:r>
            <a:r>
              <a:rPr lang="pt-PT" dirty="0" err="1"/>
              <a:t>Therapeutic</a:t>
            </a:r>
            <a:r>
              <a:rPr lang="pt-PT" dirty="0"/>
              <a:t> </a:t>
            </a:r>
            <a:r>
              <a:rPr lang="pt-PT" dirty="0" err="1" smtClean="0"/>
              <a:t>Human</a:t>
            </a:r>
            <a:r>
              <a:rPr lang="pt-PT" dirty="0" smtClean="0"/>
              <a:t> </a:t>
            </a:r>
            <a:r>
              <a:rPr lang="pt-PT" dirty="0" err="1" smtClean="0"/>
              <a:t>Proteins</a:t>
            </a:r>
            <a:endParaRPr lang="pt-PT" dirty="0" smtClean="0"/>
          </a:p>
        </p:txBody>
      </p:sp>
      <p:pic>
        <p:nvPicPr>
          <p:cNvPr id="2" name="Picture 1" descr="O_740c065a4a4a7d2d9cee506c5e812da8elelyso logo.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23934" y="2481112"/>
            <a:ext cx="3168160" cy="1595960"/>
          </a:xfrm>
          <a:prstGeom prst="rect">
            <a:avLst/>
          </a:prstGeom>
        </p:spPr>
      </p:pic>
      <p:pic>
        <p:nvPicPr>
          <p:cNvPr id="4" name="Picture 3" descr="elelyso-bottles.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15714" y="4077072"/>
            <a:ext cx="3784600" cy="2679700"/>
          </a:xfrm>
          <a:prstGeom prst="rect">
            <a:avLst/>
          </a:prstGeom>
        </p:spPr>
      </p:pic>
      <p:sp>
        <p:nvSpPr>
          <p:cNvPr id="5" name="TextBox 4"/>
          <p:cNvSpPr txBox="1"/>
          <p:nvPr/>
        </p:nvSpPr>
        <p:spPr>
          <a:xfrm>
            <a:off x="300286" y="1921024"/>
            <a:ext cx="4487738" cy="4216539"/>
          </a:xfrm>
          <a:prstGeom prst="rect">
            <a:avLst/>
          </a:prstGeom>
          <a:noFill/>
        </p:spPr>
        <p:txBody>
          <a:bodyPr wrap="square" rtlCol="0">
            <a:spAutoFit/>
          </a:bodyPr>
          <a:lstStyle/>
          <a:p>
            <a:pPr marL="171450" indent="-171450">
              <a:buFont typeface="Wingdings" pitchFamily="2" charset="2"/>
              <a:buChar char="§"/>
            </a:pPr>
            <a:r>
              <a:rPr lang="en-US" sz="2000" dirty="0" smtClean="0"/>
              <a:t>  First </a:t>
            </a:r>
            <a:r>
              <a:rPr lang="en-US" sz="2000" dirty="0"/>
              <a:t>plant-made pharmaceutical drug to be approved by the FDA </a:t>
            </a:r>
            <a:endParaRPr lang="en-US" sz="2000" dirty="0" smtClean="0"/>
          </a:p>
          <a:p>
            <a:pPr marL="171450" indent="-171450"/>
            <a:endParaRPr lang="en-US" dirty="0"/>
          </a:p>
          <a:p>
            <a:pPr marL="171450" indent="-171450"/>
            <a:endParaRPr lang="en-US" dirty="0" smtClean="0"/>
          </a:p>
          <a:p>
            <a:pPr marL="171450" indent="-171450">
              <a:buFont typeface="Wingdings" pitchFamily="2" charset="2"/>
              <a:buChar char="§"/>
            </a:pPr>
            <a:r>
              <a:rPr lang="en-US" dirty="0" smtClean="0"/>
              <a:t>  </a:t>
            </a:r>
            <a:r>
              <a:rPr lang="en-US" sz="2000" dirty="0" smtClean="0"/>
              <a:t>Treats </a:t>
            </a:r>
            <a:r>
              <a:rPr lang="en-US" sz="2000" b="1" dirty="0" smtClean="0"/>
              <a:t>Type I </a:t>
            </a:r>
            <a:r>
              <a:rPr lang="en-US" sz="2000" b="1" dirty="0" err="1" smtClean="0"/>
              <a:t>Gaucher</a:t>
            </a:r>
            <a:r>
              <a:rPr lang="en-US" sz="2000" b="1" dirty="0" smtClean="0"/>
              <a:t> disease</a:t>
            </a:r>
            <a:endParaRPr lang="en-US" b="1" dirty="0" smtClean="0"/>
          </a:p>
          <a:p>
            <a:pPr marL="171450" indent="-171450"/>
            <a:endParaRPr lang="en-US" dirty="0" smtClean="0"/>
          </a:p>
          <a:p>
            <a:pPr marL="171450" indent="-171450"/>
            <a:endParaRPr lang="en-US" dirty="0"/>
          </a:p>
          <a:p>
            <a:pPr marL="171450" indent="-171450">
              <a:buFont typeface="Wingdings" pitchFamily="2" charset="2"/>
              <a:buChar char="§"/>
            </a:pPr>
            <a:r>
              <a:rPr lang="en-US" dirty="0" smtClean="0"/>
              <a:t>  </a:t>
            </a:r>
            <a:r>
              <a:rPr lang="en-US" sz="2000" dirty="0" smtClean="0"/>
              <a:t>Produced on carrot cell suspension cultures</a:t>
            </a:r>
            <a:endParaRPr lang="en-US" dirty="0" smtClean="0"/>
          </a:p>
          <a:p>
            <a:pPr marL="171450" indent="-171450"/>
            <a:endParaRPr lang="en-US" dirty="0" smtClean="0"/>
          </a:p>
          <a:p>
            <a:pPr marL="171450" indent="-171450"/>
            <a:endParaRPr lang="en-US" dirty="0"/>
          </a:p>
          <a:p>
            <a:pPr marL="171450" indent="-171450">
              <a:buFont typeface="Wingdings" pitchFamily="2" charset="2"/>
              <a:buChar char="§"/>
            </a:pPr>
            <a:r>
              <a:rPr lang="en-US" dirty="0" smtClean="0"/>
              <a:t>  </a:t>
            </a:r>
            <a:r>
              <a:rPr lang="en-US" sz="2000" dirty="0" smtClean="0"/>
              <a:t>Opens a precedent that may revive the investors interest for molecular farming biotech companies</a:t>
            </a:r>
            <a:endParaRPr lang="en-US" dirty="0"/>
          </a:p>
        </p:txBody>
      </p:sp>
      <p:pic>
        <p:nvPicPr>
          <p:cNvPr id="3" name="Picture 2" descr="plx.gif"/>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51830" y="1632440"/>
            <a:ext cx="3312368" cy="1004472"/>
          </a:xfrm>
          <a:prstGeom prst="rect">
            <a:avLst/>
          </a:prstGeom>
        </p:spPr>
      </p:pic>
    </p:spTree>
    <p:extLst>
      <p:ext uri="{BB962C8B-B14F-4D97-AF65-F5344CB8AC3E}">
        <p14:creationId xmlns:p14="http://schemas.microsoft.com/office/powerpoint/2010/main" val="40368951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ítulo 4"/>
          <p:cNvSpPr>
            <a:spLocks noGrp="1"/>
          </p:cNvSpPr>
          <p:nvPr>
            <p:ph type="title"/>
          </p:nvPr>
        </p:nvSpPr>
        <p:spPr bwMode="auto">
          <a:xfrm>
            <a:off x="755650" y="350838"/>
            <a:ext cx="6553200" cy="504825"/>
          </a:xfrm>
          <a:extLst/>
        </p:spPr>
        <p:txBody>
          <a:bodyPr wrap="square" numCol="1" anchorCtr="0" compatLnSpc="1">
            <a:prstTxWarp prst="textNoShape">
              <a:avLst/>
            </a:prstTxWarp>
          </a:bodyPr>
          <a:lstStyle/>
          <a:p>
            <a:pPr eaLnBrk="1" hangingPunct="1">
              <a:defRPr/>
            </a:pPr>
            <a:r>
              <a:rPr lang="pt-PT" dirty="0" err="1" smtClean="0"/>
              <a:t>Why</a:t>
            </a:r>
            <a:r>
              <a:rPr lang="pt-PT" dirty="0" smtClean="0"/>
              <a:t> </a:t>
            </a:r>
            <a:r>
              <a:rPr lang="pt-PT" dirty="0" err="1" smtClean="0"/>
              <a:t>have</a:t>
            </a:r>
            <a:r>
              <a:rPr lang="pt-PT" dirty="0" smtClean="0"/>
              <a:t> </a:t>
            </a:r>
            <a:r>
              <a:rPr lang="pt-PT" dirty="0" err="1" smtClean="0"/>
              <a:t>so</a:t>
            </a:r>
            <a:r>
              <a:rPr lang="pt-PT" dirty="0" smtClean="0"/>
              <a:t> </a:t>
            </a:r>
            <a:r>
              <a:rPr lang="pt-PT" dirty="0" err="1" smtClean="0"/>
              <a:t>many</a:t>
            </a:r>
            <a:r>
              <a:rPr lang="pt-PT" dirty="0" smtClean="0"/>
              <a:t> </a:t>
            </a:r>
            <a:r>
              <a:rPr lang="pt-PT" dirty="0" err="1" smtClean="0"/>
              <a:t>companies</a:t>
            </a:r>
            <a:r>
              <a:rPr lang="pt-PT" dirty="0" smtClean="0"/>
              <a:t> </a:t>
            </a:r>
            <a:r>
              <a:rPr lang="pt-PT" dirty="0" err="1" smtClean="0"/>
              <a:t>failed</a:t>
            </a:r>
            <a:r>
              <a:rPr lang="pt-PT" dirty="0" smtClean="0"/>
              <a:t>?</a:t>
            </a:r>
          </a:p>
        </p:txBody>
      </p:sp>
      <p:sp>
        <p:nvSpPr>
          <p:cNvPr id="4" name="TextBox 3"/>
          <p:cNvSpPr txBox="1"/>
          <p:nvPr/>
        </p:nvSpPr>
        <p:spPr>
          <a:xfrm>
            <a:off x="683568" y="4000996"/>
            <a:ext cx="7622600" cy="2369880"/>
          </a:xfrm>
          <a:prstGeom prst="rect">
            <a:avLst/>
          </a:prstGeom>
          <a:noFill/>
        </p:spPr>
        <p:txBody>
          <a:bodyPr wrap="none" rtlCol="0">
            <a:spAutoFit/>
          </a:bodyPr>
          <a:lstStyle/>
          <a:p>
            <a:pPr marL="285750" indent="-285750">
              <a:buFont typeface="Wingdings" charset="2"/>
              <a:buChar char="§"/>
            </a:pPr>
            <a:r>
              <a:rPr lang="en-US" sz="2400" b="1" dirty="0" smtClean="0"/>
              <a:t>Others arrived too late:</a:t>
            </a:r>
          </a:p>
          <a:p>
            <a:pPr marL="285750" indent="-285750">
              <a:buFont typeface="Arial"/>
              <a:buChar char="•"/>
            </a:pPr>
            <a:endParaRPr lang="en-US" sz="2000" dirty="0" smtClean="0"/>
          </a:p>
          <a:p>
            <a:pPr marL="442913" indent="-180975">
              <a:buFont typeface="Arial"/>
              <a:buChar char="•"/>
            </a:pPr>
            <a:r>
              <a:rPr lang="en-US" sz="2000" dirty="0" err="1" smtClean="0"/>
              <a:t>Biolex</a:t>
            </a:r>
            <a:r>
              <a:rPr lang="en-US" sz="2000" dirty="0" smtClean="0"/>
              <a:t> – </a:t>
            </a:r>
            <a:r>
              <a:rPr lang="en-US" sz="2000" dirty="0" err="1" smtClean="0"/>
              <a:t>Locteron</a:t>
            </a:r>
            <a:r>
              <a:rPr lang="en-US" sz="2000" dirty="0" smtClean="0"/>
              <a:t> production by </a:t>
            </a:r>
            <a:r>
              <a:rPr lang="en-US" sz="2000" i="1" dirty="0" err="1" smtClean="0"/>
              <a:t>Lemna</a:t>
            </a:r>
            <a:r>
              <a:rPr lang="en-US" sz="2000" i="1" dirty="0" smtClean="0"/>
              <a:t> minor</a:t>
            </a:r>
          </a:p>
          <a:p>
            <a:pPr marL="285750" indent="-285750">
              <a:buFont typeface="Arial"/>
              <a:buChar char="•"/>
            </a:pPr>
            <a:endParaRPr lang="en-US" sz="800" dirty="0"/>
          </a:p>
          <a:p>
            <a:pPr marL="742950" lvl="1" indent="-285750">
              <a:buFont typeface="Arial"/>
              <a:buChar char="•"/>
            </a:pPr>
            <a:r>
              <a:rPr lang="en-US" sz="2000" dirty="0" smtClean="0"/>
              <a:t>α-Interferon to treat </a:t>
            </a:r>
            <a:r>
              <a:rPr lang="en-US" sz="2000" b="1" dirty="0" smtClean="0"/>
              <a:t>Hepatitis B and C</a:t>
            </a:r>
          </a:p>
          <a:p>
            <a:pPr marL="285750" indent="-285750">
              <a:buFont typeface="Arial"/>
              <a:buChar char="•"/>
            </a:pPr>
            <a:endParaRPr lang="en-US" sz="800" dirty="0" smtClean="0"/>
          </a:p>
          <a:p>
            <a:pPr marL="742950" lvl="1" indent="-285750">
              <a:buFont typeface="Arial"/>
              <a:buChar char="•"/>
            </a:pPr>
            <a:r>
              <a:rPr lang="en-US" sz="2000" dirty="0" smtClean="0"/>
              <a:t>They reached Phase III on clinical trials</a:t>
            </a:r>
          </a:p>
          <a:p>
            <a:pPr marL="285750" indent="-285750">
              <a:buFont typeface="Arial"/>
              <a:buChar char="•"/>
            </a:pPr>
            <a:endParaRPr lang="en-US" sz="800" dirty="0" smtClean="0"/>
          </a:p>
          <a:p>
            <a:pPr marL="742950" lvl="1" indent="-285750">
              <a:buFont typeface="Arial"/>
              <a:buChar char="•"/>
            </a:pPr>
            <a:r>
              <a:rPr lang="en-US" sz="2000" dirty="0" smtClean="0"/>
              <a:t>By the end of 2012 a new drug that cured hepatitis was released</a:t>
            </a:r>
            <a:endParaRPr lang="en-US" sz="2000" dirty="0"/>
          </a:p>
        </p:txBody>
      </p:sp>
      <p:sp>
        <p:nvSpPr>
          <p:cNvPr id="5" name="TextBox 4"/>
          <p:cNvSpPr txBox="1"/>
          <p:nvPr/>
        </p:nvSpPr>
        <p:spPr>
          <a:xfrm>
            <a:off x="683569" y="1628800"/>
            <a:ext cx="7704855" cy="2000548"/>
          </a:xfrm>
          <a:prstGeom prst="rect">
            <a:avLst/>
          </a:prstGeom>
          <a:noFill/>
        </p:spPr>
        <p:txBody>
          <a:bodyPr wrap="square" rtlCol="0">
            <a:spAutoFit/>
          </a:bodyPr>
          <a:lstStyle/>
          <a:p>
            <a:pPr>
              <a:buFont typeface="Wingdings" pitchFamily="2" charset="2"/>
              <a:buChar char="§"/>
            </a:pPr>
            <a:r>
              <a:rPr lang="en-US" sz="2400" b="1" dirty="0" smtClean="0"/>
              <a:t>  Some companies arrived too early:</a:t>
            </a:r>
          </a:p>
          <a:p>
            <a:endParaRPr lang="en-US" sz="2000" dirty="0" smtClean="0"/>
          </a:p>
          <a:p>
            <a:pPr marL="442913" indent="-180975">
              <a:buFont typeface="Arial" pitchFamily="34" charset="0"/>
              <a:buChar char="•"/>
            </a:pPr>
            <a:r>
              <a:rPr lang="en-US" sz="2000" smtClean="0"/>
              <a:t>Regulatory </a:t>
            </a:r>
            <a:r>
              <a:rPr lang="en-US" sz="2000" dirty="0"/>
              <a:t>b</a:t>
            </a:r>
            <a:r>
              <a:rPr lang="en-US" sz="2000" smtClean="0"/>
              <a:t>arriers </a:t>
            </a:r>
            <a:r>
              <a:rPr lang="en-US" sz="2000" dirty="0" smtClean="0"/>
              <a:t>– Lack of proper legislation and regulation</a:t>
            </a:r>
          </a:p>
          <a:p>
            <a:pPr marL="442913" indent="-180975"/>
            <a:endParaRPr lang="en-US" sz="2000" dirty="0"/>
          </a:p>
          <a:p>
            <a:pPr marL="442913" indent="-180975">
              <a:buFont typeface="Arial" pitchFamily="34" charset="0"/>
              <a:buChar char="•"/>
            </a:pPr>
            <a:r>
              <a:rPr lang="en-US" sz="2000" dirty="0" smtClean="0"/>
              <a:t>Good manufacture practices – Too expensive to implement, too many different production platforms</a:t>
            </a:r>
          </a:p>
        </p:txBody>
      </p:sp>
    </p:spTree>
    <p:extLst>
      <p:ext uri="{BB962C8B-B14F-4D97-AF65-F5344CB8AC3E}">
        <p14:creationId xmlns:p14="http://schemas.microsoft.com/office/powerpoint/2010/main" val="1869424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ítulo 4"/>
          <p:cNvSpPr>
            <a:spLocks noGrp="1"/>
          </p:cNvSpPr>
          <p:nvPr>
            <p:ph type="title"/>
          </p:nvPr>
        </p:nvSpPr>
        <p:spPr bwMode="auto">
          <a:xfrm>
            <a:off x="755650" y="350838"/>
            <a:ext cx="6553200" cy="504825"/>
          </a:xfrm>
          <a:extLst/>
        </p:spPr>
        <p:txBody>
          <a:bodyPr wrap="square" numCol="1" anchorCtr="0" compatLnSpc="1">
            <a:prstTxWarp prst="textNoShape">
              <a:avLst/>
            </a:prstTxWarp>
          </a:bodyPr>
          <a:lstStyle/>
          <a:p>
            <a:pPr eaLnBrk="1" hangingPunct="1">
              <a:defRPr/>
            </a:pPr>
            <a:r>
              <a:rPr lang="pt-PT" dirty="0" smtClean="0"/>
              <a:t>Future </a:t>
            </a:r>
            <a:r>
              <a:rPr lang="pt-PT" dirty="0" err="1" smtClean="0"/>
              <a:t>Opportunities</a:t>
            </a:r>
            <a:endParaRPr lang="pt-PT" dirty="0" smtClean="0"/>
          </a:p>
        </p:txBody>
      </p:sp>
      <p:pic>
        <p:nvPicPr>
          <p:cNvPr id="2" name="Picture 1" descr="patent.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547664" y="1844824"/>
            <a:ext cx="5991666" cy="3303016"/>
          </a:xfrm>
          <a:prstGeom prst="rect">
            <a:avLst/>
          </a:prstGeom>
        </p:spPr>
      </p:pic>
      <p:sp>
        <p:nvSpPr>
          <p:cNvPr id="3" name="TextBox 2"/>
          <p:cNvSpPr txBox="1"/>
          <p:nvPr/>
        </p:nvSpPr>
        <p:spPr>
          <a:xfrm>
            <a:off x="467544" y="5301208"/>
            <a:ext cx="8392041" cy="1323439"/>
          </a:xfrm>
          <a:prstGeom prst="rect">
            <a:avLst/>
          </a:prstGeom>
          <a:noFill/>
        </p:spPr>
        <p:txBody>
          <a:bodyPr wrap="none" rtlCol="0">
            <a:spAutoFit/>
          </a:bodyPr>
          <a:lstStyle/>
          <a:p>
            <a:pPr>
              <a:buFont typeface="Arial" pitchFamily="34" charset="0"/>
              <a:buChar char="•"/>
            </a:pPr>
            <a:r>
              <a:rPr lang="en-US" sz="2000" dirty="0" smtClean="0"/>
              <a:t>  Most of the biggest blockbusters drugs patent will fall by 2016</a:t>
            </a:r>
          </a:p>
          <a:p>
            <a:endParaRPr lang="en-US" sz="2000" dirty="0" smtClean="0"/>
          </a:p>
          <a:p>
            <a:pPr>
              <a:buFont typeface="Arial" pitchFamily="34" charset="0"/>
              <a:buChar char="•"/>
            </a:pPr>
            <a:r>
              <a:rPr lang="en-US" sz="2000" dirty="0" smtClean="0"/>
              <a:t>  Plant-based production can provide a rapid way to produce drugs at low cost</a:t>
            </a:r>
          </a:p>
          <a:p>
            <a:r>
              <a:rPr lang="en-US" sz="2000" dirty="0" smtClean="0"/>
              <a:t> </a:t>
            </a:r>
            <a:endParaRPr lang="en-US" sz="2000" dirty="0"/>
          </a:p>
        </p:txBody>
      </p:sp>
      <p:sp>
        <p:nvSpPr>
          <p:cNvPr id="5" name="CaixaDeTexto 4"/>
          <p:cNvSpPr txBox="1"/>
          <p:nvPr/>
        </p:nvSpPr>
        <p:spPr>
          <a:xfrm>
            <a:off x="1979712" y="1421720"/>
            <a:ext cx="4392488" cy="461665"/>
          </a:xfrm>
          <a:prstGeom prst="rect">
            <a:avLst/>
          </a:prstGeom>
          <a:noFill/>
        </p:spPr>
        <p:txBody>
          <a:bodyPr wrap="square" rtlCol="0">
            <a:spAutoFit/>
          </a:bodyPr>
          <a:lstStyle/>
          <a:p>
            <a:r>
              <a:rPr lang="pt-PT" sz="2400" b="1" dirty="0" err="1" smtClean="0">
                <a:solidFill>
                  <a:srgbClr val="0070C0"/>
                </a:solidFill>
              </a:rPr>
              <a:t>Patent</a:t>
            </a:r>
            <a:r>
              <a:rPr lang="pt-PT" sz="2400" b="1" dirty="0" smtClean="0">
                <a:solidFill>
                  <a:srgbClr val="0070C0"/>
                </a:solidFill>
              </a:rPr>
              <a:t> </a:t>
            </a:r>
            <a:r>
              <a:rPr lang="pt-PT" sz="2400" b="1" dirty="0" err="1" smtClean="0">
                <a:solidFill>
                  <a:srgbClr val="0070C0"/>
                </a:solidFill>
              </a:rPr>
              <a:t>Expiration</a:t>
            </a:r>
            <a:r>
              <a:rPr lang="pt-PT" sz="2400" b="1" dirty="0" smtClean="0">
                <a:solidFill>
                  <a:srgbClr val="0070C0"/>
                </a:solidFill>
              </a:rPr>
              <a:t> </a:t>
            </a:r>
            <a:r>
              <a:rPr lang="pt-PT" sz="2400" b="1" dirty="0" err="1" smtClean="0">
                <a:solidFill>
                  <a:srgbClr val="0070C0"/>
                </a:solidFill>
              </a:rPr>
              <a:t>Landscape</a:t>
            </a:r>
            <a:endParaRPr lang="pt-PT" sz="2400" b="1" dirty="0">
              <a:solidFill>
                <a:srgbClr val="0070C0"/>
              </a:solidFill>
            </a:endParaRPr>
          </a:p>
        </p:txBody>
      </p:sp>
    </p:spTree>
    <p:extLst>
      <p:ext uri="{BB962C8B-B14F-4D97-AF65-F5344CB8AC3E}">
        <p14:creationId xmlns:p14="http://schemas.microsoft.com/office/powerpoint/2010/main" val="40473501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1844824"/>
            <a:ext cx="8509000" cy="3785652"/>
          </a:xfrm>
          <a:prstGeom prst="rect">
            <a:avLst/>
          </a:prstGeom>
          <a:noFill/>
        </p:spPr>
        <p:txBody>
          <a:bodyPr wrap="square" rtlCol="0">
            <a:spAutoFit/>
          </a:bodyPr>
          <a:lstStyle/>
          <a:p>
            <a:pPr marL="363538" indent="-363538"/>
            <a:r>
              <a:rPr lang="en-US" sz="2000" dirty="0">
                <a:hlinkClick r:id="rId3"/>
              </a:rPr>
              <a:t>http://sciencenordic.com/genetically-modified-tobacco-plants-medicine-</a:t>
            </a:r>
            <a:r>
              <a:rPr lang="en-US" sz="2000" dirty="0" smtClean="0">
                <a:hlinkClick r:id="rId3"/>
              </a:rPr>
              <a:t>ebola</a:t>
            </a:r>
            <a:endParaRPr lang="en-US" sz="2000" dirty="0" smtClean="0"/>
          </a:p>
          <a:p>
            <a:pPr marL="363538" indent="-363538"/>
            <a:endParaRPr lang="en-US" sz="2000" dirty="0" smtClean="0"/>
          </a:p>
          <a:p>
            <a:pPr marL="363538" indent="-363538"/>
            <a:endParaRPr lang="en-US" sz="2000" dirty="0"/>
          </a:p>
          <a:p>
            <a:pPr marL="363538" indent="-363538"/>
            <a:r>
              <a:rPr lang="en-US" sz="2000" dirty="0">
                <a:hlinkClick r:id="rId4"/>
              </a:rPr>
              <a:t>http://www.sciencemag.org/news/2016/02/new-reports-highlight-long-term-risks-ebola-infection-limits-</a:t>
            </a:r>
            <a:r>
              <a:rPr lang="en-US" sz="2000" dirty="0" smtClean="0">
                <a:hlinkClick r:id="rId4"/>
              </a:rPr>
              <a:t>zmapp</a:t>
            </a:r>
            <a:endParaRPr lang="en-US" sz="2000" dirty="0" smtClean="0"/>
          </a:p>
          <a:p>
            <a:pPr marL="363538" indent="-363538"/>
            <a:endParaRPr lang="en-US" sz="2000" dirty="0" smtClean="0"/>
          </a:p>
          <a:p>
            <a:pPr marL="363538" indent="-363538"/>
            <a:endParaRPr lang="en-US" sz="2000" dirty="0"/>
          </a:p>
          <a:p>
            <a:pPr marL="363538" indent="-363538"/>
            <a:r>
              <a:rPr lang="en-US" sz="2000" dirty="0">
                <a:hlinkClick r:id="rId5"/>
              </a:rPr>
              <a:t>https://the-gist.org/2011/03/molecular-</a:t>
            </a:r>
            <a:r>
              <a:rPr lang="en-US" sz="2000" dirty="0" smtClean="0">
                <a:hlinkClick r:id="rId5"/>
              </a:rPr>
              <a:t>farming</a:t>
            </a:r>
            <a:endParaRPr lang="en-US" sz="2000" dirty="0" smtClean="0"/>
          </a:p>
          <a:p>
            <a:pPr marL="363538" indent="-363538"/>
            <a:endParaRPr lang="en-US" sz="2000" dirty="0" smtClean="0"/>
          </a:p>
          <a:p>
            <a:pPr marL="363538" indent="-363538"/>
            <a:endParaRPr lang="en-US" sz="2000" dirty="0">
              <a:hlinkClick r:id="rId6"/>
            </a:endParaRPr>
          </a:p>
          <a:p>
            <a:pPr marL="363538" indent="-363538"/>
            <a:r>
              <a:rPr lang="pl-PL" sz="2000" dirty="0" smtClean="0">
                <a:hlinkClick r:id="rId6"/>
              </a:rPr>
              <a:t>http</a:t>
            </a:r>
            <a:r>
              <a:rPr lang="pl-PL" sz="2000" dirty="0">
                <a:hlinkClick r:id="rId6"/>
              </a:rPr>
              <a:t>://</a:t>
            </a:r>
            <a:r>
              <a:rPr lang="pl-PL" sz="2000" dirty="0" smtClean="0">
                <a:hlinkClick r:id="rId6"/>
              </a:rPr>
              <a:t>www.societyformolecularfarming.org</a:t>
            </a:r>
            <a:endParaRPr lang="pl-PL" sz="2000" dirty="0" smtClean="0"/>
          </a:p>
          <a:p>
            <a:endParaRPr lang="pl-PL" sz="2000" dirty="0"/>
          </a:p>
        </p:txBody>
      </p:sp>
      <p:sp>
        <p:nvSpPr>
          <p:cNvPr id="8" name="Title 7"/>
          <p:cNvSpPr>
            <a:spLocks noGrp="1"/>
          </p:cNvSpPr>
          <p:nvPr>
            <p:ph type="title"/>
          </p:nvPr>
        </p:nvSpPr>
        <p:spPr>
          <a:xfrm>
            <a:off x="755576" y="332656"/>
            <a:ext cx="8208912" cy="576064"/>
          </a:xfrm>
        </p:spPr>
        <p:txBody>
          <a:bodyPr/>
          <a:lstStyle/>
          <a:p>
            <a:r>
              <a:rPr lang="en-US" dirty="0" smtClean="0"/>
              <a:t>Recommended online information </a:t>
            </a:r>
            <a:r>
              <a:rPr lang="en-US" sz="1800" dirty="0" smtClean="0"/>
              <a:t>(beyond cited references)</a:t>
            </a:r>
            <a:r>
              <a:rPr lang="en-US" dirty="0" smtClean="0"/>
              <a:t>  </a:t>
            </a:r>
            <a:r>
              <a:rPr lang="en-US" dirty="0"/>
              <a:t/>
            </a:r>
            <a:br>
              <a:rPr lang="en-US" dirty="0"/>
            </a:br>
            <a:endParaRPr lang="en-US" dirty="0"/>
          </a:p>
        </p:txBody>
      </p:sp>
    </p:spTree>
    <p:extLst>
      <p:ext uri="{BB962C8B-B14F-4D97-AF65-F5344CB8AC3E}">
        <p14:creationId xmlns:p14="http://schemas.microsoft.com/office/powerpoint/2010/main" val="35467422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ítulo 4"/>
          <p:cNvSpPr>
            <a:spLocks noGrp="1"/>
          </p:cNvSpPr>
          <p:nvPr>
            <p:ph type="title"/>
          </p:nvPr>
        </p:nvSpPr>
        <p:spPr bwMode="auto">
          <a:xfrm>
            <a:off x="755650" y="350838"/>
            <a:ext cx="6553200" cy="504825"/>
          </a:xfrm>
          <a:extLst/>
        </p:spPr>
        <p:txBody>
          <a:bodyPr wrap="square" numCol="1" anchorCtr="0" compatLnSpc="1">
            <a:prstTxWarp prst="textNoShape">
              <a:avLst/>
            </a:prstTxWarp>
          </a:bodyPr>
          <a:lstStyle/>
          <a:p>
            <a:pPr eaLnBrk="1" hangingPunct="1">
              <a:defRPr/>
            </a:pPr>
            <a:r>
              <a:rPr lang="pt-PT" dirty="0" err="1" smtClean="0"/>
              <a:t>What</a:t>
            </a:r>
            <a:r>
              <a:rPr lang="pt-PT" dirty="0" smtClean="0"/>
              <a:t> </a:t>
            </a:r>
            <a:r>
              <a:rPr lang="pt-PT" dirty="0" err="1" smtClean="0"/>
              <a:t>is</a:t>
            </a:r>
            <a:r>
              <a:rPr lang="pt-PT" dirty="0" smtClean="0"/>
              <a:t> Molecular </a:t>
            </a:r>
            <a:r>
              <a:rPr lang="pt-PT" dirty="0" err="1" smtClean="0"/>
              <a:t>Farming</a:t>
            </a:r>
            <a:r>
              <a:rPr lang="pt-PT" dirty="0" smtClean="0"/>
              <a:t>?</a:t>
            </a:r>
          </a:p>
        </p:txBody>
      </p:sp>
      <p:pic>
        <p:nvPicPr>
          <p:cNvPr id="5" name="Picture 4" descr="plant.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33890" y="1777515"/>
            <a:ext cx="3528392" cy="1924577"/>
          </a:xfrm>
          <a:prstGeom prst="rect">
            <a:avLst/>
          </a:prstGeom>
        </p:spPr>
      </p:pic>
      <p:pic>
        <p:nvPicPr>
          <p:cNvPr id="6" name="Picture 5" descr="factory.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41500" y="1624556"/>
            <a:ext cx="3082660" cy="2142282"/>
          </a:xfrm>
          <a:prstGeom prst="rect">
            <a:avLst/>
          </a:prstGeom>
        </p:spPr>
      </p:pic>
      <p:cxnSp>
        <p:nvCxnSpPr>
          <p:cNvPr id="8" name="Straight Arrow Connector 7"/>
          <p:cNvCxnSpPr/>
          <p:nvPr/>
        </p:nvCxnSpPr>
        <p:spPr>
          <a:xfrm>
            <a:off x="4036412" y="2641612"/>
            <a:ext cx="1152128" cy="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467544" y="4437112"/>
            <a:ext cx="8208912" cy="1384995"/>
          </a:xfrm>
          <a:prstGeom prst="rect">
            <a:avLst/>
          </a:prstGeom>
          <a:noFill/>
        </p:spPr>
        <p:txBody>
          <a:bodyPr wrap="square" rtlCol="0">
            <a:spAutoFit/>
          </a:bodyPr>
          <a:lstStyle/>
          <a:p>
            <a:pPr algn="ctr"/>
            <a:r>
              <a:rPr lang="en-US" sz="2800" dirty="0" smtClean="0">
                <a:solidFill>
                  <a:srgbClr val="008000"/>
                </a:solidFill>
              </a:rPr>
              <a:t>The manufacturing of valuable pharmaceutical or industrial recombinant proteins using plant-based production systems</a:t>
            </a:r>
            <a:endParaRPr lang="en-US" sz="2800" dirty="0">
              <a:solidFill>
                <a:srgbClr val="008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4119" y="6453336"/>
            <a:ext cx="7051292" cy="292388"/>
          </a:xfrm>
          <a:prstGeom prst="rect">
            <a:avLst/>
          </a:prstGeom>
          <a:noFill/>
        </p:spPr>
        <p:txBody>
          <a:bodyPr wrap="none" rtlCol="0">
            <a:spAutoFit/>
          </a:bodyPr>
          <a:lstStyle/>
          <a:p>
            <a:r>
              <a:rPr lang="en-US" sz="1300" dirty="0" smtClean="0"/>
              <a:t>Adapted from International </a:t>
            </a:r>
            <a:r>
              <a:rPr lang="en-US" sz="1300" dirty="0"/>
              <a:t>Journal of Research in Biotechnology and Biochemistry (2014) 4(2): 23-30 </a:t>
            </a:r>
          </a:p>
        </p:txBody>
      </p:sp>
      <p:sp>
        <p:nvSpPr>
          <p:cNvPr id="7" name="Título 4"/>
          <p:cNvSpPr>
            <a:spLocks noGrp="1"/>
          </p:cNvSpPr>
          <p:nvPr>
            <p:ph type="title"/>
          </p:nvPr>
        </p:nvSpPr>
        <p:spPr bwMode="auto">
          <a:xfrm>
            <a:off x="755650" y="350838"/>
            <a:ext cx="6553200" cy="504825"/>
          </a:xfrm>
          <a:extLst/>
        </p:spPr>
        <p:txBody>
          <a:bodyPr wrap="square" numCol="1" anchorCtr="0" compatLnSpc="1">
            <a:prstTxWarp prst="textNoShape">
              <a:avLst/>
            </a:prstTxWarp>
          </a:bodyPr>
          <a:lstStyle/>
          <a:p>
            <a:pPr eaLnBrk="1" hangingPunct="1">
              <a:defRPr/>
            </a:pPr>
            <a:r>
              <a:rPr lang="pt-PT" dirty="0" smtClean="0"/>
              <a:t>Molecular </a:t>
            </a:r>
            <a:r>
              <a:rPr lang="pt-PT" dirty="0" err="1" smtClean="0"/>
              <a:t>Farming</a:t>
            </a:r>
            <a:r>
              <a:rPr lang="pt-PT" dirty="0" smtClean="0"/>
              <a:t> </a:t>
            </a:r>
            <a:r>
              <a:rPr lang="en-US" dirty="0" smtClean="0"/>
              <a:t>–</a:t>
            </a:r>
            <a:r>
              <a:rPr lang="pt-PT" dirty="0" smtClean="0"/>
              <a:t> </a:t>
            </a:r>
            <a:r>
              <a:rPr lang="pt-PT" dirty="0" err="1" smtClean="0"/>
              <a:t>Genetic</a:t>
            </a:r>
            <a:r>
              <a:rPr lang="pt-PT" dirty="0" smtClean="0"/>
              <a:t> </a:t>
            </a:r>
            <a:r>
              <a:rPr lang="pt-PT" dirty="0" err="1" smtClean="0"/>
              <a:t>Transformation</a:t>
            </a:r>
            <a:endParaRPr lang="pt-PT" dirty="0" smtClean="0"/>
          </a:p>
        </p:txBody>
      </p:sp>
      <p:grpSp>
        <p:nvGrpSpPr>
          <p:cNvPr id="72" name="Group 71"/>
          <p:cNvGrpSpPr/>
          <p:nvPr/>
        </p:nvGrpSpPr>
        <p:grpSpPr>
          <a:xfrm>
            <a:off x="686083" y="1556792"/>
            <a:ext cx="7990373" cy="4392488"/>
            <a:chOff x="686083" y="1556792"/>
            <a:chExt cx="7990373" cy="4392488"/>
          </a:xfrm>
        </p:grpSpPr>
        <p:pic>
          <p:nvPicPr>
            <p:cNvPr id="73" name="Picture 72" descr="Gene-structur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2107" y="2492896"/>
              <a:ext cx="1650442" cy="720080"/>
            </a:xfrm>
            <a:prstGeom prst="rect">
              <a:avLst/>
            </a:prstGeom>
          </p:spPr>
        </p:pic>
        <p:sp>
          <p:nvSpPr>
            <p:cNvPr id="74" name="Rectângulo 4"/>
            <p:cNvSpPr/>
            <p:nvPr/>
          </p:nvSpPr>
          <p:spPr>
            <a:xfrm>
              <a:off x="686083" y="1556792"/>
              <a:ext cx="2160240" cy="652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Candidate gene</a:t>
              </a:r>
              <a:endParaRPr lang="pt-PT" b="1" dirty="0">
                <a:solidFill>
                  <a:schemeClr val="tx1"/>
                </a:solidFill>
              </a:endParaRPr>
            </a:p>
          </p:txBody>
        </p:sp>
        <p:cxnSp>
          <p:nvCxnSpPr>
            <p:cNvPr id="75" name="Conexão recta unidireccional 8"/>
            <p:cNvCxnSpPr/>
            <p:nvPr/>
          </p:nvCxnSpPr>
          <p:spPr>
            <a:xfrm>
              <a:off x="1694195" y="2060848"/>
              <a:ext cx="0" cy="458336"/>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Conexão recta unidireccional 17"/>
            <p:cNvCxnSpPr/>
            <p:nvPr/>
          </p:nvCxnSpPr>
          <p:spPr>
            <a:xfrm>
              <a:off x="2558291" y="2780928"/>
              <a:ext cx="504056"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Conexão recta unidireccional 20"/>
            <p:cNvCxnSpPr/>
            <p:nvPr/>
          </p:nvCxnSpPr>
          <p:spPr>
            <a:xfrm>
              <a:off x="7596336" y="3690744"/>
              <a:ext cx="0" cy="504056"/>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Conexão recta unidireccional 21"/>
            <p:cNvCxnSpPr/>
            <p:nvPr/>
          </p:nvCxnSpPr>
          <p:spPr>
            <a:xfrm flipH="1">
              <a:off x="6372200" y="4631040"/>
              <a:ext cx="504056"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Conexão recta unidireccional 26"/>
            <p:cNvCxnSpPr/>
            <p:nvPr/>
          </p:nvCxnSpPr>
          <p:spPr>
            <a:xfrm>
              <a:off x="4646523" y="2785120"/>
              <a:ext cx="504056"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Rectângulo 28"/>
            <p:cNvSpPr/>
            <p:nvPr/>
          </p:nvSpPr>
          <p:spPr>
            <a:xfrm>
              <a:off x="758091" y="321716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smtClean="0">
                  <a:solidFill>
                    <a:schemeClr val="tx1"/>
                  </a:solidFill>
                </a:rPr>
                <a:t>Structure</a:t>
              </a:r>
              <a:r>
                <a:rPr lang="pt-PT" b="1" dirty="0" smtClean="0">
                  <a:solidFill>
                    <a:schemeClr val="tx1"/>
                  </a:solidFill>
                </a:rPr>
                <a:t> gene</a:t>
              </a:r>
              <a:endParaRPr lang="pt-PT" b="1" dirty="0">
                <a:solidFill>
                  <a:schemeClr val="tx1"/>
                </a:solidFill>
              </a:endParaRPr>
            </a:p>
          </p:txBody>
        </p:sp>
        <p:sp>
          <p:nvSpPr>
            <p:cNvPr id="82" name="Rectângulo 29"/>
            <p:cNvSpPr/>
            <p:nvPr/>
          </p:nvSpPr>
          <p:spPr>
            <a:xfrm>
              <a:off x="2656587" y="3289176"/>
              <a:ext cx="1987421" cy="643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smtClean="0">
                  <a:solidFill>
                    <a:schemeClr val="tx1"/>
                  </a:solidFill>
                </a:rPr>
                <a:t>Plant</a:t>
              </a:r>
              <a:r>
                <a:rPr lang="pt-PT" b="1" dirty="0" smtClean="0">
                  <a:solidFill>
                    <a:schemeClr val="tx1"/>
                  </a:solidFill>
                </a:rPr>
                <a:t> </a:t>
              </a:r>
              <a:r>
                <a:rPr lang="pt-PT" b="1" dirty="0" err="1" smtClean="0">
                  <a:solidFill>
                    <a:schemeClr val="tx1"/>
                  </a:solidFill>
                </a:rPr>
                <a:t>Expression</a:t>
              </a:r>
              <a:r>
                <a:rPr lang="pt-PT" b="1" dirty="0" smtClean="0">
                  <a:solidFill>
                    <a:schemeClr val="tx1"/>
                  </a:solidFill>
                </a:rPr>
                <a:t> </a:t>
              </a:r>
              <a:r>
                <a:rPr lang="pt-PT" b="1" dirty="0" err="1" smtClean="0">
                  <a:solidFill>
                    <a:schemeClr val="tx1"/>
                  </a:solidFill>
                </a:rPr>
                <a:t>Vector</a:t>
              </a:r>
              <a:endParaRPr lang="pt-PT" b="1" dirty="0">
                <a:solidFill>
                  <a:schemeClr val="tx1"/>
                </a:solidFill>
              </a:endParaRPr>
            </a:p>
          </p:txBody>
        </p:sp>
        <p:sp>
          <p:nvSpPr>
            <p:cNvPr id="83" name="Rectângulo 30"/>
            <p:cNvSpPr/>
            <p:nvPr/>
          </p:nvSpPr>
          <p:spPr>
            <a:xfrm>
              <a:off x="5004048" y="3284984"/>
              <a:ext cx="151216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smtClean="0">
                  <a:solidFill>
                    <a:schemeClr val="tx1"/>
                  </a:solidFill>
                </a:rPr>
                <a:t>Introduction</a:t>
              </a:r>
              <a:r>
                <a:rPr lang="pt-PT" b="1" dirty="0" smtClean="0">
                  <a:solidFill>
                    <a:schemeClr val="tx1"/>
                  </a:solidFill>
                </a:rPr>
                <a:t> </a:t>
              </a:r>
              <a:r>
                <a:rPr lang="pt-PT" b="1" dirty="0" err="1" smtClean="0">
                  <a:solidFill>
                    <a:schemeClr val="tx1"/>
                  </a:solidFill>
                </a:rPr>
                <a:t>in</a:t>
              </a:r>
              <a:r>
                <a:rPr lang="pt-PT" b="1" dirty="0" smtClean="0">
                  <a:solidFill>
                    <a:schemeClr val="tx1"/>
                  </a:solidFill>
                </a:rPr>
                <a:t> </a:t>
              </a:r>
              <a:r>
                <a:rPr lang="pt-PT" b="1" dirty="0" err="1" smtClean="0">
                  <a:solidFill>
                    <a:schemeClr val="tx1"/>
                  </a:solidFill>
                </a:rPr>
                <a:t>the</a:t>
              </a:r>
              <a:r>
                <a:rPr lang="pt-PT" b="1" dirty="0" smtClean="0">
                  <a:solidFill>
                    <a:schemeClr val="tx1"/>
                  </a:solidFill>
                </a:rPr>
                <a:t> </a:t>
              </a:r>
              <a:r>
                <a:rPr lang="pt-PT" b="1" dirty="0" err="1" smtClean="0">
                  <a:solidFill>
                    <a:schemeClr val="tx1"/>
                  </a:solidFill>
                </a:rPr>
                <a:t>plant</a:t>
              </a:r>
              <a:endParaRPr lang="pt-PT" b="1" dirty="0">
                <a:solidFill>
                  <a:schemeClr val="tx1"/>
                </a:solidFill>
              </a:endParaRPr>
            </a:p>
          </p:txBody>
        </p:sp>
        <p:sp>
          <p:nvSpPr>
            <p:cNvPr id="84" name="Rectângulo 31"/>
            <p:cNvSpPr/>
            <p:nvPr/>
          </p:nvSpPr>
          <p:spPr>
            <a:xfrm>
              <a:off x="6516216" y="3217168"/>
              <a:ext cx="216024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smtClean="0">
                  <a:solidFill>
                    <a:schemeClr val="tx1"/>
                  </a:solidFill>
                </a:rPr>
                <a:t>Transgenic</a:t>
              </a:r>
              <a:r>
                <a:rPr lang="pt-PT" b="1" dirty="0" smtClean="0">
                  <a:solidFill>
                    <a:schemeClr val="tx1"/>
                  </a:solidFill>
                </a:rPr>
                <a:t> </a:t>
              </a:r>
              <a:r>
                <a:rPr lang="pt-PT" b="1" dirty="0" err="1" smtClean="0">
                  <a:solidFill>
                    <a:schemeClr val="tx1"/>
                  </a:solidFill>
                </a:rPr>
                <a:t>Plant</a:t>
              </a:r>
              <a:endParaRPr lang="pt-PT" b="1" dirty="0">
                <a:solidFill>
                  <a:schemeClr val="tx1"/>
                </a:solidFill>
              </a:endParaRPr>
            </a:p>
          </p:txBody>
        </p:sp>
        <p:cxnSp>
          <p:nvCxnSpPr>
            <p:cNvPr id="85" name="Conexão recta unidireccional 35"/>
            <p:cNvCxnSpPr/>
            <p:nvPr/>
          </p:nvCxnSpPr>
          <p:spPr>
            <a:xfrm flipH="1">
              <a:off x="4502507" y="4631040"/>
              <a:ext cx="504056"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Conexão recta unidireccional 37"/>
            <p:cNvCxnSpPr/>
            <p:nvPr/>
          </p:nvCxnSpPr>
          <p:spPr>
            <a:xfrm flipH="1">
              <a:off x="2486283" y="4631040"/>
              <a:ext cx="504056"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Rectângulo 38"/>
            <p:cNvSpPr/>
            <p:nvPr/>
          </p:nvSpPr>
          <p:spPr>
            <a:xfrm>
              <a:off x="6687195" y="5279112"/>
              <a:ext cx="198072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smtClean="0">
                  <a:solidFill>
                    <a:schemeClr val="tx1"/>
                  </a:solidFill>
                </a:rPr>
                <a:t>Plantation</a:t>
              </a:r>
              <a:endParaRPr lang="pt-PT" b="1" dirty="0">
                <a:solidFill>
                  <a:schemeClr val="tx1"/>
                </a:solidFill>
              </a:endParaRPr>
            </a:p>
          </p:txBody>
        </p:sp>
        <p:sp>
          <p:nvSpPr>
            <p:cNvPr id="88" name="Rectângulo 39"/>
            <p:cNvSpPr/>
            <p:nvPr/>
          </p:nvSpPr>
          <p:spPr>
            <a:xfrm>
              <a:off x="5209024" y="5279112"/>
              <a:ext cx="11631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smtClean="0">
                  <a:solidFill>
                    <a:schemeClr val="tx1"/>
                  </a:solidFill>
                </a:rPr>
                <a:t>Harvest</a:t>
              </a:r>
              <a:endParaRPr lang="pt-PT" b="1" dirty="0">
                <a:solidFill>
                  <a:schemeClr val="tx1"/>
                </a:solidFill>
              </a:endParaRPr>
            </a:p>
          </p:txBody>
        </p:sp>
        <p:sp>
          <p:nvSpPr>
            <p:cNvPr id="89" name="Rectângulo 40"/>
            <p:cNvSpPr/>
            <p:nvPr/>
          </p:nvSpPr>
          <p:spPr>
            <a:xfrm>
              <a:off x="2843808" y="5279112"/>
              <a:ext cx="1797685" cy="670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smtClean="0">
                  <a:solidFill>
                    <a:schemeClr val="tx1"/>
                  </a:solidFill>
                </a:rPr>
                <a:t>Extraction</a:t>
              </a:r>
              <a:r>
                <a:rPr lang="pt-PT" b="1" dirty="0" smtClean="0">
                  <a:solidFill>
                    <a:schemeClr val="tx1"/>
                  </a:solidFill>
                </a:rPr>
                <a:t> </a:t>
              </a:r>
              <a:r>
                <a:rPr lang="pt-PT" b="1" dirty="0" err="1" smtClean="0">
                  <a:solidFill>
                    <a:schemeClr val="tx1"/>
                  </a:solidFill>
                </a:rPr>
                <a:t>and</a:t>
              </a:r>
              <a:r>
                <a:rPr lang="pt-PT" b="1" dirty="0" smtClean="0">
                  <a:solidFill>
                    <a:schemeClr val="tx1"/>
                  </a:solidFill>
                </a:rPr>
                <a:t> </a:t>
              </a:r>
              <a:r>
                <a:rPr lang="pt-PT" b="1" dirty="0" err="1" smtClean="0">
                  <a:solidFill>
                    <a:schemeClr val="tx1"/>
                  </a:solidFill>
                </a:rPr>
                <a:t>Purification</a:t>
              </a:r>
              <a:endParaRPr lang="pt-PT" b="1" dirty="0">
                <a:solidFill>
                  <a:schemeClr val="tx1"/>
                </a:solidFill>
              </a:endParaRPr>
            </a:p>
          </p:txBody>
        </p:sp>
        <p:sp>
          <p:nvSpPr>
            <p:cNvPr id="90" name="Rectângulo 41"/>
            <p:cNvSpPr/>
            <p:nvPr/>
          </p:nvSpPr>
          <p:spPr>
            <a:xfrm>
              <a:off x="839624" y="5341595"/>
              <a:ext cx="1763688" cy="397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smtClean="0">
                  <a:solidFill>
                    <a:schemeClr val="tx1"/>
                  </a:solidFill>
                </a:rPr>
                <a:t>Metabolites</a:t>
              </a:r>
              <a:endParaRPr lang="pt-PT" b="1" dirty="0">
                <a:solidFill>
                  <a:schemeClr val="tx1"/>
                </a:solidFill>
              </a:endParaRPr>
            </a:p>
          </p:txBody>
        </p:sp>
        <p:pic>
          <p:nvPicPr>
            <p:cNvPr id="91" name="Picture 2" descr="Resultado de imagem para plantula"/>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48875" y="2137048"/>
              <a:ext cx="979309" cy="1008112"/>
            </a:xfrm>
            <a:prstGeom prst="rect">
              <a:avLst/>
            </a:prstGeom>
            <a:noFill/>
          </p:spPr>
        </p:pic>
        <p:pic>
          <p:nvPicPr>
            <p:cNvPr id="92" name="Picture 91" descr="mgt-m1394.gif"/>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31840" y="1916832"/>
              <a:ext cx="1469353" cy="1372775"/>
            </a:xfrm>
            <a:prstGeom prst="rect">
              <a:avLst/>
            </a:prstGeom>
          </p:spPr>
        </p:pic>
        <p:pic>
          <p:nvPicPr>
            <p:cNvPr id="93" name="Picture 92"/>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876256" y="1916832"/>
              <a:ext cx="1440160" cy="1320146"/>
            </a:xfrm>
            <a:prstGeom prst="rect">
              <a:avLst/>
            </a:prstGeom>
          </p:spPr>
        </p:pic>
        <p:pic>
          <p:nvPicPr>
            <p:cNvPr id="94" name="Picture 93"/>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3116049" y="4194800"/>
              <a:ext cx="1248227" cy="989087"/>
            </a:xfrm>
            <a:prstGeom prst="rect">
              <a:avLst/>
            </a:prstGeom>
          </p:spPr>
        </p:pic>
        <p:pic>
          <p:nvPicPr>
            <p:cNvPr id="95" name="Picture 94"/>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1038829" y="4158438"/>
              <a:ext cx="1304925" cy="1169811"/>
            </a:xfrm>
            <a:prstGeom prst="rect">
              <a:avLst/>
            </a:prstGeom>
          </p:spPr>
        </p:pic>
        <p:pic>
          <p:nvPicPr>
            <p:cNvPr id="96" name="Picture 95"/>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5117465" y="4095922"/>
              <a:ext cx="1160512" cy="1128744"/>
            </a:xfrm>
            <a:prstGeom prst="rect">
              <a:avLst/>
            </a:prstGeom>
          </p:spPr>
        </p:pic>
        <p:pic>
          <p:nvPicPr>
            <p:cNvPr id="97" name="Picture 96"/>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7011824" y="4247410"/>
              <a:ext cx="1248351" cy="1040879"/>
            </a:xfrm>
            <a:prstGeom prst="rect">
              <a:avLst/>
            </a:prstGeom>
          </p:spPr>
        </p:pic>
        <p:cxnSp>
          <p:nvCxnSpPr>
            <p:cNvPr id="80" name="Conexão recta unidireccional 27"/>
            <p:cNvCxnSpPr/>
            <p:nvPr/>
          </p:nvCxnSpPr>
          <p:spPr>
            <a:xfrm>
              <a:off x="6444208" y="2785120"/>
              <a:ext cx="504056"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21720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ítulo 4"/>
          <p:cNvSpPr>
            <a:spLocks noGrp="1"/>
          </p:cNvSpPr>
          <p:nvPr>
            <p:ph type="title"/>
          </p:nvPr>
        </p:nvSpPr>
        <p:spPr bwMode="auto">
          <a:xfrm>
            <a:off x="755650" y="350838"/>
            <a:ext cx="6553200" cy="504825"/>
          </a:xfrm>
          <a:extLst/>
        </p:spPr>
        <p:txBody>
          <a:bodyPr wrap="square" numCol="1" anchorCtr="0" compatLnSpc="1">
            <a:prstTxWarp prst="textNoShape">
              <a:avLst/>
            </a:prstTxWarp>
          </a:bodyPr>
          <a:lstStyle/>
          <a:p>
            <a:pPr eaLnBrk="1" hangingPunct="1">
              <a:defRPr/>
            </a:pPr>
            <a:r>
              <a:rPr lang="pt-PT" dirty="0" smtClean="0"/>
              <a:t>Molecular </a:t>
            </a:r>
            <a:r>
              <a:rPr lang="pt-PT" dirty="0" err="1" smtClean="0"/>
              <a:t>Farming</a:t>
            </a:r>
            <a:r>
              <a:rPr lang="pt-PT" dirty="0" smtClean="0"/>
              <a:t> </a:t>
            </a:r>
            <a:r>
              <a:rPr lang="pt-PT" dirty="0" err="1" smtClean="0"/>
              <a:t>Platforms</a:t>
            </a:r>
            <a:endParaRPr lang="pt-PT" dirty="0" smtClean="0"/>
          </a:p>
        </p:txBody>
      </p:sp>
      <p:sp>
        <p:nvSpPr>
          <p:cNvPr id="3" name="TextBox 2"/>
          <p:cNvSpPr txBox="1"/>
          <p:nvPr/>
        </p:nvSpPr>
        <p:spPr>
          <a:xfrm>
            <a:off x="5084519" y="6550223"/>
            <a:ext cx="4095993" cy="292388"/>
          </a:xfrm>
          <a:prstGeom prst="rect">
            <a:avLst/>
          </a:prstGeom>
          <a:noFill/>
        </p:spPr>
        <p:txBody>
          <a:bodyPr wrap="none" rtlCol="0">
            <a:spAutoFit/>
          </a:bodyPr>
          <a:lstStyle/>
          <a:p>
            <a:r>
              <a:rPr lang="en-US" sz="1300" dirty="0" smtClean="0"/>
              <a:t>Adapted from Biotechnology Advances </a:t>
            </a:r>
            <a:r>
              <a:rPr lang="en-US" sz="1300" dirty="0"/>
              <a:t>(2012) 1171–1184 </a:t>
            </a:r>
          </a:p>
        </p:txBody>
      </p:sp>
      <p:grpSp>
        <p:nvGrpSpPr>
          <p:cNvPr id="42" name="Group 41"/>
          <p:cNvGrpSpPr/>
          <p:nvPr/>
        </p:nvGrpSpPr>
        <p:grpSpPr>
          <a:xfrm>
            <a:off x="539552" y="1036835"/>
            <a:ext cx="8064896" cy="5385167"/>
            <a:chOff x="539552" y="1036835"/>
            <a:chExt cx="8064896" cy="5385167"/>
          </a:xfrm>
        </p:grpSpPr>
        <p:pic>
          <p:nvPicPr>
            <p:cNvPr id="2" name="Picture 1" descr="Platforms.jpg"/>
            <p:cNvPicPr>
              <a:picLocks noChangeAspect="1"/>
            </p:cNvPicPr>
            <p:nvPr/>
          </p:nvPicPr>
          <p:blipFill>
            <a:blip r:embed="rId3" cstate="print">
              <a:clrChange>
                <a:clrFrom>
                  <a:srgbClr val="EFF8DD"/>
                </a:clrFrom>
                <a:clrTo>
                  <a:srgbClr val="EFF8DD">
                    <a:alpha val="0"/>
                  </a:srgbClr>
                </a:clrTo>
              </a:clrChange>
              <a:extLst>
                <a:ext uri="{28A0092B-C50C-407E-A947-70E740481C1C}">
                  <a14:useLocalDpi xmlns:a14="http://schemas.microsoft.com/office/drawing/2010/main"/>
                </a:ext>
              </a:extLst>
            </a:blip>
            <a:srcRect/>
            <a:stretch>
              <a:fillRect/>
            </a:stretch>
          </p:blipFill>
          <p:spPr>
            <a:xfrm>
              <a:off x="539552" y="2609850"/>
              <a:ext cx="8064896" cy="3812152"/>
            </a:xfrm>
            <a:prstGeom prst="rect">
              <a:avLst/>
            </a:prstGeom>
          </p:spPr>
        </p:pic>
        <p:sp>
          <p:nvSpPr>
            <p:cNvPr id="18" name="Rectângulo 17"/>
            <p:cNvSpPr/>
            <p:nvPr/>
          </p:nvSpPr>
          <p:spPr>
            <a:xfrm>
              <a:off x="3851920" y="3709081"/>
              <a:ext cx="151216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CaixaDeTexto 16"/>
            <p:cNvSpPr txBox="1"/>
            <p:nvPr/>
          </p:nvSpPr>
          <p:spPr>
            <a:xfrm>
              <a:off x="3899626" y="3740885"/>
              <a:ext cx="1328397" cy="264752"/>
            </a:xfrm>
            <a:prstGeom prst="rect">
              <a:avLst/>
            </a:prstGeom>
            <a:solidFill>
              <a:schemeClr val="accent3">
                <a:lumMod val="50000"/>
              </a:schemeClr>
            </a:solidFill>
          </p:spPr>
          <p:txBody>
            <a:bodyPr wrap="square" rtlCol="0">
              <a:spAutoFit/>
            </a:bodyPr>
            <a:lstStyle/>
            <a:p>
              <a:pPr algn="ctr">
                <a:lnSpc>
                  <a:spcPts val="1300"/>
                </a:lnSpc>
              </a:pPr>
              <a:r>
                <a:rPr lang="pt-PT" sz="1400" b="1" dirty="0" err="1" smtClean="0">
                  <a:solidFill>
                    <a:schemeClr val="bg1"/>
                  </a:solidFill>
                </a:rPr>
                <a:t>Whole</a:t>
              </a:r>
              <a:r>
                <a:rPr lang="pt-PT" sz="1400" b="1" dirty="0" smtClean="0">
                  <a:solidFill>
                    <a:schemeClr val="bg1"/>
                  </a:solidFill>
                </a:rPr>
                <a:t> </a:t>
              </a:r>
              <a:r>
                <a:rPr lang="pt-PT" sz="1400" b="1" dirty="0" err="1" smtClean="0">
                  <a:solidFill>
                    <a:schemeClr val="bg1"/>
                  </a:solidFill>
                  <a:effectLst>
                    <a:outerShdw blurRad="38100" dist="38100" dir="2700000" algn="tl">
                      <a:srgbClr val="000000">
                        <a:alpha val="43137"/>
                      </a:srgbClr>
                    </a:outerShdw>
                  </a:effectLst>
                </a:rPr>
                <a:t>Plants</a:t>
              </a:r>
              <a:endParaRPr lang="pt-PT" sz="1400" b="1" dirty="0">
                <a:solidFill>
                  <a:schemeClr val="bg1"/>
                </a:solidFill>
                <a:effectLst>
                  <a:outerShdw blurRad="38100" dist="38100" dir="2700000" algn="tl">
                    <a:srgbClr val="000000">
                      <a:alpha val="43137"/>
                    </a:srgbClr>
                  </a:outerShdw>
                </a:effectLst>
              </a:endParaRPr>
            </a:p>
          </p:txBody>
        </p:sp>
        <p:sp>
          <p:nvSpPr>
            <p:cNvPr id="19" name="CaixaDeTexto 18"/>
            <p:cNvSpPr txBox="1"/>
            <p:nvPr/>
          </p:nvSpPr>
          <p:spPr>
            <a:xfrm>
              <a:off x="2123728" y="4813053"/>
              <a:ext cx="1183932" cy="264752"/>
            </a:xfrm>
            <a:prstGeom prst="rect">
              <a:avLst/>
            </a:prstGeom>
            <a:solidFill>
              <a:srgbClr val="739600"/>
            </a:solidFill>
          </p:spPr>
          <p:txBody>
            <a:bodyPr wrap="square" rtlCol="0">
              <a:spAutoFit/>
            </a:bodyPr>
            <a:lstStyle/>
            <a:p>
              <a:pPr algn="ctr">
                <a:lnSpc>
                  <a:spcPts val="1300"/>
                </a:lnSpc>
              </a:pPr>
              <a:r>
                <a:rPr lang="pt-PT" sz="1400" b="1" dirty="0" err="1" smtClean="0">
                  <a:solidFill>
                    <a:schemeClr val="bg1"/>
                  </a:solidFill>
                  <a:effectLst>
                    <a:outerShdw blurRad="38100" dist="38100" dir="2700000" algn="tl">
                      <a:srgbClr val="000000">
                        <a:alpha val="43137"/>
                      </a:srgbClr>
                    </a:outerShdw>
                  </a:effectLst>
                </a:rPr>
                <a:t>Microalgae</a:t>
              </a:r>
              <a:endParaRPr lang="pt-PT" sz="1400" b="1" dirty="0">
                <a:solidFill>
                  <a:schemeClr val="bg1"/>
                </a:solidFill>
                <a:effectLst>
                  <a:outerShdw blurRad="38100" dist="38100" dir="2700000" algn="tl">
                    <a:srgbClr val="000000">
                      <a:alpha val="43137"/>
                    </a:srgbClr>
                  </a:outerShdw>
                </a:effectLst>
              </a:endParaRPr>
            </a:p>
          </p:txBody>
        </p:sp>
        <p:sp>
          <p:nvSpPr>
            <p:cNvPr id="20" name="CaixaDeTexto 19"/>
            <p:cNvSpPr txBox="1"/>
            <p:nvPr/>
          </p:nvSpPr>
          <p:spPr>
            <a:xfrm>
              <a:off x="5724128" y="4828956"/>
              <a:ext cx="1224000" cy="264752"/>
            </a:xfrm>
            <a:prstGeom prst="rect">
              <a:avLst/>
            </a:prstGeom>
            <a:solidFill>
              <a:srgbClr val="739600"/>
            </a:solidFill>
          </p:spPr>
          <p:txBody>
            <a:bodyPr wrap="square" rtlCol="0">
              <a:spAutoFit/>
            </a:bodyPr>
            <a:lstStyle/>
            <a:p>
              <a:pPr algn="ctr">
                <a:lnSpc>
                  <a:spcPts val="1300"/>
                </a:lnSpc>
              </a:pPr>
              <a:r>
                <a:rPr lang="pt-PT" sz="1400" b="1" dirty="0" err="1" smtClean="0">
                  <a:solidFill>
                    <a:schemeClr val="bg1"/>
                  </a:solidFill>
                  <a:effectLst>
                    <a:outerShdw blurRad="38100" dist="38100" dir="2700000" algn="tl">
                      <a:srgbClr val="000000">
                        <a:alpha val="43137"/>
                      </a:srgbClr>
                    </a:outerShdw>
                  </a:effectLst>
                </a:rPr>
                <a:t>Hairy</a:t>
              </a:r>
              <a:r>
                <a:rPr lang="pt-PT" sz="1400" b="1" dirty="0" smtClean="0">
                  <a:solidFill>
                    <a:schemeClr val="bg1"/>
                  </a:solidFill>
                  <a:effectLst>
                    <a:outerShdw blurRad="38100" dist="38100" dir="2700000" algn="tl">
                      <a:srgbClr val="000000">
                        <a:alpha val="43137"/>
                      </a:srgbClr>
                    </a:outerShdw>
                  </a:effectLst>
                </a:rPr>
                <a:t> </a:t>
              </a:r>
              <a:r>
                <a:rPr lang="pt-PT" sz="1400" b="1" dirty="0" err="1" smtClean="0">
                  <a:solidFill>
                    <a:schemeClr val="bg1"/>
                  </a:solidFill>
                  <a:effectLst>
                    <a:outerShdw blurRad="38100" dist="38100" dir="2700000" algn="tl">
                      <a:srgbClr val="000000">
                        <a:alpha val="43137"/>
                      </a:srgbClr>
                    </a:outerShdw>
                  </a:effectLst>
                </a:rPr>
                <a:t>Roots</a:t>
              </a:r>
              <a:endParaRPr lang="pt-PT" sz="1400" b="1" dirty="0">
                <a:solidFill>
                  <a:schemeClr val="bg1"/>
                </a:solidFill>
                <a:effectLst>
                  <a:outerShdw blurRad="38100" dist="38100" dir="2700000" algn="tl">
                    <a:srgbClr val="000000">
                      <a:alpha val="43137"/>
                    </a:srgbClr>
                  </a:outerShdw>
                </a:effectLst>
              </a:endParaRPr>
            </a:p>
          </p:txBody>
        </p:sp>
        <p:sp>
          <p:nvSpPr>
            <p:cNvPr id="21" name="CaixaDeTexto 20"/>
            <p:cNvSpPr txBox="1"/>
            <p:nvPr/>
          </p:nvSpPr>
          <p:spPr>
            <a:xfrm>
              <a:off x="7120922" y="4829405"/>
              <a:ext cx="1260000" cy="264752"/>
            </a:xfrm>
            <a:prstGeom prst="rect">
              <a:avLst/>
            </a:prstGeom>
            <a:solidFill>
              <a:srgbClr val="739600"/>
            </a:solidFill>
          </p:spPr>
          <p:txBody>
            <a:bodyPr wrap="square" rtlCol="0">
              <a:spAutoFit/>
            </a:bodyPr>
            <a:lstStyle/>
            <a:p>
              <a:pPr algn="ctr">
                <a:lnSpc>
                  <a:spcPts val="1300"/>
                </a:lnSpc>
              </a:pPr>
              <a:r>
                <a:rPr lang="pt-PT" sz="1400" b="1" dirty="0" err="1" smtClean="0">
                  <a:solidFill>
                    <a:schemeClr val="bg1"/>
                  </a:solidFill>
                  <a:effectLst>
                    <a:outerShdw blurRad="38100" dist="38100" dir="2700000" algn="tl">
                      <a:srgbClr val="000000">
                        <a:alpha val="43137"/>
                      </a:srgbClr>
                    </a:outerShdw>
                  </a:effectLst>
                </a:rPr>
                <a:t>Moss</a:t>
              </a:r>
              <a:endParaRPr lang="pt-PT" sz="1400" b="1" dirty="0">
                <a:solidFill>
                  <a:schemeClr val="bg1"/>
                </a:solidFill>
                <a:effectLst>
                  <a:outerShdw blurRad="38100" dist="38100" dir="2700000" algn="tl">
                    <a:srgbClr val="000000">
                      <a:alpha val="43137"/>
                    </a:srgbClr>
                  </a:outerShdw>
                </a:effectLst>
              </a:endParaRPr>
            </a:p>
          </p:txBody>
        </p:sp>
        <p:sp>
          <p:nvSpPr>
            <p:cNvPr id="23" name="Rectângulo 22"/>
            <p:cNvSpPr/>
            <p:nvPr/>
          </p:nvSpPr>
          <p:spPr>
            <a:xfrm>
              <a:off x="3491880" y="5949280"/>
              <a:ext cx="201622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CaixaDeTexto 21"/>
            <p:cNvSpPr txBox="1"/>
            <p:nvPr/>
          </p:nvSpPr>
          <p:spPr>
            <a:xfrm>
              <a:off x="3595692" y="6021288"/>
              <a:ext cx="1872208" cy="264752"/>
            </a:xfrm>
            <a:prstGeom prst="rect">
              <a:avLst/>
            </a:prstGeom>
            <a:solidFill>
              <a:srgbClr val="739600"/>
            </a:solidFill>
          </p:spPr>
          <p:txBody>
            <a:bodyPr wrap="square" rtlCol="0">
              <a:spAutoFit/>
            </a:bodyPr>
            <a:lstStyle/>
            <a:p>
              <a:pPr algn="ctr">
                <a:lnSpc>
                  <a:spcPts val="1300"/>
                </a:lnSpc>
              </a:pPr>
              <a:r>
                <a:rPr lang="pt-PT" sz="1400" b="1" dirty="0" err="1" smtClean="0">
                  <a:solidFill>
                    <a:schemeClr val="bg1"/>
                  </a:solidFill>
                  <a:effectLst>
                    <a:outerShdw blurRad="38100" dist="38100" dir="2700000" algn="tl">
                      <a:srgbClr val="000000">
                        <a:alpha val="43137"/>
                      </a:srgbClr>
                    </a:outerShdw>
                  </a:effectLst>
                </a:rPr>
                <a:t>Plant</a:t>
              </a:r>
              <a:r>
                <a:rPr lang="pt-PT" sz="1400" b="1" dirty="0" smtClean="0">
                  <a:solidFill>
                    <a:schemeClr val="bg1"/>
                  </a:solidFill>
                  <a:effectLst>
                    <a:outerShdw blurRad="38100" dist="38100" dir="2700000" algn="tl">
                      <a:srgbClr val="000000">
                        <a:alpha val="43137"/>
                      </a:srgbClr>
                    </a:outerShdw>
                  </a:effectLst>
                </a:rPr>
                <a:t> Green </a:t>
              </a:r>
              <a:r>
                <a:rPr lang="pt-PT" sz="1400" b="1" dirty="0" err="1" smtClean="0">
                  <a:solidFill>
                    <a:schemeClr val="bg1"/>
                  </a:solidFill>
                  <a:effectLst>
                    <a:outerShdw blurRad="38100" dist="38100" dir="2700000" algn="tl">
                      <a:srgbClr val="000000">
                        <a:alpha val="43137"/>
                      </a:srgbClr>
                    </a:outerShdw>
                  </a:effectLst>
                </a:rPr>
                <a:t>Factory</a:t>
              </a:r>
              <a:endParaRPr lang="pt-PT" sz="1400" b="1" dirty="0">
                <a:solidFill>
                  <a:schemeClr val="bg1"/>
                </a:solidFill>
                <a:effectLst>
                  <a:outerShdw blurRad="38100" dist="38100" dir="2700000" algn="tl">
                    <a:srgbClr val="000000">
                      <a:alpha val="43137"/>
                    </a:srgbClr>
                  </a:outerShdw>
                </a:effectLst>
              </a:endParaRPr>
            </a:p>
          </p:txBody>
        </p:sp>
        <p:sp>
          <p:nvSpPr>
            <p:cNvPr id="24" name="CaixaDeTexto 23"/>
            <p:cNvSpPr txBox="1"/>
            <p:nvPr/>
          </p:nvSpPr>
          <p:spPr>
            <a:xfrm>
              <a:off x="2139630" y="6004937"/>
              <a:ext cx="1224000" cy="264752"/>
            </a:xfrm>
            <a:prstGeom prst="rect">
              <a:avLst/>
            </a:prstGeom>
            <a:solidFill>
              <a:srgbClr val="739600"/>
            </a:solidFill>
          </p:spPr>
          <p:txBody>
            <a:bodyPr wrap="square" rtlCol="0">
              <a:spAutoFit/>
            </a:bodyPr>
            <a:lstStyle/>
            <a:p>
              <a:pPr algn="ctr">
                <a:lnSpc>
                  <a:spcPts val="1300"/>
                </a:lnSpc>
              </a:pPr>
              <a:r>
                <a:rPr lang="pt-PT" sz="1400" b="1" dirty="0" err="1" smtClean="0">
                  <a:solidFill>
                    <a:schemeClr val="bg1"/>
                  </a:solidFill>
                  <a:effectLst>
                    <a:outerShdw blurRad="38100" dist="38100" dir="2700000" algn="tl">
                      <a:srgbClr val="000000">
                        <a:alpha val="43137"/>
                      </a:srgbClr>
                    </a:outerShdw>
                  </a:effectLst>
                </a:rPr>
                <a:t>Duckweed</a:t>
              </a:r>
              <a:endParaRPr lang="pt-PT" sz="1400" b="1" dirty="0">
                <a:solidFill>
                  <a:schemeClr val="bg1"/>
                </a:solidFill>
                <a:effectLst>
                  <a:outerShdw blurRad="38100" dist="38100" dir="2700000" algn="tl">
                    <a:srgbClr val="000000">
                      <a:alpha val="43137"/>
                    </a:srgbClr>
                  </a:outerShdw>
                </a:effectLst>
              </a:endParaRPr>
            </a:p>
          </p:txBody>
        </p:sp>
        <p:sp>
          <p:nvSpPr>
            <p:cNvPr id="25" name="CaixaDeTexto 24"/>
            <p:cNvSpPr txBox="1"/>
            <p:nvPr/>
          </p:nvSpPr>
          <p:spPr>
            <a:xfrm>
              <a:off x="5684373" y="6021288"/>
              <a:ext cx="1296000" cy="264752"/>
            </a:xfrm>
            <a:prstGeom prst="rect">
              <a:avLst/>
            </a:prstGeom>
            <a:solidFill>
              <a:srgbClr val="739600"/>
            </a:solidFill>
          </p:spPr>
          <p:txBody>
            <a:bodyPr wrap="square" rtlCol="0">
              <a:spAutoFit/>
            </a:bodyPr>
            <a:lstStyle/>
            <a:p>
              <a:pPr algn="ctr">
                <a:lnSpc>
                  <a:spcPts val="1300"/>
                </a:lnSpc>
              </a:pPr>
              <a:r>
                <a:rPr lang="pt-PT" sz="1400" b="1" dirty="0" err="1" smtClean="0">
                  <a:solidFill>
                    <a:schemeClr val="bg1"/>
                  </a:solidFill>
                  <a:effectLst>
                    <a:outerShdw blurRad="38100" dist="38100" dir="2700000" algn="tl">
                      <a:srgbClr val="000000">
                        <a:alpha val="43137"/>
                      </a:srgbClr>
                    </a:outerShdw>
                  </a:effectLst>
                </a:rPr>
                <a:t>Plant</a:t>
              </a:r>
              <a:r>
                <a:rPr lang="pt-PT" sz="1400" b="1" dirty="0" smtClean="0">
                  <a:solidFill>
                    <a:schemeClr val="bg1"/>
                  </a:solidFill>
                  <a:effectLst>
                    <a:outerShdw blurRad="38100" dist="38100" dir="2700000" algn="tl">
                      <a:srgbClr val="000000">
                        <a:alpha val="43137"/>
                      </a:srgbClr>
                    </a:outerShdw>
                  </a:effectLst>
                </a:rPr>
                <a:t> </a:t>
              </a:r>
              <a:r>
                <a:rPr lang="pt-PT" sz="1400" b="1" dirty="0" err="1" smtClean="0">
                  <a:solidFill>
                    <a:schemeClr val="bg1"/>
                  </a:solidFill>
                  <a:effectLst>
                    <a:outerShdw blurRad="38100" dist="38100" dir="2700000" algn="tl">
                      <a:srgbClr val="000000">
                        <a:alpha val="43137"/>
                      </a:srgbClr>
                    </a:outerShdw>
                  </a:effectLst>
                </a:rPr>
                <a:t>Cells</a:t>
              </a:r>
              <a:endParaRPr lang="pt-PT" sz="1400" b="1" dirty="0">
                <a:solidFill>
                  <a:schemeClr val="bg1"/>
                </a:solidFill>
                <a:effectLst>
                  <a:outerShdw blurRad="38100" dist="38100" dir="2700000" algn="tl">
                    <a:srgbClr val="000000">
                      <a:alpha val="43137"/>
                    </a:srgbClr>
                  </a:outerShdw>
                </a:effectLst>
              </a:endParaRPr>
            </a:p>
          </p:txBody>
        </p:sp>
        <p:sp>
          <p:nvSpPr>
            <p:cNvPr id="26" name="Rectângulo 25"/>
            <p:cNvSpPr/>
            <p:nvPr/>
          </p:nvSpPr>
          <p:spPr>
            <a:xfrm>
              <a:off x="707870" y="5997435"/>
              <a:ext cx="1368152" cy="288032"/>
            </a:xfrm>
            <a:prstGeom prst="rect">
              <a:avLst/>
            </a:prstGeom>
            <a:solidFill>
              <a:srgbClr val="B0DAE6"/>
            </a:solidFill>
            <a:ln>
              <a:solidFill>
                <a:srgbClr val="B0D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err="1" smtClean="0">
                  <a:solidFill>
                    <a:schemeClr val="tx1"/>
                  </a:solidFill>
                </a:rPr>
                <a:t>Aquatic</a:t>
              </a:r>
              <a:r>
                <a:rPr lang="pt-PT" sz="1400" b="1" dirty="0" smtClean="0">
                  <a:solidFill>
                    <a:schemeClr val="tx1"/>
                  </a:solidFill>
                </a:rPr>
                <a:t> </a:t>
              </a:r>
              <a:r>
                <a:rPr lang="pt-PT" sz="1400" b="1" dirty="0" err="1" smtClean="0">
                  <a:solidFill>
                    <a:schemeClr val="tx1"/>
                  </a:solidFill>
                </a:rPr>
                <a:t>Plants</a:t>
              </a:r>
              <a:endParaRPr lang="pt-PT" sz="1400" b="1" dirty="0">
                <a:solidFill>
                  <a:schemeClr val="tx1"/>
                </a:solidFill>
              </a:endParaRPr>
            </a:p>
          </p:txBody>
        </p:sp>
        <p:sp>
          <p:nvSpPr>
            <p:cNvPr id="27" name="CaixaDeTexto 26"/>
            <p:cNvSpPr txBox="1"/>
            <p:nvPr/>
          </p:nvSpPr>
          <p:spPr>
            <a:xfrm>
              <a:off x="747625" y="3903057"/>
              <a:ext cx="1152128" cy="425758"/>
            </a:xfrm>
            <a:prstGeom prst="rect">
              <a:avLst/>
            </a:prstGeom>
            <a:solidFill>
              <a:schemeClr val="accent1">
                <a:lumMod val="75000"/>
              </a:schemeClr>
            </a:solidFill>
          </p:spPr>
          <p:txBody>
            <a:bodyPr wrap="square" rtlCol="0">
              <a:spAutoFit/>
            </a:bodyPr>
            <a:lstStyle/>
            <a:p>
              <a:pPr algn="ctr">
                <a:lnSpc>
                  <a:spcPts val="1300"/>
                </a:lnSpc>
              </a:pPr>
              <a:r>
                <a:rPr lang="pt-PT" sz="1200" b="1" dirty="0" smtClean="0">
                  <a:solidFill>
                    <a:schemeClr val="bg1"/>
                  </a:solidFill>
                </a:rPr>
                <a:t>Nuclear </a:t>
              </a:r>
              <a:r>
                <a:rPr lang="pt-PT" sz="1200" b="1" dirty="0" err="1" smtClean="0">
                  <a:solidFill>
                    <a:schemeClr val="bg1"/>
                  </a:solidFill>
                </a:rPr>
                <a:t>transformation</a:t>
              </a:r>
              <a:endParaRPr lang="pt-PT" sz="1200" b="1" dirty="0">
                <a:solidFill>
                  <a:schemeClr val="bg1"/>
                </a:solidFill>
              </a:endParaRPr>
            </a:p>
          </p:txBody>
        </p:sp>
        <p:sp>
          <p:nvSpPr>
            <p:cNvPr id="28" name="CaixaDeTexto 27"/>
            <p:cNvSpPr txBox="1"/>
            <p:nvPr/>
          </p:nvSpPr>
          <p:spPr>
            <a:xfrm>
              <a:off x="747625" y="4426907"/>
              <a:ext cx="1152128" cy="425758"/>
            </a:xfrm>
            <a:prstGeom prst="rect">
              <a:avLst/>
            </a:prstGeom>
            <a:solidFill>
              <a:schemeClr val="accent1">
                <a:lumMod val="75000"/>
              </a:schemeClr>
            </a:solidFill>
          </p:spPr>
          <p:txBody>
            <a:bodyPr wrap="square" rtlCol="0">
              <a:spAutoFit/>
            </a:bodyPr>
            <a:lstStyle/>
            <a:p>
              <a:pPr algn="ctr">
                <a:lnSpc>
                  <a:spcPts val="1300"/>
                </a:lnSpc>
              </a:pPr>
              <a:r>
                <a:rPr lang="pt-PT" sz="1200" b="1" dirty="0" err="1" smtClean="0">
                  <a:solidFill>
                    <a:schemeClr val="bg1"/>
                  </a:solidFill>
                </a:rPr>
                <a:t>Chloroplast</a:t>
              </a:r>
              <a:r>
                <a:rPr lang="pt-PT" sz="1200" b="1" dirty="0" smtClean="0">
                  <a:solidFill>
                    <a:schemeClr val="bg1"/>
                  </a:solidFill>
                </a:rPr>
                <a:t> </a:t>
              </a:r>
              <a:r>
                <a:rPr lang="pt-PT" sz="1200" b="1" dirty="0" err="1" smtClean="0">
                  <a:solidFill>
                    <a:schemeClr val="bg1"/>
                  </a:solidFill>
                </a:rPr>
                <a:t>transformation</a:t>
              </a:r>
              <a:endParaRPr lang="pt-PT" sz="1200" b="1" dirty="0">
                <a:solidFill>
                  <a:schemeClr val="bg1"/>
                </a:solidFill>
              </a:endParaRPr>
            </a:p>
          </p:txBody>
        </p:sp>
        <p:sp>
          <p:nvSpPr>
            <p:cNvPr id="29" name="Rectângulo 28"/>
            <p:cNvSpPr/>
            <p:nvPr/>
          </p:nvSpPr>
          <p:spPr>
            <a:xfrm>
              <a:off x="7030905" y="5750485"/>
              <a:ext cx="1461426" cy="612000"/>
            </a:xfrm>
            <a:prstGeom prst="rect">
              <a:avLst/>
            </a:prstGeom>
            <a:solidFill>
              <a:srgbClr val="D9FFD9"/>
            </a:solidFill>
            <a:ln>
              <a:solidFill>
                <a:srgbClr val="D9F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pt-PT" sz="1400" b="1" dirty="0" smtClean="0">
                  <a:solidFill>
                    <a:schemeClr val="tx1"/>
                  </a:solidFill>
                </a:rPr>
                <a:t>In vitro </a:t>
              </a:r>
              <a:r>
                <a:rPr lang="pt-PT" sz="1400" b="1" dirty="0" err="1" smtClean="0">
                  <a:solidFill>
                    <a:schemeClr val="tx1"/>
                  </a:solidFill>
                </a:rPr>
                <a:t>Cultured</a:t>
              </a:r>
              <a:r>
                <a:rPr lang="pt-PT" sz="1400" b="1" dirty="0" smtClean="0">
                  <a:solidFill>
                    <a:schemeClr val="tx1"/>
                  </a:solidFill>
                </a:rPr>
                <a:t> </a:t>
              </a:r>
              <a:r>
                <a:rPr lang="pt-PT" sz="1400" b="1" dirty="0" err="1" smtClean="0">
                  <a:solidFill>
                    <a:schemeClr val="tx1"/>
                  </a:solidFill>
                </a:rPr>
                <a:t>Plant</a:t>
              </a:r>
              <a:r>
                <a:rPr lang="pt-PT" sz="1400" b="1" dirty="0" smtClean="0">
                  <a:solidFill>
                    <a:schemeClr val="tx1"/>
                  </a:solidFill>
                </a:rPr>
                <a:t> </a:t>
              </a:r>
              <a:r>
                <a:rPr lang="pt-PT" sz="1400" b="1" dirty="0" err="1" smtClean="0">
                  <a:solidFill>
                    <a:schemeClr val="tx1"/>
                  </a:solidFill>
                </a:rPr>
                <a:t>Cells</a:t>
              </a:r>
              <a:r>
                <a:rPr lang="pt-PT" sz="1400" b="1" dirty="0" smtClean="0">
                  <a:solidFill>
                    <a:schemeClr val="tx1"/>
                  </a:solidFill>
                </a:rPr>
                <a:t>/ </a:t>
              </a:r>
              <a:r>
                <a:rPr lang="pt-PT" sz="1400" b="1" dirty="0" err="1" smtClean="0">
                  <a:solidFill>
                    <a:schemeClr val="tx1"/>
                  </a:solidFill>
                </a:rPr>
                <a:t>Tissues</a:t>
              </a:r>
              <a:endParaRPr lang="pt-PT" sz="1400" b="1" dirty="0">
                <a:solidFill>
                  <a:schemeClr val="tx1"/>
                </a:solidFill>
              </a:endParaRPr>
            </a:p>
          </p:txBody>
        </p:sp>
        <p:grpSp>
          <p:nvGrpSpPr>
            <p:cNvPr id="30" name="Group 29"/>
            <p:cNvGrpSpPr/>
            <p:nvPr/>
          </p:nvGrpSpPr>
          <p:grpSpPr>
            <a:xfrm>
              <a:off x="2041840" y="1036835"/>
              <a:ext cx="5223356" cy="1529677"/>
              <a:chOff x="2041840" y="1036835"/>
              <a:chExt cx="5223356" cy="1529677"/>
            </a:xfrm>
          </p:grpSpPr>
          <p:sp>
            <p:nvSpPr>
              <p:cNvPr id="31" name="CaixaDeTexto 5"/>
              <p:cNvSpPr txBox="1"/>
              <p:nvPr/>
            </p:nvSpPr>
            <p:spPr>
              <a:xfrm>
                <a:off x="3112179" y="1036835"/>
                <a:ext cx="1728192" cy="307777"/>
              </a:xfrm>
              <a:prstGeom prst="rect">
                <a:avLst/>
              </a:prstGeom>
              <a:solidFill>
                <a:schemeClr val="accent3">
                  <a:lumMod val="40000"/>
                  <a:lumOff val="60000"/>
                </a:schemeClr>
              </a:solidFill>
            </p:spPr>
            <p:txBody>
              <a:bodyPr wrap="square" rtlCol="0">
                <a:spAutoFit/>
              </a:bodyPr>
              <a:lstStyle/>
              <a:p>
                <a:pPr algn="ctr"/>
                <a:r>
                  <a:rPr lang="pt-PT" sz="1400" b="1" dirty="0" err="1" smtClean="0"/>
                  <a:t>Expression</a:t>
                </a:r>
                <a:r>
                  <a:rPr lang="pt-PT" sz="1400" b="1" dirty="0" smtClean="0"/>
                  <a:t> in </a:t>
                </a:r>
                <a:r>
                  <a:rPr lang="pt-PT" sz="1400" b="1" dirty="0" err="1" smtClean="0"/>
                  <a:t>leaves</a:t>
                </a:r>
                <a:endParaRPr lang="pt-PT" sz="1400" b="1" dirty="0"/>
              </a:p>
            </p:txBody>
          </p:sp>
          <p:sp>
            <p:nvSpPr>
              <p:cNvPr id="32" name="CaixaDeTexto 6"/>
              <p:cNvSpPr txBox="1"/>
              <p:nvPr/>
            </p:nvSpPr>
            <p:spPr>
              <a:xfrm>
                <a:off x="4960085" y="1044785"/>
                <a:ext cx="1728192" cy="307777"/>
              </a:xfrm>
              <a:prstGeom prst="rect">
                <a:avLst/>
              </a:prstGeom>
              <a:solidFill>
                <a:schemeClr val="accent3">
                  <a:lumMod val="40000"/>
                  <a:lumOff val="60000"/>
                </a:schemeClr>
              </a:solidFill>
            </p:spPr>
            <p:txBody>
              <a:bodyPr wrap="square" rtlCol="0">
                <a:spAutoFit/>
              </a:bodyPr>
              <a:lstStyle/>
              <a:p>
                <a:pPr algn="ctr"/>
                <a:r>
                  <a:rPr lang="pt-PT" sz="1400" b="1" dirty="0" err="1" smtClean="0"/>
                  <a:t>Expression</a:t>
                </a:r>
                <a:r>
                  <a:rPr lang="pt-PT" sz="1400" b="1" dirty="0" smtClean="0"/>
                  <a:t> in </a:t>
                </a:r>
                <a:r>
                  <a:rPr lang="pt-PT" sz="1400" b="1" dirty="0" err="1" smtClean="0"/>
                  <a:t>seeds</a:t>
                </a:r>
                <a:endParaRPr lang="pt-PT" sz="1400" b="1" dirty="0"/>
              </a:p>
            </p:txBody>
          </p:sp>
          <p:sp>
            <p:nvSpPr>
              <p:cNvPr id="33" name="CaixaDeTexto 7"/>
              <p:cNvSpPr txBox="1"/>
              <p:nvPr/>
            </p:nvSpPr>
            <p:spPr>
              <a:xfrm>
                <a:off x="2041840" y="1604947"/>
                <a:ext cx="1090000" cy="431465"/>
              </a:xfrm>
              <a:prstGeom prst="rect">
                <a:avLst/>
              </a:prstGeom>
              <a:solidFill>
                <a:schemeClr val="accent3">
                  <a:lumMod val="40000"/>
                  <a:lumOff val="60000"/>
                </a:schemeClr>
              </a:solidFill>
            </p:spPr>
            <p:txBody>
              <a:bodyPr wrap="square" rtlCol="0">
                <a:spAutoFit/>
              </a:bodyPr>
              <a:lstStyle/>
              <a:p>
                <a:pPr algn="ctr">
                  <a:lnSpc>
                    <a:spcPts val="1300"/>
                  </a:lnSpc>
                </a:pPr>
                <a:r>
                  <a:rPr lang="pt-PT" sz="1400" b="1" dirty="0" err="1" smtClean="0"/>
                  <a:t>Plant</a:t>
                </a:r>
                <a:r>
                  <a:rPr lang="pt-PT" sz="1400" b="1" dirty="0" smtClean="0"/>
                  <a:t> </a:t>
                </a:r>
                <a:r>
                  <a:rPr lang="pt-PT" sz="1400" b="1" dirty="0" err="1" smtClean="0"/>
                  <a:t>virus-based</a:t>
                </a:r>
                <a:endParaRPr lang="pt-PT" sz="1400" b="1" dirty="0"/>
              </a:p>
            </p:txBody>
          </p:sp>
          <p:sp>
            <p:nvSpPr>
              <p:cNvPr id="34" name="CaixaDeTexto 8"/>
              <p:cNvSpPr txBox="1"/>
              <p:nvPr/>
            </p:nvSpPr>
            <p:spPr>
              <a:xfrm>
                <a:off x="3196589" y="1604498"/>
                <a:ext cx="1235163" cy="425758"/>
              </a:xfrm>
              <a:prstGeom prst="rect">
                <a:avLst/>
              </a:prstGeom>
              <a:solidFill>
                <a:schemeClr val="accent3">
                  <a:lumMod val="40000"/>
                  <a:lumOff val="60000"/>
                </a:schemeClr>
              </a:solidFill>
            </p:spPr>
            <p:txBody>
              <a:bodyPr wrap="square" rtlCol="0">
                <a:spAutoFit/>
              </a:bodyPr>
              <a:lstStyle/>
              <a:p>
                <a:pPr algn="ctr">
                  <a:lnSpc>
                    <a:spcPts val="1300"/>
                  </a:lnSpc>
                </a:pPr>
                <a:r>
                  <a:rPr lang="pt-PT" sz="1400" b="1" dirty="0" err="1" smtClean="0"/>
                  <a:t>Expression</a:t>
                </a:r>
                <a:r>
                  <a:rPr lang="pt-PT" sz="1400" b="1" dirty="0" smtClean="0"/>
                  <a:t> </a:t>
                </a:r>
                <a:r>
                  <a:rPr lang="pt-PT" sz="1400" b="1" dirty="0" err="1" smtClean="0"/>
                  <a:t>vector-based</a:t>
                </a:r>
                <a:endParaRPr lang="pt-PT" sz="1400" b="1" dirty="0"/>
              </a:p>
            </p:txBody>
          </p:sp>
          <p:sp>
            <p:nvSpPr>
              <p:cNvPr id="35" name="CaixaDeTexto 9"/>
              <p:cNvSpPr txBox="1"/>
              <p:nvPr/>
            </p:nvSpPr>
            <p:spPr>
              <a:xfrm>
                <a:off x="4496613" y="1604947"/>
                <a:ext cx="1359812" cy="425758"/>
              </a:xfrm>
              <a:prstGeom prst="rect">
                <a:avLst/>
              </a:prstGeom>
              <a:solidFill>
                <a:schemeClr val="accent3">
                  <a:lumMod val="40000"/>
                  <a:lumOff val="60000"/>
                </a:schemeClr>
              </a:solidFill>
            </p:spPr>
            <p:txBody>
              <a:bodyPr wrap="square" rtlCol="0">
                <a:spAutoFit/>
              </a:bodyPr>
              <a:lstStyle/>
              <a:p>
                <a:pPr algn="ctr">
                  <a:lnSpc>
                    <a:spcPts val="1300"/>
                  </a:lnSpc>
                </a:pPr>
                <a:r>
                  <a:rPr lang="pt-PT" sz="1400" b="1" dirty="0" smtClean="0"/>
                  <a:t>Nuclear </a:t>
                </a:r>
                <a:r>
                  <a:rPr lang="pt-PT" sz="1400" b="1" dirty="0" err="1" smtClean="0"/>
                  <a:t>transformation</a:t>
                </a:r>
                <a:endParaRPr lang="pt-PT" sz="1400" b="1" dirty="0"/>
              </a:p>
            </p:txBody>
          </p:sp>
          <p:sp>
            <p:nvSpPr>
              <p:cNvPr id="36" name="CaixaDeTexto 10"/>
              <p:cNvSpPr txBox="1"/>
              <p:nvPr/>
            </p:nvSpPr>
            <p:spPr>
              <a:xfrm>
                <a:off x="5905384" y="1604947"/>
                <a:ext cx="1359812" cy="425758"/>
              </a:xfrm>
              <a:prstGeom prst="rect">
                <a:avLst/>
              </a:prstGeom>
              <a:solidFill>
                <a:schemeClr val="accent3">
                  <a:lumMod val="40000"/>
                  <a:lumOff val="60000"/>
                </a:schemeClr>
              </a:solidFill>
            </p:spPr>
            <p:txBody>
              <a:bodyPr wrap="square" rtlCol="0">
                <a:spAutoFit/>
              </a:bodyPr>
              <a:lstStyle/>
              <a:p>
                <a:pPr algn="ctr">
                  <a:lnSpc>
                    <a:spcPts val="1300"/>
                  </a:lnSpc>
                </a:pPr>
                <a:r>
                  <a:rPr lang="pt-PT" sz="1400" b="1" dirty="0" err="1" smtClean="0"/>
                  <a:t>Chloroplast</a:t>
                </a:r>
                <a:r>
                  <a:rPr lang="pt-PT" sz="1400" b="1" dirty="0" smtClean="0"/>
                  <a:t> </a:t>
                </a:r>
                <a:r>
                  <a:rPr lang="pt-PT" sz="1400" b="1" dirty="0" err="1" smtClean="0"/>
                  <a:t>transformation</a:t>
                </a:r>
                <a:endParaRPr lang="pt-PT" sz="1400" b="1" dirty="0"/>
              </a:p>
            </p:txBody>
          </p:sp>
          <p:sp>
            <p:nvSpPr>
              <p:cNvPr id="37" name="CaixaDeTexto 13"/>
              <p:cNvSpPr txBox="1"/>
              <p:nvPr/>
            </p:nvSpPr>
            <p:spPr>
              <a:xfrm>
                <a:off x="2483768" y="2287525"/>
                <a:ext cx="1967171" cy="271485"/>
              </a:xfrm>
              <a:prstGeom prst="rect">
                <a:avLst/>
              </a:prstGeom>
              <a:solidFill>
                <a:schemeClr val="accent3">
                  <a:lumMod val="75000"/>
                </a:schemeClr>
              </a:solidFill>
            </p:spPr>
            <p:txBody>
              <a:bodyPr wrap="square" rtlCol="0">
                <a:spAutoFit/>
              </a:bodyPr>
              <a:lstStyle/>
              <a:p>
                <a:pPr algn="ctr">
                  <a:lnSpc>
                    <a:spcPts val="1300"/>
                  </a:lnSpc>
                </a:pPr>
                <a:r>
                  <a:rPr lang="pt-PT" sz="1600" b="1" dirty="0" err="1" smtClean="0">
                    <a:solidFill>
                      <a:schemeClr val="bg1"/>
                    </a:solidFill>
                    <a:effectLst>
                      <a:outerShdw blurRad="38100" dist="38100" dir="2700000" algn="tl">
                        <a:srgbClr val="000000">
                          <a:alpha val="43137"/>
                        </a:srgbClr>
                      </a:outerShdw>
                    </a:effectLst>
                  </a:rPr>
                  <a:t>Transient</a:t>
                </a:r>
                <a:r>
                  <a:rPr lang="pt-PT" sz="1600" b="1" dirty="0" smtClean="0">
                    <a:solidFill>
                      <a:schemeClr val="bg1"/>
                    </a:solidFill>
                    <a:effectLst>
                      <a:outerShdw blurRad="38100" dist="38100" dir="2700000" algn="tl">
                        <a:srgbClr val="000000">
                          <a:alpha val="43137"/>
                        </a:srgbClr>
                      </a:outerShdw>
                    </a:effectLst>
                  </a:rPr>
                  <a:t> </a:t>
                </a:r>
                <a:r>
                  <a:rPr lang="pt-PT" sz="1600" b="1" dirty="0" err="1" smtClean="0">
                    <a:solidFill>
                      <a:schemeClr val="bg1"/>
                    </a:solidFill>
                    <a:effectLst>
                      <a:outerShdw blurRad="38100" dist="38100" dir="2700000" algn="tl">
                        <a:srgbClr val="000000">
                          <a:alpha val="43137"/>
                        </a:srgbClr>
                      </a:outerShdw>
                    </a:effectLst>
                  </a:rPr>
                  <a:t>Expression</a:t>
                </a:r>
                <a:endParaRPr lang="pt-PT" sz="1600" b="1" dirty="0">
                  <a:solidFill>
                    <a:schemeClr val="bg1"/>
                  </a:solidFill>
                  <a:effectLst>
                    <a:outerShdw blurRad="38100" dist="38100" dir="2700000" algn="tl">
                      <a:srgbClr val="000000">
                        <a:alpha val="43137"/>
                      </a:srgbClr>
                    </a:outerShdw>
                  </a:effectLst>
                </a:endParaRPr>
              </a:p>
            </p:txBody>
          </p:sp>
          <p:sp>
            <p:nvSpPr>
              <p:cNvPr id="38" name="CaixaDeTexto 15"/>
              <p:cNvSpPr txBox="1"/>
              <p:nvPr/>
            </p:nvSpPr>
            <p:spPr>
              <a:xfrm>
                <a:off x="4596751" y="2295027"/>
                <a:ext cx="1967171" cy="271485"/>
              </a:xfrm>
              <a:prstGeom prst="rect">
                <a:avLst/>
              </a:prstGeom>
              <a:solidFill>
                <a:schemeClr val="accent3">
                  <a:lumMod val="75000"/>
                </a:schemeClr>
              </a:solidFill>
            </p:spPr>
            <p:txBody>
              <a:bodyPr wrap="square" rtlCol="0">
                <a:spAutoFit/>
              </a:bodyPr>
              <a:lstStyle/>
              <a:p>
                <a:pPr algn="ctr">
                  <a:lnSpc>
                    <a:spcPts val="1300"/>
                  </a:lnSpc>
                </a:pPr>
                <a:r>
                  <a:rPr lang="pt-PT" sz="1600" b="1" dirty="0" err="1" smtClean="0">
                    <a:solidFill>
                      <a:schemeClr val="bg1"/>
                    </a:solidFill>
                    <a:effectLst>
                      <a:outerShdw blurRad="38100" dist="38100" dir="2700000" algn="tl">
                        <a:srgbClr val="000000">
                          <a:alpha val="43137"/>
                        </a:srgbClr>
                      </a:outerShdw>
                    </a:effectLst>
                  </a:rPr>
                  <a:t>Stable</a:t>
                </a:r>
                <a:r>
                  <a:rPr lang="pt-PT" sz="1600" b="1" dirty="0" smtClean="0">
                    <a:solidFill>
                      <a:schemeClr val="bg1"/>
                    </a:solidFill>
                    <a:effectLst>
                      <a:outerShdw blurRad="38100" dist="38100" dir="2700000" algn="tl">
                        <a:srgbClr val="000000">
                          <a:alpha val="43137"/>
                        </a:srgbClr>
                      </a:outerShdw>
                    </a:effectLst>
                  </a:rPr>
                  <a:t> </a:t>
                </a:r>
                <a:r>
                  <a:rPr lang="pt-PT" sz="1600" b="1" dirty="0" err="1" smtClean="0">
                    <a:solidFill>
                      <a:schemeClr val="bg1"/>
                    </a:solidFill>
                    <a:effectLst>
                      <a:outerShdw blurRad="38100" dist="38100" dir="2700000" algn="tl">
                        <a:srgbClr val="000000">
                          <a:alpha val="43137"/>
                        </a:srgbClr>
                      </a:outerShdw>
                    </a:effectLst>
                  </a:rPr>
                  <a:t>Expression</a:t>
                </a:r>
                <a:endParaRPr lang="pt-PT" sz="1600" b="1" dirty="0">
                  <a:solidFill>
                    <a:schemeClr val="bg1"/>
                  </a:solidFill>
                  <a:effectLst>
                    <a:outerShdw blurRad="38100" dist="38100" dir="2700000" algn="tl">
                      <a:srgbClr val="000000">
                        <a:alpha val="43137"/>
                      </a:srgbClr>
                    </a:outerShdw>
                  </a:effectLst>
                </a:endParaRPr>
              </a:p>
            </p:txBody>
          </p:sp>
        </p:grpSp>
        <p:pic>
          <p:nvPicPr>
            <p:cNvPr id="39" name="Picture 38" descr="Platforms.jpg"/>
            <p:cNvPicPr>
              <a:picLocks noChangeAspect="1"/>
            </p:cNvPicPr>
            <p:nvPr/>
          </p:nvPicPr>
          <p:blipFill>
            <a:blip r:embed="rId4" cstate="print">
              <a:clrChange>
                <a:clrFrom>
                  <a:srgbClr val="EFF8DD"/>
                </a:clrFrom>
                <a:clrTo>
                  <a:srgbClr val="EFF8DD">
                    <a:alpha val="0"/>
                  </a:srgbClr>
                </a:clrTo>
              </a:clrChange>
              <a:extLst>
                <a:ext uri="{28A0092B-C50C-407E-A947-70E740481C1C}">
                  <a14:useLocalDpi xmlns:a14="http://schemas.microsoft.com/office/drawing/2010/main"/>
                </a:ext>
              </a:extLst>
            </a:blip>
            <a:srcRect/>
            <a:stretch>
              <a:fillRect/>
            </a:stretch>
          </p:blipFill>
          <p:spPr>
            <a:xfrm>
              <a:off x="4572000" y="1371600"/>
              <a:ext cx="1038225" cy="276225"/>
            </a:xfrm>
            <a:prstGeom prst="rect">
              <a:avLst/>
            </a:prstGeom>
          </p:spPr>
        </p:pic>
        <p:pic>
          <p:nvPicPr>
            <p:cNvPr id="40" name="Picture 39" descr="Platforms.jpg"/>
            <p:cNvPicPr>
              <a:picLocks noChangeAspect="1"/>
            </p:cNvPicPr>
            <p:nvPr/>
          </p:nvPicPr>
          <p:blipFill>
            <a:blip r:embed="rId4" cstate="print">
              <a:clrChange>
                <a:clrFrom>
                  <a:srgbClr val="EFF8DD"/>
                </a:clrFrom>
                <a:clrTo>
                  <a:srgbClr val="EFF8DD">
                    <a:alpha val="0"/>
                  </a:srgbClr>
                </a:clrTo>
              </a:clrChange>
              <a:extLst>
                <a:ext uri="{28A0092B-C50C-407E-A947-70E740481C1C}">
                  <a14:useLocalDpi xmlns:a14="http://schemas.microsoft.com/office/drawing/2010/main"/>
                </a:ext>
              </a:extLst>
            </a:blip>
            <a:srcRect/>
            <a:stretch>
              <a:fillRect/>
            </a:stretch>
          </p:blipFill>
          <p:spPr>
            <a:xfrm>
              <a:off x="2771800" y="2044080"/>
              <a:ext cx="1038225" cy="276225"/>
            </a:xfrm>
            <a:prstGeom prst="rect">
              <a:avLst/>
            </a:prstGeom>
          </p:spPr>
        </p:pic>
        <p:pic>
          <p:nvPicPr>
            <p:cNvPr id="41" name="Picture 40" descr="Platforms.jpg"/>
            <p:cNvPicPr>
              <a:picLocks noChangeAspect="1"/>
            </p:cNvPicPr>
            <p:nvPr/>
          </p:nvPicPr>
          <p:blipFill>
            <a:blip r:embed="rId4" cstate="print">
              <a:clrChange>
                <a:clrFrom>
                  <a:srgbClr val="EFF8DD"/>
                </a:clrFrom>
                <a:clrTo>
                  <a:srgbClr val="EFF8DD">
                    <a:alpha val="0"/>
                  </a:srgbClr>
                </a:clrTo>
              </a:clrChange>
              <a:extLst>
                <a:ext uri="{28A0092B-C50C-407E-A947-70E740481C1C}">
                  <a14:useLocalDpi xmlns:a14="http://schemas.microsoft.com/office/drawing/2010/main"/>
                </a:ext>
              </a:extLst>
            </a:blip>
            <a:srcRect/>
            <a:stretch>
              <a:fillRect/>
            </a:stretch>
          </p:blipFill>
          <p:spPr>
            <a:xfrm>
              <a:off x="5292080" y="2051323"/>
              <a:ext cx="1038225" cy="276225"/>
            </a:xfrm>
            <a:prstGeom prst="rect">
              <a:avLst/>
            </a:prstGeom>
          </p:spPr>
        </p:pic>
      </p:grpSp>
    </p:spTree>
    <p:extLst>
      <p:ext uri="{BB962C8B-B14F-4D97-AF65-F5344CB8AC3E}">
        <p14:creationId xmlns:p14="http://schemas.microsoft.com/office/powerpoint/2010/main" val="11412663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ítulo 4"/>
          <p:cNvSpPr>
            <a:spLocks noGrp="1"/>
          </p:cNvSpPr>
          <p:nvPr>
            <p:ph type="title"/>
          </p:nvPr>
        </p:nvSpPr>
        <p:spPr bwMode="auto">
          <a:xfrm>
            <a:off x="755650" y="350838"/>
            <a:ext cx="7128718" cy="504825"/>
          </a:xfrm>
          <a:extLst/>
        </p:spPr>
        <p:txBody>
          <a:bodyPr wrap="square" numCol="1" anchorCtr="0" compatLnSpc="1">
            <a:prstTxWarp prst="textNoShape">
              <a:avLst/>
            </a:prstTxWarp>
          </a:bodyPr>
          <a:lstStyle/>
          <a:p>
            <a:pPr eaLnBrk="1" hangingPunct="1">
              <a:defRPr/>
            </a:pPr>
            <a:r>
              <a:rPr lang="pt-PT" dirty="0" err="1" smtClean="0"/>
              <a:t>Why</a:t>
            </a:r>
            <a:r>
              <a:rPr lang="pt-PT" dirty="0" smtClean="0"/>
              <a:t> </a:t>
            </a:r>
            <a:r>
              <a:rPr lang="pt-PT" dirty="0" err="1" smtClean="0"/>
              <a:t>plant-based</a:t>
            </a:r>
            <a:r>
              <a:rPr lang="pt-PT" dirty="0" smtClean="0"/>
              <a:t> </a:t>
            </a:r>
            <a:r>
              <a:rPr lang="pt-PT" dirty="0" err="1" smtClean="0"/>
              <a:t>systems</a:t>
            </a:r>
            <a:r>
              <a:rPr lang="pt-PT" dirty="0" smtClean="0"/>
              <a:t> for molecular </a:t>
            </a:r>
            <a:r>
              <a:rPr lang="pt-PT" dirty="0" err="1" smtClean="0"/>
              <a:t>farming</a:t>
            </a:r>
            <a:r>
              <a:rPr lang="pt-PT" dirty="0" smtClean="0"/>
              <a:t>?</a:t>
            </a:r>
          </a:p>
        </p:txBody>
      </p:sp>
      <p:sp>
        <p:nvSpPr>
          <p:cNvPr id="2" name="TextBox 1"/>
          <p:cNvSpPr txBox="1"/>
          <p:nvPr/>
        </p:nvSpPr>
        <p:spPr>
          <a:xfrm>
            <a:off x="1907705" y="1810559"/>
            <a:ext cx="6408711" cy="2554545"/>
          </a:xfrm>
          <a:prstGeom prst="rect">
            <a:avLst/>
          </a:prstGeom>
          <a:noFill/>
        </p:spPr>
        <p:txBody>
          <a:bodyPr wrap="square" rtlCol="0">
            <a:spAutoFit/>
          </a:bodyPr>
          <a:lstStyle/>
          <a:p>
            <a:pPr marL="187325" indent="-187325">
              <a:buFont typeface="Wingdings" pitchFamily="2" charset="2"/>
              <a:buChar char="§"/>
            </a:pPr>
            <a:r>
              <a:rPr lang="en-US" sz="2000" dirty="0" smtClean="0"/>
              <a:t>are very flexible and can produce a wide range and diversity of proteins</a:t>
            </a:r>
          </a:p>
          <a:p>
            <a:pPr marL="187325" indent="-187325"/>
            <a:endParaRPr lang="en-US" sz="2000" dirty="0" smtClean="0"/>
          </a:p>
          <a:p>
            <a:pPr marL="187325" indent="-187325">
              <a:buFont typeface="Wingdings" pitchFamily="2" charset="2"/>
              <a:buChar char="§"/>
            </a:pPr>
            <a:r>
              <a:rPr lang="en-US" sz="2000" dirty="0" smtClean="0"/>
              <a:t>are free of mammalian toxins and pathogens</a:t>
            </a:r>
          </a:p>
          <a:p>
            <a:pPr marL="187325" indent="-187325"/>
            <a:endParaRPr lang="en-US" sz="2000" dirty="0" smtClean="0"/>
          </a:p>
          <a:p>
            <a:pPr marL="187325" indent="-187325">
              <a:buFont typeface="Wingdings" pitchFamily="2" charset="2"/>
              <a:buChar char="§"/>
            </a:pPr>
            <a:r>
              <a:rPr lang="en-US" sz="2000" dirty="0" smtClean="0"/>
              <a:t>can produce large amounts of biomass at low cost</a:t>
            </a:r>
          </a:p>
          <a:p>
            <a:pPr marL="187325" indent="-187325"/>
            <a:endParaRPr lang="en-US" sz="2000" dirty="0" smtClean="0"/>
          </a:p>
          <a:p>
            <a:pPr marL="187325" indent="-187325">
              <a:buFont typeface="Wingdings" pitchFamily="2" charset="2"/>
              <a:buChar char="§"/>
            </a:pPr>
            <a:r>
              <a:rPr lang="en-US" sz="2000" dirty="0" smtClean="0"/>
              <a:t>are able to perform proper folding of proteins</a:t>
            </a:r>
            <a:endParaRPr lang="en-US" sz="2000" dirty="0"/>
          </a:p>
        </p:txBody>
      </p:sp>
      <p:pic>
        <p:nvPicPr>
          <p:cNvPr id="19462" name="Picture 6" descr="http://cls.casa.colostate.edu/transgeniccrops/images/biopharm1.jpg"/>
          <p:cNvPicPr>
            <a:picLocks noChangeAspect="1" noChangeArrowheads="1"/>
          </p:cNvPicPr>
          <p:nvPr/>
        </p:nvPicPr>
        <p:blipFill>
          <a:blip r:embed="rId3" cstate="print"/>
          <a:srcRect/>
          <a:stretch>
            <a:fillRect/>
          </a:stretch>
        </p:blipFill>
        <p:spPr bwMode="auto">
          <a:xfrm>
            <a:off x="1979712" y="4869160"/>
            <a:ext cx="5184576" cy="1620180"/>
          </a:xfrm>
          <a:prstGeom prst="rect">
            <a:avLst/>
          </a:prstGeom>
          <a:noFill/>
        </p:spPr>
      </p:pic>
      <p:sp>
        <p:nvSpPr>
          <p:cNvPr id="3" name="TextBox 2"/>
          <p:cNvSpPr txBox="1"/>
          <p:nvPr/>
        </p:nvSpPr>
        <p:spPr>
          <a:xfrm>
            <a:off x="564125" y="1700808"/>
            <a:ext cx="1055547" cy="461665"/>
          </a:xfrm>
          <a:prstGeom prst="rect">
            <a:avLst/>
          </a:prstGeom>
          <a:noFill/>
        </p:spPr>
        <p:txBody>
          <a:bodyPr wrap="none" rtlCol="0">
            <a:spAutoFit/>
          </a:bodyPr>
          <a:lstStyle/>
          <a:p>
            <a:r>
              <a:rPr lang="en-US" sz="2400" b="1" dirty="0" smtClean="0"/>
              <a:t>Plants:</a:t>
            </a:r>
            <a:endParaRPr lang="en-US" sz="2400" b="1" dirty="0"/>
          </a:p>
        </p:txBody>
      </p:sp>
      <p:cxnSp>
        <p:nvCxnSpPr>
          <p:cNvPr id="5" name="Straight Connector 4"/>
          <p:cNvCxnSpPr/>
          <p:nvPr/>
        </p:nvCxnSpPr>
        <p:spPr>
          <a:xfrm>
            <a:off x="1763688" y="1844824"/>
            <a:ext cx="0" cy="252028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94509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ítulo 4"/>
          <p:cNvSpPr>
            <a:spLocks noGrp="1"/>
          </p:cNvSpPr>
          <p:nvPr>
            <p:ph type="title"/>
          </p:nvPr>
        </p:nvSpPr>
        <p:spPr/>
        <p:txBody>
          <a:bodyPr/>
          <a:lstStyle/>
          <a:p>
            <a:r>
              <a:rPr lang="pt-PT" smtClean="0"/>
              <a:t>Comparison between production platforms</a:t>
            </a:r>
            <a:endParaRPr lang="pt-PT" dirty="0" smtClean="0"/>
          </a:p>
        </p:txBody>
      </p:sp>
      <p:sp>
        <p:nvSpPr>
          <p:cNvPr id="4" name="TextBox 3"/>
          <p:cNvSpPr txBox="1"/>
          <p:nvPr/>
        </p:nvSpPr>
        <p:spPr>
          <a:xfrm>
            <a:off x="5436096" y="6553145"/>
            <a:ext cx="3786808" cy="292388"/>
          </a:xfrm>
          <a:prstGeom prst="rect">
            <a:avLst/>
          </a:prstGeom>
          <a:noFill/>
        </p:spPr>
        <p:txBody>
          <a:bodyPr wrap="none" rtlCol="0">
            <a:spAutoFit/>
          </a:bodyPr>
          <a:lstStyle/>
          <a:p>
            <a:r>
              <a:rPr lang="fr-FR" sz="1300" dirty="0" err="1" smtClean="0"/>
              <a:t>Adapted</a:t>
            </a:r>
            <a:r>
              <a:rPr lang="fr-FR" sz="1300" dirty="0" smtClean="0"/>
              <a:t> </a:t>
            </a:r>
            <a:r>
              <a:rPr lang="fr-FR" sz="1300" dirty="0" err="1" smtClean="0"/>
              <a:t>from</a:t>
            </a:r>
            <a:r>
              <a:rPr lang="fr-FR" sz="1300" dirty="0" smtClean="0"/>
              <a:t> </a:t>
            </a:r>
            <a:r>
              <a:rPr lang="fr-FR" sz="1300" dirty="0" err="1" smtClean="0"/>
              <a:t>Curr</a:t>
            </a:r>
            <a:r>
              <a:rPr lang="fr-FR" sz="1300" dirty="0"/>
              <a:t>. Issues Mol. </a:t>
            </a:r>
            <a:r>
              <a:rPr lang="fr-FR" sz="1300" dirty="0" err="1"/>
              <a:t>Biol</a:t>
            </a:r>
            <a:r>
              <a:rPr lang="fr-FR" sz="1300" dirty="0"/>
              <a:t>. </a:t>
            </a:r>
            <a:r>
              <a:rPr lang="fr-FR" sz="1300" dirty="0" smtClean="0"/>
              <a:t>(2016) 18</a:t>
            </a:r>
            <a:r>
              <a:rPr lang="fr-FR" sz="1300" dirty="0"/>
              <a:t>: 21-</a:t>
            </a:r>
            <a:r>
              <a:rPr lang="fr-FR" sz="1300" dirty="0" smtClean="0"/>
              <a:t>42 </a:t>
            </a:r>
            <a:endParaRPr lang="en-US" sz="1300" dirty="0"/>
          </a:p>
        </p:txBody>
      </p:sp>
      <p:pic>
        <p:nvPicPr>
          <p:cNvPr id="15" name="Picture 1" descr="comparison.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709489" y="1727926"/>
            <a:ext cx="7077075" cy="3386683"/>
          </a:xfrm>
          <a:prstGeom prst="rect">
            <a:avLst/>
          </a:prstGeom>
          <a:ln w="38100">
            <a:noFill/>
          </a:ln>
        </p:spPr>
      </p:pic>
      <p:grpSp>
        <p:nvGrpSpPr>
          <p:cNvPr id="65" name="Group 64"/>
          <p:cNvGrpSpPr/>
          <p:nvPr/>
        </p:nvGrpSpPr>
        <p:grpSpPr>
          <a:xfrm>
            <a:off x="1635438" y="1176572"/>
            <a:ext cx="7279630" cy="602663"/>
            <a:chOff x="1635438" y="1005438"/>
            <a:chExt cx="7279630" cy="602663"/>
          </a:xfrm>
        </p:grpSpPr>
        <p:sp>
          <p:nvSpPr>
            <p:cNvPr id="13" name="CaixaDeTexto 12"/>
            <p:cNvSpPr txBox="1"/>
            <p:nvPr/>
          </p:nvSpPr>
          <p:spPr>
            <a:xfrm>
              <a:off x="1635438" y="1023326"/>
              <a:ext cx="1008112" cy="584775"/>
            </a:xfrm>
            <a:prstGeom prst="rect">
              <a:avLst/>
            </a:prstGeom>
            <a:solidFill>
              <a:schemeClr val="bg1"/>
            </a:solidFill>
            <a:ln>
              <a:solidFill>
                <a:schemeClr val="bg1"/>
              </a:solidFill>
            </a:ln>
          </p:spPr>
          <p:txBody>
            <a:bodyPr wrap="square" rtlCol="0">
              <a:spAutoFit/>
            </a:bodyPr>
            <a:lstStyle/>
            <a:p>
              <a:pPr algn="ctr"/>
              <a:r>
                <a:rPr lang="pt-PT" sz="1600" b="1" dirty="0" err="1" smtClean="0"/>
                <a:t>Plant</a:t>
              </a:r>
              <a:r>
                <a:rPr lang="pt-PT" sz="1600" b="1" dirty="0" smtClean="0"/>
                <a:t> </a:t>
              </a:r>
              <a:r>
                <a:rPr lang="pt-PT" sz="1600" b="1" dirty="0" err="1" smtClean="0"/>
                <a:t>cells</a:t>
              </a:r>
              <a:endParaRPr lang="pt-PT" sz="1600" b="1" dirty="0"/>
            </a:p>
          </p:txBody>
        </p:sp>
        <p:sp>
          <p:nvSpPr>
            <p:cNvPr id="14" name="CaixaDeTexto 13"/>
            <p:cNvSpPr txBox="1"/>
            <p:nvPr/>
          </p:nvSpPr>
          <p:spPr>
            <a:xfrm>
              <a:off x="2623084" y="1019082"/>
              <a:ext cx="1152128" cy="584775"/>
            </a:xfrm>
            <a:prstGeom prst="rect">
              <a:avLst/>
            </a:prstGeom>
            <a:solidFill>
              <a:schemeClr val="bg1"/>
            </a:solidFill>
            <a:ln>
              <a:solidFill>
                <a:schemeClr val="bg1"/>
              </a:solidFill>
            </a:ln>
          </p:spPr>
          <p:txBody>
            <a:bodyPr wrap="square" rtlCol="0">
              <a:spAutoFit/>
            </a:bodyPr>
            <a:lstStyle/>
            <a:p>
              <a:pPr algn="ctr"/>
              <a:r>
                <a:rPr lang="pt-PT" sz="1600" b="1" dirty="0" err="1" smtClean="0"/>
                <a:t>Transgenic</a:t>
              </a:r>
              <a:r>
                <a:rPr lang="pt-PT" sz="1600" b="1" dirty="0" smtClean="0"/>
                <a:t> </a:t>
              </a:r>
              <a:r>
                <a:rPr lang="pt-PT" sz="1600" b="1" dirty="0" err="1" smtClean="0"/>
                <a:t>Plants</a:t>
              </a:r>
              <a:endParaRPr lang="pt-PT" sz="1600" b="1" dirty="0"/>
            </a:p>
          </p:txBody>
        </p:sp>
        <p:sp>
          <p:nvSpPr>
            <p:cNvPr id="16" name="CaixaDeTexto 15"/>
            <p:cNvSpPr txBox="1"/>
            <p:nvPr/>
          </p:nvSpPr>
          <p:spPr>
            <a:xfrm>
              <a:off x="3739436" y="1005438"/>
              <a:ext cx="1008112" cy="584775"/>
            </a:xfrm>
            <a:prstGeom prst="rect">
              <a:avLst/>
            </a:prstGeom>
            <a:solidFill>
              <a:schemeClr val="bg1"/>
            </a:solidFill>
            <a:ln>
              <a:solidFill>
                <a:schemeClr val="bg1"/>
              </a:solidFill>
            </a:ln>
          </p:spPr>
          <p:txBody>
            <a:bodyPr wrap="square" rtlCol="0">
              <a:spAutoFit/>
            </a:bodyPr>
            <a:lstStyle/>
            <a:p>
              <a:pPr algn="ctr"/>
              <a:r>
                <a:rPr lang="pt-PT" sz="1600" b="1" dirty="0" err="1" smtClean="0"/>
                <a:t>Plant</a:t>
              </a:r>
              <a:r>
                <a:rPr lang="pt-PT" sz="1600" b="1" dirty="0" smtClean="0"/>
                <a:t> </a:t>
              </a:r>
              <a:r>
                <a:rPr lang="pt-PT" sz="1600" b="1" dirty="0" err="1" smtClean="0"/>
                <a:t>virus</a:t>
              </a:r>
              <a:endParaRPr lang="pt-PT" sz="1600" b="1" dirty="0"/>
            </a:p>
          </p:txBody>
        </p:sp>
        <p:sp>
          <p:nvSpPr>
            <p:cNvPr id="17" name="CaixaDeTexto 16"/>
            <p:cNvSpPr txBox="1"/>
            <p:nvPr/>
          </p:nvSpPr>
          <p:spPr>
            <a:xfrm>
              <a:off x="4803790" y="1012260"/>
              <a:ext cx="1008112" cy="584775"/>
            </a:xfrm>
            <a:prstGeom prst="rect">
              <a:avLst/>
            </a:prstGeom>
            <a:solidFill>
              <a:schemeClr val="bg1"/>
            </a:solidFill>
            <a:ln>
              <a:solidFill>
                <a:schemeClr val="bg1"/>
              </a:solidFill>
            </a:ln>
          </p:spPr>
          <p:txBody>
            <a:bodyPr wrap="square" rtlCol="0">
              <a:spAutoFit/>
            </a:bodyPr>
            <a:lstStyle/>
            <a:p>
              <a:pPr algn="ctr"/>
              <a:r>
                <a:rPr lang="pt-PT" sz="1600" b="1" dirty="0" smtClean="0"/>
                <a:t>Animal </a:t>
              </a:r>
              <a:r>
                <a:rPr lang="pt-PT" sz="1600" b="1" dirty="0" err="1" smtClean="0"/>
                <a:t>cells</a:t>
              </a:r>
              <a:endParaRPr lang="pt-PT" sz="1600" b="1" dirty="0"/>
            </a:p>
          </p:txBody>
        </p:sp>
        <p:sp>
          <p:nvSpPr>
            <p:cNvPr id="18" name="CaixaDeTexto 17"/>
            <p:cNvSpPr txBox="1"/>
            <p:nvPr/>
          </p:nvSpPr>
          <p:spPr>
            <a:xfrm>
              <a:off x="5755660" y="1012260"/>
              <a:ext cx="1080120" cy="584775"/>
            </a:xfrm>
            <a:prstGeom prst="rect">
              <a:avLst/>
            </a:prstGeom>
            <a:solidFill>
              <a:schemeClr val="bg1"/>
            </a:solidFill>
            <a:ln>
              <a:solidFill>
                <a:schemeClr val="bg1"/>
              </a:solidFill>
            </a:ln>
          </p:spPr>
          <p:txBody>
            <a:bodyPr wrap="square" rtlCol="0">
              <a:spAutoFit/>
            </a:bodyPr>
            <a:lstStyle/>
            <a:p>
              <a:pPr algn="ctr"/>
              <a:r>
                <a:rPr lang="pt-PT" sz="1600" b="1" dirty="0" err="1" smtClean="0"/>
                <a:t>Transgenic</a:t>
              </a:r>
              <a:r>
                <a:rPr lang="pt-PT" sz="1600" b="1" dirty="0" smtClean="0"/>
                <a:t> </a:t>
              </a:r>
              <a:r>
                <a:rPr lang="pt-PT" sz="1600" b="1" dirty="0" err="1" smtClean="0"/>
                <a:t>animals</a:t>
              </a:r>
              <a:endParaRPr lang="pt-PT" sz="1600" b="1" dirty="0"/>
            </a:p>
          </p:txBody>
        </p:sp>
        <p:sp>
          <p:nvSpPr>
            <p:cNvPr id="19" name="CaixaDeTexto 18"/>
            <p:cNvSpPr txBox="1"/>
            <p:nvPr/>
          </p:nvSpPr>
          <p:spPr>
            <a:xfrm>
              <a:off x="6932498" y="1218238"/>
              <a:ext cx="1008112" cy="338554"/>
            </a:xfrm>
            <a:prstGeom prst="rect">
              <a:avLst/>
            </a:prstGeom>
            <a:solidFill>
              <a:schemeClr val="bg1"/>
            </a:solidFill>
            <a:ln>
              <a:solidFill>
                <a:schemeClr val="bg1"/>
              </a:solidFill>
            </a:ln>
          </p:spPr>
          <p:txBody>
            <a:bodyPr wrap="square" rtlCol="0">
              <a:spAutoFit/>
            </a:bodyPr>
            <a:lstStyle/>
            <a:p>
              <a:pPr algn="ctr"/>
              <a:r>
                <a:rPr lang="pt-PT" sz="1600" b="1" dirty="0" err="1" smtClean="0"/>
                <a:t>Bacteria</a:t>
              </a:r>
              <a:endParaRPr lang="pt-PT" sz="1600" b="1" dirty="0"/>
            </a:p>
          </p:txBody>
        </p:sp>
        <p:sp>
          <p:nvSpPr>
            <p:cNvPr id="20" name="CaixaDeTexto 19"/>
            <p:cNvSpPr txBox="1"/>
            <p:nvPr/>
          </p:nvSpPr>
          <p:spPr>
            <a:xfrm>
              <a:off x="7906956" y="1219340"/>
              <a:ext cx="1008112" cy="338554"/>
            </a:xfrm>
            <a:prstGeom prst="rect">
              <a:avLst/>
            </a:prstGeom>
            <a:solidFill>
              <a:schemeClr val="bg1"/>
            </a:solidFill>
            <a:ln>
              <a:solidFill>
                <a:schemeClr val="bg1"/>
              </a:solidFill>
            </a:ln>
          </p:spPr>
          <p:txBody>
            <a:bodyPr wrap="square" rtlCol="0">
              <a:spAutoFit/>
            </a:bodyPr>
            <a:lstStyle/>
            <a:p>
              <a:pPr algn="ctr"/>
              <a:r>
                <a:rPr lang="pt-PT" sz="1600" b="1" dirty="0" err="1" smtClean="0"/>
                <a:t>Yeast</a:t>
              </a:r>
              <a:endParaRPr lang="pt-PT" sz="1600" b="1" dirty="0"/>
            </a:p>
          </p:txBody>
        </p:sp>
      </p:grpSp>
      <p:grpSp>
        <p:nvGrpSpPr>
          <p:cNvPr id="63" name="Group 62"/>
          <p:cNvGrpSpPr/>
          <p:nvPr/>
        </p:nvGrpSpPr>
        <p:grpSpPr>
          <a:xfrm>
            <a:off x="112415" y="1727926"/>
            <a:ext cx="1589898" cy="4005330"/>
            <a:chOff x="112415" y="1556792"/>
            <a:chExt cx="1589898" cy="4005330"/>
          </a:xfrm>
        </p:grpSpPr>
        <p:sp>
          <p:nvSpPr>
            <p:cNvPr id="21" name="CaixaDeTexto 20"/>
            <p:cNvSpPr txBox="1"/>
            <p:nvPr/>
          </p:nvSpPr>
          <p:spPr>
            <a:xfrm>
              <a:off x="251520" y="1556792"/>
              <a:ext cx="1404664" cy="292388"/>
            </a:xfrm>
            <a:prstGeom prst="rect">
              <a:avLst/>
            </a:prstGeom>
            <a:noFill/>
            <a:ln>
              <a:solidFill>
                <a:schemeClr val="bg1"/>
              </a:solidFill>
            </a:ln>
          </p:spPr>
          <p:txBody>
            <a:bodyPr wrap="square" rtlCol="0">
              <a:spAutoFit/>
            </a:bodyPr>
            <a:lstStyle/>
            <a:p>
              <a:pPr algn="r"/>
              <a:r>
                <a:rPr lang="pt-PT" sz="1300" b="1" dirty="0" err="1" smtClean="0"/>
                <a:t>Overall</a:t>
              </a:r>
              <a:r>
                <a:rPr lang="pt-PT" sz="1300" b="1" dirty="0" smtClean="0"/>
                <a:t> </a:t>
              </a:r>
              <a:r>
                <a:rPr lang="pt-PT" sz="1300" b="1" dirty="0" err="1" smtClean="0"/>
                <a:t>cost</a:t>
              </a:r>
              <a:endParaRPr lang="pt-PT" sz="1300" b="1" dirty="0"/>
            </a:p>
          </p:txBody>
        </p:sp>
        <p:sp>
          <p:nvSpPr>
            <p:cNvPr id="23" name="CaixaDeTexto 22"/>
            <p:cNvSpPr txBox="1"/>
            <p:nvPr/>
          </p:nvSpPr>
          <p:spPr>
            <a:xfrm>
              <a:off x="251520" y="1844824"/>
              <a:ext cx="1396379" cy="292388"/>
            </a:xfrm>
            <a:prstGeom prst="rect">
              <a:avLst/>
            </a:prstGeom>
            <a:noFill/>
            <a:ln>
              <a:solidFill>
                <a:schemeClr val="bg1"/>
              </a:solidFill>
            </a:ln>
          </p:spPr>
          <p:txBody>
            <a:bodyPr wrap="square" rtlCol="0">
              <a:spAutoFit/>
            </a:bodyPr>
            <a:lstStyle/>
            <a:p>
              <a:pPr algn="r"/>
              <a:r>
                <a:rPr lang="pt-PT" sz="1300" b="1" dirty="0" err="1" smtClean="0"/>
                <a:t>Scale</a:t>
              </a:r>
              <a:r>
                <a:rPr lang="pt-PT" sz="1300" b="1" dirty="0" smtClean="0"/>
                <a:t> </a:t>
              </a:r>
              <a:r>
                <a:rPr lang="pt-PT" sz="1300" b="1" dirty="0" err="1" smtClean="0"/>
                <a:t>up</a:t>
              </a:r>
              <a:r>
                <a:rPr lang="pt-PT" sz="1300" b="1" dirty="0" smtClean="0"/>
                <a:t> </a:t>
              </a:r>
              <a:r>
                <a:rPr lang="pt-PT" sz="1300" b="1" dirty="0" err="1" smtClean="0"/>
                <a:t>capacity</a:t>
              </a:r>
              <a:endParaRPr lang="pt-PT" sz="1300" b="1" dirty="0"/>
            </a:p>
          </p:txBody>
        </p:sp>
        <p:sp>
          <p:nvSpPr>
            <p:cNvPr id="24" name="CaixaDeTexto 23"/>
            <p:cNvSpPr txBox="1"/>
            <p:nvPr/>
          </p:nvSpPr>
          <p:spPr>
            <a:xfrm>
              <a:off x="112415" y="2152650"/>
              <a:ext cx="1534608" cy="292388"/>
            </a:xfrm>
            <a:prstGeom prst="rect">
              <a:avLst/>
            </a:prstGeom>
            <a:noFill/>
            <a:ln>
              <a:solidFill>
                <a:schemeClr val="bg1"/>
              </a:solidFill>
            </a:ln>
          </p:spPr>
          <p:txBody>
            <a:bodyPr wrap="square" rtlCol="0">
              <a:spAutoFit/>
            </a:bodyPr>
            <a:lstStyle/>
            <a:p>
              <a:pPr algn="r"/>
              <a:r>
                <a:rPr lang="pt-PT" sz="1300" b="1" dirty="0" err="1" smtClean="0"/>
                <a:t>Production</a:t>
              </a:r>
              <a:r>
                <a:rPr lang="pt-PT" sz="1300" b="1" dirty="0" smtClean="0"/>
                <a:t> </a:t>
              </a:r>
              <a:r>
                <a:rPr lang="pt-PT" sz="1300" b="1" dirty="0" err="1" smtClean="0"/>
                <a:t>cost</a:t>
              </a:r>
              <a:endParaRPr lang="pt-PT" sz="1300" b="1" dirty="0"/>
            </a:p>
          </p:txBody>
        </p:sp>
        <p:sp>
          <p:nvSpPr>
            <p:cNvPr id="25" name="CaixaDeTexto 24"/>
            <p:cNvSpPr txBox="1"/>
            <p:nvPr/>
          </p:nvSpPr>
          <p:spPr>
            <a:xfrm>
              <a:off x="219621" y="2436808"/>
              <a:ext cx="1440160" cy="323165"/>
            </a:xfrm>
            <a:prstGeom prst="rect">
              <a:avLst/>
            </a:prstGeom>
            <a:noFill/>
            <a:ln>
              <a:solidFill>
                <a:schemeClr val="bg1"/>
              </a:solidFill>
            </a:ln>
          </p:spPr>
          <p:txBody>
            <a:bodyPr wrap="square" rtlCol="0">
              <a:spAutoFit/>
            </a:bodyPr>
            <a:lstStyle/>
            <a:p>
              <a:pPr algn="r">
                <a:lnSpc>
                  <a:spcPts val="900"/>
                </a:lnSpc>
              </a:pPr>
              <a:r>
                <a:rPr lang="pt-PT" sz="1300" b="1" dirty="0" err="1" smtClean="0"/>
                <a:t>Protein</a:t>
              </a:r>
              <a:r>
                <a:rPr lang="pt-PT" sz="1300" b="1" dirty="0" smtClean="0"/>
                <a:t> </a:t>
              </a:r>
              <a:r>
                <a:rPr lang="pt-PT" sz="1300" b="1" dirty="0" err="1" smtClean="0"/>
                <a:t>folding</a:t>
              </a:r>
              <a:r>
                <a:rPr lang="pt-PT" sz="1300" b="1" dirty="0" smtClean="0"/>
                <a:t> </a:t>
              </a:r>
              <a:r>
                <a:rPr lang="pt-PT" sz="1300" b="1" dirty="0" err="1" smtClean="0"/>
                <a:t>accuracy</a:t>
              </a:r>
              <a:endParaRPr lang="pt-PT" sz="1300" b="1" dirty="0"/>
            </a:p>
          </p:txBody>
        </p:sp>
        <p:sp>
          <p:nvSpPr>
            <p:cNvPr id="26" name="CaixaDeTexto 25"/>
            <p:cNvSpPr txBox="1"/>
            <p:nvPr/>
          </p:nvSpPr>
          <p:spPr>
            <a:xfrm>
              <a:off x="251520" y="2780928"/>
              <a:ext cx="1440160" cy="207749"/>
            </a:xfrm>
            <a:prstGeom prst="rect">
              <a:avLst/>
            </a:prstGeom>
            <a:noFill/>
            <a:ln>
              <a:solidFill>
                <a:schemeClr val="bg1"/>
              </a:solidFill>
            </a:ln>
          </p:spPr>
          <p:txBody>
            <a:bodyPr wrap="square" rtlCol="0">
              <a:spAutoFit/>
            </a:bodyPr>
            <a:lstStyle/>
            <a:p>
              <a:pPr algn="r">
                <a:lnSpc>
                  <a:spcPts val="900"/>
                </a:lnSpc>
              </a:pPr>
              <a:r>
                <a:rPr lang="pt-PT" sz="1300" b="1" dirty="0" err="1" smtClean="0"/>
                <a:t>Product</a:t>
              </a:r>
              <a:r>
                <a:rPr lang="pt-PT" sz="1300" b="1" dirty="0" smtClean="0"/>
                <a:t> </a:t>
              </a:r>
              <a:r>
                <a:rPr lang="pt-PT" sz="1300" b="1" dirty="0" err="1" smtClean="0"/>
                <a:t>quality</a:t>
              </a:r>
              <a:endParaRPr lang="pt-PT" sz="1300" b="1" dirty="0"/>
            </a:p>
          </p:txBody>
        </p:sp>
        <p:sp>
          <p:nvSpPr>
            <p:cNvPr id="27" name="CaixaDeTexto 26"/>
            <p:cNvSpPr txBox="1"/>
            <p:nvPr/>
          </p:nvSpPr>
          <p:spPr>
            <a:xfrm>
              <a:off x="251520" y="3068960"/>
              <a:ext cx="1440160" cy="207749"/>
            </a:xfrm>
            <a:prstGeom prst="rect">
              <a:avLst/>
            </a:prstGeom>
            <a:noFill/>
            <a:ln>
              <a:solidFill>
                <a:schemeClr val="bg1"/>
              </a:solidFill>
            </a:ln>
          </p:spPr>
          <p:txBody>
            <a:bodyPr wrap="square" rtlCol="0">
              <a:spAutoFit/>
            </a:bodyPr>
            <a:lstStyle/>
            <a:p>
              <a:pPr algn="r">
                <a:lnSpc>
                  <a:spcPts val="900"/>
                </a:lnSpc>
              </a:pPr>
              <a:r>
                <a:rPr lang="pt-PT" sz="1300" b="1" dirty="0" err="1" smtClean="0"/>
                <a:t>Protein</a:t>
              </a:r>
              <a:r>
                <a:rPr lang="pt-PT" sz="1300" b="1" dirty="0" smtClean="0"/>
                <a:t> yield</a:t>
              </a:r>
              <a:endParaRPr lang="pt-PT" sz="1300" b="1" dirty="0"/>
            </a:p>
          </p:txBody>
        </p:sp>
        <p:sp>
          <p:nvSpPr>
            <p:cNvPr id="28" name="CaixaDeTexto 27"/>
            <p:cNvSpPr txBox="1"/>
            <p:nvPr/>
          </p:nvSpPr>
          <p:spPr>
            <a:xfrm>
              <a:off x="251520" y="3356992"/>
              <a:ext cx="1440160" cy="207749"/>
            </a:xfrm>
            <a:prstGeom prst="rect">
              <a:avLst/>
            </a:prstGeom>
            <a:noFill/>
            <a:ln>
              <a:solidFill>
                <a:schemeClr val="bg1"/>
              </a:solidFill>
            </a:ln>
          </p:spPr>
          <p:txBody>
            <a:bodyPr wrap="square" rtlCol="0">
              <a:spAutoFit/>
            </a:bodyPr>
            <a:lstStyle/>
            <a:p>
              <a:pPr algn="r">
                <a:lnSpc>
                  <a:spcPts val="900"/>
                </a:lnSpc>
              </a:pPr>
              <a:r>
                <a:rPr lang="pt-PT" sz="1300" b="1" dirty="0" smtClean="0"/>
                <a:t>Storage </a:t>
              </a:r>
              <a:r>
                <a:rPr lang="pt-PT" sz="1300" b="1" dirty="0" err="1" smtClean="0"/>
                <a:t>cost</a:t>
              </a:r>
              <a:endParaRPr lang="pt-PT" sz="1300" b="1" dirty="0"/>
            </a:p>
          </p:txBody>
        </p:sp>
        <p:sp>
          <p:nvSpPr>
            <p:cNvPr id="29" name="CaixaDeTexto 28"/>
            <p:cNvSpPr txBox="1"/>
            <p:nvPr/>
          </p:nvSpPr>
          <p:spPr>
            <a:xfrm>
              <a:off x="251520" y="3573016"/>
              <a:ext cx="1440160" cy="207749"/>
            </a:xfrm>
            <a:prstGeom prst="rect">
              <a:avLst/>
            </a:prstGeom>
            <a:noFill/>
            <a:ln>
              <a:solidFill>
                <a:schemeClr val="bg1"/>
              </a:solidFill>
            </a:ln>
          </p:spPr>
          <p:txBody>
            <a:bodyPr wrap="square" rtlCol="0">
              <a:spAutoFit/>
            </a:bodyPr>
            <a:lstStyle/>
            <a:p>
              <a:pPr algn="r">
                <a:lnSpc>
                  <a:spcPts val="900"/>
                </a:lnSpc>
              </a:pPr>
              <a:r>
                <a:rPr lang="pt-PT" sz="1300" b="1" dirty="0" err="1" smtClean="0"/>
                <a:t>Safety</a:t>
              </a:r>
              <a:endParaRPr lang="pt-PT" sz="1300" b="1" dirty="0"/>
            </a:p>
          </p:txBody>
        </p:sp>
        <p:sp>
          <p:nvSpPr>
            <p:cNvPr id="30" name="CaixaDeTexto 29"/>
            <p:cNvSpPr txBox="1"/>
            <p:nvPr/>
          </p:nvSpPr>
          <p:spPr>
            <a:xfrm>
              <a:off x="251520" y="3789040"/>
              <a:ext cx="1440160" cy="374461"/>
            </a:xfrm>
            <a:prstGeom prst="rect">
              <a:avLst/>
            </a:prstGeom>
            <a:noFill/>
            <a:ln>
              <a:solidFill>
                <a:schemeClr val="bg1"/>
              </a:solidFill>
            </a:ln>
          </p:spPr>
          <p:txBody>
            <a:bodyPr wrap="square" rtlCol="0">
              <a:spAutoFit/>
            </a:bodyPr>
            <a:lstStyle/>
            <a:p>
              <a:pPr algn="r">
                <a:lnSpc>
                  <a:spcPts val="1100"/>
                </a:lnSpc>
              </a:pPr>
              <a:r>
                <a:rPr lang="pt-PT" sz="1300" b="1" dirty="0" err="1" smtClean="0"/>
                <a:t>Public</a:t>
              </a:r>
              <a:r>
                <a:rPr lang="pt-PT" sz="1300" b="1" dirty="0" smtClean="0"/>
                <a:t> </a:t>
              </a:r>
              <a:r>
                <a:rPr lang="pt-PT" sz="1300" b="1" dirty="0" err="1" smtClean="0"/>
                <a:t>perception</a:t>
              </a:r>
              <a:r>
                <a:rPr lang="pt-PT" sz="1300" b="1" dirty="0" smtClean="0"/>
                <a:t> </a:t>
              </a:r>
              <a:r>
                <a:rPr lang="pt-PT" sz="1300" b="1" dirty="0" err="1" smtClean="0"/>
                <a:t>of</a:t>
              </a:r>
              <a:r>
                <a:rPr lang="pt-PT" sz="1300" b="1" dirty="0" smtClean="0"/>
                <a:t> </a:t>
              </a:r>
              <a:r>
                <a:rPr lang="pt-PT" sz="1300" b="1" dirty="0" err="1" smtClean="0"/>
                <a:t>risk</a:t>
              </a:r>
              <a:endParaRPr lang="pt-PT" sz="1300" b="1" dirty="0"/>
            </a:p>
          </p:txBody>
        </p:sp>
        <p:sp>
          <p:nvSpPr>
            <p:cNvPr id="31" name="CaixaDeTexto 30"/>
            <p:cNvSpPr txBox="1"/>
            <p:nvPr/>
          </p:nvSpPr>
          <p:spPr>
            <a:xfrm>
              <a:off x="251519" y="4199822"/>
              <a:ext cx="1404000" cy="383182"/>
            </a:xfrm>
            <a:prstGeom prst="rect">
              <a:avLst/>
            </a:prstGeom>
            <a:noFill/>
            <a:ln>
              <a:solidFill>
                <a:schemeClr val="bg1"/>
              </a:solidFill>
            </a:ln>
          </p:spPr>
          <p:txBody>
            <a:bodyPr wrap="square" rtlCol="0">
              <a:spAutoFit/>
            </a:bodyPr>
            <a:lstStyle/>
            <a:p>
              <a:pPr algn="r">
                <a:lnSpc>
                  <a:spcPts val="1100"/>
                </a:lnSpc>
              </a:pPr>
              <a:r>
                <a:rPr lang="pt-PT" sz="1300" b="1" dirty="0" err="1" smtClean="0"/>
                <a:t>Production</a:t>
              </a:r>
              <a:r>
                <a:rPr lang="pt-PT" sz="1300" b="1" dirty="0" smtClean="0"/>
                <a:t> </a:t>
              </a:r>
              <a:r>
                <a:rPr lang="pt-PT" sz="1300" b="1" dirty="0" err="1" smtClean="0"/>
                <a:t>vehicle</a:t>
              </a:r>
              <a:endParaRPr lang="pt-PT" sz="1300" b="1" dirty="0"/>
            </a:p>
          </p:txBody>
        </p:sp>
        <p:sp>
          <p:nvSpPr>
            <p:cNvPr id="32" name="CaixaDeTexto 31"/>
            <p:cNvSpPr txBox="1"/>
            <p:nvPr/>
          </p:nvSpPr>
          <p:spPr>
            <a:xfrm>
              <a:off x="251520" y="4602393"/>
              <a:ext cx="1404000" cy="383182"/>
            </a:xfrm>
            <a:prstGeom prst="rect">
              <a:avLst/>
            </a:prstGeom>
            <a:noFill/>
            <a:ln>
              <a:solidFill>
                <a:schemeClr val="bg1"/>
              </a:solidFill>
            </a:ln>
          </p:spPr>
          <p:txBody>
            <a:bodyPr wrap="square" rtlCol="0">
              <a:spAutoFit/>
            </a:bodyPr>
            <a:lstStyle/>
            <a:p>
              <a:pPr algn="r">
                <a:lnSpc>
                  <a:spcPts val="1100"/>
                </a:lnSpc>
              </a:pPr>
              <a:r>
                <a:rPr lang="pt-PT" sz="1300" b="1" dirty="0" err="1" smtClean="0"/>
                <a:t>Multimeric</a:t>
              </a:r>
              <a:r>
                <a:rPr lang="pt-PT" sz="1300" b="1" dirty="0" smtClean="0"/>
                <a:t> </a:t>
              </a:r>
              <a:r>
                <a:rPr lang="pt-PT" sz="1300" b="1" dirty="0" err="1" smtClean="0"/>
                <a:t>protein</a:t>
              </a:r>
              <a:endParaRPr lang="pt-PT" sz="1300" b="1" dirty="0"/>
            </a:p>
          </p:txBody>
        </p:sp>
        <p:sp>
          <p:nvSpPr>
            <p:cNvPr id="33" name="CaixaDeTexto 32"/>
            <p:cNvSpPr txBox="1"/>
            <p:nvPr/>
          </p:nvSpPr>
          <p:spPr>
            <a:xfrm>
              <a:off x="213834" y="5066341"/>
              <a:ext cx="1440160" cy="207749"/>
            </a:xfrm>
            <a:prstGeom prst="rect">
              <a:avLst/>
            </a:prstGeom>
            <a:noFill/>
            <a:ln>
              <a:solidFill>
                <a:schemeClr val="bg1"/>
              </a:solidFill>
            </a:ln>
          </p:spPr>
          <p:txBody>
            <a:bodyPr wrap="square" rtlCol="0">
              <a:spAutoFit/>
            </a:bodyPr>
            <a:lstStyle/>
            <a:p>
              <a:pPr algn="r">
                <a:lnSpc>
                  <a:spcPts val="900"/>
                </a:lnSpc>
              </a:pPr>
              <a:r>
                <a:rPr lang="pt-PT" sz="1300" b="1" dirty="0" smtClean="0"/>
                <a:t>Storage</a:t>
              </a:r>
              <a:endParaRPr lang="pt-PT" sz="1300" b="1" dirty="0"/>
            </a:p>
          </p:txBody>
        </p:sp>
        <p:sp>
          <p:nvSpPr>
            <p:cNvPr id="34" name="CaixaDeTexto 33"/>
            <p:cNvSpPr txBox="1"/>
            <p:nvPr/>
          </p:nvSpPr>
          <p:spPr>
            <a:xfrm>
              <a:off x="262153" y="5354373"/>
              <a:ext cx="1440160" cy="207749"/>
            </a:xfrm>
            <a:prstGeom prst="rect">
              <a:avLst/>
            </a:prstGeom>
            <a:noFill/>
            <a:ln>
              <a:solidFill>
                <a:schemeClr val="bg1"/>
              </a:solidFill>
            </a:ln>
          </p:spPr>
          <p:txBody>
            <a:bodyPr wrap="square" rtlCol="0">
              <a:spAutoFit/>
            </a:bodyPr>
            <a:lstStyle/>
            <a:p>
              <a:pPr algn="r">
                <a:lnSpc>
                  <a:spcPts val="900"/>
                </a:lnSpc>
              </a:pPr>
              <a:r>
                <a:rPr lang="pt-PT" sz="1300" b="1" dirty="0" err="1" smtClean="0"/>
                <a:t>Glycosilation</a:t>
              </a:r>
              <a:endParaRPr lang="pt-PT" sz="1300" b="1" dirty="0"/>
            </a:p>
          </p:txBody>
        </p:sp>
      </p:grpSp>
      <p:sp>
        <p:nvSpPr>
          <p:cNvPr id="36" name="CaixaDeTexto 35"/>
          <p:cNvSpPr txBox="1"/>
          <p:nvPr/>
        </p:nvSpPr>
        <p:spPr>
          <a:xfrm>
            <a:off x="1763688" y="5184310"/>
            <a:ext cx="720080" cy="307777"/>
          </a:xfrm>
          <a:prstGeom prst="rect">
            <a:avLst/>
          </a:prstGeom>
          <a:solidFill>
            <a:schemeClr val="bg1"/>
          </a:solidFill>
          <a:ln>
            <a:solidFill>
              <a:schemeClr val="bg1"/>
            </a:solidFill>
          </a:ln>
        </p:spPr>
        <p:txBody>
          <a:bodyPr wrap="square" rtlCol="0">
            <a:spAutoFit/>
          </a:bodyPr>
          <a:lstStyle/>
          <a:p>
            <a:r>
              <a:rPr lang="pt-PT" sz="1400" b="1" dirty="0" smtClean="0">
                <a:latin typeface="+mj-lt"/>
              </a:rPr>
              <a:t>-20ºC</a:t>
            </a:r>
            <a:endParaRPr lang="pt-PT" sz="1400" b="1" dirty="0">
              <a:latin typeface="+mj-lt"/>
            </a:endParaRPr>
          </a:p>
        </p:txBody>
      </p:sp>
      <p:sp>
        <p:nvSpPr>
          <p:cNvPr id="37" name="CaixaDeTexto 36"/>
          <p:cNvSpPr txBox="1"/>
          <p:nvPr/>
        </p:nvSpPr>
        <p:spPr>
          <a:xfrm>
            <a:off x="2894550" y="5194943"/>
            <a:ext cx="720080" cy="307777"/>
          </a:xfrm>
          <a:prstGeom prst="rect">
            <a:avLst/>
          </a:prstGeom>
          <a:solidFill>
            <a:schemeClr val="bg1"/>
          </a:solidFill>
          <a:ln>
            <a:solidFill>
              <a:schemeClr val="bg1"/>
            </a:solidFill>
          </a:ln>
        </p:spPr>
        <p:txBody>
          <a:bodyPr wrap="square" rtlCol="0">
            <a:spAutoFit/>
          </a:bodyPr>
          <a:lstStyle/>
          <a:p>
            <a:r>
              <a:rPr lang="pt-PT" sz="1400" b="1" dirty="0" smtClean="0">
                <a:latin typeface="+mj-lt"/>
              </a:rPr>
              <a:t>RT</a:t>
            </a:r>
            <a:endParaRPr lang="pt-PT" sz="1400" b="1" dirty="0">
              <a:latin typeface="+mj-lt"/>
            </a:endParaRPr>
          </a:p>
        </p:txBody>
      </p:sp>
      <p:sp>
        <p:nvSpPr>
          <p:cNvPr id="38" name="CaixaDeTexto 37"/>
          <p:cNvSpPr txBox="1"/>
          <p:nvPr/>
        </p:nvSpPr>
        <p:spPr>
          <a:xfrm>
            <a:off x="3860130" y="5203153"/>
            <a:ext cx="720080" cy="307777"/>
          </a:xfrm>
          <a:prstGeom prst="rect">
            <a:avLst/>
          </a:prstGeom>
          <a:solidFill>
            <a:schemeClr val="bg1"/>
          </a:solidFill>
          <a:ln>
            <a:solidFill>
              <a:schemeClr val="bg1"/>
            </a:solidFill>
          </a:ln>
        </p:spPr>
        <p:txBody>
          <a:bodyPr wrap="square" rtlCol="0">
            <a:spAutoFit/>
          </a:bodyPr>
          <a:lstStyle/>
          <a:p>
            <a:r>
              <a:rPr lang="pt-PT" sz="1400" b="1" dirty="0" smtClean="0">
                <a:latin typeface="+mj-lt"/>
              </a:rPr>
              <a:t>-20ºC</a:t>
            </a:r>
            <a:endParaRPr lang="pt-PT" sz="1400" b="1" dirty="0">
              <a:latin typeface="+mj-lt"/>
            </a:endParaRPr>
          </a:p>
        </p:txBody>
      </p:sp>
      <p:sp>
        <p:nvSpPr>
          <p:cNvPr id="39" name="CaixaDeTexto 38"/>
          <p:cNvSpPr txBox="1"/>
          <p:nvPr/>
        </p:nvSpPr>
        <p:spPr>
          <a:xfrm>
            <a:off x="5004048" y="5194351"/>
            <a:ext cx="720080" cy="307777"/>
          </a:xfrm>
          <a:prstGeom prst="rect">
            <a:avLst/>
          </a:prstGeom>
          <a:solidFill>
            <a:schemeClr val="bg1"/>
          </a:solidFill>
          <a:ln>
            <a:solidFill>
              <a:schemeClr val="bg1"/>
            </a:solidFill>
          </a:ln>
        </p:spPr>
        <p:txBody>
          <a:bodyPr wrap="square" rtlCol="0">
            <a:spAutoFit/>
          </a:bodyPr>
          <a:lstStyle/>
          <a:p>
            <a:r>
              <a:rPr lang="pt-PT" sz="1400" b="1" dirty="0" smtClean="0">
                <a:latin typeface="+mj-lt"/>
              </a:rPr>
              <a:t>N</a:t>
            </a:r>
            <a:r>
              <a:rPr lang="pt-PT" sz="1400" b="1" baseline="-25000" dirty="0" smtClean="0">
                <a:latin typeface="+mj-lt"/>
              </a:rPr>
              <a:t>2</a:t>
            </a:r>
            <a:endParaRPr lang="pt-PT" sz="1400" b="1" baseline="-25000" dirty="0">
              <a:latin typeface="+mj-lt"/>
            </a:endParaRPr>
          </a:p>
        </p:txBody>
      </p:sp>
      <p:sp>
        <p:nvSpPr>
          <p:cNvPr id="40" name="CaixaDeTexto 39"/>
          <p:cNvSpPr txBox="1"/>
          <p:nvPr/>
        </p:nvSpPr>
        <p:spPr>
          <a:xfrm>
            <a:off x="6075958" y="5204679"/>
            <a:ext cx="720080" cy="307777"/>
          </a:xfrm>
          <a:prstGeom prst="rect">
            <a:avLst/>
          </a:prstGeom>
          <a:solidFill>
            <a:schemeClr val="bg1"/>
          </a:solidFill>
          <a:ln>
            <a:solidFill>
              <a:schemeClr val="bg1"/>
            </a:solidFill>
          </a:ln>
        </p:spPr>
        <p:txBody>
          <a:bodyPr wrap="square" rtlCol="0">
            <a:spAutoFit/>
          </a:bodyPr>
          <a:lstStyle/>
          <a:p>
            <a:r>
              <a:rPr lang="pt-PT" sz="1400" b="1" dirty="0" smtClean="0">
                <a:latin typeface="+mj-lt"/>
              </a:rPr>
              <a:t>N</a:t>
            </a:r>
            <a:r>
              <a:rPr lang="pt-PT" sz="1400" b="1" baseline="-25000" dirty="0" smtClean="0">
                <a:latin typeface="+mj-lt"/>
              </a:rPr>
              <a:t>2</a:t>
            </a:r>
            <a:endParaRPr lang="pt-PT" sz="1400" b="1" baseline="-25000" dirty="0">
              <a:latin typeface="+mj-lt"/>
            </a:endParaRPr>
          </a:p>
        </p:txBody>
      </p:sp>
      <p:sp>
        <p:nvSpPr>
          <p:cNvPr id="41" name="CaixaDeTexto 40"/>
          <p:cNvSpPr txBox="1"/>
          <p:nvPr/>
        </p:nvSpPr>
        <p:spPr>
          <a:xfrm>
            <a:off x="7033328" y="5204679"/>
            <a:ext cx="720080" cy="307777"/>
          </a:xfrm>
          <a:prstGeom prst="rect">
            <a:avLst/>
          </a:prstGeom>
          <a:solidFill>
            <a:schemeClr val="bg1"/>
          </a:solidFill>
          <a:ln>
            <a:solidFill>
              <a:schemeClr val="bg1"/>
            </a:solidFill>
          </a:ln>
        </p:spPr>
        <p:txBody>
          <a:bodyPr wrap="square" rtlCol="0">
            <a:spAutoFit/>
          </a:bodyPr>
          <a:lstStyle/>
          <a:p>
            <a:r>
              <a:rPr lang="pt-PT" sz="1400" b="1" dirty="0" smtClean="0">
                <a:latin typeface="+mj-lt"/>
              </a:rPr>
              <a:t>-20ºC</a:t>
            </a:r>
            <a:endParaRPr lang="pt-PT" sz="1400" b="1" dirty="0">
              <a:latin typeface="+mj-lt"/>
            </a:endParaRPr>
          </a:p>
        </p:txBody>
      </p:sp>
      <p:sp>
        <p:nvSpPr>
          <p:cNvPr id="42" name="CaixaDeTexto 41"/>
          <p:cNvSpPr txBox="1"/>
          <p:nvPr/>
        </p:nvSpPr>
        <p:spPr>
          <a:xfrm>
            <a:off x="8020174" y="5202256"/>
            <a:ext cx="720080" cy="307777"/>
          </a:xfrm>
          <a:prstGeom prst="rect">
            <a:avLst/>
          </a:prstGeom>
          <a:solidFill>
            <a:schemeClr val="bg1"/>
          </a:solidFill>
          <a:ln>
            <a:solidFill>
              <a:schemeClr val="bg1"/>
            </a:solidFill>
          </a:ln>
        </p:spPr>
        <p:txBody>
          <a:bodyPr wrap="square" rtlCol="0">
            <a:spAutoFit/>
          </a:bodyPr>
          <a:lstStyle/>
          <a:p>
            <a:r>
              <a:rPr lang="pt-PT" sz="1400" b="1" dirty="0" smtClean="0">
                <a:latin typeface="+mj-lt"/>
              </a:rPr>
              <a:t>-20ºC</a:t>
            </a:r>
            <a:endParaRPr lang="pt-PT" sz="1400" b="1" dirty="0">
              <a:latin typeface="+mj-lt"/>
            </a:endParaRPr>
          </a:p>
        </p:txBody>
      </p:sp>
      <p:sp>
        <p:nvSpPr>
          <p:cNvPr id="44" name="CaixaDeTexto 43"/>
          <p:cNvSpPr txBox="1"/>
          <p:nvPr/>
        </p:nvSpPr>
        <p:spPr>
          <a:xfrm>
            <a:off x="1609039" y="5525507"/>
            <a:ext cx="936104" cy="180000"/>
          </a:xfrm>
          <a:prstGeom prst="rect">
            <a:avLst/>
          </a:prstGeom>
          <a:solidFill>
            <a:schemeClr val="bg1"/>
          </a:solidFill>
          <a:ln>
            <a:solidFill>
              <a:schemeClr val="bg1"/>
            </a:solidFill>
          </a:ln>
        </p:spPr>
        <p:txBody>
          <a:bodyPr wrap="square" rtlCol="0">
            <a:spAutoFit/>
          </a:bodyPr>
          <a:lstStyle/>
          <a:p>
            <a:pPr algn="ctr">
              <a:lnSpc>
                <a:spcPts val="900"/>
              </a:lnSpc>
            </a:pPr>
            <a:r>
              <a:rPr lang="pt-PT" sz="1300" b="1" dirty="0" err="1" smtClean="0"/>
              <a:t>Correct</a:t>
            </a:r>
            <a:endParaRPr lang="pt-PT" sz="1300" b="1" dirty="0"/>
          </a:p>
        </p:txBody>
      </p:sp>
      <p:sp>
        <p:nvSpPr>
          <p:cNvPr id="45" name="CaixaDeTexto 44"/>
          <p:cNvSpPr txBox="1"/>
          <p:nvPr/>
        </p:nvSpPr>
        <p:spPr>
          <a:xfrm>
            <a:off x="2627784" y="5523084"/>
            <a:ext cx="936104" cy="180000"/>
          </a:xfrm>
          <a:prstGeom prst="rect">
            <a:avLst/>
          </a:prstGeom>
          <a:solidFill>
            <a:schemeClr val="bg1"/>
          </a:solidFill>
          <a:ln>
            <a:solidFill>
              <a:schemeClr val="bg1"/>
            </a:solidFill>
          </a:ln>
        </p:spPr>
        <p:txBody>
          <a:bodyPr wrap="square" rtlCol="0">
            <a:spAutoFit/>
          </a:bodyPr>
          <a:lstStyle/>
          <a:p>
            <a:pPr algn="ctr">
              <a:lnSpc>
                <a:spcPts val="900"/>
              </a:lnSpc>
            </a:pPr>
            <a:r>
              <a:rPr lang="pt-PT" sz="1300" b="1" dirty="0" err="1" smtClean="0"/>
              <a:t>Correct</a:t>
            </a:r>
            <a:endParaRPr lang="pt-PT" sz="1300" b="1" dirty="0"/>
          </a:p>
        </p:txBody>
      </p:sp>
      <p:sp>
        <p:nvSpPr>
          <p:cNvPr id="46" name="CaixaDeTexto 45"/>
          <p:cNvSpPr txBox="1"/>
          <p:nvPr/>
        </p:nvSpPr>
        <p:spPr>
          <a:xfrm>
            <a:off x="4734859" y="5525507"/>
            <a:ext cx="936104" cy="180000"/>
          </a:xfrm>
          <a:prstGeom prst="rect">
            <a:avLst/>
          </a:prstGeom>
          <a:solidFill>
            <a:schemeClr val="bg1"/>
          </a:solidFill>
          <a:ln>
            <a:solidFill>
              <a:schemeClr val="bg1"/>
            </a:solidFill>
          </a:ln>
        </p:spPr>
        <p:txBody>
          <a:bodyPr wrap="square" rtlCol="0">
            <a:spAutoFit/>
          </a:bodyPr>
          <a:lstStyle/>
          <a:p>
            <a:pPr algn="ctr">
              <a:lnSpc>
                <a:spcPts val="900"/>
              </a:lnSpc>
            </a:pPr>
            <a:r>
              <a:rPr lang="pt-PT" sz="1300" b="1" dirty="0" err="1" smtClean="0"/>
              <a:t>Correct</a:t>
            </a:r>
            <a:endParaRPr lang="pt-PT" sz="1300" b="1" dirty="0"/>
          </a:p>
        </p:txBody>
      </p:sp>
      <p:sp>
        <p:nvSpPr>
          <p:cNvPr id="47" name="CaixaDeTexto 46"/>
          <p:cNvSpPr txBox="1"/>
          <p:nvPr/>
        </p:nvSpPr>
        <p:spPr>
          <a:xfrm>
            <a:off x="5841091" y="5525507"/>
            <a:ext cx="936104" cy="180000"/>
          </a:xfrm>
          <a:prstGeom prst="rect">
            <a:avLst/>
          </a:prstGeom>
          <a:solidFill>
            <a:schemeClr val="bg1"/>
          </a:solidFill>
          <a:ln>
            <a:solidFill>
              <a:schemeClr val="bg1"/>
            </a:solidFill>
          </a:ln>
        </p:spPr>
        <p:txBody>
          <a:bodyPr wrap="square" rtlCol="0">
            <a:spAutoFit/>
          </a:bodyPr>
          <a:lstStyle/>
          <a:p>
            <a:pPr algn="ctr">
              <a:lnSpc>
                <a:spcPts val="900"/>
              </a:lnSpc>
            </a:pPr>
            <a:r>
              <a:rPr lang="pt-PT" sz="1300" b="1" dirty="0" err="1" smtClean="0"/>
              <a:t>Correct</a:t>
            </a:r>
            <a:endParaRPr lang="pt-PT" sz="1300" b="1" dirty="0"/>
          </a:p>
        </p:txBody>
      </p:sp>
      <p:sp>
        <p:nvSpPr>
          <p:cNvPr id="48" name="CaixaDeTexto 47"/>
          <p:cNvSpPr txBox="1"/>
          <p:nvPr/>
        </p:nvSpPr>
        <p:spPr>
          <a:xfrm>
            <a:off x="7865525" y="5525507"/>
            <a:ext cx="936104" cy="180000"/>
          </a:xfrm>
          <a:prstGeom prst="rect">
            <a:avLst/>
          </a:prstGeom>
          <a:solidFill>
            <a:schemeClr val="bg1"/>
          </a:solidFill>
          <a:ln>
            <a:solidFill>
              <a:schemeClr val="bg1"/>
            </a:solidFill>
          </a:ln>
        </p:spPr>
        <p:txBody>
          <a:bodyPr wrap="square" rtlCol="0">
            <a:spAutoFit/>
          </a:bodyPr>
          <a:lstStyle/>
          <a:p>
            <a:pPr algn="ctr">
              <a:lnSpc>
                <a:spcPts val="900"/>
              </a:lnSpc>
            </a:pPr>
            <a:r>
              <a:rPr lang="pt-PT" sz="1300" b="1" dirty="0" err="1" smtClean="0"/>
              <a:t>Incorrect</a:t>
            </a:r>
            <a:endParaRPr lang="pt-PT" sz="1300" b="1" dirty="0"/>
          </a:p>
        </p:txBody>
      </p:sp>
      <p:sp>
        <p:nvSpPr>
          <p:cNvPr id="49" name="CaixaDeTexto 48"/>
          <p:cNvSpPr txBox="1"/>
          <p:nvPr/>
        </p:nvSpPr>
        <p:spPr>
          <a:xfrm>
            <a:off x="3689061" y="5546773"/>
            <a:ext cx="936104" cy="144000"/>
          </a:xfrm>
          <a:prstGeom prst="rect">
            <a:avLst/>
          </a:prstGeom>
          <a:solidFill>
            <a:schemeClr val="bg1"/>
          </a:solidFill>
          <a:ln>
            <a:solidFill>
              <a:schemeClr val="bg1"/>
            </a:solidFill>
          </a:ln>
        </p:spPr>
        <p:txBody>
          <a:bodyPr wrap="square" rtlCol="0">
            <a:spAutoFit/>
          </a:bodyPr>
          <a:lstStyle/>
          <a:p>
            <a:pPr algn="ctr">
              <a:lnSpc>
                <a:spcPts val="900"/>
              </a:lnSpc>
            </a:pPr>
            <a:r>
              <a:rPr lang="pt-PT" sz="1300" b="1" dirty="0" err="1" smtClean="0"/>
              <a:t>Absent</a:t>
            </a:r>
            <a:endParaRPr lang="pt-PT" sz="1300" b="1" dirty="0"/>
          </a:p>
        </p:txBody>
      </p:sp>
      <p:sp>
        <p:nvSpPr>
          <p:cNvPr id="50" name="CaixaDeTexto 49"/>
          <p:cNvSpPr txBox="1"/>
          <p:nvPr/>
        </p:nvSpPr>
        <p:spPr>
          <a:xfrm>
            <a:off x="6940054" y="5544350"/>
            <a:ext cx="936104" cy="144000"/>
          </a:xfrm>
          <a:prstGeom prst="rect">
            <a:avLst/>
          </a:prstGeom>
          <a:solidFill>
            <a:schemeClr val="bg1"/>
          </a:solidFill>
          <a:ln>
            <a:solidFill>
              <a:schemeClr val="bg1"/>
            </a:solidFill>
          </a:ln>
        </p:spPr>
        <p:txBody>
          <a:bodyPr wrap="square" rtlCol="0">
            <a:spAutoFit/>
          </a:bodyPr>
          <a:lstStyle/>
          <a:p>
            <a:pPr algn="ctr">
              <a:lnSpc>
                <a:spcPts val="900"/>
              </a:lnSpc>
            </a:pPr>
            <a:r>
              <a:rPr lang="pt-PT" sz="1300" b="1" dirty="0" err="1" smtClean="0"/>
              <a:t>Absent</a:t>
            </a:r>
            <a:endParaRPr lang="pt-PT" sz="1300" b="1" dirty="0"/>
          </a:p>
        </p:txBody>
      </p:sp>
      <p:grpSp>
        <p:nvGrpSpPr>
          <p:cNvPr id="67" name="Group 66"/>
          <p:cNvGrpSpPr/>
          <p:nvPr/>
        </p:nvGrpSpPr>
        <p:grpSpPr>
          <a:xfrm>
            <a:off x="1475656" y="6021288"/>
            <a:ext cx="6893008" cy="486081"/>
            <a:chOff x="1475656" y="6021288"/>
            <a:chExt cx="6893008" cy="486081"/>
          </a:xfrm>
        </p:grpSpPr>
        <p:pic>
          <p:nvPicPr>
            <p:cNvPr id="22" name="Picture 1" descr="comparison.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475656" y="6219825"/>
              <a:ext cx="6840760" cy="287544"/>
            </a:xfrm>
            <a:prstGeom prst="rect">
              <a:avLst/>
            </a:prstGeom>
            <a:ln w="38100">
              <a:noFill/>
            </a:ln>
          </p:spPr>
        </p:pic>
        <p:sp>
          <p:nvSpPr>
            <p:cNvPr id="51" name="CaixaDeTexto 50"/>
            <p:cNvSpPr txBox="1"/>
            <p:nvPr/>
          </p:nvSpPr>
          <p:spPr>
            <a:xfrm>
              <a:off x="2051720" y="6021288"/>
              <a:ext cx="936104" cy="180000"/>
            </a:xfrm>
            <a:prstGeom prst="rect">
              <a:avLst/>
            </a:prstGeom>
            <a:noFill/>
            <a:ln>
              <a:solidFill>
                <a:schemeClr val="bg1"/>
              </a:solidFill>
            </a:ln>
          </p:spPr>
          <p:txBody>
            <a:bodyPr wrap="square" rtlCol="0">
              <a:spAutoFit/>
            </a:bodyPr>
            <a:lstStyle/>
            <a:p>
              <a:pPr algn="ctr">
                <a:lnSpc>
                  <a:spcPts val="900"/>
                </a:lnSpc>
              </a:pPr>
              <a:r>
                <a:rPr lang="pt-PT" sz="1300" b="1" dirty="0" err="1" smtClean="0"/>
                <a:t>Expensive</a:t>
              </a:r>
              <a:endParaRPr lang="pt-PT" sz="1300" b="1" dirty="0"/>
            </a:p>
          </p:txBody>
        </p:sp>
        <p:sp>
          <p:nvSpPr>
            <p:cNvPr id="52" name="CaixaDeTexto 51"/>
            <p:cNvSpPr txBox="1"/>
            <p:nvPr/>
          </p:nvSpPr>
          <p:spPr>
            <a:xfrm>
              <a:off x="3059832" y="6021288"/>
              <a:ext cx="936104" cy="180000"/>
            </a:xfrm>
            <a:prstGeom prst="rect">
              <a:avLst/>
            </a:prstGeom>
            <a:noFill/>
            <a:ln>
              <a:solidFill>
                <a:schemeClr val="bg1"/>
              </a:solidFill>
            </a:ln>
          </p:spPr>
          <p:txBody>
            <a:bodyPr wrap="square" rtlCol="0">
              <a:spAutoFit/>
            </a:bodyPr>
            <a:lstStyle/>
            <a:p>
              <a:pPr algn="ctr">
                <a:lnSpc>
                  <a:spcPts val="900"/>
                </a:lnSpc>
              </a:pPr>
              <a:r>
                <a:rPr lang="pt-PT" sz="1300" b="1" dirty="0" err="1" smtClean="0"/>
                <a:t>Low</a:t>
              </a:r>
              <a:endParaRPr lang="pt-PT" sz="1300" b="1" dirty="0"/>
            </a:p>
          </p:txBody>
        </p:sp>
        <p:sp>
          <p:nvSpPr>
            <p:cNvPr id="53" name="CaixaDeTexto 52"/>
            <p:cNvSpPr txBox="1"/>
            <p:nvPr/>
          </p:nvSpPr>
          <p:spPr>
            <a:xfrm>
              <a:off x="4067944" y="6021288"/>
              <a:ext cx="936104" cy="216000"/>
            </a:xfrm>
            <a:prstGeom prst="rect">
              <a:avLst/>
            </a:prstGeom>
            <a:noFill/>
            <a:ln>
              <a:solidFill>
                <a:schemeClr val="bg1"/>
              </a:solidFill>
            </a:ln>
          </p:spPr>
          <p:txBody>
            <a:bodyPr wrap="square" rtlCol="0">
              <a:spAutoFit/>
            </a:bodyPr>
            <a:lstStyle/>
            <a:p>
              <a:pPr algn="ctr">
                <a:lnSpc>
                  <a:spcPts val="900"/>
                </a:lnSpc>
              </a:pPr>
              <a:r>
                <a:rPr lang="pt-PT" sz="1300" b="1" dirty="0" err="1" smtClean="0"/>
                <a:t>High</a:t>
              </a:r>
              <a:endParaRPr lang="pt-PT" sz="1300" b="1" dirty="0"/>
            </a:p>
          </p:txBody>
        </p:sp>
        <p:sp>
          <p:nvSpPr>
            <p:cNvPr id="54" name="CaixaDeTexto 53"/>
            <p:cNvSpPr txBox="1"/>
            <p:nvPr/>
          </p:nvSpPr>
          <p:spPr>
            <a:xfrm>
              <a:off x="5251422" y="6021288"/>
              <a:ext cx="1120778" cy="207749"/>
            </a:xfrm>
            <a:prstGeom prst="rect">
              <a:avLst/>
            </a:prstGeom>
            <a:noFill/>
            <a:ln>
              <a:solidFill>
                <a:schemeClr val="bg1"/>
              </a:solidFill>
            </a:ln>
          </p:spPr>
          <p:txBody>
            <a:bodyPr wrap="square" rtlCol="0">
              <a:spAutoFit/>
            </a:bodyPr>
            <a:lstStyle/>
            <a:p>
              <a:pPr algn="ctr">
                <a:lnSpc>
                  <a:spcPts val="900"/>
                </a:lnSpc>
              </a:pPr>
              <a:r>
                <a:rPr lang="pt-PT" sz="1300" b="1" dirty="0" err="1" smtClean="0"/>
                <a:t>Medium</a:t>
              </a:r>
              <a:endParaRPr lang="pt-PT" sz="1300" b="1" dirty="0"/>
            </a:p>
          </p:txBody>
        </p:sp>
        <p:sp>
          <p:nvSpPr>
            <p:cNvPr id="55" name="CaixaDeTexto 54"/>
            <p:cNvSpPr txBox="1"/>
            <p:nvPr/>
          </p:nvSpPr>
          <p:spPr>
            <a:xfrm>
              <a:off x="6228184" y="6021288"/>
              <a:ext cx="1080120" cy="216024"/>
            </a:xfrm>
            <a:prstGeom prst="rect">
              <a:avLst/>
            </a:prstGeom>
            <a:noFill/>
            <a:ln>
              <a:solidFill>
                <a:schemeClr val="bg1"/>
              </a:solidFill>
            </a:ln>
          </p:spPr>
          <p:txBody>
            <a:bodyPr wrap="square" rtlCol="0">
              <a:spAutoFit/>
            </a:bodyPr>
            <a:lstStyle/>
            <a:p>
              <a:pPr algn="ctr">
                <a:lnSpc>
                  <a:spcPts val="900"/>
                </a:lnSpc>
              </a:pPr>
              <a:r>
                <a:rPr lang="pt-PT" sz="1300" b="1" dirty="0" err="1" smtClean="0"/>
                <a:t>Unknown</a:t>
              </a:r>
              <a:endParaRPr lang="pt-PT" sz="1300" b="1" dirty="0"/>
            </a:p>
          </p:txBody>
        </p:sp>
        <p:sp>
          <p:nvSpPr>
            <p:cNvPr id="56" name="CaixaDeTexto 55"/>
            <p:cNvSpPr txBox="1"/>
            <p:nvPr/>
          </p:nvSpPr>
          <p:spPr>
            <a:xfrm>
              <a:off x="7308304" y="6021288"/>
              <a:ext cx="1060360" cy="207749"/>
            </a:xfrm>
            <a:prstGeom prst="rect">
              <a:avLst/>
            </a:prstGeom>
            <a:noFill/>
            <a:ln>
              <a:solidFill>
                <a:schemeClr val="bg1"/>
              </a:solidFill>
            </a:ln>
          </p:spPr>
          <p:txBody>
            <a:bodyPr wrap="square" rtlCol="0">
              <a:spAutoFit/>
            </a:bodyPr>
            <a:lstStyle/>
            <a:p>
              <a:pPr algn="ctr">
                <a:lnSpc>
                  <a:spcPts val="900"/>
                </a:lnSpc>
              </a:pPr>
              <a:r>
                <a:rPr lang="pt-PT" sz="1300" b="1" dirty="0" err="1" smtClean="0"/>
                <a:t>Cheap</a:t>
              </a:r>
              <a:endParaRPr lang="pt-PT" sz="1300" b="1" dirty="0"/>
            </a:p>
          </p:txBody>
        </p:sp>
      </p:grpSp>
      <p:grpSp>
        <p:nvGrpSpPr>
          <p:cNvPr id="68" name="Group 67"/>
          <p:cNvGrpSpPr/>
          <p:nvPr/>
        </p:nvGrpSpPr>
        <p:grpSpPr>
          <a:xfrm>
            <a:off x="1691680" y="1727926"/>
            <a:ext cx="5112568" cy="360040"/>
            <a:chOff x="1691680" y="1727926"/>
            <a:chExt cx="5112568" cy="360040"/>
          </a:xfrm>
        </p:grpSpPr>
        <p:sp>
          <p:nvSpPr>
            <p:cNvPr id="8" name="Rectângulo 7"/>
            <p:cNvSpPr/>
            <p:nvPr/>
          </p:nvSpPr>
          <p:spPr>
            <a:xfrm>
              <a:off x="1691680" y="1727926"/>
              <a:ext cx="1944216" cy="360040"/>
            </a:xfrm>
            <a:prstGeom prst="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t>    </a:t>
              </a:r>
              <a:endParaRPr lang="pt-PT" dirty="0"/>
            </a:p>
          </p:txBody>
        </p:sp>
        <p:sp>
          <p:nvSpPr>
            <p:cNvPr id="58" name="Rectângulo 57"/>
            <p:cNvSpPr/>
            <p:nvPr/>
          </p:nvSpPr>
          <p:spPr>
            <a:xfrm>
              <a:off x="4860032" y="1741574"/>
              <a:ext cx="1944216" cy="3366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t>    </a:t>
              </a:r>
              <a:endParaRPr lang="pt-PT" dirty="0"/>
            </a:p>
          </p:txBody>
        </p:sp>
      </p:grpSp>
      <p:grpSp>
        <p:nvGrpSpPr>
          <p:cNvPr id="69" name="Group 68"/>
          <p:cNvGrpSpPr/>
          <p:nvPr/>
        </p:nvGrpSpPr>
        <p:grpSpPr>
          <a:xfrm>
            <a:off x="1691680" y="2592022"/>
            <a:ext cx="7142440" cy="350266"/>
            <a:chOff x="1691680" y="2592022"/>
            <a:chExt cx="7142440" cy="350266"/>
          </a:xfrm>
        </p:grpSpPr>
        <p:sp>
          <p:nvSpPr>
            <p:cNvPr id="9" name="Rectângulo 7"/>
            <p:cNvSpPr/>
            <p:nvPr/>
          </p:nvSpPr>
          <p:spPr>
            <a:xfrm>
              <a:off x="1691680" y="2592022"/>
              <a:ext cx="1944216" cy="336618"/>
            </a:xfrm>
            <a:prstGeom prst="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9" name="Rectângulo 58"/>
            <p:cNvSpPr/>
            <p:nvPr/>
          </p:nvSpPr>
          <p:spPr>
            <a:xfrm>
              <a:off x="6889904" y="2605670"/>
              <a:ext cx="1944216" cy="3366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t>    </a:t>
              </a:r>
              <a:endParaRPr lang="pt-PT" dirty="0"/>
            </a:p>
          </p:txBody>
        </p:sp>
      </p:grpSp>
    </p:spTree>
    <p:extLst>
      <p:ext uri="{BB962C8B-B14F-4D97-AF65-F5344CB8AC3E}">
        <p14:creationId xmlns:p14="http://schemas.microsoft.com/office/powerpoint/2010/main" val="4003409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2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755650" y="549275"/>
            <a:ext cx="6480175" cy="503238"/>
          </a:xfrm>
          <a:extLst/>
        </p:spPr>
        <p:txBody>
          <a:bodyPr wrap="square" numCol="1" anchorCtr="0" compatLnSpc="1">
            <a:prstTxWarp prst="textNoShape">
              <a:avLst/>
            </a:prstTxWarp>
          </a:bodyPr>
          <a:lstStyle/>
          <a:p>
            <a:pPr eaLnBrk="1" hangingPunct="1">
              <a:defRPr/>
            </a:pPr>
            <a:r>
              <a:rPr lang="pt-PT" dirty="0" smtClean="0"/>
              <a:t>Molecular </a:t>
            </a:r>
            <a:r>
              <a:rPr lang="pt-PT" dirty="0" err="1" smtClean="0"/>
              <a:t>Farming</a:t>
            </a:r>
            <a:r>
              <a:rPr lang="pt-PT" dirty="0" smtClean="0"/>
              <a:t> </a:t>
            </a:r>
            <a:r>
              <a:rPr lang="pt-PT" dirty="0" err="1" smtClean="0"/>
              <a:t>Products</a:t>
            </a:r>
            <a:endParaRPr lang="pt-PT" dirty="0" smtClean="0"/>
          </a:p>
        </p:txBody>
      </p:sp>
      <p:grpSp>
        <p:nvGrpSpPr>
          <p:cNvPr id="14" name="Grupo 13"/>
          <p:cNvGrpSpPr/>
          <p:nvPr/>
        </p:nvGrpSpPr>
        <p:grpSpPr>
          <a:xfrm>
            <a:off x="216024" y="1000394"/>
            <a:ext cx="8892480" cy="5812982"/>
            <a:chOff x="-1332656" y="908720"/>
            <a:chExt cx="8892480" cy="5812982"/>
          </a:xfrm>
        </p:grpSpPr>
        <p:pic>
          <p:nvPicPr>
            <p:cNvPr id="2" name="Picture 1" descr="MP.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32656" y="908720"/>
              <a:ext cx="8892480" cy="5812982"/>
            </a:xfrm>
            <a:prstGeom prst="rect">
              <a:avLst/>
            </a:prstGeom>
          </p:spPr>
        </p:pic>
        <p:sp>
          <p:nvSpPr>
            <p:cNvPr id="7" name="Explosão 1 6"/>
            <p:cNvSpPr/>
            <p:nvPr/>
          </p:nvSpPr>
          <p:spPr>
            <a:xfrm>
              <a:off x="2015208" y="2833270"/>
              <a:ext cx="2088232" cy="1361330"/>
            </a:xfrm>
            <a:prstGeom prst="irregularSeal1">
              <a:avLst/>
            </a:prstGeom>
            <a:solidFill>
              <a:srgbClr val="2E55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a:solidFill>
                    <a:schemeClr val="bg1"/>
                  </a:solidFill>
                </a:rPr>
                <a:t>Molecular </a:t>
              </a:r>
              <a:r>
                <a:rPr lang="pt-PT" sz="1400" b="1" dirty="0" err="1">
                  <a:solidFill>
                    <a:schemeClr val="bg1"/>
                  </a:solidFill>
                </a:rPr>
                <a:t>farming</a:t>
              </a:r>
              <a:r>
                <a:rPr lang="pt-PT" sz="1400" b="1" dirty="0">
                  <a:solidFill>
                    <a:schemeClr val="bg1"/>
                  </a:solidFill>
                </a:rPr>
                <a:t> </a:t>
              </a:r>
              <a:r>
                <a:rPr lang="pt-PT" sz="1400" b="1" dirty="0" err="1">
                  <a:solidFill>
                    <a:schemeClr val="bg1"/>
                  </a:solidFill>
                </a:rPr>
                <a:t>products</a:t>
              </a:r>
              <a:endParaRPr lang="pt-PT" sz="1400" b="1" dirty="0">
                <a:solidFill>
                  <a:schemeClr val="bg1"/>
                </a:solidFill>
              </a:endParaRPr>
            </a:p>
          </p:txBody>
        </p:sp>
        <p:sp>
          <p:nvSpPr>
            <p:cNvPr id="9" name="Oval 8"/>
            <p:cNvSpPr/>
            <p:nvPr/>
          </p:nvSpPr>
          <p:spPr>
            <a:xfrm>
              <a:off x="431032" y="2185198"/>
              <a:ext cx="1800200" cy="93610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err="1" smtClean="0">
                  <a:solidFill>
                    <a:schemeClr val="bg1"/>
                  </a:solidFill>
                  <a:effectLst>
                    <a:outerShdw blurRad="38100" dist="38100" dir="2700000" algn="tl">
                      <a:srgbClr val="000000">
                        <a:alpha val="43137"/>
                      </a:srgbClr>
                    </a:outerShdw>
                  </a:effectLst>
                </a:rPr>
                <a:t>Nutraceuticals</a:t>
              </a:r>
              <a:endParaRPr lang="pt-PT" sz="1400" b="1" dirty="0">
                <a:solidFill>
                  <a:schemeClr val="bg1"/>
                </a:solidFill>
                <a:effectLst>
                  <a:outerShdw blurRad="38100" dist="38100" dir="2700000" algn="tl">
                    <a:srgbClr val="000000">
                      <a:alpha val="43137"/>
                    </a:srgbClr>
                  </a:outerShdw>
                </a:effectLst>
              </a:endParaRPr>
            </a:p>
          </p:txBody>
        </p:sp>
        <p:sp>
          <p:nvSpPr>
            <p:cNvPr id="11" name="Oval 10"/>
            <p:cNvSpPr/>
            <p:nvPr/>
          </p:nvSpPr>
          <p:spPr>
            <a:xfrm>
              <a:off x="3599384" y="4616218"/>
              <a:ext cx="1728192" cy="80934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dirty="0" err="1" smtClean="0">
                  <a:solidFill>
                    <a:schemeClr val="tx1"/>
                  </a:solidFill>
                </a:rPr>
                <a:t>Antibodies</a:t>
              </a:r>
              <a:endParaRPr lang="pt-PT" sz="1600" b="1" dirty="0">
                <a:solidFill>
                  <a:schemeClr val="tx1"/>
                </a:solidFill>
              </a:endParaRPr>
            </a:p>
          </p:txBody>
        </p:sp>
        <p:sp>
          <p:nvSpPr>
            <p:cNvPr id="12" name="Oval 11"/>
            <p:cNvSpPr/>
            <p:nvPr/>
          </p:nvSpPr>
          <p:spPr>
            <a:xfrm>
              <a:off x="791072" y="4417446"/>
              <a:ext cx="1457412" cy="80934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dirty="0" err="1" smtClean="0">
                  <a:solidFill>
                    <a:schemeClr val="tx1"/>
                  </a:solidFill>
                </a:rPr>
                <a:t>Vaccines</a:t>
              </a:r>
              <a:endParaRPr lang="pt-PT" sz="1600" b="1" dirty="0">
                <a:solidFill>
                  <a:schemeClr val="tx1"/>
                </a:solidFill>
              </a:endParaRPr>
            </a:p>
          </p:txBody>
        </p:sp>
        <p:sp>
          <p:nvSpPr>
            <p:cNvPr id="10" name="Oval 9"/>
            <p:cNvSpPr/>
            <p:nvPr/>
          </p:nvSpPr>
          <p:spPr>
            <a:xfrm>
              <a:off x="3599384" y="2185198"/>
              <a:ext cx="1512168" cy="9361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b="1" dirty="0" err="1" smtClean="0">
                  <a:solidFill>
                    <a:schemeClr val="tx1"/>
                  </a:solidFill>
                </a:rPr>
                <a:t>Therapeutic</a:t>
              </a:r>
              <a:r>
                <a:rPr lang="pt-PT" sz="1400" b="1" dirty="0" smtClean="0">
                  <a:solidFill>
                    <a:schemeClr val="tx1"/>
                  </a:solidFill>
                </a:rPr>
                <a:t> </a:t>
              </a:r>
              <a:r>
                <a:rPr lang="pt-PT" sz="1400" b="1" dirty="0" err="1" smtClean="0">
                  <a:solidFill>
                    <a:schemeClr val="tx1"/>
                  </a:solidFill>
                </a:rPr>
                <a:t>human</a:t>
              </a:r>
              <a:r>
                <a:rPr lang="pt-PT" sz="1400" b="1" dirty="0" smtClean="0">
                  <a:solidFill>
                    <a:schemeClr val="tx1"/>
                  </a:solidFill>
                </a:rPr>
                <a:t> </a:t>
              </a:r>
              <a:r>
                <a:rPr lang="pt-PT" sz="1400" b="1" dirty="0" err="1" smtClean="0">
                  <a:solidFill>
                    <a:schemeClr val="tx1"/>
                  </a:solidFill>
                </a:rPr>
                <a:t>products</a:t>
              </a:r>
              <a:endParaRPr lang="pt-PT" sz="1400" b="1" dirty="0">
                <a:solidFill>
                  <a:schemeClr val="tx1"/>
                </a:solidFill>
              </a:endParaRPr>
            </a:p>
          </p:txBody>
        </p:sp>
      </p:grpSp>
      <p:sp>
        <p:nvSpPr>
          <p:cNvPr id="5" name="TextBox 4"/>
          <p:cNvSpPr txBox="1"/>
          <p:nvPr/>
        </p:nvSpPr>
        <p:spPr>
          <a:xfrm>
            <a:off x="5220072" y="6453336"/>
            <a:ext cx="3786808" cy="292388"/>
          </a:xfrm>
          <a:prstGeom prst="rect">
            <a:avLst/>
          </a:prstGeom>
          <a:noFill/>
        </p:spPr>
        <p:txBody>
          <a:bodyPr wrap="none" rtlCol="0">
            <a:spAutoFit/>
          </a:bodyPr>
          <a:lstStyle/>
          <a:p>
            <a:r>
              <a:rPr lang="fr-FR" sz="1300" dirty="0" err="1" smtClean="0"/>
              <a:t>Adapted</a:t>
            </a:r>
            <a:r>
              <a:rPr lang="fr-FR" sz="1300" dirty="0" smtClean="0"/>
              <a:t> </a:t>
            </a:r>
            <a:r>
              <a:rPr lang="fr-FR" sz="1300" dirty="0" err="1" smtClean="0"/>
              <a:t>from</a:t>
            </a:r>
            <a:r>
              <a:rPr lang="fr-FR" sz="1300" dirty="0" smtClean="0"/>
              <a:t> </a:t>
            </a:r>
            <a:r>
              <a:rPr lang="fr-FR" sz="1300" dirty="0" err="1" smtClean="0"/>
              <a:t>Curr</a:t>
            </a:r>
            <a:r>
              <a:rPr lang="fr-FR" sz="1300" dirty="0"/>
              <a:t>. Issues Mol. </a:t>
            </a:r>
            <a:r>
              <a:rPr lang="fr-FR" sz="1300" dirty="0" err="1"/>
              <a:t>Biol</a:t>
            </a:r>
            <a:r>
              <a:rPr lang="fr-FR" sz="1300" dirty="0"/>
              <a:t>. </a:t>
            </a:r>
            <a:r>
              <a:rPr lang="fr-FR" sz="1300" dirty="0" smtClean="0"/>
              <a:t>(2016) 18</a:t>
            </a:r>
            <a:r>
              <a:rPr lang="fr-FR" sz="1300" dirty="0"/>
              <a:t>: 21-</a:t>
            </a:r>
            <a:r>
              <a:rPr lang="fr-FR" sz="1300" dirty="0" smtClean="0"/>
              <a:t>42 </a:t>
            </a:r>
            <a:endParaRPr lang="en-US" sz="13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3648" y="1196752"/>
            <a:ext cx="6408712" cy="3096344"/>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2" name="Título 4"/>
          <p:cNvSpPr>
            <a:spLocks noGrp="1"/>
          </p:cNvSpPr>
          <p:nvPr>
            <p:ph type="title"/>
          </p:nvPr>
        </p:nvSpPr>
        <p:spPr bwMode="auto">
          <a:xfrm>
            <a:off x="755650" y="350838"/>
            <a:ext cx="6553200" cy="504825"/>
          </a:xfrm>
          <a:extLst/>
        </p:spPr>
        <p:txBody>
          <a:bodyPr wrap="square" numCol="1" anchorCtr="0" compatLnSpc="1">
            <a:prstTxWarp prst="textNoShape">
              <a:avLst/>
            </a:prstTxWarp>
          </a:bodyPr>
          <a:lstStyle/>
          <a:p>
            <a:pPr eaLnBrk="1" hangingPunct="1">
              <a:defRPr/>
            </a:pPr>
            <a:r>
              <a:rPr lang="pt-PT" dirty="0" smtClean="0"/>
              <a:t>Real </a:t>
            </a:r>
            <a:r>
              <a:rPr lang="pt-PT" dirty="0" err="1" smtClean="0"/>
              <a:t>examples</a:t>
            </a:r>
            <a:r>
              <a:rPr lang="pt-PT" dirty="0" smtClean="0"/>
              <a:t> - Industrial </a:t>
            </a:r>
            <a:r>
              <a:rPr lang="pt-PT" dirty="0" err="1" smtClean="0"/>
              <a:t>Enzymes</a:t>
            </a:r>
            <a:endParaRPr lang="pt-PT" dirty="0" smtClean="0"/>
          </a:p>
        </p:txBody>
      </p:sp>
      <p:pic>
        <p:nvPicPr>
          <p:cNvPr id="3" name="Picture 2" descr="Fig-1-TrypZean-a-corn-derived-recombinant-bovine-trypsin-product-is-the-firs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3727" y="4535048"/>
            <a:ext cx="1314095" cy="2142347"/>
          </a:xfrm>
          <a:prstGeom prst="rect">
            <a:avLst/>
          </a:prstGeom>
          <a:ln>
            <a:noFill/>
          </a:ln>
          <a:effectLst>
            <a:softEdge rad="112500"/>
          </a:effectLst>
        </p:spPr>
      </p:pic>
      <p:sp>
        <p:nvSpPr>
          <p:cNvPr id="4" name="TextBox 3"/>
          <p:cNvSpPr txBox="1"/>
          <p:nvPr/>
        </p:nvSpPr>
        <p:spPr>
          <a:xfrm>
            <a:off x="1907704" y="1628800"/>
            <a:ext cx="3528392" cy="2585323"/>
          </a:xfrm>
          <a:prstGeom prst="rect">
            <a:avLst/>
          </a:prstGeom>
          <a:noFill/>
        </p:spPr>
        <p:txBody>
          <a:bodyPr wrap="square" rtlCol="0">
            <a:spAutoFit/>
          </a:bodyPr>
          <a:lstStyle/>
          <a:p>
            <a:pPr>
              <a:buFont typeface="Wingdings" pitchFamily="2" charset="2"/>
              <a:buChar char="§"/>
            </a:pPr>
            <a:r>
              <a:rPr lang="en-US" dirty="0" smtClean="0"/>
              <a:t>  </a:t>
            </a:r>
            <a:r>
              <a:rPr lang="en-US" dirty="0" err="1" smtClean="0"/>
              <a:t>TrypZean</a:t>
            </a:r>
            <a:r>
              <a:rPr lang="en-US" dirty="0"/>
              <a:t>™</a:t>
            </a:r>
          </a:p>
          <a:p>
            <a:endParaRPr lang="en-US" dirty="0"/>
          </a:p>
          <a:p>
            <a:pPr>
              <a:buFont typeface="Wingdings" pitchFamily="2" charset="2"/>
              <a:buChar char="§"/>
            </a:pPr>
            <a:r>
              <a:rPr lang="en-US" dirty="0" smtClean="0"/>
              <a:t>  </a:t>
            </a:r>
            <a:r>
              <a:rPr lang="en-US" dirty="0" err="1" smtClean="0"/>
              <a:t>Avidin</a:t>
            </a:r>
            <a:endParaRPr lang="en-US" dirty="0" smtClean="0"/>
          </a:p>
          <a:p>
            <a:endParaRPr lang="en-US" dirty="0"/>
          </a:p>
          <a:p>
            <a:pPr>
              <a:buFont typeface="Wingdings" pitchFamily="2" charset="2"/>
              <a:buChar char="§"/>
            </a:pPr>
            <a:r>
              <a:rPr lang="en-US" dirty="0" smtClean="0"/>
              <a:t>  β-</a:t>
            </a:r>
            <a:r>
              <a:rPr lang="en-US" dirty="0" err="1" smtClean="0"/>
              <a:t>Glucuronidase</a:t>
            </a:r>
            <a:r>
              <a:rPr lang="en-US" dirty="0" smtClean="0"/>
              <a:t> (GUS)</a:t>
            </a:r>
          </a:p>
          <a:p>
            <a:endParaRPr lang="en-US" dirty="0" smtClean="0"/>
          </a:p>
          <a:p>
            <a:pPr>
              <a:buFont typeface="Wingdings" pitchFamily="2" charset="2"/>
              <a:buChar char="§"/>
            </a:pPr>
            <a:r>
              <a:rPr lang="da-DK" dirty="0" smtClean="0"/>
              <a:t>  </a:t>
            </a:r>
            <a:r>
              <a:rPr lang="da-DK" dirty="0" err="1" smtClean="0"/>
              <a:t>Enogen</a:t>
            </a:r>
            <a:r>
              <a:rPr lang="da-DK" dirty="0" smtClean="0"/>
              <a:t>™</a:t>
            </a:r>
          </a:p>
          <a:p>
            <a:pPr>
              <a:buFont typeface="Wingdings" pitchFamily="2" charset="2"/>
              <a:buChar char="§"/>
            </a:pPr>
            <a:endParaRPr lang="da-DK" dirty="0"/>
          </a:p>
          <a:p>
            <a:pPr>
              <a:buFont typeface="Wingdings" pitchFamily="2" charset="2"/>
              <a:buChar char="§"/>
            </a:pPr>
            <a:r>
              <a:rPr lang="da-DK" dirty="0" smtClean="0"/>
              <a:t> </a:t>
            </a:r>
            <a:r>
              <a:rPr lang="da-DK" dirty="0" err="1" smtClean="0"/>
              <a:t>Laccase</a:t>
            </a:r>
            <a:endParaRPr lang="en-US" dirty="0"/>
          </a:p>
        </p:txBody>
      </p:sp>
      <p:sp>
        <p:nvSpPr>
          <p:cNvPr id="7" name="TextBox 6"/>
          <p:cNvSpPr txBox="1"/>
          <p:nvPr/>
        </p:nvSpPr>
        <p:spPr>
          <a:xfrm>
            <a:off x="5364088" y="2708920"/>
            <a:ext cx="1556836" cy="369332"/>
          </a:xfrm>
          <a:prstGeom prst="rect">
            <a:avLst/>
          </a:prstGeom>
          <a:noFill/>
        </p:spPr>
        <p:txBody>
          <a:bodyPr wrap="none" rtlCol="0">
            <a:spAutoFit/>
          </a:bodyPr>
          <a:lstStyle/>
          <a:p>
            <a:r>
              <a:rPr lang="en-US" dirty="0" smtClean="0"/>
              <a:t>Diagnostic Kits</a:t>
            </a:r>
            <a:endParaRPr lang="en-US" dirty="0"/>
          </a:p>
        </p:txBody>
      </p:sp>
      <p:sp>
        <p:nvSpPr>
          <p:cNvPr id="8" name="TextBox 7"/>
          <p:cNvSpPr txBox="1"/>
          <p:nvPr/>
        </p:nvSpPr>
        <p:spPr>
          <a:xfrm>
            <a:off x="5364088" y="3284984"/>
            <a:ext cx="2292364" cy="369332"/>
          </a:xfrm>
          <a:prstGeom prst="rect">
            <a:avLst/>
          </a:prstGeom>
          <a:noFill/>
        </p:spPr>
        <p:txBody>
          <a:bodyPr wrap="none" rtlCol="0">
            <a:spAutoFit/>
          </a:bodyPr>
          <a:lstStyle/>
          <a:p>
            <a:r>
              <a:rPr lang="en-US" dirty="0" smtClean="0"/>
              <a:t>Bioethanol production</a:t>
            </a:r>
            <a:endParaRPr lang="en-US" dirty="0"/>
          </a:p>
        </p:txBody>
      </p:sp>
      <p:sp>
        <p:nvSpPr>
          <p:cNvPr id="9" name="TextBox 8"/>
          <p:cNvSpPr txBox="1"/>
          <p:nvPr/>
        </p:nvSpPr>
        <p:spPr>
          <a:xfrm>
            <a:off x="5364088" y="1700808"/>
            <a:ext cx="1634695" cy="369332"/>
          </a:xfrm>
          <a:prstGeom prst="rect">
            <a:avLst/>
          </a:prstGeom>
          <a:noFill/>
        </p:spPr>
        <p:txBody>
          <a:bodyPr wrap="none" rtlCol="0">
            <a:spAutoFit/>
          </a:bodyPr>
          <a:lstStyle/>
          <a:p>
            <a:r>
              <a:rPr lang="en-US" dirty="0" smtClean="0"/>
              <a:t>Pharmaceutical</a:t>
            </a:r>
            <a:endParaRPr lang="en-US" dirty="0"/>
          </a:p>
        </p:txBody>
      </p:sp>
      <p:sp>
        <p:nvSpPr>
          <p:cNvPr id="12" name="TextBox 11"/>
          <p:cNvSpPr txBox="1"/>
          <p:nvPr/>
        </p:nvSpPr>
        <p:spPr>
          <a:xfrm>
            <a:off x="5364088" y="2204864"/>
            <a:ext cx="1556836" cy="369332"/>
          </a:xfrm>
          <a:prstGeom prst="rect">
            <a:avLst/>
          </a:prstGeom>
          <a:noFill/>
        </p:spPr>
        <p:txBody>
          <a:bodyPr wrap="none" rtlCol="0">
            <a:spAutoFit/>
          </a:bodyPr>
          <a:lstStyle/>
          <a:p>
            <a:r>
              <a:rPr lang="en-US" dirty="0" smtClean="0"/>
              <a:t>Diagnostic Kits</a:t>
            </a:r>
            <a:endParaRPr lang="en-US" dirty="0"/>
          </a:p>
        </p:txBody>
      </p:sp>
      <p:sp>
        <p:nvSpPr>
          <p:cNvPr id="10" name="TextBox 9"/>
          <p:cNvSpPr txBox="1"/>
          <p:nvPr/>
        </p:nvSpPr>
        <p:spPr>
          <a:xfrm>
            <a:off x="1907704" y="1124744"/>
            <a:ext cx="1018278" cy="369332"/>
          </a:xfrm>
          <a:prstGeom prst="rect">
            <a:avLst/>
          </a:prstGeom>
          <a:noFill/>
        </p:spPr>
        <p:txBody>
          <a:bodyPr wrap="none" rtlCol="0">
            <a:spAutoFit/>
          </a:bodyPr>
          <a:lstStyle/>
          <a:p>
            <a:r>
              <a:rPr lang="en-US" b="1" dirty="0" smtClean="0"/>
              <a:t>Enzymes</a:t>
            </a:r>
          </a:p>
        </p:txBody>
      </p:sp>
      <p:sp>
        <p:nvSpPr>
          <p:cNvPr id="11" name="TextBox 10"/>
          <p:cNvSpPr txBox="1"/>
          <p:nvPr/>
        </p:nvSpPr>
        <p:spPr>
          <a:xfrm>
            <a:off x="5292080" y="1124744"/>
            <a:ext cx="1371402" cy="369332"/>
          </a:xfrm>
          <a:prstGeom prst="rect">
            <a:avLst/>
          </a:prstGeom>
          <a:noFill/>
        </p:spPr>
        <p:txBody>
          <a:bodyPr wrap="none" rtlCol="0">
            <a:spAutoFit/>
          </a:bodyPr>
          <a:lstStyle/>
          <a:p>
            <a:r>
              <a:rPr lang="en-US" b="1" dirty="0" smtClean="0"/>
              <a:t>Applications</a:t>
            </a:r>
            <a:endParaRPr lang="en-US" b="1" dirty="0"/>
          </a:p>
        </p:txBody>
      </p:sp>
      <p:sp>
        <p:nvSpPr>
          <p:cNvPr id="15" name="TextBox 14"/>
          <p:cNvSpPr txBox="1"/>
          <p:nvPr/>
        </p:nvSpPr>
        <p:spPr>
          <a:xfrm>
            <a:off x="5364088" y="3861048"/>
            <a:ext cx="1684739" cy="369332"/>
          </a:xfrm>
          <a:prstGeom prst="rect">
            <a:avLst/>
          </a:prstGeom>
          <a:noFill/>
        </p:spPr>
        <p:txBody>
          <a:bodyPr wrap="none" rtlCol="0">
            <a:spAutoFit/>
          </a:bodyPr>
          <a:lstStyle/>
          <a:p>
            <a:r>
              <a:rPr lang="en-US" dirty="0" smtClean="0"/>
              <a:t>Paper bleaching</a:t>
            </a:r>
            <a:endParaRPr lang="en-US" dirty="0"/>
          </a:p>
        </p:txBody>
      </p:sp>
      <p:pic>
        <p:nvPicPr>
          <p:cNvPr id="16" name="Picture 15" descr="bleached-pulp.gi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39040" y="4549514"/>
            <a:ext cx="3959515" cy="2148037"/>
          </a:xfrm>
          <a:prstGeom prst="rect">
            <a:avLst/>
          </a:prstGeom>
          <a:ln>
            <a:noFill/>
          </a:ln>
          <a:effectLst>
            <a:softEdge rad="112500"/>
          </a:effectLst>
        </p:spPr>
      </p:pic>
      <p:pic>
        <p:nvPicPr>
          <p:cNvPr id="18" name="Picture 17" descr="eb77f4f86c63f4f68a4ab325a0c3deac_XL.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36096" y="4545662"/>
            <a:ext cx="3467747" cy="2131733"/>
          </a:xfrm>
          <a:prstGeom prst="rect">
            <a:avLst/>
          </a:prstGeom>
          <a:ln>
            <a:noFill/>
          </a:ln>
          <a:effectLst>
            <a:softEdge rad="112500"/>
          </a:effectLst>
        </p:spPr>
      </p:pic>
      <p:cxnSp>
        <p:nvCxnSpPr>
          <p:cNvPr id="6" name="Straight Connector 5"/>
          <p:cNvCxnSpPr/>
          <p:nvPr/>
        </p:nvCxnSpPr>
        <p:spPr>
          <a:xfrm>
            <a:off x="1351798" y="1556792"/>
            <a:ext cx="64807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3501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5621" y="3694444"/>
            <a:ext cx="2578767" cy="2564904"/>
          </a:xfrm>
          <a:prstGeom prst="rect">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03262" y="2761539"/>
            <a:ext cx="2568538" cy="673827"/>
          </a:xfrm>
          <a:prstGeom prst="rect">
            <a:avLst/>
          </a:prstGeom>
          <a:solidFill>
            <a:srgbClr val="D7E4BD"/>
          </a:solidFill>
          <a:ln>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2" name="Título 4"/>
          <p:cNvSpPr>
            <a:spLocks noGrp="1"/>
          </p:cNvSpPr>
          <p:nvPr>
            <p:ph type="title"/>
          </p:nvPr>
        </p:nvSpPr>
        <p:spPr bwMode="auto">
          <a:xfrm>
            <a:off x="755650" y="350838"/>
            <a:ext cx="6553200" cy="504825"/>
          </a:xfrm>
          <a:extLst/>
        </p:spPr>
        <p:txBody>
          <a:bodyPr wrap="square" numCol="1" anchorCtr="0" compatLnSpc="1">
            <a:prstTxWarp prst="textNoShape">
              <a:avLst/>
            </a:prstTxWarp>
          </a:bodyPr>
          <a:lstStyle/>
          <a:p>
            <a:pPr eaLnBrk="1" hangingPunct="1">
              <a:defRPr/>
            </a:pPr>
            <a:r>
              <a:rPr lang="pt-PT" dirty="0"/>
              <a:t>Real </a:t>
            </a:r>
            <a:r>
              <a:rPr lang="pt-PT" dirty="0" err="1"/>
              <a:t>examples</a:t>
            </a:r>
            <a:r>
              <a:rPr lang="pt-PT" dirty="0"/>
              <a:t> - </a:t>
            </a:r>
            <a:r>
              <a:rPr lang="pt-PT" dirty="0" err="1"/>
              <a:t>Plant</a:t>
            </a:r>
            <a:r>
              <a:rPr lang="pt-PT" dirty="0" err="1" smtClean="0"/>
              <a:t>-based</a:t>
            </a:r>
            <a:r>
              <a:rPr lang="pt-PT" dirty="0" smtClean="0"/>
              <a:t> </a:t>
            </a:r>
            <a:r>
              <a:rPr lang="pt-PT" dirty="0" err="1"/>
              <a:t>V</a:t>
            </a:r>
            <a:r>
              <a:rPr lang="pt-PT" dirty="0" err="1" smtClean="0"/>
              <a:t>accines</a:t>
            </a:r>
            <a:endParaRPr lang="pt-PT" dirty="0" smtClean="0"/>
          </a:p>
        </p:txBody>
      </p:sp>
      <p:sp>
        <p:nvSpPr>
          <p:cNvPr id="4" name="TextBox 3"/>
          <p:cNvSpPr txBox="1"/>
          <p:nvPr/>
        </p:nvSpPr>
        <p:spPr>
          <a:xfrm>
            <a:off x="284214" y="2808837"/>
            <a:ext cx="2424522" cy="584775"/>
          </a:xfrm>
          <a:prstGeom prst="rect">
            <a:avLst/>
          </a:prstGeom>
          <a:noFill/>
        </p:spPr>
        <p:txBody>
          <a:bodyPr wrap="square" rtlCol="0">
            <a:spAutoFit/>
          </a:bodyPr>
          <a:lstStyle/>
          <a:p>
            <a:pPr algn="ctr"/>
            <a:r>
              <a:rPr lang="en-US" sz="1600" b="1" dirty="0" smtClean="0"/>
              <a:t>Plant-based human vaccines in clinical trials</a:t>
            </a:r>
            <a:endParaRPr lang="en-US" sz="1600" b="1" dirty="0"/>
          </a:p>
        </p:txBody>
      </p:sp>
      <p:sp>
        <p:nvSpPr>
          <p:cNvPr id="5" name="TextBox 4"/>
          <p:cNvSpPr txBox="1"/>
          <p:nvPr/>
        </p:nvSpPr>
        <p:spPr>
          <a:xfrm>
            <a:off x="928203" y="1148500"/>
            <a:ext cx="3211749" cy="369332"/>
          </a:xfrm>
          <a:prstGeom prst="rect">
            <a:avLst/>
          </a:prstGeom>
          <a:noFill/>
        </p:spPr>
        <p:txBody>
          <a:bodyPr wrap="none" rtlCol="0">
            <a:spAutoFit/>
          </a:bodyPr>
          <a:lstStyle/>
          <a:p>
            <a:r>
              <a:rPr lang="en-US" dirty="0" smtClean="0"/>
              <a:t>Imagine if instead of using this…</a:t>
            </a:r>
            <a:endParaRPr lang="en-US" dirty="0"/>
          </a:p>
        </p:txBody>
      </p:sp>
      <p:pic>
        <p:nvPicPr>
          <p:cNvPr id="7" name="Picture 6" descr="Vaccine-in-vial-with-syringe.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63688" y="1486300"/>
            <a:ext cx="1342128" cy="1006596"/>
          </a:xfrm>
          <a:prstGeom prst="rect">
            <a:avLst/>
          </a:prstGeom>
        </p:spPr>
      </p:pic>
      <p:sp>
        <p:nvSpPr>
          <p:cNvPr id="8" name="TextBox 7"/>
          <p:cNvSpPr txBox="1"/>
          <p:nvPr/>
        </p:nvSpPr>
        <p:spPr>
          <a:xfrm>
            <a:off x="5652120" y="1148500"/>
            <a:ext cx="2054657" cy="369332"/>
          </a:xfrm>
          <a:prstGeom prst="rect">
            <a:avLst/>
          </a:prstGeom>
          <a:noFill/>
        </p:spPr>
        <p:txBody>
          <a:bodyPr wrap="none" rtlCol="0">
            <a:spAutoFit/>
          </a:bodyPr>
          <a:lstStyle/>
          <a:p>
            <a:r>
              <a:rPr lang="en-US" dirty="0" smtClean="0"/>
              <a:t>You could use this…</a:t>
            </a:r>
            <a:endParaRPr lang="en-US" dirty="0"/>
          </a:p>
        </p:txBody>
      </p:sp>
      <p:pic>
        <p:nvPicPr>
          <p:cNvPr id="9" name="Picture 8" descr="peeled-banana.jpg"/>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5508104" y="1412776"/>
            <a:ext cx="1584176" cy="942584"/>
          </a:xfrm>
          <a:prstGeom prst="rect">
            <a:avLst/>
          </a:prstGeom>
        </p:spPr>
      </p:pic>
      <p:sp>
        <p:nvSpPr>
          <p:cNvPr id="14" name="TextBox 13"/>
          <p:cNvSpPr txBox="1"/>
          <p:nvPr/>
        </p:nvSpPr>
        <p:spPr>
          <a:xfrm>
            <a:off x="19389" y="6550223"/>
            <a:ext cx="3016308" cy="276999"/>
          </a:xfrm>
          <a:prstGeom prst="rect">
            <a:avLst/>
          </a:prstGeom>
          <a:noFill/>
        </p:spPr>
        <p:txBody>
          <a:bodyPr wrap="none" rtlCol="0">
            <a:spAutoFit/>
          </a:bodyPr>
          <a:lstStyle/>
          <a:p>
            <a:r>
              <a:rPr lang="en-US" sz="1200" i="1" dirty="0" smtClean="0"/>
              <a:t>Adapted from </a:t>
            </a:r>
            <a:r>
              <a:rPr lang="en-US" sz="1200" i="1" dirty="0" err="1" smtClean="0"/>
              <a:t>Ther</a:t>
            </a:r>
            <a:r>
              <a:rPr lang="en-US" sz="1200" i="1" dirty="0" smtClean="0"/>
              <a:t> </a:t>
            </a:r>
            <a:r>
              <a:rPr lang="en-US" sz="1200" i="1" dirty="0" err="1" smtClean="0"/>
              <a:t>Adv</a:t>
            </a:r>
            <a:r>
              <a:rPr lang="en-US" sz="1200" i="1" dirty="0" smtClean="0"/>
              <a:t> Vaccines </a:t>
            </a:r>
            <a:r>
              <a:rPr lang="en-US" sz="1200" dirty="0" smtClean="0"/>
              <a:t>(2015), 1-16</a:t>
            </a:r>
            <a:endParaRPr lang="en-US" sz="1200" dirty="0"/>
          </a:p>
        </p:txBody>
      </p:sp>
      <p:sp>
        <p:nvSpPr>
          <p:cNvPr id="19" name="Right Arrow 18"/>
          <p:cNvSpPr/>
          <p:nvPr/>
        </p:nvSpPr>
        <p:spPr>
          <a:xfrm>
            <a:off x="3732614" y="1772816"/>
            <a:ext cx="1512168" cy="432048"/>
          </a:xfrm>
          <a:prstGeom prst="rightArrow">
            <a:avLst>
              <a:gd name="adj1" fmla="val 50000"/>
              <a:gd name="adj2" fmla="val 102774"/>
            </a:avLst>
          </a:prstGeom>
          <a:solidFill>
            <a:srgbClr val="D7E4BD"/>
          </a:solidFill>
          <a:ln>
            <a:solidFill>
              <a:srgbClr val="D7E4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54601" y="3801292"/>
            <a:ext cx="2639787" cy="2554545"/>
          </a:xfrm>
          <a:prstGeom prst="rect">
            <a:avLst/>
          </a:prstGeom>
          <a:noFill/>
        </p:spPr>
        <p:txBody>
          <a:bodyPr wrap="square" rtlCol="0">
            <a:spAutoFit/>
          </a:bodyPr>
          <a:lstStyle/>
          <a:p>
            <a:pPr marL="180975" indent="-180975">
              <a:buFont typeface="Arial"/>
              <a:buChar char="•"/>
            </a:pPr>
            <a:r>
              <a:rPr lang="en-US" sz="1600" b="1" dirty="0" smtClean="0"/>
              <a:t>Safety</a:t>
            </a:r>
            <a:r>
              <a:rPr lang="en-US" sz="1600" dirty="0" smtClean="0"/>
              <a:t> – Don´t carry an alive pathogen</a:t>
            </a:r>
            <a:r>
              <a:rPr lang="en-US" sz="1600" dirty="0"/>
              <a:t> </a:t>
            </a:r>
            <a:r>
              <a:rPr lang="en-US" sz="1600" dirty="0" smtClean="0"/>
              <a:t>(only the capsid protein)</a:t>
            </a:r>
          </a:p>
          <a:p>
            <a:pPr marL="180975" indent="-180975">
              <a:buFont typeface="Arial"/>
              <a:buChar char="•"/>
            </a:pPr>
            <a:endParaRPr lang="en-US" sz="1600" dirty="0"/>
          </a:p>
          <a:p>
            <a:pPr marL="180975" indent="-180975">
              <a:buFont typeface="Arial"/>
              <a:buChar char="•"/>
            </a:pPr>
            <a:r>
              <a:rPr lang="en-US" sz="1600" b="1" dirty="0" smtClean="0"/>
              <a:t>Storage and delivery </a:t>
            </a:r>
            <a:r>
              <a:rPr lang="en-US" sz="1600" dirty="0" smtClean="0"/>
              <a:t>– Can be stored at room temperature and orally delivered, which is very important for developing countries</a:t>
            </a:r>
            <a:endParaRPr lang="en-US" sz="1600" dirty="0"/>
          </a:p>
        </p:txBody>
      </p:sp>
      <p:graphicFrame>
        <p:nvGraphicFramePr>
          <p:cNvPr id="17" name="Tabela 16"/>
          <p:cNvGraphicFramePr>
            <a:graphicFrameLocks noGrp="1"/>
          </p:cNvGraphicFramePr>
          <p:nvPr>
            <p:extLst>
              <p:ext uri="{D42A27DB-BD31-4B8C-83A1-F6EECF244321}">
                <p14:modId xmlns:p14="http://schemas.microsoft.com/office/powerpoint/2010/main" val="684082517"/>
              </p:ext>
            </p:extLst>
          </p:nvPr>
        </p:nvGraphicFramePr>
        <p:xfrm>
          <a:off x="3168352" y="2564904"/>
          <a:ext cx="5796136" cy="4160520"/>
        </p:xfrm>
        <a:graphic>
          <a:graphicData uri="http://schemas.openxmlformats.org/drawingml/2006/table">
            <a:tbl>
              <a:tblPr firstRow="1" bandRow="1">
                <a:tableStyleId>{F5AB1C69-6EDB-4FF4-983F-18BD219EF322}</a:tableStyleId>
              </a:tblPr>
              <a:tblGrid>
                <a:gridCol w="1184156"/>
                <a:gridCol w="1059509"/>
                <a:gridCol w="997184"/>
                <a:gridCol w="872536"/>
                <a:gridCol w="639143"/>
                <a:gridCol w="1043608"/>
              </a:tblGrid>
              <a:tr h="400552">
                <a:tc>
                  <a:txBody>
                    <a:bodyPr/>
                    <a:lstStyle/>
                    <a:p>
                      <a:pPr algn="ctr"/>
                      <a:r>
                        <a:rPr lang="pt-PT" sz="1200" dirty="0" err="1" smtClean="0">
                          <a:solidFill>
                            <a:schemeClr val="tx1"/>
                          </a:solidFill>
                        </a:rPr>
                        <a:t>Pathogen</a:t>
                      </a:r>
                      <a:r>
                        <a:rPr lang="pt-PT" sz="1200" dirty="0" smtClean="0">
                          <a:solidFill>
                            <a:schemeClr val="tx1"/>
                          </a:solidFill>
                        </a:rPr>
                        <a:t> </a:t>
                      </a:r>
                      <a:r>
                        <a:rPr lang="pt-PT" sz="1200" dirty="0" err="1" smtClean="0">
                          <a:solidFill>
                            <a:schemeClr val="tx1"/>
                          </a:solidFill>
                        </a:rPr>
                        <a:t>or</a:t>
                      </a:r>
                      <a:r>
                        <a:rPr lang="pt-PT" sz="1200" dirty="0" smtClean="0">
                          <a:solidFill>
                            <a:schemeClr val="tx1"/>
                          </a:solidFill>
                        </a:rPr>
                        <a:t> </a:t>
                      </a:r>
                      <a:r>
                        <a:rPr lang="pt-PT" sz="1200" dirty="0" err="1" smtClean="0">
                          <a:solidFill>
                            <a:schemeClr val="tx1"/>
                          </a:solidFill>
                        </a:rPr>
                        <a:t>disease</a:t>
                      </a:r>
                      <a:endParaRPr lang="pt-PT" sz="1200" dirty="0">
                        <a:solidFill>
                          <a:schemeClr val="tx1"/>
                        </a:solidFill>
                      </a:endParaRPr>
                    </a:p>
                  </a:txBody>
                  <a:tcPr anchor="ctr">
                    <a:solidFill>
                      <a:schemeClr val="accent3">
                        <a:lumMod val="60000"/>
                        <a:lumOff val="40000"/>
                      </a:schemeClr>
                    </a:solidFill>
                  </a:tcPr>
                </a:tc>
                <a:tc>
                  <a:txBody>
                    <a:bodyPr/>
                    <a:lstStyle/>
                    <a:p>
                      <a:pPr algn="ctr"/>
                      <a:r>
                        <a:rPr lang="pt-PT" sz="1200" dirty="0" err="1" smtClean="0">
                          <a:solidFill>
                            <a:schemeClr val="tx1"/>
                          </a:solidFill>
                        </a:rPr>
                        <a:t>Antigen</a:t>
                      </a:r>
                      <a:endParaRPr lang="pt-PT" sz="1200" dirty="0">
                        <a:solidFill>
                          <a:schemeClr val="tx1"/>
                        </a:solidFill>
                      </a:endParaRPr>
                    </a:p>
                  </a:txBody>
                  <a:tcPr anchor="ctr">
                    <a:solidFill>
                      <a:schemeClr val="accent3">
                        <a:lumMod val="60000"/>
                        <a:lumOff val="40000"/>
                      </a:schemeClr>
                    </a:solidFill>
                  </a:tcPr>
                </a:tc>
                <a:tc>
                  <a:txBody>
                    <a:bodyPr/>
                    <a:lstStyle/>
                    <a:p>
                      <a:pPr algn="ctr"/>
                      <a:r>
                        <a:rPr lang="pt-PT" sz="1200" dirty="0" err="1" smtClean="0">
                          <a:solidFill>
                            <a:schemeClr val="tx1"/>
                          </a:solidFill>
                        </a:rPr>
                        <a:t>Plant</a:t>
                      </a:r>
                      <a:endParaRPr lang="pt-PT" sz="1200" dirty="0">
                        <a:solidFill>
                          <a:schemeClr val="tx1"/>
                        </a:solidFill>
                      </a:endParaRPr>
                    </a:p>
                  </a:txBody>
                  <a:tcPr anchor="ctr">
                    <a:solidFill>
                      <a:schemeClr val="accent3">
                        <a:lumMod val="60000"/>
                        <a:lumOff val="40000"/>
                      </a:schemeClr>
                    </a:solidFill>
                  </a:tcPr>
                </a:tc>
                <a:tc>
                  <a:txBody>
                    <a:bodyPr/>
                    <a:lstStyle/>
                    <a:p>
                      <a:pPr algn="ctr"/>
                      <a:r>
                        <a:rPr lang="pt-PT" sz="1200" dirty="0" err="1" smtClean="0">
                          <a:solidFill>
                            <a:schemeClr val="tx1"/>
                          </a:solidFill>
                        </a:rPr>
                        <a:t>Expression</a:t>
                      </a:r>
                      <a:r>
                        <a:rPr lang="pt-PT" sz="1200" dirty="0" smtClean="0">
                          <a:solidFill>
                            <a:schemeClr val="tx1"/>
                          </a:solidFill>
                        </a:rPr>
                        <a:t> </a:t>
                      </a:r>
                      <a:r>
                        <a:rPr lang="pt-PT" sz="1200" dirty="0" err="1" smtClean="0">
                          <a:solidFill>
                            <a:schemeClr val="tx1"/>
                          </a:solidFill>
                        </a:rPr>
                        <a:t>system</a:t>
                      </a:r>
                      <a:endParaRPr lang="pt-PT" sz="1200" dirty="0">
                        <a:solidFill>
                          <a:schemeClr val="tx1"/>
                        </a:solidFill>
                      </a:endParaRPr>
                    </a:p>
                  </a:txBody>
                  <a:tcPr anchor="ctr">
                    <a:solidFill>
                      <a:schemeClr val="accent3">
                        <a:lumMod val="60000"/>
                        <a:lumOff val="40000"/>
                      </a:schemeClr>
                    </a:solidFill>
                  </a:tcPr>
                </a:tc>
                <a:tc>
                  <a:txBody>
                    <a:bodyPr/>
                    <a:lstStyle/>
                    <a:p>
                      <a:pPr algn="ctr"/>
                      <a:r>
                        <a:rPr lang="pt-PT" sz="1200" dirty="0" err="1" smtClean="0">
                          <a:solidFill>
                            <a:schemeClr val="tx1"/>
                          </a:solidFill>
                        </a:rPr>
                        <a:t>Clinical</a:t>
                      </a:r>
                      <a:r>
                        <a:rPr lang="pt-PT" sz="1200" baseline="0" dirty="0" smtClean="0">
                          <a:solidFill>
                            <a:schemeClr val="tx1"/>
                          </a:solidFill>
                        </a:rPr>
                        <a:t> trial</a:t>
                      </a:r>
                      <a:endParaRPr lang="pt-PT" sz="1200" dirty="0">
                        <a:solidFill>
                          <a:schemeClr val="tx1"/>
                        </a:solidFill>
                      </a:endParaRPr>
                    </a:p>
                  </a:txBody>
                  <a:tcPr anchor="ctr">
                    <a:solidFill>
                      <a:schemeClr val="accent3">
                        <a:lumMod val="60000"/>
                        <a:lumOff val="40000"/>
                      </a:schemeClr>
                    </a:solidFill>
                  </a:tcPr>
                </a:tc>
                <a:tc>
                  <a:txBody>
                    <a:bodyPr/>
                    <a:lstStyle/>
                    <a:p>
                      <a:pPr algn="ctr"/>
                      <a:r>
                        <a:rPr lang="pt-PT" sz="1200" dirty="0" err="1" smtClean="0">
                          <a:solidFill>
                            <a:schemeClr val="tx1"/>
                          </a:solidFill>
                        </a:rPr>
                        <a:t>Reference</a:t>
                      </a:r>
                      <a:endParaRPr lang="pt-PT" sz="1200" dirty="0">
                        <a:solidFill>
                          <a:schemeClr val="tx1"/>
                        </a:solidFill>
                      </a:endParaRPr>
                    </a:p>
                  </a:txBody>
                  <a:tcPr anchor="ctr">
                    <a:solidFill>
                      <a:schemeClr val="accent3">
                        <a:lumMod val="60000"/>
                        <a:lumOff val="40000"/>
                      </a:schemeClr>
                    </a:solidFill>
                  </a:tcPr>
                </a:tc>
              </a:tr>
              <a:tr h="387200">
                <a:tc>
                  <a:txBody>
                    <a:bodyPr/>
                    <a:lstStyle/>
                    <a:p>
                      <a:pPr algn="ctr"/>
                      <a:r>
                        <a:rPr lang="pt-PT" sz="1150" dirty="0" err="1" smtClean="0"/>
                        <a:t>Enterotoxigenic</a:t>
                      </a:r>
                      <a:r>
                        <a:rPr lang="pt-PT" sz="1150" dirty="0" smtClean="0"/>
                        <a:t> </a:t>
                      </a:r>
                      <a:r>
                        <a:rPr lang="pt-PT" sz="1150" i="1" dirty="0" err="1" smtClean="0"/>
                        <a:t>E.coli</a:t>
                      </a:r>
                      <a:endParaRPr lang="pt-PT" sz="1150" dirty="0"/>
                    </a:p>
                  </a:txBody>
                  <a:tcPr anchor="ctr"/>
                </a:tc>
                <a:tc>
                  <a:txBody>
                    <a:bodyPr/>
                    <a:lstStyle/>
                    <a:p>
                      <a:pPr algn="ctr"/>
                      <a:r>
                        <a:rPr lang="pt-PT" sz="1150" dirty="0" smtClean="0"/>
                        <a:t>LTB</a:t>
                      </a:r>
                      <a:endParaRPr lang="pt-PT" sz="1150" dirty="0"/>
                    </a:p>
                  </a:txBody>
                  <a:tcPr anchor="ctr"/>
                </a:tc>
                <a:tc>
                  <a:txBody>
                    <a:bodyPr/>
                    <a:lstStyle/>
                    <a:p>
                      <a:pPr algn="ctr"/>
                      <a:r>
                        <a:rPr lang="pt-PT" sz="1150" dirty="0" err="1" smtClean="0"/>
                        <a:t>Potato</a:t>
                      </a:r>
                      <a:r>
                        <a:rPr lang="pt-PT" sz="1150" dirty="0" smtClean="0"/>
                        <a:t> </a:t>
                      </a:r>
                      <a:r>
                        <a:rPr lang="pt-PT" sz="1150" dirty="0" err="1" smtClean="0"/>
                        <a:t>and</a:t>
                      </a:r>
                      <a:r>
                        <a:rPr lang="pt-PT" sz="1150" dirty="0" smtClean="0"/>
                        <a:t> </a:t>
                      </a:r>
                      <a:r>
                        <a:rPr lang="pt-PT" sz="1150" dirty="0" err="1" smtClean="0"/>
                        <a:t>Maize</a:t>
                      </a:r>
                      <a:endParaRPr lang="pt-PT" sz="1150" dirty="0"/>
                    </a:p>
                  </a:txBody>
                  <a:tcPr anchor="ctr"/>
                </a:tc>
                <a:tc>
                  <a:txBody>
                    <a:bodyPr/>
                    <a:lstStyle/>
                    <a:p>
                      <a:pPr algn="ctr"/>
                      <a:r>
                        <a:rPr lang="pt-PT" sz="1150" dirty="0" err="1" smtClean="0"/>
                        <a:t>Transgenic</a:t>
                      </a:r>
                      <a:endParaRPr lang="pt-PT" sz="1150" dirty="0"/>
                    </a:p>
                  </a:txBody>
                  <a:tcPr anchor="ctr"/>
                </a:tc>
                <a:tc>
                  <a:txBody>
                    <a:bodyPr/>
                    <a:lstStyle/>
                    <a:p>
                      <a:pPr algn="ctr"/>
                      <a:r>
                        <a:rPr lang="pt-PT" sz="1150" dirty="0" err="1" smtClean="0"/>
                        <a:t>Phase</a:t>
                      </a:r>
                      <a:r>
                        <a:rPr lang="pt-PT" sz="1150" dirty="0" smtClean="0"/>
                        <a:t> I</a:t>
                      </a:r>
                      <a:endParaRPr lang="pt-PT" sz="1150" dirty="0"/>
                    </a:p>
                  </a:txBody>
                  <a:tcPr anchor="ctr"/>
                </a:tc>
                <a:tc>
                  <a:txBody>
                    <a:bodyPr/>
                    <a:lstStyle/>
                    <a:p>
                      <a:pPr algn="ctr"/>
                      <a:r>
                        <a:rPr lang="pt-PT" sz="1150" dirty="0" err="1" smtClean="0"/>
                        <a:t>Tacket</a:t>
                      </a:r>
                      <a:r>
                        <a:rPr lang="pt-PT" sz="1150" dirty="0" smtClean="0"/>
                        <a:t> </a:t>
                      </a:r>
                      <a:r>
                        <a:rPr lang="pt-PT" sz="1150" i="1" dirty="0" err="1" smtClean="0"/>
                        <a:t>et</a:t>
                      </a:r>
                      <a:r>
                        <a:rPr lang="pt-PT" sz="1150" i="1" dirty="0" smtClean="0"/>
                        <a:t> al.</a:t>
                      </a:r>
                      <a:r>
                        <a:rPr lang="pt-PT" sz="1150" i="0" dirty="0" smtClean="0"/>
                        <a:t>,</a:t>
                      </a:r>
                      <a:r>
                        <a:rPr lang="pt-PT" sz="1150" i="0" baseline="0" dirty="0" smtClean="0"/>
                        <a:t> </a:t>
                      </a:r>
                      <a:r>
                        <a:rPr lang="pt-PT" sz="1150" i="0" dirty="0" smtClean="0"/>
                        <a:t>1998,</a:t>
                      </a:r>
                      <a:r>
                        <a:rPr lang="pt-PT" sz="1150" i="0" baseline="0" dirty="0" smtClean="0"/>
                        <a:t> </a:t>
                      </a:r>
                      <a:r>
                        <a:rPr lang="pt-PT" sz="1150" i="0" dirty="0" smtClean="0"/>
                        <a:t>2004</a:t>
                      </a:r>
                      <a:endParaRPr lang="pt-PT" sz="1150" dirty="0"/>
                    </a:p>
                  </a:txBody>
                  <a:tcPr anchor="ctr"/>
                </a:tc>
              </a:tr>
              <a:tr h="387200">
                <a:tc>
                  <a:txBody>
                    <a:bodyPr/>
                    <a:lstStyle/>
                    <a:p>
                      <a:pPr algn="ctr"/>
                      <a:r>
                        <a:rPr lang="pt-PT" sz="1150" dirty="0" err="1" smtClean="0"/>
                        <a:t>Norovirus</a:t>
                      </a:r>
                      <a:endParaRPr lang="pt-PT" sz="1150" dirty="0"/>
                    </a:p>
                  </a:txBody>
                  <a:tcPr anchor="ctr"/>
                </a:tc>
                <a:tc>
                  <a:txBody>
                    <a:bodyPr/>
                    <a:lstStyle/>
                    <a:p>
                      <a:pPr algn="ctr"/>
                      <a:r>
                        <a:rPr lang="pt-PT" sz="1150" dirty="0" err="1" smtClean="0"/>
                        <a:t>Capsid</a:t>
                      </a:r>
                      <a:r>
                        <a:rPr lang="pt-PT" sz="1150" dirty="0" smtClean="0"/>
                        <a:t> </a:t>
                      </a:r>
                      <a:r>
                        <a:rPr lang="pt-PT" sz="1150" dirty="0" err="1" smtClean="0"/>
                        <a:t>protein</a:t>
                      </a:r>
                      <a:endParaRPr lang="pt-PT" sz="1150" dirty="0"/>
                    </a:p>
                  </a:txBody>
                  <a:tcPr anchor="ctr"/>
                </a:tc>
                <a:tc>
                  <a:txBody>
                    <a:bodyPr/>
                    <a:lstStyle/>
                    <a:p>
                      <a:pPr algn="ctr"/>
                      <a:r>
                        <a:rPr lang="pt-PT" sz="1150" dirty="0" err="1" smtClean="0"/>
                        <a:t>Potato</a:t>
                      </a:r>
                      <a:endParaRPr lang="pt-PT" sz="1150" dirty="0"/>
                    </a:p>
                  </a:txBody>
                  <a:tcPr anchor="ctr"/>
                </a:tc>
                <a:tc>
                  <a:txBody>
                    <a:bodyPr/>
                    <a:lstStyle/>
                    <a:p>
                      <a:pPr algn="ctr"/>
                      <a:r>
                        <a:rPr lang="pt-PT" sz="1150" dirty="0" err="1" smtClean="0"/>
                        <a:t>Transgenic</a:t>
                      </a:r>
                      <a:endParaRPr lang="pt-PT" sz="1150" dirty="0"/>
                    </a:p>
                  </a:txBody>
                  <a:tcPr anchor="ctr"/>
                </a:tc>
                <a:tc>
                  <a:txBody>
                    <a:bodyPr/>
                    <a:lstStyle/>
                    <a:p>
                      <a:pPr algn="ctr"/>
                      <a:r>
                        <a:rPr lang="pt-PT" sz="1150" dirty="0" err="1" smtClean="0"/>
                        <a:t>Phase</a:t>
                      </a:r>
                      <a:r>
                        <a:rPr lang="pt-PT" sz="1150" dirty="0" smtClean="0"/>
                        <a:t> I</a:t>
                      </a:r>
                      <a:endParaRPr lang="pt-PT" sz="115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150" dirty="0" err="1" smtClean="0"/>
                        <a:t>Tacket</a:t>
                      </a:r>
                      <a:r>
                        <a:rPr lang="pt-PT" sz="1150" dirty="0" smtClean="0"/>
                        <a:t> </a:t>
                      </a:r>
                      <a:r>
                        <a:rPr lang="pt-PT" sz="1150" i="1" dirty="0" err="1" smtClean="0"/>
                        <a:t>et</a:t>
                      </a:r>
                      <a:r>
                        <a:rPr lang="pt-PT" sz="1150" i="1" dirty="0" smtClean="0"/>
                        <a:t> al.</a:t>
                      </a:r>
                      <a:r>
                        <a:rPr lang="pt-PT" sz="1150" i="0" dirty="0" smtClean="0"/>
                        <a:t>,</a:t>
                      </a:r>
                      <a:r>
                        <a:rPr lang="pt-PT" sz="1150" i="0" baseline="0" dirty="0" smtClean="0"/>
                        <a:t> 2000</a:t>
                      </a:r>
                      <a:endParaRPr lang="pt-PT" sz="1150" dirty="0" smtClean="0"/>
                    </a:p>
                  </a:txBody>
                  <a:tcPr anchor="ctr"/>
                </a:tc>
              </a:tr>
              <a:tr h="694290">
                <a:tc>
                  <a:txBody>
                    <a:bodyPr/>
                    <a:lstStyle/>
                    <a:p>
                      <a:pPr algn="ctr"/>
                      <a:r>
                        <a:rPr lang="pt-PT" sz="1150" dirty="0" smtClean="0"/>
                        <a:t>Hepatite B </a:t>
                      </a:r>
                      <a:r>
                        <a:rPr lang="pt-PT" sz="1150" dirty="0" err="1" smtClean="0"/>
                        <a:t>virus</a:t>
                      </a:r>
                      <a:endParaRPr lang="pt-PT" sz="1150" dirty="0"/>
                    </a:p>
                  </a:txBody>
                  <a:tcPr anchor="ctr"/>
                </a:tc>
                <a:tc>
                  <a:txBody>
                    <a:bodyPr/>
                    <a:lstStyle/>
                    <a:p>
                      <a:pPr algn="ctr"/>
                      <a:r>
                        <a:rPr lang="pt-PT" sz="1150" dirty="0" smtClean="0"/>
                        <a:t>Viral major </a:t>
                      </a:r>
                      <a:r>
                        <a:rPr lang="pt-PT" sz="1150" dirty="0" err="1" smtClean="0"/>
                        <a:t>surface</a:t>
                      </a:r>
                      <a:r>
                        <a:rPr lang="pt-PT" sz="1150" dirty="0" smtClean="0"/>
                        <a:t> </a:t>
                      </a:r>
                      <a:r>
                        <a:rPr lang="pt-PT" sz="1150" dirty="0" err="1" smtClean="0"/>
                        <a:t>protein</a:t>
                      </a:r>
                      <a:endParaRPr lang="pt-PT" sz="1150" dirty="0"/>
                    </a:p>
                  </a:txBody>
                  <a:tcPr anchor="ctr"/>
                </a:tc>
                <a:tc>
                  <a:txBody>
                    <a:bodyPr/>
                    <a:lstStyle/>
                    <a:p>
                      <a:pPr algn="ctr"/>
                      <a:r>
                        <a:rPr lang="pt-PT" sz="1150" dirty="0" err="1" smtClean="0"/>
                        <a:t>Lettuce</a:t>
                      </a:r>
                      <a:r>
                        <a:rPr lang="pt-PT" sz="1150" dirty="0" smtClean="0"/>
                        <a:t> </a:t>
                      </a:r>
                      <a:r>
                        <a:rPr lang="pt-PT" sz="1150" dirty="0" err="1" smtClean="0"/>
                        <a:t>and</a:t>
                      </a:r>
                      <a:r>
                        <a:rPr lang="pt-PT" sz="1150" dirty="0" smtClean="0"/>
                        <a:t> </a:t>
                      </a:r>
                      <a:r>
                        <a:rPr lang="pt-PT" sz="1150" dirty="0" err="1" smtClean="0"/>
                        <a:t>Potato</a:t>
                      </a:r>
                      <a:endParaRPr lang="pt-PT" sz="1150" dirty="0"/>
                    </a:p>
                  </a:txBody>
                  <a:tcPr anchor="ctr"/>
                </a:tc>
                <a:tc>
                  <a:txBody>
                    <a:bodyPr/>
                    <a:lstStyle/>
                    <a:p>
                      <a:pPr algn="ctr"/>
                      <a:r>
                        <a:rPr lang="pt-PT" sz="1150" dirty="0" err="1" smtClean="0"/>
                        <a:t>Transgenic</a:t>
                      </a:r>
                      <a:endParaRPr lang="pt-PT" sz="1150" dirty="0"/>
                    </a:p>
                  </a:txBody>
                  <a:tcPr anchor="ctr"/>
                </a:tc>
                <a:tc>
                  <a:txBody>
                    <a:bodyPr/>
                    <a:lstStyle/>
                    <a:p>
                      <a:pPr algn="ctr"/>
                      <a:r>
                        <a:rPr lang="pt-PT" sz="1150" dirty="0" err="1" smtClean="0"/>
                        <a:t>Phase</a:t>
                      </a:r>
                      <a:r>
                        <a:rPr lang="pt-PT" sz="1150" dirty="0" smtClean="0"/>
                        <a:t> I</a:t>
                      </a:r>
                      <a:endParaRPr lang="pt-PT" sz="1150" dirty="0"/>
                    </a:p>
                  </a:txBody>
                  <a:tcPr anchor="ctr"/>
                </a:tc>
                <a:tc>
                  <a:txBody>
                    <a:bodyPr/>
                    <a:lstStyle/>
                    <a:p>
                      <a:pPr algn="ctr"/>
                      <a:r>
                        <a:rPr lang="pt-PT" sz="1150" dirty="0" err="1" smtClean="0"/>
                        <a:t>Kapusta</a:t>
                      </a:r>
                      <a:r>
                        <a:rPr lang="pt-PT" sz="1150" dirty="0" smtClean="0"/>
                        <a:t> </a:t>
                      </a:r>
                      <a:r>
                        <a:rPr lang="pt-PT" sz="1150" i="1" dirty="0" err="1" smtClean="0"/>
                        <a:t>et</a:t>
                      </a:r>
                      <a:r>
                        <a:rPr lang="pt-PT" sz="1150" i="1" dirty="0" smtClean="0"/>
                        <a:t> al</a:t>
                      </a:r>
                      <a:r>
                        <a:rPr lang="pt-PT" sz="1150" i="0" dirty="0" smtClean="0"/>
                        <a:t>., 1999 </a:t>
                      </a:r>
                      <a:r>
                        <a:rPr lang="pt-PT" sz="1150" i="0" dirty="0" err="1" smtClean="0"/>
                        <a:t>and</a:t>
                      </a:r>
                      <a:r>
                        <a:rPr lang="pt-PT" sz="1150" i="0" dirty="0" smtClean="0"/>
                        <a:t> </a:t>
                      </a:r>
                      <a:r>
                        <a:rPr lang="pt-PT" sz="1150" i="0" dirty="0" err="1" smtClean="0"/>
                        <a:t>Thanavala</a:t>
                      </a:r>
                      <a:r>
                        <a:rPr lang="pt-PT" sz="1150" i="0" dirty="0" smtClean="0"/>
                        <a:t> </a:t>
                      </a:r>
                      <a:r>
                        <a:rPr lang="pt-PT" sz="1150" i="1" dirty="0" err="1" smtClean="0"/>
                        <a:t>et</a:t>
                      </a:r>
                      <a:r>
                        <a:rPr lang="pt-PT" sz="1150" i="1" dirty="0" smtClean="0"/>
                        <a:t> al., </a:t>
                      </a:r>
                      <a:r>
                        <a:rPr lang="pt-PT" sz="1150" i="0" dirty="0" smtClean="0"/>
                        <a:t>2005</a:t>
                      </a:r>
                      <a:endParaRPr lang="pt-PT" sz="1150" dirty="0"/>
                    </a:p>
                  </a:txBody>
                  <a:tcPr anchor="ctr"/>
                </a:tc>
              </a:tr>
              <a:tr h="540745">
                <a:tc>
                  <a:txBody>
                    <a:bodyPr/>
                    <a:lstStyle/>
                    <a:p>
                      <a:pPr algn="ctr"/>
                      <a:r>
                        <a:rPr lang="pt-PT" sz="1150" dirty="0" smtClean="0"/>
                        <a:t>Rabies </a:t>
                      </a:r>
                      <a:r>
                        <a:rPr lang="pt-PT" sz="1150" dirty="0" err="1" smtClean="0"/>
                        <a:t>virus</a:t>
                      </a:r>
                      <a:endParaRPr lang="pt-PT" sz="1150" dirty="0"/>
                    </a:p>
                  </a:txBody>
                  <a:tcPr anchor="ctr"/>
                </a:tc>
                <a:tc>
                  <a:txBody>
                    <a:bodyPr/>
                    <a:lstStyle/>
                    <a:p>
                      <a:pPr algn="ctr"/>
                      <a:r>
                        <a:rPr lang="pt-PT" sz="1150" dirty="0" err="1" smtClean="0"/>
                        <a:t>Glycoprotein</a:t>
                      </a:r>
                      <a:r>
                        <a:rPr lang="pt-PT" sz="1150" dirty="0" smtClean="0"/>
                        <a:t> </a:t>
                      </a:r>
                      <a:r>
                        <a:rPr lang="pt-PT" sz="1150" dirty="0" err="1" smtClean="0"/>
                        <a:t>and</a:t>
                      </a:r>
                      <a:r>
                        <a:rPr lang="pt-PT" sz="1150" dirty="0" smtClean="0"/>
                        <a:t> </a:t>
                      </a:r>
                      <a:r>
                        <a:rPr lang="pt-PT" sz="1150" dirty="0" err="1" smtClean="0"/>
                        <a:t>nucleoprotein</a:t>
                      </a:r>
                      <a:endParaRPr lang="pt-PT" sz="1150" dirty="0"/>
                    </a:p>
                  </a:txBody>
                  <a:tcPr anchor="ctr"/>
                </a:tc>
                <a:tc>
                  <a:txBody>
                    <a:bodyPr/>
                    <a:lstStyle/>
                    <a:p>
                      <a:pPr algn="ctr"/>
                      <a:r>
                        <a:rPr lang="pt-PT" sz="1150" dirty="0" err="1" smtClean="0"/>
                        <a:t>Spinach</a:t>
                      </a:r>
                      <a:endParaRPr lang="pt-PT" sz="1150" dirty="0"/>
                    </a:p>
                  </a:txBody>
                  <a:tcPr anchor="ctr"/>
                </a:tc>
                <a:tc>
                  <a:txBody>
                    <a:bodyPr/>
                    <a:lstStyle/>
                    <a:p>
                      <a:pPr algn="ctr"/>
                      <a:r>
                        <a:rPr lang="pt-PT" sz="1150" dirty="0" smtClean="0"/>
                        <a:t>Viral </a:t>
                      </a:r>
                      <a:r>
                        <a:rPr lang="pt-PT" sz="1150" dirty="0" err="1" smtClean="0"/>
                        <a:t>vector</a:t>
                      </a:r>
                      <a:endParaRPr lang="pt-PT" sz="1150" dirty="0"/>
                    </a:p>
                  </a:txBody>
                  <a:tcPr anchor="ctr"/>
                </a:tc>
                <a:tc>
                  <a:txBody>
                    <a:bodyPr/>
                    <a:lstStyle/>
                    <a:p>
                      <a:pPr algn="ctr"/>
                      <a:r>
                        <a:rPr lang="pt-PT" sz="1150" dirty="0" err="1" smtClean="0"/>
                        <a:t>Phase</a:t>
                      </a:r>
                      <a:r>
                        <a:rPr lang="pt-PT" sz="1150" dirty="0" smtClean="0"/>
                        <a:t> I</a:t>
                      </a:r>
                      <a:endParaRPr lang="pt-PT" sz="1150" dirty="0"/>
                    </a:p>
                  </a:txBody>
                  <a:tcPr anchor="ctr"/>
                </a:tc>
                <a:tc>
                  <a:txBody>
                    <a:bodyPr/>
                    <a:lstStyle/>
                    <a:p>
                      <a:pPr algn="ctr"/>
                      <a:r>
                        <a:rPr lang="pt-PT" sz="1150" dirty="0" err="1" smtClean="0"/>
                        <a:t>Yusibov</a:t>
                      </a:r>
                      <a:r>
                        <a:rPr lang="pt-PT" sz="1150" dirty="0" smtClean="0"/>
                        <a:t> </a:t>
                      </a:r>
                      <a:r>
                        <a:rPr lang="pt-PT" sz="1150" i="1" dirty="0" err="1" smtClean="0"/>
                        <a:t>et</a:t>
                      </a:r>
                      <a:r>
                        <a:rPr lang="pt-PT" sz="1150" i="1" dirty="0" smtClean="0"/>
                        <a:t> al., </a:t>
                      </a:r>
                      <a:r>
                        <a:rPr lang="pt-PT" sz="1150" i="0" dirty="0" smtClean="0"/>
                        <a:t>2002</a:t>
                      </a:r>
                      <a:endParaRPr lang="pt-PT" sz="1150" i="0" dirty="0"/>
                    </a:p>
                  </a:txBody>
                  <a:tcPr anchor="ctr"/>
                </a:tc>
              </a:tr>
              <a:tr h="6942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150" dirty="0" smtClean="0"/>
                        <a:t>Influenza </a:t>
                      </a:r>
                      <a:r>
                        <a:rPr lang="pt-PT" sz="1150" dirty="0" err="1" smtClean="0"/>
                        <a:t>virus</a:t>
                      </a:r>
                      <a:r>
                        <a:rPr lang="pt-PT" sz="1150" dirty="0" smtClean="0"/>
                        <a:t> (H5N1; 2009 </a:t>
                      </a:r>
                      <a:r>
                        <a:rPr lang="pt-PT" sz="1150" dirty="0" err="1" smtClean="0"/>
                        <a:t>pandemic</a:t>
                      </a:r>
                      <a:r>
                        <a:rPr lang="pt-PT" sz="1150" dirty="0" smtClean="0"/>
                        <a:t>)</a:t>
                      </a:r>
                    </a:p>
                    <a:p>
                      <a:pPr algn="ctr"/>
                      <a:endParaRPr lang="pt-PT" sz="1150" dirty="0"/>
                    </a:p>
                  </a:txBody>
                  <a:tcPr anchor="ctr"/>
                </a:tc>
                <a:tc>
                  <a:txBody>
                    <a:bodyPr/>
                    <a:lstStyle/>
                    <a:p>
                      <a:pPr algn="ctr"/>
                      <a:r>
                        <a:rPr lang="pt-PT" sz="1150" dirty="0" smtClean="0"/>
                        <a:t>HA</a:t>
                      </a:r>
                      <a:endParaRPr lang="pt-PT" sz="115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150" i="1" dirty="0" smtClean="0"/>
                        <a:t>Nicotina</a:t>
                      </a:r>
                      <a:r>
                        <a:rPr lang="pt-PT" sz="1150" i="1" baseline="0" dirty="0" smtClean="0"/>
                        <a:t> </a:t>
                      </a:r>
                      <a:r>
                        <a:rPr lang="pt-PT" sz="1150" i="1" baseline="0" dirty="0" err="1" smtClean="0"/>
                        <a:t>benthamiana</a:t>
                      </a:r>
                      <a:endParaRPr lang="pt-PT" sz="1150" i="1" dirty="0" smtClean="0"/>
                    </a:p>
                    <a:p>
                      <a:pPr algn="ctr"/>
                      <a:endParaRPr lang="pt-PT" sz="1150" dirty="0"/>
                    </a:p>
                  </a:txBody>
                  <a:tcPr anchor="ctr"/>
                </a:tc>
                <a:tc>
                  <a:txBody>
                    <a:bodyPr/>
                    <a:lstStyle/>
                    <a:p>
                      <a:pPr algn="ctr"/>
                      <a:r>
                        <a:rPr lang="pt-PT" sz="1150" dirty="0" err="1" smtClean="0"/>
                        <a:t>Launch</a:t>
                      </a:r>
                      <a:r>
                        <a:rPr lang="pt-PT" sz="1150" dirty="0" smtClean="0"/>
                        <a:t> </a:t>
                      </a:r>
                      <a:r>
                        <a:rPr lang="pt-PT" sz="1150" dirty="0" err="1" smtClean="0"/>
                        <a:t>vector</a:t>
                      </a:r>
                      <a:endParaRPr lang="pt-PT" sz="1150" dirty="0"/>
                    </a:p>
                  </a:txBody>
                  <a:tcPr anchor="ctr"/>
                </a:tc>
                <a:tc>
                  <a:txBody>
                    <a:bodyPr/>
                    <a:lstStyle/>
                    <a:p>
                      <a:pPr algn="ctr"/>
                      <a:r>
                        <a:rPr lang="pt-PT" sz="1150" dirty="0" err="1" smtClean="0"/>
                        <a:t>Phase</a:t>
                      </a:r>
                      <a:r>
                        <a:rPr lang="pt-PT" sz="1150" baseline="0" dirty="0" smtClean="0"/>
                        <a:t> I</a:t>
                      </a:r>
                      <a:endParaRPr lang="pt-PT" sz="1150" dirty="0"/>
                    </a:p>
                  </a:txBody>
                  <a:tcPr anchor="ctr"/>
                </a:tc>
                <a:tc>
                  <a:txBody>
                    <a:bodyPr/>
                    <a:lstStyle/>
                    <a:p>
                      <a:pPr algn="ctr"/>
                      <a:r>
                        <a:rPr lang="pt-PT" sz="1150" dirty="0" err="1" smtClean="0"/>
                        <a:t>Cummings</a:t>
                      </a:r>
                      <a:r>
                        <a:rPr lang="pt-PT" sz="1150" dirty="0" smtClean="0"/>
                        <a:t> </a:t>
                      </a:r>
                      <a:r>
                        <a:rPr lang="pt-PT" sz="1150" i="1" dirty="0" err="1" smtClean="0"/>
                        <a:t>et</a:t>
                      </a:r>
                      <a:r>
                        <a:rPr lang="pt-PT" sz="1150" i="1" dirty="0" smtClean="0"/>
                        <a:t> al, </a:t>
                      </a:r>
                      <a:r>
                        <a:rPr lang="pt-PT" sz="1150" i="0" dirty="0" smtClean="0"/>
                        <a:t>2014</a:t>
                      </a:r>
                      <a:endParaRPr lang="pt-PT" sz="1150" dirty="0"/>
                    </a:p>
                  </a:txBody>
                  <a:tcPr anchor="ctr"/>
                </a:tc>
              </a:tr>
              <a:tr h="540745">
                <a:tc>
                  <a:txBody>
                    <a:bodyPr/>
                    <a:lstStyle/>
                    <a:p>
                      <a:pPr algn="ctr"/>
                      <a:r>
                        <a:rPr lang="pt-PT" sz="1150" dirty="0" err="1" smtClean="0"/>
                        <a:t>Cholera</a:t>
                      </a:r>
                      <a:endParaRPr lang="pt-PT" sz="1150" dirty="0"/>
                    </a:p>
                  </a:txBody>
                  <a:tcPr anchor="ctr"/>
                </a:tc>
                <a:tc>
                  <a:txBody>
                    <a:bodyPr/>
                    <a:lstStyle/>
                    <a:p>
                      <a:pPr algn="ctr"/>
                      <a:r>
                        <a:rPr lang="pt-PT" sz="1150" dirty="0" smtClean="0"/>
                        <a:t>CTB</a:t>
                      </a:r>
                      <a:endParaRPr lang="pt-PT" sz="1150" dirty="0"/>
                    </a:p>
                  </a:txBody>
                  <a:tcPr anchor="ctr"/>
                </a:tc>
                <a:tc>
                  <a:txBody>
                    <a:bodyPr/>
                    <a:lstStyle/>
                    <a:p>
                      <a:pPr algn="ctr"/>
                      <a:r>
                        <a:rPr lang="pt-PT" sz="1150" dirty="0" smtClean="0"/>
                        <a:t>Rice</a:t>
                      </a:r>
                      <a:endParaRPr lang="pt-PT" sz="1150" dirty="0"/>
                    </a:p>
                  </a:txBody>
                  <a:tcPr anchor="ctr"/>
                </a:tc>
                <a:tc>
                  <a:txBody>
                    <a:bodyPr/>
                    <a:lstStyle/>
                    <a:p>
                      <a:pPr algn="ctr"/>
                      <a:r>
                        <a:rPr lang="pt-PT" sz="1150" dirty="0" err="1" smtClean="0"/>
                        <a:t>Transgenic</a:t>
                      </a:r>
                      <a:endParaRPr lang="pt-PT" sz="1150" dirty="0"/>
                    </a:p>
                  </a:txBody>
                  <a:tcPr anchor="ctr"/>
                </a:tc>
                <a:tc>
                  <a:txBody>
                    <a:bodyPr/>
                    <a:lstStyle/>
                    <a:p>
                      <a:pPr algn="ctr"/>
                      <a:r>
                        <a:rPr lang="pt-PT" sz="1150" dirty="0" err="1" smtClean="0"/>
                        <a:t>Phase</a:t>
                      </a:r>
                      <a:r>
                        <a:rPr lang="pt-PT" sz="1150" dirty="0" smtClean="0"/>
                        <a:t> I</a:t>
                      </a:r>
                      <a:endParaRPr lang="pt-PT" sz="1150" dirty="0"/>
                    </a:p>
                  </a:txBody>
                  <a:tcPr anchor="ctr"/>
                </a:tc>
                <a:tc>
                  <a:txBody>
                    <a:bodyPr/>
                    <a:lstStyle/>
                    <a:p>
                      <a:pPr algn="ctr"/>
                      <a:r>
                        <a:rPr lang="pt-PT" sz="1150" dirty="0" err="1" smtClean="0"/>
                        <a:t>Nochi</a:t>
                      </a:r>
                      <a:r>
                        <a:rPr lang="pt-PT" sz="1150" dirty="0" smtClean="0"/>
                        <a:t> </a:t>
                      </a:r>
                      <a:r>
                        <a:rPr lang="pt-PT" sz="1150" i="1" dirty="0" err="1" smtClean="0"/>
                        <a:t>et</a:t>
                      </a:r>
                      <a:r>
                        <a:rPr lang="pt-PT" sz="1150" i="1" dirty="0" smtClean="0"/>
                        <a:t> al.</a:t>
                      </a:r>
                      <a:r>
                        <a:rPr lang="pt-PT" sz="1150" i="0" dirty="0" smtClean="0"/>
                        <a:t>, 2009 </a:t>
                      </a:r>
                      <a:r>
                        <a:rPr lang="pt-PT" sz="1150" i="0" dirty="0" err="1" smtClean="0"/>
                        <a:t>and</a:t>
                      </a:r>
                      <a:r>
                        <a:rPr lang="pt-PT" sz="1150" i="0" dirty="0" smtClean="0"/>
                        <a:t> </a:t>
                      </a:r>
                      <a:r>
                        <a:rPr lang="pt-PT" sz="1150" i="0" dirty="0" err="1" smtClean="0"/>
                        <a:t>Yuki</a:t>
                      </a:r>
                      <a:r>
                        <a:rPr lang="pt-PT" sz="1150" i="1" dirty="0" smtClean="0"/>
                        <a:t> </a:t>
                      </a:r>
                      <a:r>
                        <a:rPr lang="pt-PT" sz="1150" i="1" dirty="0" err="1" smtClean="0"/>
                        <a:t>et</a:t>
                      </a:r>
                      <a:r>
                        <a:rPr lang="pt-PT" sz="1150" i="1" dirty="0" smtClean="0"/>
                        <a:t> al.,</a:t>
                      </a:r>
                      <a:r>
                        <a:rPr lang="pt-PT" sz="1150" i="0" dirty="0" smtClean="0"/>
                        <a:t> 2013</a:t>
                      </a:r>
                      <a:endParaRPr lang="pt-PT" sz="1150" dirty="0"/>
                    </a:p>
                  </a:txBody>
                  <a:tcPr anchor="ctr"/>
                </a:tc>
              </a:tr>
            </a:tbl>
          </a:graphicData>
        </a:graphic>
      </p:graphicFrame>
    </p:spTree>
    <p:extLst>
      <p:ext uri="{BB962C8B-B14F-4D97-AF65-F5344CB8AC3E}">
        <p14:creationId xmlns:p14="http://schemas.microsoft.com/office/powerpoint/2010/main" val="41111288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TQ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3668</TotalTime>
  <Words>949</Words>
  <Application>Microsoft Macintosh PowerPoint</Application>
  <PresentationFormat>On-screen Show (4:3)</PresentationFormat>
  <Paragraphs>231</Paragraphs>
  <Slides>13</Slides>
  <Notes>12</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ITQB</vt:lpstr>
      <vt:lpstr>Modelo de apresentação personalizado</vt:lpstr>
      <vt:lpstr>2_Modelo de apresentação personalizado</vt:lpstr>
      <vt:lpstr>1_Modelo de apresentação personalizado</vt:lpstr>
      <vt:lpstr>PowerPoint Presentation</vt:lpstr>
      <vt:lpstr>What is Molecular Farming?</vt:lpstr>
      <vt:lpstr>Molecular Farming – Genetic Transformation</vt:lpstr>
      <vt:lpstr>Molecular Farming Platforms</vt:lpstr>
      <vt:lpstr>Why plant-based systems for molecular farming?</vt:lpstr>
      <vt:lpstr>Comparison between production platforms</vt:lpstr>
      <vt:lpstr>Molecular Farming Products</vt:lpstr>
      <vt:lpstr>Real examples - Industrial Enzymes</vt:lpstr>
      <vt:lpstr>Real examples - Plant-based Vaccines</vt:lpstr>
      <vt:lpstr>Real examples - Therapeutic Human Proteins</vt:lpstr>
      <vt:lpstr>Why have so many companies failed?</vt:lpstr>
      <vt:lpstr>Future Opportunities</vt:lpstr>
      <vt:lpstr>Recommended online information (beyond cited 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Liliana Faria</dc:creator>
  <cp:lastModifiedBy>Margarida Oliveira</cp:lastModifiedBy>
  <cp:revision>262</cp:revision>
  <cp:lastPrinted>2011-04-04T15:52:01Z</cp:lastPrinted>
  <dcterms:created xsi:type="dcterms:W3CDTF">2010-12-16T09:53:28Z</dcterms:created>
  <dcterms:modified xsi:type="dcterms:W3CDTF">2016-09-06T13:15:01Z</dcterms:modified>
</cp:coreProperties>
</file>