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9"/>
  </p:notesMasterIdLst>
  <p:sldIdLst>
    <p:sldId id="273" r:id="rId5"/>
    <p:sldId id="265" r:id="rId6"/>
    <p:sldId id="281" r:id="rId7"/>
    <p:sldId id="277" r:id="rId8"/>
    <p:sldId id="283" r:id="rId9"/>
    <p:sldId id="284" r:id="rId10"/>
    <p:sldId id="280" r:id="rId11"/>
    <p:sldId id="290" r:id="rId12"/>
    <p:sldId id="275" r:id="rId13"/>
    <p:sldId id="279" r:id="rId14"/>
    <p:sldId id="286" r:id="rId15"/>
    <p:sldId id="287" r:id="rId16"/>
    <p:sldId id="264" r:id="rId17"/>
    <p:sldId id="289" r:id="rId18"/>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B25"/>
    <a:srgbClr val="3CC816"/>
    <a:srgbClr val="80AA34"/>
    <a:srgbClr val="8FBC00"/>
    <a:srgbClr val="549802"/>
    <a:srgbClr val="739600"/>
    <a:srgbClr val="FF99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9577" autoAdjust="0"/>
  </p:normalViewPr>
  <p:slideViewPr>
    <p:cSldViewPr>
      <p:cViewPr>
        <p:scale>
          <a:sx n="59" d="100"/>
          <a:sy n="59" d="100"/>
        </p:scale>
        <p:origin x="-1400" y="-5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13DD5-9DFC-41F0-80A0-65D5BD8A6CFC}" type="doc">
      <dgm:prSet loTypeId="urn:microsoft.com/office/officeart/2005/8/layout/process1" loCatId="process" qsTypeId="urn:microsoft.com/office/officeart/2005/8/quickstyle/3d4" qsCatId="3D" csTypeId="urn:microsoft.com/office/officeart/2005/8/colors/accent3_2" csCatId="accent3" phldr="1"/>
      <dgm:spPr/>
    </dgm:pt>
    <dgm:pt modelId="{2029BB06-492D-4295-BDE8-21AD51268C81}">
      <dgm:prSet phldrT="[Texto]" custT="1"/>
      <dgm:spPr>
        <a:solidFill>
          <a:schemeClr val="accent3">
            <a:lumMod val="60000"/>
            <a:lumOff val="40000"/>
          </a:schemeClr>
        </a:solidFill>
      </dgm:spPr>
      <dgm:t>
        <a:bodyPr/>
        <a:lstStyle/>
        <a:p>
          <a:r>
            <a:rPr lang="en-GB" sz="2000" dirty="0" smtClean="0">
              <a:solidFill>
                <a:schemeClr val="tx1"/>
              </a:solidFill>
            </a:rPr>
            <a:t>Low monetary resources</a:t>
          </a:r>
          <a:endParaRPr lang="en-GB" sz="2000" dirty="0">
            <a:solidFill>
              <a:schemeClr val="tx1"/>
            </a:solidFill>
          </a:endParaRPr>
        </a:p>
      </dgm:t>
    </dgm:pt>
    <dgm:pt modelId="{82AD24AA-F878-4068-8E16-AA5EDBD6D418}" type="parTrans" cxnId="{693CB59D-230C-4695-AB4A-4A85729A6D0B}">
      <dgm:prSet/>
      <dgm:spPr/>
      <dgm:t>
        <a:bodyPr/>
        <a:lstStyle/>
        <a:p>
          <a:endParaRPr lang="en-GB"/>
        </a:p>
      </dgm:t>
    </dgm:pt>
    <dgm:pt modelId="{F7257539-8ECC-4818-A4A2-5A33A69E5CA9}" type="sibTrans" cxnId="{693CB59D-230C-4695-AB4A-4A85729A6D0B}">
      <dgm:prSet/>
      <dgm:spPr>
        <a:solidFill>
          <a:srgbClr val="689B25"/>
        </a:solidFill>
      </dgm:spPr>
      <dgm:t>
        <a:bodyPr/>
        <a:lstStyle/>
        <a:p>
          <a:endParaRPr lang="en-GB"/>
        </a:p>
      </dgm:t>
    </dgm:pt>
    <dgm:pt modelId="{BAB13A8B-1FA7-43A7-AAD2-9B2DEAEBA155}">
      <dgm:prSet phldrT="[Texto]" custT="1"/>
      <dgm:spPr>
        <a:solidFill>
          <a:schemeClr val="accent3">
            <a:lumMod val="60000"/>
            <a:lumOff val="40000"/>
          </a:schemeClr>
        </a:solidFill>
      </dgm:spPr>
      <dgm:t>
        <a:bodyPr/>
        <a:lstStyle/>
        <a:p>
          <a:r>
            <a:rPr lang="en-GB" sz="2000" dirty="0" smtClean="0">
              <a:solidFill>
                <a:schemeClr val="tx1"/>
              </a:solidFill>
            </a:rPr>
            <a:t>Lack of diversity in diet</a:t>
          </a:r>
          <a:endParaRPr lang="en-GB" sz="2000" dirty="0">
            <a:solidFill>
              <a:schemeClr val="tx1"/>
            </a:solidFill>
          </a:endParaRPr>
        </a:p>
      </dgm:t>
    </dgm:pt>
    <dgm:pt modelId="{8623F147-89CA-457B-BA97-A94746C300AC}" type="parTrans" cxnId="{FFE8BC68-1731-4C34-8CFE-EEBFD96C20D8}">
      <dgm:prSet/>
      <dgm:spPr/>
      <dgm:t>
        <a:bodyPr/>
        <a:lstStyle/>
        <a:p>
          <a:endParaRPr lang="en-GB"/>
        </a:p>
      </dgm:t>
    </dgm:pt>
    <dgm:pt modelId="{344FFB0B-7CBE-427C-ADBB-E1E855C6B322}" type="sibTrans" cxnId="{FFE8BC68-1731-4C34-8CFE-EEBFD96C20D8}">
      <dgm:prSet/>
      <dgm:spPr>
        <a:solidFill>
          <a:srgbClr val="689B25"/>
        </a:solidFill>
      </dgm:spPr>
      <dgm:t>
        <a:bodyPr/>
        <a:lstStyle/>
        <a:p>
          <a:endParaRPr lang="en-GB"/>
        </a:p>
      </dgm:t>
    </dgm:pt>
    <dgm:pt modelId="{17ABCE04-F4E4-4E26-9CA6-F19B2A0C2557}">
      <dgm:prSet phldrT="[Texto]" custT="1"/>
      <dgm:spPr>
        <a:solidFill>
          <a:schemeClr val="accent3">
            <a:lumMod val="60000"/>
            <a:lumOff val="40000"/>
          </a:schemeClr>
        </a:solidFill>
      </dgm:spPr>
      <dgm:t>
        <a:bodyPr/>
        <a:lstStyle/>
        <a:p>
          <a:r>
            <a:rPr lang="en-GB" sz="2000" dirty="0" smtClean="0">
              <a:solidFill>
                <a:schemeClr val="tx1"/>
              </a:solidFill>
            </a:rPr>
            <a:t>Dependence on </a:t>
          </a:r>
          <a:r>
            <a:rPr lang="en-GB" sz="2000" b="1" dirty="0" smtClean="0">
              <a:solidFill>
                <a:schemeClr val="tx1"/>
              </a:solidFill>
            </a:rPr>
            <a:t>staple food</a:t>
          </a:r>
          <a:endParaRPr lang="en-GB" sz="2000" b="1" dirty="0">
            <a:solidFill>
              <a:schemeClr val="tx1"/>
            </a:solidFill>
          </a:endParaRPr>
        </a:p>
      </dgm:t>
    </dgm:pt>
    <dgm:pt modelId="{AB2E8B20-634C-4A67-A04B-68CA530C267F}" type="parTrans" cxnId="{F41E5B4B-EC00-41FE-9F69-5989A16F93EC}">
      <dgm:prSet/>
      <dgm:spPr/>
      <dgm:t>
        <a:bodyPr/>
        <a:lstStyle/>
        <a:p>
          <a:endParaRPr lang="en-GB"/>
        </a:p>
      </dgm:t>
    </dgm:pt>
    <dgm:pt modelId="{DB958435-C49E-46C2-876A-811CD2000E3E}" type="sibTrans" cxnId="{F41E5B4B-EC00-41FE-9F69-5989A16F93EC}">
      <dgm:prSet/>
      <dgm:spPr/>
      <dgm:t>
        <a:bodyPr/>
        <a:lstStyle/>
        <a:p>
          <a:endParaRPr lang="en-GB"/>
        </a:p>
      </dgm:t>
    </dgm:pt>
    <dgm:pt modelId="{BCA070B8-9FF5-4F91-95FB-BB9B126FBFAC}" type="pres">
      <dgm:prSet presAssocID="{8AE13DD5-9DFC-41F0-80A0-65D5BD8A6CFC}" presName="Name0" presStyleCnt="0">
        <dgm:presLayoutVars>
          <dgm:dir/>
          <dgm:resizeHandles val="exact"/>
        </dgm:presLayoutVars>
      </dgm:prSet>
      <dgm:spPr/>
    </dgm:pt>
    <dgm:pt modelId="{547F2FCE-FDDC-4554-AAC5-FF1309870316}" type="pres">
      <dgm:prSet presAssocID="{2029BB06-492D-4295-BDE8-21AD51268C81}" presName="node" presStyleLbl="node1" presStyleIdx="0" presStyleCnt="3">
        <dgm:presLayoutVars>
          <dgm:bulletEnabled val="1"/>
        </dgm:presLayoutVars>
      </dgm:prSet>
      <dgm:spPr/>
      <dgm:t>
        <a:bodyPr/>
        <a:lstStyle/>
        <a:p>
          <a:endParaRPr lang="en-GB"/>
        </a:p>
      </dgm:t>
    </dgm:pt>
    <dgm:pt modelId="{CE60CE53-7F27-457E-AE0F-877B1F2B8A06}" type="pres">
      <dgm:prSet presAssocID="{F7257539-8ECC-4818-A4A2-5A33A69E5CA9}" presName="sibTrans" presStyleLbl="sibTrans2D1" presStyleIdx="0" presStyleCnt="2"/>
      <dgm:spPr/>
      <dgm:t>
        <a:bodyPr/>
        <a:lstStyle/>
        <a:p>
          <a:endParaRPr lang="en-GB"/>
        </a:p>
      </dgm:t>
    </dgm:pt>
    <dgm:pt modelId="{9FE61CDA-4316-4EA9-84B1-3C98DB4B91EA}" type="pres">
      <dgm:prSet presAssocID="{F7257539-8ECC-4818-A4A2-5A33A69E5CA9}" presName="connectorText" presStyleLbl="sibTrans2D1" presStyleIdx="0" presStyleCnt="2"/>
      <dgm:spPr/>
      <dgm:t>
        <a:bodyPr/>
        <a:lstStyle/>
        <a:p>
          <a:endParaRPr lang="en-GB"/>
        </a:p>
      </dgm:t>
    </dgm:pt>
    <dgm:pt modelId="{04A9A19F-927F-4562-83E2-44A99C078621}" type="pres">
      <dgm:prSet presAssocID="{BAB13A8B-1FA7-43A7-AAD2-9B2DEAEBA155}" presName="node" presStyleLbl="node1" presStyleIdx="1" presStyleCnt="3" custLinFactNeighborX="-5515">
        <dgm:presLayoutVars>
          <dgm:bulletEnabled val="1"/>
        </dgm:presLayoutVars>
      </dgm:prSet>
      <dgm:spPr/>
      <dgm:t>
        <a:bodyPr/>
        <a:lstStyle/>
        <a:p>
          <a:endParaRPr lang="en-GB"/>
        </a:p>
      </dgm:t>
    </dgm:pt>
    <dgm:pt modelId="{0E403F5C-9EC3-4958-803B-A5B89375E0A9}" type="pres">
      <dgm:prSet presAssocID="{344FFB0B-7CBE-427C-ADBB-E1E855C6B322}" presName="sibTrans" presStyleLbl="sibTrans2D1" presStyleIdx="1" presStyleCnt="2"/>
      <dgm:spPr/>
      <dgm:t>
        <a:bodyPr/>
        <a:lstStyle/>
        <a:p>
          <a:endParaRPr lang="en-GB"/>
        </a:p>
      </dgm:t>
    </dgm:pt>
    <dgm:pt modelId="{671AC2F7-CD34-4CAF-8E1D-EC203E22E1D6}" type="pres">
      <dgm:prSet presAssocID="{344FFB0B-7CBE-427C-ADBB-E1E855C6B322}" presName="connectorText" presStyleLbl="sibTrans2D1" presStyleIdx="1" presStyleCnt="2"/>
      <dgm:spPr/>
      <dgm:t>
        <a:bodyPr/>
        <a:lstStyle/>
        <a:p>
          <a:endParaRPr lang="en-GB"/>
        </a:p>
      </dgm:t>
    </dgm:pt>
    <dgm:pt modelId="{380882D3-7C66-4CA9-AA71-D8F47591DA1C}" type="pres">
      <dgm:prSet presAssocID="{17ABCE04-F4E4-4E26-9CA6-F19B2A0C2557}" presName="node" presStyleLbl="node1" presStyleIdx="2" presStyleCnt="3" custLinFactNeighborX="-5515">
        <dgm:presLayoutVars>
          <dgm:bulletEnabled val="1"/>
        </dgm:presLayoutVars>
      </dgm:prSet>
      <dgm:spPr/>
      <dgm:t>
        <a:bodyPr/>
        <a:lstStyle/>
        <a:p>
          <a:endParaRPr lang="en-GB"/>
        </a:p>
      </dgm:t>
    </dgm:pt>
  </dgm:ptLst>
  <dgm:cxnLst>
    <dgm:cxn modelId="{45DE2D64-7874-4EE8-8117-B7D431A66621}" type="presOf" srcId="{8AE13DD5-9DFC-41F0-80A0-65D5BD8A6CFC}" destId="{BCA070B8-9FF5-4F91-95FB-BB9B126FBFAC}" srcOrd="0" destOrd="0" presId="urn:microsoft.com/office/officeart/2005/8/layout/process1"/>
    <dgm:cxn modelId="{FB805ADD-72D1-44FE-BF44-D1A44F625CED}" type="presOf" srcId="{2029BB06-492D-4295-BDE8-21AD51268C81}" destId="{547F2FCE-FDDC-4554-AAC5-FF1309870316}" srcOrd="0" destOrd="0" presId="urn:microsoft.com/office/officeart/2005/8/layout/process1"/>
    <dgm:cxn modelId="{B1257A3B-56A3-446F-9719-A5D16D25DFB2}" type="presOf" srcId="{F7257539-8ECC-4818-A4A2-5A33A69E5CA9}" destId="{9FE61CDA-4316-4EA9-84B1-3C98DB4B91EA}" srcOrd="1" destOrd="0" presId="urn:microsoft.com/office/officeart/2005/8/layout/process1"/>
    <dgm:cxn modelId="{B7ADE524-053B-41FF-9B64-89C52CD4B81E}" type="presOf" srcId="{17ABCE04-F4E4-4E26-9CA6-F19B2A0C2557}" destId="{380882D3-7C66-4CA9-AA71-D8F47591DA1C}" srcOrd="0" destOrd="0" presId="urn:microsoft.com/office/officeart/2005/8/layout/process1"/>
    <dgm:cxn modelId="{693CB59D-230C-4695-AB4A-4A85729A6D0B}" srcId="{8AE13DD5-9DFC-41F0-80A0-65D5BD8A6CFC}" destId="{2029BB06-492D-4295-BDE8-21AD51268C81}" srcOrd="0" destOrd="0" parTransId="{82AD24AA-F878-4068-8E16-AA5EDBD6D418}" sibTransId="{F7257539-8ECC-4818-A4A2-5A33A69E5CA9}"/>
    <dgm:cxn modelId="{CF13E5D1-6DC1-4421-9AE3-0606927104F3}" type="presOf" srcId="{344FFB0B-7CBE-427C-ADBB-E1E855C6B322}" destId="{0E403F5C-9EC3-4958-803B-A5B89375E0A9}" srcOrd="0" destOrd="0" presId="urn:microsoft.com/office/officeart/2005/8/layout/process1"/>
    <dgm:cxn modelId="{FFE8BC68-1731-4C34-8CFE-EEBFD96C20D8}" srcId="{8AE13DD5-9DFC-41F0-80A0-65D5BD8A6CFC}" destId="{BAB13A8B-1FA7-43A7-AAD2-9B2DEAEBA155}" srcOrd="1" destOrd="0" parTransId="{8623F147-89CA-457B-BA97-A94746C300AC}" sibTransId="{344FFB0B-7CBE-427C-ADBB-E1E855C6B322}"/>
    <dgm:cxn modelId="{EA45FC9F-A708-4012-9045-A6AA8FE1F7CD}" type="presOf" srcId="{F7257539-8ECC-4818-A4A2-5A33A69E5CA9}" destId="{CE60CE53-7F27-457E-AE0F-877B1F2B8A06}" srcOrd="0" destOrd="0" presId="urn:microsoft.com/office/officeart/2005/8/layout/process1"/>
    <dgm:cxn modelId="{F41E5B4B-EC00-41FE-9F69-5989A16F93EC}" srcId="{8AE13DD5-9DFC-41F0-80A0-65D5BD8A6CFC}" destId="{17ABCE04-F4E4-4E26-9CA6-F19B2A0C2557}" srcOrd="2" destOrd="0" parTransId="{AB2E8B20-634C-4A67-A04B-68CA530C267F}" sibTransId="{DB958435-C49E-46C2-876A-811CD2000E3E}"/>
    <dgm:cxn modelId="{309C41BB-646A-4345-85D7-D566F79C5E7C}" type="presOf" srcId="{BAB13A8B-1FA7-43A7-AAD2-9B2DEAEBA155}" destId="{04A9A19F-927F-4562-83E2-44A99C078621}" srcOrd="0" destOrd="0" presId="urn:microsoft.com/office/officeart/2005/8/layout/process1"/>
    <dgm:cxn modelId="{B6C258FD-1081-4CB7-BAF4-35A7F906FCAA}" type="presOf" srcId="{344FFB0B-7CBE-427C-ADBB-E1E855C6B322}" destId="{671AC2F7-CD34-4CAF-8E1D-EC203E22E1D6}" srcOrd="1" destOrd="0" presId="urn:microsoft.com/office/officeart/2005/8/layout/process1"/>
    <dgm:cxn modelId="{00DFFBD4-DBB4-45DE-9243-657E5E484002}" type="presParOf" srcId="{BCA070B8-9FF5-4F91-95FB-BB9B126FBFAC}" destId="{547F2FCE-FDDC-4554-AAC5-FF1309870316}" srcOrd="0" destOrd="0" presId="urn:microsoft.com/office/officeart/2005/8/layout/process1"/>
    <dgm:cxn modelId="{A8E5EE11-A309-4AC1-894C-E3F9AB1E4805}" type="presParOf" srcId="{BCA070B8-9FF5-4F91-95FB-BB9B126FBFAC}" destId="{CE60CE53-7F27-457E-AE0F-877B1F2B8A06}" srcOrd="1" destOrd="0" presId="urn:microsoft.com/office/officeart/2005/8/layout/process1"/>
    <dgm:cxn modelId="{9A404666-AE1A-4EF2-BDE0-B2BE81F1BD4F}" type="presParOf" srcId="{CE60CE53-7F27-457E-AE0F-877B1F2B8A06}" destId="{9FE61CDA-4316-4EA9-84B1-3C98DB4B91EA}" srcOrd="0" destOrd="0" presId="urn:microsoft.com/office/officeart/2005/8/layout/process1"/>
    <dgm:cxn modelId="{F74D2043-78DD-42B9-BAB2-3EB3DD0CCB4B}" type="presParOf" srcId="{BCA070B8-9FF5-4F91-95FB-BB9B126FBFAC}" destId="{04A9A19F-927F-4562-83E2-44A99C078621}" srcOrd="2" destOrd="0" presId="urn:microsoft.com/office/officeart/2005/8/layout/process1"/>
    <dgm:cxn modelId="{B94C3B1B-4684-4739-A53A-3D59335AB361}" type="presParOf" srcId="{BCA070B8-9FF5-4F91-95FB-BB9B126FBFAC}" destId="{0E403F5C-9EC3-4958-803B-A5B89375E0A9}" srcOrd="3" destOrd="0" presId="urn:microsoft.com/office/officeart/2005/8/layout/process1"/>
    <dgm:cxn modelId="{FE57B142-6DDC-49BC-831B-9B3CC0D4E9CB}" type="presParOf" srcId="{0E403F5C-9EC3-4958-803B-A5B89375E0A9}" destId="{671AC2F7-CD34-4CAF-8E1D-EC203E22E1D6}" srcOrd="0" destOrd="0" presId="urn:microsoft.com/office/officeart/2005/8/layout/process1"/>
    <dgm:cxn modelId="{90F65332-C27C-44B5-B17F-620ECD1D9578}" type="presParOf" srcId="{BCA070B8-9FF5-4F91-95FB-BB9B126FBFAC}" destId="{380882D3-7C66-4CA9-AA71-D8F47591DA1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B1EA5B-7BD4-4702-8252-59AE3CB930A1}" type="doc">
      <dgm:prSet loTypeId="urn:microsoft.com/office/officeart/2005/8/layout/arrow2" loCatId="process" qsTypeId="urn:microsoft.com/office/officeart/2005/8/quickstyle/simple1" qsCatId="simple" csTypeId="urn:microsoft.com/office/officeart/2005/8/colors/accent3_2" csCatId="accent3" phldr="1"/>
      <dgm:spPr/>
      <dgm:t>
        <a:bodyPr/>
        <a:lstStyle/>
        <a:p>
          <a:endParaRPr lang="en-GB"/>
        </a:p>
      </dgm:t>
    </dgm:pt>
    <dgm:pt modelId="{EEEFADFC-EBD0-424C-BFA9-D1D2BF39B76F}">
      <dgm:prSet phldrT="[Texto]" custT="1"/>
      <dgm:spPr/>
      <dgm:t>
        <a:bodyPr/>
        <a:lstStyle/>
        <a:p>
          <a:r>
            <a:rPr lang="en-GB" sz="1800" dirty="0" smtClean="0"/>
            <a:t>Crop improvement</a:t>
          </a:r>
          <a:endParaRPr lang="en-GB" sz="1800" dirty="0"/>
        </a:p>
      </dgm:t>
    </dgm:pt>
    <dgm:pt modelId="{0DFCD453-EA8B-4B0F-B5B9-EDF0CC012383}" type="parTrans" cxnId="{6ED01EF1-0586-4BE3-8F75-FFCC58C9A629}">
      <dgm:prSet/>
      <dgm:spPr/>
      <dgm:t>
        <a:bodyPr/>
        <a:lstStyle/>
        <a:p>
          <a:endParaRPr lang="en-GB"/>
        </a:p>
      </dgm:t>
    </dgm:pt>
    <dgm:pt modelId="{F3206A1D-F88B-40A4-91E7-2925CF12B4F2}" type="sibTrans" cxnId="{6ED01EF1-0586-4BE3-8F75-FFCC58C9A629}">
      <dgm:prSet/>
      <dgm:spPr/>
      <dgm:t>
        <a:bodyPr/>
        <a:lstStyle/>
        <a:p>
          <a:endParaRPr lang="en-GB"/>
        </a:p>
      </dgm:t>
    </dgm:pt>
    <dgm:pt modelId="{FA58D6E4-7095-4CBA-99F3-F8CAE58F10D1}">
      <dgm:prSet phldrT="[Texto]" custT="1"/>
      <dgm:spPr/>
      <dgm:t>
        <a:bodyPr/>
        <a:lstStyle/>
        <a:p>
          <a:r>
            <a:rPr lang="en-GB" sz="1800" dirty="0" smtClean="0"/>
            <a:t>Breeding bio- fortified crops</a:t>
          </a:r>
          <a:endParaRPr lang="en-GB" sz="1800" dirty="0"/>
        </a:p>
      </dgm:t>
    </dgm:pt>
    <dgm:pt modelId="{659D96DC-AD3E-4CA5-A77C-44CEF3394007}" type="parTrans" cxnId="{A3CBC199-7097-4A2B-986B-F7AE3B3A858C}">
      <dgm:prSet/>
      <dgm:spPr/>
      <dgm:t>
        <a:bodyPr/>
        <a:lstStyle/>
        <a:p>
          <a:endParaRPr lang="en-GB"/>
        </a:p>
      </dgm:t>
    </dgm:pt>
    <dgm:pt modelId="{822165C1-38D6-4268-9DF6-AD201F5EF458}" type="sibTrans" cxnId="{A3CBC199-7097-4A2B-986B-F7AE3B3A858C}">
      <dgm:prSet/>
      <dgm:spPr/>
      <dgm:t>
        <a:bodyPr/>
        <a:lstStyle/>
        <a:p>
          <a:endParaRPr lang="en-GB"/>
        </a:p>
      </dgm:t>
    </dgm:pt>
    <dgm:pt modelId="{AEA30295-D362-4139-B255-061406B4CEE2}">
      <dgm:prSet phldrT="[Texto]" custT="1"/>
      <dgm:spPr/>
      <dgm:t>
        <a:bodyPr/>
        <a:lstStyle/>
        <a:p>
          <a:r>
            <a:rPr lang="en-GB" sz="1800" dirty="0" smtClean="0"/>
            <a:t>Nutrient retention &amp; bioavailability studies </a:t>
          </a:r>
          <a:endParaRPr lang="en-GB" sz="1800" dirty="0"/>
        </a:p>
      </dgm:t>
    </dgm:pt>
    <dgm:pt modelId="{B3E7B625-9F0F-45C0-9C17-4C05BD75065B}" type="parTrans" cxnId="{B55EB734-CD12-4B27-B57B-6E73FFB39EF2}">
      <dgm:prSet/>
      <dgm:spPr/>
      <dgm:t>
        <a:bodyPr/>
        <a:lstStyle/>
        <a:p>
          <a:endParaRPr lang="en-GB"/>
        </a:p>
      </dgm:t>
    </dgm:pt>
    <dgm:pt modelId="{4E9295AD-5071-49FF-85BF-FD88B3C1FFEC}" type="sibTrans" cxnId="{B55EB734-CD12-4B27-B57B-6E73FFB39EF2}">
      <dgm:prSet/>
      <dgm:spPr/>
      <dgm:t>
        <a:bodyPr/>
        <a:lstStyle/>
        <a:p>
          <a:endParaRPr lang="en-GB"/>
        </a:p>
      </dgm:t>
    </dgm:pt>
    <dgm:pt modelId="{C7001D60-B803-475B-ABBF-DB3DA1354681}">
      <dgm:prSet phldrT="[Texto]"/>
      <dgm:spPr/>
      <dgm:t>
        <a:bodyPr/>
        <a:lstStyle/>
        <a:p>
          <a:endParaRPr lang="en-GB"/>
        </a:p>
      </dgm:t>
    </dgm:pt>
    <dgm:pt modelId="{D66FBE8E-004D-4542-B169-4871649A85C7}" type="parTrans" cxnId="{A7C4C69C-897C-4199-A4D8-7372EA0DBF7E}">
      <dgm:prSet/>
      <dgm:spPr/>
      <dgm:t>
        <a:bodyPr/>
        <a:lstStyle/>
        <a:p>
          <a:endParaRPr lang="en-GB"/>
        </a:p>
      </dgm:t>
    </dgm:pt>
    <dgm:pt modelId="{0DEDDF56-0EDB-4756-B066-F7000B4436FA}" type="sibTrans" cxnId="{A7C4C69C-897C-4199-A4D8-7372EA0DBF7E}">
      <dgm:prSet/>
      <dgm:spPr/>
      <dgm:t>
        <a:bodyPr/>
        <a:lstStyle/>
        <a:p>
          <a:endParaRPr lang="en-GB"/>
        </a:p>
      </dgm:t>
    </dgm:pt>
    <dgm:pt modelId="{D4D7653E-4DBB-42A0-8673-33FE2E93CE71}">
      <dgm:prSet phldrT="[Texto]" custT="1"/>
      <dgm:spPr/>
      <dgm:t>
        <a:bodyPr/>
        <a:lstStyle/>
        <a:p>
          <a:r>
            <a:rPr lang="en-GB" sz="1800" dirty="0" smtClean="0"/>
            <a:t>Seed production</a:t>
          </a:r>
          <a:endParaRPr lang="en-GB" sz="1800" dirty="0"/>
        </a:p>
      </dgm:t>
    </dgm:pt>
    <dgm:pt modelId="{1607D849-203F-4075-8D92-E93684100A8A}" type="parTrans" cxnId="{2B0221A0-9EC8-4862-921F-42D64E28848E}">
      <dgm:prSet/>
      <dgm:spPr/>
      <dgm:t>
        <a:bodyPr/>
        <a:lstStyle/>
        <a:p>
          <a:endParaRPr lang="en-GB"/>
        </a:p>
      </dgm:t>
    </dgm:pt>
    <dgm:pt modelId="{625F7485-E44D-4E31-B8DD-8B31EB4D2CC6}" type="sibTrans" cxnId="{2B0221A0-9EC8-4862-921F-42D64E28848E}">
      <dgm:prSet/>
      <dgm:spPr/>
      <dgm:t>
        <a:bodyPr/>
        <a:lstStyle/>
        <a:p>
          <a:endParaRPr lang="en-GB"/>
        </a:p>
      </dgm:t>
    </dgm:pt>
    <dgm:pt modelId="{ABC80A59-195C-417B-88E6-0D834770005D}">
      <dgm:prSet phldrT="[Texto]" custT="1"/>
      <dgm:spPr/>
      <dgm:t>
        <a:bodyPr/>
        <a:lstStyle/>
        <a:p>
          <a:r>
            <a:rPr lang="en-GB" sz="1800" dirty="0" smtClean="0"/>
            <a:t>Marketing &amp; acceptance</a:t>
          </a:r>
          <a:endParaRPr lang="en-GB" sz="1800" dirty="0"/>
        </a:p>
      </dgm:t>
    </dgm:pt>
    <dgm:pt modelId="{DAE2B2D5-DC4C-4C70-B384-AC0F3A6549DA}" type="parTrans" cxnId="{95A73824-8619-4C30-9212-3865E60735E7}">
      <dgm:prSet/>
      <dgm:spPr/>
      <dgm:t>
        <a:bodyPr/>
        <a:lstStyle/>
        <a:p>
          <a:endParaRPr lang="en-GB"/>
        </a:p>
      </dgm:t>
    </dgm:pt>
    <dgm:pt modelId="{11C2B23E-1FE7-4DB8-AD2A-BE07E9B15D08}" type="sibTrans" cxnId="{95A73824-8619-4C30-9212-3865E60735E7}">
      <dgm:prSet/>
      <dgm:spPr/>
      <dgm:t>
        <a:bodyPr/>
        <a:lstStyle/>
        <a:p>
          <a:endParaRPr lang="en-GB"/>
        </a:p>
      </dgm:t>
    </dgm:pt>
    <dgm:pt modelId="{53FE6740-8226-46A2-84E0-345CE16C85DC}" type="pres">
      <dgm:prSet presAssocID="{03B1EA5B-7BD4-4702-8252-59AE3CB930A1}" presName="arrowDiagram" presStyleCnt="0">
        <dgm:presLayoutVars>
          <dgm:chMax val="5"/>
          <dgm:dir/>
          <dgm:resizeHandles val="exact"/>
        </dgm:presLayoutVars>
      </dgm:prSet>
      <dgm:spPr/>
      <dgm:t>
        <a:bodyPr/>
        <a:lstStyle/>
        <a:p>
          <a:endParaRPr lang="en-GB"/>
        </a:p>
      </dgm:t>
    </dgm:pt>
    <dgm:pt modelId="{FBC5CD8F-A84B-4DBB-BD1F-38C4E8919F51}" type="pres">
      <dgm:prSet presAssocID="{03B1EA5B-7BD4-4702-8252-59AE3CB930A1}" presName="arrow" presStyleLbl="bgShp" presStyleIdx="0" presStyleCnt="1"/>
      <dgm:spPr/>
    </dgm:pt>
    <dgm:pt modelId="{4CB619AA-B517-45D2-A5BE-4844E4AF3AAD}" type="pres">
      <dgm:prSet presAssocID="{03B1EA5B-7BD4-4702-8252-59AE3CB930A1}" presName="arrowDiagram5" presStyleCnt="0"/>
      <dgm:spPr/>
    </dgm:pt>
    <dgm:pt modelId="{FC65E15A-1833-4410-8B89-D5E45EC98553}" type="pres">
      <dgm:prSet presAssocID="{EEEFADFC-EBD0-424C-BFA9-D1D2BF39B76F}" presName="bullet5a" presStyleLbl="node1" presStyleIdx="0" presStyleCnt="5" custLinFactNeighborX="50399" custLinFactNeighborY="-49882"/>
      <dgm:spPr/>
      <dgm:t>
        <a:bodyPr/>
        <a:lstStyle/>
        <a:p>
          <a:endParaRPr lang="en-GB"/>
        </a:p>
      </dgm:t>
    </dgm:pt>
    <dgm:pt modelId="{D5AC8C71-A281-4982-87A0-A9AD9405596E}" type="pres">
      <dgm:prSet presAssocID="{EEEFADFC-EBD0-424C-BFA9-D1D2BF39B76F}" presName="textBox5a" presStyleLbl="revTx" presStyleIdx="0" presStyleCnt="5" custScaleX="196398" custLinFactNeighborX="46544" custLinFactNeighborY="-2535">
        <dgm:presLayoutVars>
          <dgm:bulletEnabled val="1"/>
        </dgm:presLayoutVars>
      </dgm:prSet>
      <dgm:spPr/>
      <dgm:t>
        <a:bodyPr/>
        <a:lstStyle/>
        <a:p>
          <a:endParaRPr lang="en-GB"/>
        </a:p>
      </dgm:t>
    </dgm:pt>
    <dgm:pt modelId="{04549314-AD8A-452A-B00D-29B1C4792A03}" type="pres">
      <dgm:prSet presAssocID="{FA58D6E4-7095-4CBA-99F3-F8CAE58F10D1}" presName="bullet5b" presStyleLbl="node1" presStyleIdx="1" presStyleCnt="5"/>
      <dgm:spPr/>
    </dgm:pt>
    <dgm:pt modelId="{51ABCE34-3552-4C83-9345-B4FB63366186}" type="pres">
      <dgm:prSet presAssocID="{FA58D6E4-7095-4CBA-99F3-F8CAE58F10D1}" presName="textBox5b" presStyleLbl="revTx" presStyleIdx="1" presStyleCnt="5" custScaleX="169534" custLinFactNeighborX="23455" custLinFactNeighborY="5141">
        <dgm:presLayoutVars>
          <dgm:bulletEnabled val="1"/>
        </dgm:presLayoutVars>
      </dgm:prSet>
      <dgm:spPr/>
      <dgm:t>
        <a:bodyPr/>
        <a:lstStyle/>
        <a:p>
          <a:endParaRPr lang="en-GB"/>
        </a:p>
      </dgm:t>
    </dgm:pt>
    <dgm:pt modelId="{42142038-7744-4AB9-8553-5521CE1046C5}" type="pres">
      <dgm:prSet presAssocID="{AEA30295-D362-4139-B255-061406B4CEE2}" presName="bullet5c" presStyleLbl="node1" presStyleIdx="2" presStyleCnt="5"/>
      <dgm:spPr/>
    </dgm:pt>
    <dgm:pt modelId="{DA27CE65-0C44-43F4-ACC2-3309F430F120}" type="pres">
      <dgm:prSet presAssocID="{AEA30295-D362-4139-B255-061406B4CEE2}" presName="textBox5c" presStyleLbl="revTx" presStyleIdx="2" presStyleCnt="5" custScaleX="184106" custLinFactNeighborX="30052" custLinFactNeighborY="6272">
        <dgm:presLayoutVars>
          <dgm:bulletEnabled val="1"/>
        </dgm:presLayoutVars>
      </dgm:prSet>
      <dgm:spPr/>
      <dgm:t>
        <a:bodyPr/>
        <a:lstStyle/>
        <a:p>
          <a:endParaRPr lang="en-GB"/>
        </a:p>
      </dgm:t>
    </dgm:pt>
    <dgm:pt modelId="{C217F03D-8E9E-401D-860B-C556716BF47B}" type="pres">
      <dgm:prSet presAssocID="{D4D7653E-4DBB-42A0-8673-33FE2E93CE71}" presName="bullet5d" presStyleLbl="node1" presStyleIdx="3" presStyleCnt="5"/>
      <dgm:spPr/>
    </dgm:pt>
    <dgm:pt modelId="{C1E64432-9B75-463B-8AB6-71DE8118B1ED}" type="pres">
      <dgm:prSet presAssocID="{D4D7653E-4DBB-42A0-8673-33FE2E93CE71}" presName="textBox5d" presStyleLbl="revTx" presStyleIdx="3" presStyleCnt="5" custScaleX="116514" custLinFactNeighborX="6422" custLinFactNeighborY="2029">
        <dgm:presLayoutVars>
          <dgm:bulletEnabled val="1"/>
        </dgm:presLayoutVars>
      </dgm:prSet>
      <dgm:spPr/>
      <dgm:t>
        <a:bodyPr/>
        <a:lstStyle/>
        <a:p>
          <a:endParaRPr lang="en-GB"/>
        </a:p>
      </dgm:t>
    </dgm:pt>
    <dgm:pt modelId="{41759EAC-AE26-427D-8B1D-6790A38ADDC2}" type="pres">
      <dgm:prSet presAssocID="{ABC80A59-195C-417B-88E6-0D834770005D}" presName="bullet5e" presStyleLbl="node1" presStyleIdx="4" presStyleCnt="5"/>
      <dgm:spPr/>
    </dgm:pt>
    <dgm:pt modelId="{DDDF85ED-32C8-4516-95C5-9432483DF68F}" type="pres">
      <dgm:prSet presAssocID="{ABC80A59-195C-417B-88E6-0D834770005D}" presName="textBox5e" presStyleLbl="revTx" presStyleIdx="4" presStyleCnt="5" custScaleX="122222" custLinFactNeighborY="6872">
        <dgm:presLayoutVars>
          <dgm:bulletEnabled val="1"/>
        </dgm:presLayoutVars>
      </dgm:prSet>
      <dgm:spPr/>
      <dgm:t>
        <a:bodyPr/>
        <a:lstStyle/>
        <a:p>
          <a:endParaRPr lang="en-GB"/>
        </a:p>
      </dgm:t>
    </dgm:pt>
  </dgm:ptLst>
  <dgm:cxnLst>
    <dgm:cxn modelId="{95A73824-8619-4C30-9212-3865E60735E7}" srcId="{03B1EA5B-7BD4-4702-8252-59AE3CB930A1}" destId="{ABC80A59-195C-417B-88E6-0D834770005D}" srcOrd="4" destOrd="0" parTransId="{DAE2B2D5-DC4C-4C70-B384-AC0F3A6549DA}" sibTransId="{11C2B23E-1FE7-4DB8-AD2A-BE07E9B15D08}"/>
    <dgm:cxn modelId="{6ED01EF1-0586-4BE3-8F75-FFCC58C9A629}" srcId="{03B1EA5B-7BD4-4702-8252-59AE3CB930A1}" destId="{EEEFADFC-EBD0-424C-BFA9-D1D2BF39B76F}" srcOrd="0" destOrd="0" parTransId="{0DFCD453-EA8B-4B0F-B5B9-EDF0CC012383}" sibTransId="{F3206A1D-F88B-40A4-91E7-2925CF12B4F2}"/>
    <dgm:cxn modelId="{A3CBC199-7097-4A2B-986B-F7AE3B3A858C}" srcId="{03B1EA5B-7BD4-4702-8252-59AE3CB930A1}" destId="{FA58D6E4-7095-4CBA-99F3-F8CAE58F10D1}" srcOrd="1" destOrd="0" parTransId="{659D96DC-AD3E-4CA5-A77C-44CEF3394007}" sibTransId="{822165C1-38D6-4268-9DF6-AD201F5EF458}"/>
    <dgm:cxn modelId="{762C00D7-8CD5-499E-80C1-C3A6BAA51025}" type="presOf" srcId="{D4D7653E-4DBB-42A0-8673-33FE2E93CE71}" destId="{C1E64432-9B75-463B-8AB6-71DE8118B1ED}" srcOrd="0" destOrd="0" presId="urn:microsoft.com/office/officeart/2005/8/layout/arrow2"/>
    <dgm:cxn modelId="{B819A901-74A6-4EC3-AFA6-7AA7CBF83304}" type="presOf" srcId="{03B1EA5B-7BD4-4702-8252-59AE3CB930A1}" destId="{53FE6740-8226-46A2-84E0-345CE16C85DC}" srcOrd="0" destOrd="0" presId="urn:microsoft.com/office/officeart/2005/8/layout/arrow2"/>
    <dgm:cxn modelId="{2B0221A0-9EC8-4862-921F-42D64E28848E}" srcId="{03B1EA5B-7BD4-4702-8252-59AE3CB930A1}" destId="{D4D7653E-4DBB-42A0-8673-33FE2E93CE71}" srcOrd="3" destOrd="0" parTransId="{1607D849-203F-4075-8D92-E93684100A8A}" sibTransId="{625F7485-E44D-4E31-B8DD-8B31EB4D2CC6}"/>
    <dgm:cxn modelId="{243C7528-BE4B-45FE-B1C1-FABE23FBE6F8}" type="presOf" srcId="{ABC80A59-195C-417B-88E6-0D834770005D}" destId="{DDDF85ED-32C8-4516-95C5-9432483DF68F}" srcOrd="0" destOrd="0" presId="urn:microsoft.com/office/officeart/2005/8/layout/arrow2"/>
    <dgm:cxn modelId="{A7C4C69C-897C-4199-A4D8-7372EA0DBF7E}" srcId="{03B1EA5B-7BD4-4702-8252-59AE3CB930A1}" destId="{C7001D60-B803-475B-ABBF-DB3DA1354681}" srcOrd="5" destOrd="0" parTransId="{D66FBE8E-004D-4542-B169-4871649A85C7}" sibTransId="{0DEDDF56-0EDB-4756-B066-F7000B4436FA}"/>
    <dgm:cxn modelId="{B9929CA1-4461-48B0-A89E-C843825C8E52}" type="presOf" srcId="{FA58D6E4-7095-4CBA-99F3-F8CAE58F10D1}" destId="{51ABCE34-3552-4C83-9345-B4FB63366186}" srcOrd="0" destOrd="0" presId="urn:microsoft.com/office/officeart/2005/8/layout/arrow2"/>
    <dgm:cxn modelId="{B55EB734-CD12-4B27-B57B-6E73FFB39EF2}" srcId="{03B1EA5B-7BD4-4702-8252-59AE3CB930A1}" destId="{AEA30295-D362-4139-B255-061406B4CEE2}" srcOrd="2" destOrd="0" parTransId="{B3E7B625-9F0F-45C0-9C17-4C05BD75065B}" sibTransId="{4E9295AD-5071-49FF-85BF-FD88B3C1FFEC}"/>
    <dgm:cxn modelId="{AB853B02-8A24-424E-9194-2E7DC806F0AA}" type="presOf" srcId="{AEA30295-D362-4139-B255-061406B4CEE2}" destId="{DA27CE65-0C44-43F4-ACC2-3309F430F120}" srcOrd="0" destOrd="0" presId="urn:microsoft.com/office/officeart/2005/8/layout/arrow2"/>
    <dgm:cxn modelId="{A22B16B2-8A68-4786-A491-26D4BB01FDD7}" type="presOf" srcId="{EEEFADFC-EBD0-424C-BFA9-D1D2BF39B76F}" destId="{D5AC8C71-A281-4982-87A0-A9AD9405596E}" srcOrd="0" destOrd="0" presId="urn:microsoft.com/office/officeart/2005/8/layout/arrow2"/>
    <dgm:cxn modelId="{27F7FF06-0DC5-434C-AF7E-ECE7C0C74F91}" type="presParOf" srcId="{53FE6740-8226-46A2-84E0-345CE16C85DC}" destId="{FBC5CD8F-A84B-4DBB-BD1F-38C4E8919F51}" srcOrd="0" destOrd="0" presId="urn:microsoft.com/office/officeart/2005/8/layout/arrow2"/>
    <dgm:cxn modelId="{4A45E7AA-0C42-4CDB-9714-E93A07F762EC}" type="presParOf" srcId="{53FE6740-8226-46A2-84E0-345CE16C85DC}" destId="{4CB619AA-B517-45D2-A5BE-4844E4AF3AAD}" srcOrd="1" destOrd="0" presId="urn:microsoft.com/office/officeart/2005/8/layout/arrow2"/>
    <dgm:cxn modelId="{C29D81DD-2A8C-483E-8306-391255BB842A}" type="presParOf" srcId="{4CB619AA-B517-45D2-A5BE-4844E4AF3AAD}" destId="{FC65E15A-1833-4410-8B89-D5E45EC98553}" srcOrd="0" destOrd="0" presId="urn:microsoft.com/office/officeart/2005/8/layout/arrow2"/>
    <dgm:cxn modelId="{2B29C5C7-797B-4BFD-9DF2-41FFBC3FA3EE}" type="presParOf" srcId="{4CB619AA-B517-45D2-A5BE-4844E4AF3AAD}" destId="{D5AC8C71-A281-4982-87A0-A9AD9405596E}" srcOrd="1" destOrd="0" presId="urn:microsoft.com/office/officeart/2005/8/layout/arrow2"/>
    <dgm:cxn modelId="{B30D5218-730C-4C53-A940-6D3E8E84C5C6}" type="presParOf" srcId="{4CB619AA-B517-45D2-A5BE-4844E4AF3AAD}" destId="{04549314-AD8A-452A-B00D-29B1C4792A03}" srcOrd="2" destOrd="0" presId="urn:microsoft.com/office/officeart/2005/8/layout/arrow2"/>
    <dgm:cxn modelId="{BB507C0B-0C5B-4B84-B68E-028A4BC2AE4A}" type="presParOf" srcId="{4CB619AA-B517-45D2-A5BE-4844E4AF3AAD}" destId="{51ABCE34-3552-4C83-9345-B4FB63366186}" srcOrd="3" destOrd="0" presId="urn:microsoft.com/office/officeart/2005/8/layout/arrow2"/>
    <dgm:cxn modelId="{DE0CFD75-191F-4E7D-8223-4544E616EA1A}" type="presParOf" srcId="{4CB619AA-B517-45D2-A5BE-4844E4AF3AAD}" destId="{42142038-7744-4AB9-8553-5521CE1046C5}" srcOrd="4" destOrd="0" presId="urn:microsoft.com/office/officeart/2005/8/layout/arrow2"/>
    <dgm:cxn modelId="{D256A0F3-AD8B-4D1A-A840-89C2EFF13531}" type="presParOf" srcId="{4CB619AA-B517-45D2-A5BE-4844E4AF3AAD}" destId="{DA27CE65-0C44-43F4-ACC2-3309F430F120}" srcOrd="5" destOrd="0" presId="urn:microsoft.com/office/officeart/2005/8/layout/arrow2"/>
    <dgm:cxn modelId="{21E71A17-9EA1-4941-8210-713C91AD2EF7}" type="presParOf" srcId="{4CB619AA-B517-45D2-A5BE-4844E4AF3AAD}" destId="{C217F03D-8E9E-401D-860B-C556716BF47B}" srcOrd="6" destOrd="0" presId="urn:microsoft.com/office/officeart/2005/8/layout/arrow2"/>
    <dgm:cxn modelId="{51A14174-9FD7-4080-AB8A-9F983D4727BD}" type="presParOf" srcId="{4CB619AA-B517-45D2-A5BE-4844E4AF3AAD}" destId="{C1E64432-9B75-463B-8AB6-71DE8118B1ED}" srcOrd="7" destOrd="0" presId="urn:microsoft.com/office/officeart/2005/8/layout/arrow2"/>
    <dgm:cxn modelId="{2C8FA998-EB6D-4212-8100-2E791A2F342E}" type="presParOf" srcId="{4CB619AA-B517-45D2-A5BE-4844E4AF3AAD}" destId="{41759EAC-AE26-427D-8B1D-6790A38ADDC2}" srcOrd="8" destOrd="0" presId="urn:microsoft.com/office/officeart/2005/8/layout/arrow2"/>
    <dgm:cxn modelId="{0EA4072D-E326-4601-B550-70FEA50BA48E}" type="presParOf" srcId="{4CB619AA-B517-45D2-A5BE-4844E4AF3AAD}" destId="{DDDF85ED-32C8-4516-95C5-9432483DF68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F2FCE-FDDC-4554-AAC5-FF1309870316}">
      <dsp:nvSpPr>
        <dsp:cNvPr id="0" name=""/>
        <dsp:cNvSpPr/>
      </dsp:nvSpPr>
      <dsp:spPr>
        <a:xfrm>
          <a:off x="6666" y="0"/>
          <a:ext cx="1992465" cy="972220"/>
        </a:xfrm>
        <a:prstGeom prst="roundRect">
          <a:avLst>
            <a:gd name="adj" fmla="val 10000"/>
          </a:avLst>
        </a:prstGeom>
        <a:solidFill>
          <a:schemeClr val="accent3">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Low monetary resources</a:t>
          </a:r>
          <a:endParaRPr lang="en-GB" sz="2000" kern="1200" dirty="0">
            <a:solidFill>
              <a:schemeClr val="tx1"/>
            </a:solidFill>
          </a:endParaRPr>
        </a:p>
      </dsp:txBody>
      <dsp:txXfrm>
        <a:off x="35141" y="28475"/>
        <a:ext cx="1935515" cy="915270"/>
      </dsp:txXfrm>
    </dsp:sp>
    <dsp:sp modelId="{CE60CE53-7F27-457E-AE0F-877B1F2B8A06}">
      <dsp:nvSpPr>
        <dsp:cNvPr id="0" name=""/>
        <dsp:cNvSpPr/>
      </dsp:nvSpPr>
      <dsp:spPr>
        <a:xfrm>
          <a:off x="2187390" y="239044"/>
          <a:ext cx="399107" cy="494131"/>
        </a:xfrm>
        <a:prstGeom prst="rightArrow">
          <a:avLst>
            <a:gd name="adj1" fmla="val 60000"/>
            <a:gd name="adj2" fmla="val 50000"/>
          </a:avLst>
        </a:prstGeom>
        <a:solidFill>
          <a:srgbClr val="689B25"/>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2187390" y="337870"/>
        <a:ext cx="279375" cy="296479"/>
      </dsp:txXfrm>
    </dsp:sp>
    <dsp:sp modelId="{04A9A19F-927F-4562-83E2-44A99C078621}">
      <dsp:nvSpPr>
        <dsp:cNvPr id="0" name=""/>
        <dsp:cNvSpPr/>
      </dsp:nvSpPr>
      <dsp:spPr>
        <a:xfrm>
          <a:off x="2752164" y="0"/>
          <a:ext cx="1992465" cy="972220"/>
        </a:xfrm>
        <a:prstGeom prst="roundRect">
          <a:avLst>
            <a:gd name="adj" fmla="val 10000"/>
          </a:avLst>
        </a:prstGeom>
        <a:solidFill>
          <a:schemeClr val="accent3">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Lack of diversity in diet</a:t>
          </a:r>
          <a:endParaRPr lang="en-GB" sz="2000" kern="1200" dirty="0">
            <a:solidFill>
              <a:schemeClr val="tx1"/>
            </a:solidFill>
          </a:endParaRPr>
        </a:p>
      </dsp:txBody>
      <dsp:txXfrm>
        <a:off x="2780639" y="28475"/>
        <a:ext cx="1935515" cy="915270"/>
      </dsp:txXfrm>
    </dsp:sp>
    <dsp:sp modelId="{0E403F5C-9EC3-4958-803B-A5B89375E0A9}">
      <dsp:nvSpPr>
        <dsp:cNvPr id="0" name=""/>
        <dsp:cNvSpPr/>
      </dsp:nvSpPr>
      <dsp:spPr>
        <a:xfrm>
          <a:off x="4943877" y="239044"/>
          <a:ext cx="422402" cy="494131"/>
        </a:xfrm>
        <a:prstGeom prst="rightArrow">
          <a:avLst>
            <a:gd name="adj1" fmla="val 60000"/>
            <a:gd name="adj2" fmla="val 50000"/>
          </a:avLst>
        </a:prstGeom>
        <a:solidFill>
          <a:srgbClr val="689B25"/>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4943877" y="337870"/>
        <a:ext cx="295681" cy="296479"/>
      </dsp:txXfrm>
    </dsp:sp>
    <dsp:sp modelId="{380882D3-7C66-4CA9-AA71-D8F47591DA1C}">
      <dsp:nvSpPr>
        <dsp:cNvPr id="0" name=""/>
        <dsp:cNvSpPr/>
      </dsp:nvSpPr>
      <dsp:spPr>
        <a:xfrm>
          <a:off x="5541617" y="0"/>
          <a:ext cx="1992465" cy="972220"/>
        </a:xfrm>
        <a:prstGeom prst="roundRect">
          <a:avLst>
            <a:gd name="adj" fmla="val 10000"/>
          </a:avLst>
        </a:prstGeom>
        <a:solidFill>
          <a:schemeClr val="accent3">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Dependence on </a:t>
          </a:r>
          <a:r>
            <a:rPr lang="en-GB" sz="2000" b="1" kern="1200" dirty="0" smtClean="0">
              <a:solidFill>
                <a:schemeClr val="tx1"/>
              </a:solidFill>
            </a:rPr>
            <a:t>staple food</a:t>
          </a:r>
          <a:endParaRPr lang="en-GB" sz="2000" b="1" kern="1200" dirty="0">
            <a:solidFill>
              <a:schemeClr val="tx1"/>
            </a:solidFill>
          </a:endParaRPr>
        </a:p>
      </dsp:txBody>
      <dsp:txXfrm>
        <a:off x="5570092" y="28475"/>
        <a:ext cx="1935515" cy="915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5CD8F-A84B-4DBB-BD1F-38C4E8919F51}">
      <dsp:nvSpPr>
        <dsp:cNvPr id="0" name=""/>
        <dsp:cNvSpPr/>
      </dsp:nvSpPr>
      <dsp:spPr>
        <a:xfrm>
          <a:off x="-79208" y="555334"/>
          <a:ext cx="7128792" cy="4455494"/>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5E15A-1833-4410-8B89-D5E45EC98553}">
      <dsp:nvSpPr>
        <dsp:cNvPr id="0" name=""/>
        <dsp:cNvSpPr/>
      </dsp:nvSpPr>
      <dsp:spPr>
        <a:xfrm>
          <a:off x="705613" y="3786652"/>
          <a:ext cx="163962" cy="1639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C8C71-A281-4982-87A0-A9AD9405596E}">
      <dsp:nvSpPr>
        <dsp:cNvPr id="0" name=""/>
        <dsp:cNvSpPr/>
      </dsp:nvSpPr>
      <dsp:spPr>
        <a:xfrm>
          <a:off x="689503" y="3923540"/>
          <a:ext cx="1834105"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80" tIns="0" rIns="0" bIns="0" numCol="1" spcCol="1270" anchor="t" anchorCtr="0">
          <a:noAutofit/>
        </a:bodyPr>
        <a:lstStyle/>
        <a:p>
          <a:pPr lvl="0" algn="l" defTabSz="800100">
            <a:lnSpc>
              <a:spcPct val="90000"/>
            </a:lnSpc>
            <a:spcBef>
              <a:spcPct val="0"/>
            </a:spcBef>
            <a:spcAft>
              <a:spcPct val="35000"/>
            </a:spcAft>
          </a:pPr>
          <a:r>
            <a:rPr lang="en-GB" sz="1800" kern="1200" dirty="0" smtClean="0"/>
            <a:t>Crop improvement</a:t>
          </a:r>
          <a:endParaRPr lang="en-GB" sz="1800" kern="1200" dirty="0"/>
        </a:p>
      </dsp:txBody>
      <dsp:txXfrm>
        <a:off x="689503" y="3923540"/>
        <a:ext cx="1834105" cy="1060407"/>
      </dsp:txXfrm>
    </dsp:sp>
    <dsp:sp modelId="{04549314-AD8A-452A-B00D-29B1C4792A03}">
      <dsp:nvSpPr>
        <dsp:cNvPr id="0" name=""/>
        <dsp:cNvSpPr/>
      </dsp:nvSpPr>
      <dsp:spPr>
        <a:xfrm>
          <a:off x="1510512" y="3015658"/>
          <a:ext cx="256636" cy="2566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BCE34-3552-4C83-9345-B4FB63366186}">
      <dsp:nvSpPr>
        <dsp:cNvPr id="0" name=""/>
        <dsp:cNvSpPr/>
      </dsp:nvSpPr>
      <dsp:spPr>
        <a:xfrm>
          <a:off x="1504966" y="3239951"/>
          <a:ext cx="2006230" cy="186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6" tIns="0" rIns="0" bIns="0" numCol="1" spcCol="1270" anchor="t" anchorCtr="0">
          <a:noAutofit/>
        </a:bodyPr>
        <a:lstStyle/>
        <a:p>
          <a:pPr lvl="0" algn="l" defTabSz="800100">
            <a:lnSpc>
              <a:spcPct val="90000"/>
            </a:lnSpc>
            <a:spcBef>
              <a:spcPct val="0"/>
            </a:spcBef>
            <a:spcAft>
              <a:spcPct val="35000"/>
            </a:spcAft>
          </a:pPr>
          <a:r>
            <a:rPr lang="en-GB" sz="1800" kern="1200" dirty="0" smtClean="0"/>
            <a:t>Breeding bio- fortified crops</a:t>
          </a:r>
          <a:endParaRPr lang="en-GB" sz="1800" kern="1200" dirty="0"/>
        </a:p>
      </dsp:txBody>
      <dsp:txXfrm>
        <a:off x="1504966" y="3239951"/>
        <a:ext cx="2006230" cy="1866852"/>
      </dsp:txXfrm>
    </dsp:sp>
    <dsp:sp modelId="{42142038-7744-4AB9-8553-5521CE1046C5}">
      <dsp:nvSpPr>
        <dsp:cNvPr id="0" name=""/>
        <dsp:cNvSpPr/>
      </dsp:nvSpPr>
      <dsp:spPr>
        <a:xfrm>
          <a:off x="2651119" y="2335750"/>
          <a:ext cx="342182" cy="3421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7CE65-0C44-43F4-ACC2-3309F430F120}">
      <dsp:nvSpPr>
        <dsp:cNvPr id="0" name=""/>
        <dsp:cNvSpPr/>
      </dsp:nvSpPr>
      <dsp:spPr>
        <a:xfrm>
          <a:off x="2657093" y="2663891"/>
          <a:ext cx="2533035" cy="250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15" tIns="0" rIns="0" bIns="0" numCol="1" spcCol="1270" anchor="t" anchorCtr="0">
          <a:noAutofit/>
        </a:bodyPr>
        <a:lstStyle/>
        <a:p>
          <a:pPr lvl="0" algn="l" defTabSz="800100">
            <a:lnSpc>
              <a:spcPct val="90000"/>
            </a:lnSpc>
            <a:spcBef>
              <a:spcPct val="0"/>
            </a:spcBef>
            <a:spcAft>
              <a:spcPct val="35000"/>
            </a:spcAft>
          </a:pPr>
          <a:r>
            <a:rPr lang="en-GB" sz="1800" kern="1200" dirty="0" smtClean="0"/>
            <a:t>Nutrient retention &amp; bioavailability studies </a:t>
          </a:r>
          <a:endParaRPr lang="en-GB" sz="1800" kern="1200" dirty="0"/>
        </a:p>
      </dsp:txBody>
      <dsp:txXfrm>
        <a:off x="2657093" y="2663891"/>
        <a:ext cx="2533035" cy="2503988"/>
      </dsp:txXfrm>
    </dsp:sp>
    <dsp:sp modelId="{C217F03D-8E9E-401D-860B-C556716BF47B}">
      <dsp:nvSpPr>
        <dsp:cNvPr id="0" name=""/>
        <dsp:cNvSpPr/>
      </dsp:nvSpPr>
      <dsp:spPr>
        <a:xfrm>
          <a:off x="3977074" y="1804655"/>
          <a:ext cx="441985" cy="4419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64432-9B75-463B-8AB6-71DE8118B1ED}">
      <dsp:nvSpPr>
        <dsp:cNvPr id="0" name=""/>
        <dsp:cNvSpPr/>
      </dsp:nvSpPr>
      <dsp:spPr>
        <a:xfrm>
          <a:off x="4171904" y="2086217"/>
          <a:ext cx="1661208" cy="2985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199" tIns="0" rIns="0" bIns="0" numCol="1" spcCol="1270" anchor="t" anchorCtr="0">
          <a:noAutofit/>
        </a:bodyPr>
        <a:lstStyle/>
        <a:p>
          <a:pPr lvl="0" algn="l" defTabSz="800100">
            <a:lnSpc>
              <a:spcPct val="90000"/>
            </a:lnSpc>
            <a:spcBef>
              <a:spcPct val="0"/>
            </a:spcBef>
            <a:spcAft>
              <a:spcPct val="35000"/>
            </a:spcAft>
          </a:pPr>
          <a:r>
            <a:rPr lang="en-GB" sz="1800" kern="1200" dirty="0" smtClean="0"/>
            <a:t>Seed production</a:t>
          </a:r>
          <a:endParaRPr lang="en-GB" sz="1800" kern="1200" dirty="0"/>
        </a:p>
      </dsp:txBody>
      <dsp:txXfrm>
        <a:off x="4171904" y="2086217"/>
        <a:ext cx="1661208" cy="2985181"/>
      </dsp:txXfrm>
    </dsp:sp>
    <dsp:sp modelId="{41759EAC-AE26-427D-8B1D-6790A38ADDC2}">
      <dsp:nvSpPr>
        <dsp:cNvPr id="0" name=""/>
        <dsp:cNvSpPr/>
      </dsp:nvSpPr>
      <dsp:spPr>
        <a:xfrm>
          <a:off x="5342238" y="1449997"/>
          <a:ext cx="563174" cy="5631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F85ED-32C8-4516-95C5-9432483DF68F}">
      <dsp:nvSpPr>
        <dsp:cNvPr id="0" name=""/>
        <dsp:cNvSpPr/>
      </dsp:nvSpPr>
      <dsp:spPr>
        <a:xfrm>
          <a:off x="5465409" y="1956934"/>
          <a:ext cx="1742590" cy="327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15" tIns="0" rIns="0" bIns="0" numCol="1" spcCol="1270" anchor="t" anchorCtr="0">
          <a:noAutofit/>
        </a:bodyPr>
        <a:lstStyle/>
        <a:p>
          <a:pPr lvl="0" algn="l" defTabSz="800100">
            <a:lnSpc>
              <a:spcPct val="90000"/>
            </a:lnSpc>
            <a:spcBef>
              <a:spcPct val="0"/>
            </a:spcBef>
            <a:spcAft>
              <a:spcPct val="35000"/>
            </a:spcAft>
          </a:pPr>
          <a:r>
            <a:rPr lang="en-GB" sz="1800" kern="1200" dirty="0" smtClean="0"/>
            <a:t>Marketing &amp; acceptance</a:t>
          </a:r>
          <a:endParaRPr lang="en-GB" sz="1800" kern="1200" dirty="0"/>
        </a:p>
      </dsp:txBody>
      <dsp:txXfrm>
        <a:off x="5465409" y="1956934"/>
        <a:ext cx="1742590" cy="32792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121959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HarvestPlus</a:t>
            </a:r>
            <a:r>
              <a:rPr lang="en-US" sz="1200" kern="1200" dirty="0" smtClean="0">
                <a:solidFill>
                  <a:schemeClr val="tx1"/>
                </a:solidFill>
                <a:effectLst/>
                <a:latin typeface="+mn-lt"/>
                <a:ea typeface="+mn-ea"/>
                <a:cs typeface="+mn-cs"/>
              </a:rPr>
              <a:t> is a </a:t>
            </a:r>
            <a:r>
              <a:rPr lang="pt-PT" dirty="0" smtClean="0"/>
              <a:t>non-</a:t>
            </a:r>
            <a:r>
              <a:rPr lang="pt-PT" dirty="0" err="1" smtClean="0"/>
              <a:t>profit</a:t>
            </a:r>
            <a:r>
              <a:rPr lang="pt-PT" dirty="0" smtClean="0"/>
              <a:t> </a:t>
            </a:r>
            <a:r>
              <a:rPr lang="pt-PT" dirty="0" err="1" smtClean="0"/>
              <a:t>organization</a:t>
            </a:r>
            <a:r>
              <a:rPr lang="pt-PT" dirty="0" smtClean="0"/>
              <a:t> </a:t>
            </a:r>
            <a:r>
              <a:rPr lang="pt-PT" dirty="0" err="1" smtClean="0"/>
              <a:t>consisting</a:t>
            </a:r>
            <a:r>
              <a:rPr lang="pt-PT" baseline="0" dirty="0" smtClean="0"/>
              <a:t> </a:t>
            </a:r>
            <a:r>
              <a:rPr lang="pt-PT" baseline="0" dirty="0" err="1" smtClean="0"/>
              <a:t>of</a:t>
            </a:r>
            <a:r>
              <a:rPr lang="pt-PT" baseline="0" dirty="0" smtClean="0"/>
              <a:t> a</a:t>
            </a:r>
            <a:r>
              <a:rPr lang="en-US" sz="1200" kern="1200" dirty="0" smtClean="0">
                <a:solidFill>
                  <a:schemeClr val="tx1"/>
                </a:solidFill>
                <a:effectLst/>
                <a:latin typeface="+mn-lt"/>
                <a:ea typeface="+mn-ea"/>
                <a:cs typeface="+mn-cs"/>
              </a:rPr>
              <a:t> global alliance of research institutions and implementing agencies that have come together to breed and disseminate </a:t>
            </a:r>
            <a:r>
              <a:rPr lang="en-US" sz="1200" kern="1200" dirty="0" err="1" smtClean="0">
                <a:solidFill>
                  <a:schemeClr val="tx1"/>
                </a:solidFill>
                <a:effectLst/>
                <a:latin typeface="+mn-lt"/>
                <a:ea typeface="+mn-ea"/>
                <a:cs typeface="+mn-cs"/>
              </a:rPr>
              <a:t>biofortified</a:t>
            </a:r>
            <a:r>
              <a:rPr lang="en-US" sz="1200" kern="1200" dirty="0" smtClean="0">
                <a:solidFill>
                  <a:schemeClr val="tx1"/>
                </a:solidFill>
                <a:effectLst/>
                <a:latin typeface="+mn-lt"/>
                <a:ea typeface="+mn-ea"/>
                <a:cs typeface="+mn-cs"/>
              </a:rPr>
              <a:t> crops for better nutrition,</a:t>
            </a:r>
            <a:r>
              <a:rPr lang="en-US" sz="1200" dirty="0" smtClean="0">
                <a:solidFill>
                  <a:schemeClr val="tx1"/>
                </a:solidFill>
              </a:rPr>
              <a:t> primarily using conventional breeding techniques for</a:t>
            </a:r>
            <a:r>
              <a:rPr lang="en-US" sz="1200" baseline="0" dirty="0" smtClean="0">
                <a:solidFill>
                  <a:schemeClr val="tx1"/>
                </a:solidFill>
              </a:rPr>
              <a:t> developing countrie</a:t>
            </a:r>
            <a:r>
              <a:rPr lang="en-US" sz="1200" kern="1200" baseline="0" dirty="0" smtClean="0">
                <a:solidFill>
                  <a:schemeClr val="tx1"/>
                </a:solidFill>
                <a:effectLst/>
                <a:latin typeface="+mn-lt"/>
                <a:ea typeface="+mn-ea"/>
                <a:cs typeface="+mn-cs"/>
              </a:rPr>
              <a:t>s.</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From 2007–09, HarvestPlus and its partners released their </a:t>
            </a:r>
            <a:r>
              <a:rPr lang="en-US" sz="1200" b="1" kern="1200" dirty="0" smtClean="0">
                <a:solidFill>
                  <a:schemeClr val="tx1"/>
                </a:solidFill>
                <a:effectLst/>
                <a:latin typeface="+mn-lt"/>
                <a:ea typeface="+mn-ea"/>
                <a:cs typeface="+mn-cs"/>
              </a:rPr>
              <a:t>first micronutrient-rich crop</a:t>
            </a:r>
            <a:r>
              <a:rPr lang="en-US" sz="1200" kern="1200" dirty="0" smtClean="0">
                <a:solidFill>
                  <a:schemeClr val="tx1"/>
                </a:solidFill>
                <a:effectLst/>
                <a:latin typeface="+mn-lt"/>
                <a:ea typeface="+mn-ea"/>
                <a:cs typeface="+mn-cs"/>
              </a:rPr>
              <a:t>, orange sweet potato, in Uganda and Mozambique,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rich in beta-carotene, a precursor</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vitamin A. In both countries, farmers adopted and substituted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new variety for their traditional white and yellow varieties that provided little vitamin A. </a:t>
            </a:r>
            <a:r>
              <a:rPr lang="en-US" dirty="0" smtClean="0"/>
              <a:t>Interventions delivering </a:t>
            </a:r>
            <a:r>
              <a:rPr lang="en-US" dirty="0" err="1" smtClean="0"/>
              <a:t>biofortified</a:t>
            </a:r>
            <a:r>
              <a:rPr lang="en-US" dirty="0" smtClean="0"/>
              <a:t> orange sweet potato </a:t>
            </a:r>
            <a:r>
              <a:rPr lang="en-US" sz="1200" kern="1200" dirty="0" smtClean="0">
                <a:solidFill>
                  <a:schemeClr val="tx1"/>
                </a:solidFill>
                <a:effectLst/>
                <a:latin typeface="+mn-lt"/>
                <a:ea typeface="+mn-ea"/>
                <a:cs typeface="+mn-cs"/>
              </a:rPr>
              <a:t>resulted in up to a doubling of vitamin A intake</a:t>
            </a:r>
            <a:r>
              <a:rPr lang="en-US" dirty="0" smtClean="0"/>
              <a:t> for mothers and young children</a:t>
            </a:r>
            <a:r>
              <a:rPr lang="en-GB" dirty="0" smtClean="0"/>
              <a:t>.</a:t>
            </a:r>
            <a:endParaRPr lang="en-GB" sz="1200" dirty="0" smtClean="0">
              <a:solidFill>
                <a:schemeClr val="tx1"/>
              </a:solidFill>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96726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Iron- and zinc-rich rice </a:t>
            </a:r>
            <a:r>
              <a:rPr lang="en-GB" sz="1200" b="0" i="0" u="none" strike="noStrike" kern="1200" baseline="0" dirty="0" smtClean="0">
                <a:solidFill>
                  <a:schemeClr val="tx1"/>
                </a:solidFill>
                <a:latin typeface="+mn-lt"/>
                <a:ea typeface="+mn-ea"/>
                <a:cs typeface="+mn-cs"/>
              </a:rPr>
              <a:t>is another published proof of concept study from the </a:t>
            </a:r>
            <a:r>
              <a:rPr lang="pt-PT" dirty="0" err="1" smtClean="0"/>
              <a:t>International</a:t>
            </a:r>
            <a:r>
              <a:rPr lang="pt-PT" dirty="0" smtClean="0"/>
              <a:t> Rice Research </a:t>
            </a:r>
            <a:r>
              <a:rPr lang="pt-PT" dirty="0" err="1" smtClean="0"/>
              <a:t>Institute</a:t>
            </a:r>
            <a:r>
              <a:rPr lang="pt-PT" dirty="0" smtClean="0"/>
              <a:t> (IRRI) </a:t>
            </a:r>
            <a:r>
              <a:rPr lang="en-GB" sz="1200" b="0" i="0" u="none" strike="noStrike" kern="1200" baseline="0" dirty="0" smtClean="0">
                <a:solidFill>
                  <a:schemeClr val="tx1"/>
                </a:solidFill>
                <a:latin typeface="+mn-lt"/>
                <a:ea typeface="+mn-ea"/>
                <a:cs typeface="+mn-cs"/>
              </a:rPr>
              <a:t>using genetic engineering to enhance iron and zinc content in rice crop. This </a:t>
            </a:r>
            <a:r>
              <a:rPr lang="en-US" sz="1200" b="0" i="0" u="none" strike="noStrike" kern="1200" baseline="0" dirty="0" smtClean="0">
                <a:solidFill>
                  <a:schemeClr val="tx1"/>
                </a:solidFill>
                <a:latin typeface="+mn-lt"/>
                <a:ea typeface="+mn-ea"/>
                <a:cs typeface="+mn-cs"/>
              </a:rPr>
              <a:t>is the first report on achieving iron and zinc </a:t>
            </a:r>
            <a:r>
              <a:rPr lang="en-US" sz="1200" b="0" i="0" u="none" strike="noStrike" kern="1200" baseline="0" dirty="0" err="1" smtClean="0">
                <a:solidFill>
                  <a:schemeClr val="tx1"/>
                </a:solidFill>
                <a:latin typeface="+mn-lt"/>
                <a:ea typeface="+mn-ea"/>
                <a:cs typeface="+mn-cs"/>
              </a:rPr>
              <a:t>biofortification</a:t>
            </a:r>
            <a:r>
              <a:rPr lang="en-US" sz="1200" b="0" i="0" u="none" strike="noStrike" kern="1200" baseline="0" dirty="0" smtClean="0">
                <a:solidFill>
                  <a:schemeClr val="tx1"/>
                </a:solidFill>
                <a:latin typeface="+mn-lt"/>
                <a:ea typeface="+mn-ea"/>
                <a:cs typeface="+mn-cs"/>
              </a:rPr>
              <a:t> nutrition targets in rice under field conditions. This achievement enables the future option to combine iron, zinc and vitamin A traits in rice grain. The combining of 3 micronutrients in one staple crop is extremely important for </a:t>
            </a:r>
            <a:r>
              <a:rPr lang="en-GB" sz="1200" b="0" i="0" u="none" strike="noStrike" kern="1200" baseline="0" dirty="0" smtClean="0">
                <a:solidFill>
                  <a:schemeClr val="tx1"/>
                </a:solidFill>
                <a:latin typeface="+mn-lt"/>
                <a:ea typeface="+mn-ea"/>
                <a:cs typeface="+mn-cs"/>
              </a:rPr>
              <a:t>poverty-stricken populations where supplementation and food fortification strategies are not easily available.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mn-ea"/>
                <a:cs typeface="+mn-cs"/>
              </a:rPr>
              <a:t>Scientific data on http://www.nature.com/articles/srep19792</a:t>
            </a:r>
          </a:p>
          <a:p>
            <a:endParaRPr lang="en-GB" sz="1200" b="0" i="0" u="none" strike="noStrike" kern="1200" baseline="0" dirty="0" smtClean="0">
              <a:solidFill>
                <a:schemeClr val="tx1"/>
              </a:solidFill>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11</a:t>
            </a:fld>
            <a:endParaRPr lang="pt-PT"/>
          </a:p>
        </p:txBody>
      </p:sp>
    </p:spTree>
    <p:extLst>
      <p:ext uri="{BB962C8B-B14F-4D97-AF65-F5344CB8AC3E}">
        <p14:creationId xmlns:p14="http://schemas.microsoft.com/office/powerpoint/2010/main" val="257645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Eliminating hidden hunger will not be easy. Challenges lie ahead. But if enough resources are allocated, the right policies developed, and the right investments made, these challenges can be overcome.</a:t>
            </a:r>
            <a:endParaRPr lang="en-GB" sz="1200" b="0" i="0" u="none" strike="noStrike" kern="1200" baseline="0" dirty="0" smtClean="0">
              <a:solidFill>
                <a:schemeClr val="tx1"/>
              </a:solidFill>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12</a:t>
            </a:fld>
            <a:endParaRPr lang="pt-PT"/>
          </a:p>
        </p:txBody>
      </p:sp>
    </p:spTree>
    <p:extLst>
      <p:ext uri="{BB962C8B-B14F-4D97-AF65-F5344CB8AC3E}">
        <p14:creationId xmlns:p14="http://schemas.microsoft.com/office/powerpoint/2010/main" val="66172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Hidden hunger may be defined as the </a:t>
            </a:r>
            <a:r>
              <a:rPr lang="en-GB" b="1" dirty="0" smtClean="0"/>
              <a:t>lack of critical</a:t>
            </a:r>
            <a:r>
              <a:rPr lang="en-GB" b="1" baseline="0" dirty="0" smtClean="0"/>
              <a:t> micronutrients</a:t>
            </a:r>
            <a:r>
              <a:rPr lang="en-GB" baseline="0" dirty="0" smtClean="0"/>
              <a:t>, like iron, zinc, iodine and vitamin A, in the diet.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Hidden hunger </a:t>
            </a:r>
            <a:r>
              <a:rPr lang="en-GB" b="1" baseline="0" dirty="0" smtClean="0"/>
              <a:t>impairs the mental and physical development </a:t>
            </a:r>
            <a:r>
              <a:rPr lang="en-GB" baseline="0" dirty="0" smtClean="0"/>
              <a:t>of children and adolescents and can result in: lower IQ, reduced productivity, increased risk of illness, stunting, blindness.</a:t>
            </a:r>
          </a:p>
          <a:p>
            <a:r>
              <a:rPr lang="en-GB" dirty="0" smtClean="0"/>
              <a:t>There is an</a:t>
            </a:r>
            <a:r>
              <a:rPr lang="en-GB" baseline="0" dirty="0" smtClean="0"/>
              <a:t> estimation that 2 billion people, mostly in developing countries, suffer from this micronutrient malnutrition. </a:t>
            </a:r>
          </a:p>
          <a:p>
            <a:r>
              <a:rPr lang="en-US" dirty="0" smtClean="0"/>
              <a:t>Factors that contribute to micronutrient deficiencies include poor diet, increased micronutrient needs during certain life stages, such as pregnancy and lactation, and health problems such as diseases, infections, or parasites.</a:t>
            </a:r>
          </a:p>
          <a:p>
            <a:r>
              <a:rPr lang="en-US" dirty="0" smtClean="0"/>
              <a:t>Clinical signs of hidden hunger (e.g. night blindness due to vitamin A deficiency) usually</a:t>
            </a:r>
            <a:r>
              <a:rPr lang="en-US" baseline="0" dirty="0" smtClean="0"/>
              <a:t> only become visible once the deficiency level(s) become severe. </a:t>
            </a:r>
            <a:r>
              <a:rPr lang="en-US" dirty="0" smtClean="0"/>
              <a:t>That is why micronutrient deficiencies are often referred to as hidden hunger. </a:t>
            </a:r>
            <a:endParaRPr lang="en-GB"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280393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Hidden hunger/micronutrient</a:t>
            </a:r>
            <a:r>
              <a:rPr lang="en-US" baseline="0" dirty="0" smtClean="0"/>
              <a:t> deficiencies are most common in </a:t>
            </a:r>
            <a:r>
              <a:rPr lang="en-US" b="1" baseline="0" dirty="0" smtClean="0"/>
              <a:t>developing countries</a:t>
            </a:r>
            <a:r>
              <a:rPr lang="en-US" baseline="0" dirty="0" smtClean="0"/>
              <a:t>. </a:t>
            </a:r>
          </a:p>
          <a:p>
            <a:endParaRPr lang="en-US" baseline="0" dirty="0" smtClean="0"/>
          </a:p>
          <a:p>
            <a:r>
              <a:rPr lang="en-US" dirty="0" smtClean="0"/>
              <a:t>Much of Africa south of the Sahara and the South Asian subcontinent are hotspots where the prevalence of hidden hunger is higher. </a:t>
            </a:r>
          </a:p>
          <a:p>
            <a:r>
              <a:rPr lang="en-US" dirty="0" smtClean="0"/>
              <a:t>Micronutrient</a:t>
            </a:r>
            <a:r>
              <a:rPr lang="en-US" baseline="0" dirty="0" smtClean="0"/>
              <a:t> deficiencies, </a:t>
            </a:r>
            <a:r>
              <a:rPr lang="en-US" dirty="0" smtClean="0"/>
              <a:t>particularly iron and iodine deficiency, is also widespread </a:t>
            </a:r>
            <a:r>
              <a:rPr lang="en-US" baseline="0" dirty="0" smtClean="0"/>
              <a:t>in developed countries due to a persistent diet based </a:t>
            </a:r>
            <a:r>
              <a:rPr lang="en-US" dirty="0" smtClean="0"/>
              <a:t>on highly processed, energy-dense, micronutrient-poor foods and drinks, which lead to obesity and diet-related chronic diseases. However,</a:t>
            </a:r>
            <a:r>
              <a:rPr lang="en-US" baseline="0" dirty="0" smtClean="0"/>
              <a:t> in these higher monetary income countries, it’s easier to </a:t>
            </a:r>
            <a:r>
              <a:rPr lang="en-US" dirty="0" smtClean="0"/>
              <a:t>have access to fruits, vegetables, meat, dairy, and also to fortified processed foods.</a:t>
            </a:r>
            <a:r>
              <a:rPr lang="en-US" baseline="0" dirty="0" smtClean="0"/>
              <a:t> </a:t>
            </a:r>
          </a:p>
          <a:p>
            <a:endParaRPr lang="en-US" baseline="0" dirty="0" smtClean="0"/>
          </a:p>
          <a:p>
            <a:r>
              <a:rPr lang="en-US" baseline="0" dirty="0" smtClean="0"/>
              <a:t>Image shows l</a:t>
            </a:r>
            <a:r>
              <a:rPr lang="en-US" dirty="0" smtClean="0"/>
              <a:t>ow, medium, and high severity of the most common micronutrient deficiencies (vitamin A, iron, and zinc) worldwide</a:t>
            </a:r>
            <a:r>
              <a:rPr lang="en-US" baseline="0" dirty="0" smtClean="0"/>
              <a:t> </a:t>
            </a:r>
            <a:r>
              <a:rPr lang="en-US" dirty="0" smtClean="0"/>
              <a:t>among children under 5 prevalence data. </a:t>
            </a:r>
          </a:p>
          <a:p>
            <a:r>
              <a:rPr lang="en-US" dirty="0" smtClean="0"/>
              <a:t>[Data from the World Health Organization (WHO), image from </a:t>
            </a:r>
            <a:r>
              <a:rPr lang="en-US" dirty="0" err="1" smtClean="0"/>
              <a:t>HarvestPlus</a:t>
            </a:r>
            <a:r>
              <a:rPr lang="en-US" dirty="0" smtClean="0"/>
              <a:t>]</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311593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Detailed information of combined micronutrient deficiencies widespread in developing countries.</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293891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The </a:t>
            </a:r>
            <a:r>
              <a:rPr lang="en-US" b="1" dirty="0" smtClean="0"/>
              <a:t>low monetary resources </a:t>
            </a:r>
            <a:r>
              <a:rPr lang="en-US" dirty="0" smtClean="0"/>
              <a:t>in developing countries</a:t>
            </a:r>
            <a:r>
              <a:rPr lang="en-US" baseline="0" dirty="0" smtClean="0"/>
              <a:t> lead to a </a:t>
            </a:r>
            <a:r>
              <a:rPr lang="en-US" b="1" baseline="0" dirty="0" smtClean="0"/>
              <a:t>decrease of diversity in the food diet </a:t>
            </a:r>
            <a:r>
              <a:rPr lang="en-US" baseline="0" dirty="0" smtClean="0"/>
              <a:t>and causes a</a:t>
            </a:r>
            <a:r>
              <a:rPr lang="en-US" dirty="0" smtClean="0"/>
              <a:t> significant portion of the population to rely largely on the </a:t>
            </a:r>
            <a:r>
              <a:rPr lang="en-US" b="1" dirty="0" smtClean="0"/>
              <a:t>less expensive staple crops</a:t>
            </a:r>
            <a:r>
              <a:rPr lang="en-US" dirty="0" smtClean="0"/>
              <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Staple food is poor in micronutrients so </a:t>
            </a:r>
            <a:r>
              <a:rPr lang="en-US" b="1" baseline="0" dirty="0" smtClean="0"/>
              <a:t>increasing the levels of these micronutrients </a:t>
            </a:r>
            <a:r>
              <a:rPr lang="en-US" baseline="0" dirty="0" smtClean="0"/>
              <a:t>by conventional selective breeding and/or </a:t>
            </a:r>
            <a:r>
              <a:rPr lang="en-US" dirty="0" smtClean="0"/>
              <a:t>modern biotechnology methods is one of the most effective ways to sustainably prevent hidden hunger. This process is called </a:t>
            </a:r>
            <a:r>
              <a:rPr lang="en-US" b="1" dirty="0" smtClean="0"/>
              <a:t>Biofortification</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Agriculture is the primary</a:t>
            </a:r>
            <a:r>
              <a:rPr lang="en-US" baseline="0" dirty="0" smtClean="0"/>
              <a:t> source of nutrients necessary for a healthy life, but agricultural policies and technologies have been focused on improving profitability at the farm and </a:t>
            </a:r>
            <a:r>
              <a:rPr lang="en-US" baseline="0" dirty="0" err="1" smtClean="0"/>
              <a:t>agroindustrial</a:t>
            </a:r>
            <a:r>
              <a:rPr lang="en-US" baseline="0" dirty="0" smtClean="0"/>
              <a:t> levels.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Combating hidden hunger in a changing climate will require breeding staple crops that are both resistant to climate variability and high in essential nutrients. </a:t>
            </a:r>
            <a:endParaRPr lang="en-US"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387862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There are three</a:t>
            </a:r>
            <a:r>
              <a:rPr lang="en-GB" baseline="0" dirty="0" smtClean="0"/>
              <a:t> ways to increase the micronutrient content on food diet.</a:t>
            </a:r>
          </a:p>
          <a:p>
            <a:endParaRPr lang="en-GB" baseline="0" dirty="0" smtClean="0"/>
          </a:p>
          <a:p>
            <a:r>
              <a:rPr lang="en-GB" b="1" i="0" dirty="0" smtClean="0"/>
              <a:t>Biofortification</a:t>
            </a:r>
            <a:r>
              <a:rPr lang="en-GB" dirty="0" smtClean="0"/>
              <a:t> uses selective breeding and/or</a:t>
            </a:r>
            <a:r>
              <a:rPr lang="en-GB" baseline="0" dirty="0" smtClean="0"/>
              <a:t> modern biotechnology methods. </a:t>
            </a:r>
            <a:r>
              <a:rPr lang="en-US" dirty="0" smtClean="0"/>
              <a:t>Conventional plant breeding involves parent lines with high vitamin or mineral levels that are crossed over several generations to produce plants with the desired nutrient and agronomic traits. Biotechnological genetic approaches, in which genes are manipulated or new genes inserted, are advantageous when the nutrient is not naturally found in a crop and greatly speeds</a:t>
            </a:r>
            <a:r>
              <a:rPr lang="en-US" baseline="0" dirty="0" smtClean="0"/>
              <a:t> up the breeding process. The goal is to </a:t>
            </a:r>
            <a:r>
              <a:rPr lang="en-US" dirty="0" smtClean="0"/>
              <a:t>directly improve the micronutrients found on a crop. Biofortification eliminates the need for a central distribution system</a:t>
            </a:r>
            <a:r>
              <a:rPr lang="en-US" baseline="0" dirty="0" smtClean="0"/>
              <a:t> and</a:t>
            </a:r>
            <a:r>
              <a:rPr lang="en-US" dirty="0" smtClean="0"/>
              <a:t> no additional intervention is needed. Biofortification</a:t>
            </a:r>
            <a:r>
              <a:rPr lang="en-US" baseline="0" dirty="0" smtClean="0"/>
              <a:t> is a cost-effective intervention,</a:t>
            </a:r>
            <a:r>
              <a:rPr lang="en-US" dirty="0" smtClean="0">
                <a:solidFill>
                  <a:schemeClr val="tx1"/>
                </a:solidFill>
              </a:rPr>
              <a:t> </a:t>
            </a:r>
            <a:r>
              <a:rPr lang="en-US" dirty="0" smtClean="0"/>
              <a:t>estimated to be less costly per life saved than supplementation. </a:t>
            </a:r>
            <a:endParaRPr lang="en-GB" baseline="0" dirty="0" smtClean="0"/>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Commercial food </a:t>
            </a:r>
            <a:r>
              <a:rPr lang="en-US" b="1" dirty="0" smtClean="0"/>
              <a:t>fortification</a:t>
            </a:r>
            <a:r>
              <a:rPr lang="en-US" dirty="0" smtClean="0"/>
              <a:t>, allows to add trace amounts of micronutrients to staple foods or condiments during large-scale</a:t>
            </a:r>
            <a:r>
              <a:rPr lang="en-US" baseline="0" dirty="0" smtClean="0"/>
              <a:t> </a:t>
            </a:r>
            <a:r>
              <a:rPr lang="en-US" dirty="0" smtClean="0"/>
              <a:t>processing. Fortification may be particularly effective for urban consumers, who have regular access to industrially processed foods, which is not the case in many rural areas</a:t>
            </a:r>
            <a:r>
              <a:rPr lang="en-US" baseline="0" dirty="0" smtClean="0"/>
              <a:t> and developing countries</a:t>
            </a:r>
            <a:r>
              <a:rPr lang="en-US" dirty="0" smtClean="0"/>
              <a:t>. Looking at a cereal box, it’s common to see</a:t>
            </a:r>
            <a:r>
              <a:rPr lang="en-US" baseline="0" dirty="0" smtClean="0"/>
              <a:t> </a:t>
            </a:r>
            <a:r>
              <a:rPr lang="en-US" dirty="0" smtClean="0"/>
              <a:t>the phrase “fortified with multiple vitamins and minerals,” meaning that those micronutrients have been added in during production. </a:t>
            </a:r>
          </a:p>
          <a:p>
            <a:endParaRPr lang="en-US" dirty="0" smtClean="0"/>
          </a:p>
          <a:p>
            <a:r>
              <a:rPr lang="en-US" dirty="0" smtClean="0"/>
              <a:t>Another</a:t>
            </a:r>
            <a:r>
              <a:rPr lang="en-US" baseline="0" dirty="0" smtClean="0"/>
              <a:t> simple way, also effective to urban consumers, is the consumption of dietary </a:t>
            </a:r>
            <a:r>
              <a:rPr lang="en-US" b="1" baseline="0" dirty="0" smtClean="0"/>
              <a:t>supplements</a:t>
            </a:r>
            <a:r>
              <a:rPr lang="en-US" baseline="0" dirty="0" smtClean="0"/>
              <a:t>, like </a:t>
            </a:r>
            <a:r>
              <a:rPr lang="pt-PT" dirty="0" err="1" smtClean="0"/>
              <a:t>vitamin</a:t>
            </a:r>
            <a:r>
              <a:rPr lang="pt-PT" dirty="0" smtClean="0"/>
              <a:t> A </a:t>
            </a:r>
            <a:r>
              <a:rPr lang="pt-PT" dirty="0" err="1" smtClean="0"/>
              <a:t>and</a:t>
            </a:r>
            <a:r>
              <a:rPr lang="pt-PT" dirty="0" smtClean="0"/>
              <a:t> </a:t>
            </a:r>
            <a:r>
              <a:rPr lang="pt-PT" dirty="0" err="1" smtClean="0"/>
              <a:t>iron-folate</a:t>
            </a:r>
            <a:r>
              <a:rPr lang="pt-PT" dirty="0" smtClean="0"/>
              <a:t> </a:t>
            </a:r>
            <a:r>
              <a:rPr lang="pt-PT" dirty="0" err="1" smtClean="0"/>
              <a:t>supplements</a:t>
            </a:r>
            <a:r>
              <a:rPr lang="pt-PT" dirty="0" smtClean="0"/>
              <a:t>. </a:t>
            </a:r>
          </a:p>
          <a:p>
            <a:endParaRPr lang="pt-PT" dirty="0" smtClean="0"/>
          </a:p>
          <a:p>
            <a:r>
              <a:rPr lang="pt-PT" dirty="0" smtClean="0"/>
              <a:t>More </a:t>
            </a:r>
            <a:r>
              <a:rPr lang="pt-PT" dirty="0" err="1" smtClean="0"/>
              <a:t>info</a:t>
            </a:r>
            <a:r>
              <a:rPr lang="pt-PT" dirty="0" smtClean="0"/>
              <a:t> </a:t>
            </a:r>
            <a:r>
              <a:rPr lang="pt-PT" dirty="0" err="1" smtClean="0"/>
              <a:t>on</a:t>
            </a:r>
            <a:r>
              <a:rPr lang="pt-PT" dirty="0" smtClean="0"/>
              <a:t> http://sitn.hms.harvard.edu/signal-to-noise-special-edition-gmos-and-our-food/</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101523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b="1" i="0" u="none" strike="noStrike" kern="1200" baseline="0" dirty="0" err="1" smtClean="0">
                <a:solidFill>
                  <a:schemeClr val="tx1"/>
                </a:solidFill>
                <a:latin typeface="+mn-lt"/>
                <a:ea typeface="+mn-ea"/>
                <a:cs typeface="+mn-cs"/>
              </a:rPr>
              <a:t>HarvestPlus</a:t>
            </a:r>
            <a:r>
              <a:rPr lang="en-GB" sz="1200" b="1" i="0" u="none" strike="noStrike" kern="1200" baseline="0" dirty="0" smtClean="0">
                <a:solidFill>
                  <a:schemeClr val="tx1"/>
                </a:solidFill>
                <a:latin typeface="+mn-lt"/>
                <a:ea typeface="+mn-ea"/>
                <a:cs typeface="+mn-cs"/>
              </a:rPr>
              <a:t> Program Strategy: </a:t>
            </a:r>
            <a:r>
              <a:rPr lang="en-US" sz="1200" b="0" i="0" u="none" strike="noStrike" kern="1200" baseline="0" dirty="0" smtClean="0">
                <a:solidFill>
                  <a:schemeClr val="tx1"/>
                </a:solidFill>
                <a:latin typeface="+mn-lt"/>
                <a:ea typeface="+mn-ea"/>
                <a:cs typeface="+mn-cs"/>
              </a:rPr>
              <a:t>Develop micronutrient dense staple crops using the best traditional breeding practices and modern biotechnology strategies to achieve pro vitamin A, iron, and zinc concentrations that can have measurable effects on nutritional status </a:t>
            </a:r>
          </a:p>
          <a:p>
            <a:endParaRPr lang="en-US" sz="1200" b="0" i="0" u="none" strike="noStrike" kern="1200" baseline="0" dirty="0" smtClean="0">
              <a:solidFill>
                <a:schemeClr val="tx1"/>
              </a:solidFill>
              <a:latin typeface="+mn-lt"/>
              <a:ea typeface="+mn-ea"/>
              <a:cs typeface="+mn-cs"/>
            </a:endParaRPr>
          </a:p>
          <a:p>
            <a:r>
              <a:rPr lang="en-GB" b="0" dirty="0" smtClean="0"/>
              <a:t>For more details: http://www.harvestplus.org/content/harvestplus-impact-pathway</a:t>
            </a:r>
            <a:endParaRPr lang="en-GB" b="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361763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Biofortification first targets rural areas where crops are produced.</a:t>
            </a:r>
            <a:r>
              <a:rPr lang="en-US" baseline="0" dirty="0" smtClean="0"/>
              <a:t> </a:t>
            </a:r>
            <a:r>
              <a:rPr lang="en-US" dirty="0" smtClean="0"/>
              <a:t>To date, </a:t>
            </a:r>
            <a:r>
              <a:rPr lang="en-US" b="1" dirty="0" smtClean="0"/>
              <a:t>only conventionally bred </a:t>
            </a:r>
            <a:r>
              <a:rPr lang="en-US" b="1" dirty="0" err="1" smtClean="0"/>
              <a:t>biofortified</a:t>
            </a:r>
            <a:r>
              <a:rPr lang="en-US" b="1" dirty="0" smtClean="0"/>
              <a:t> crops have been released </a:t>
            </a:r>
            <a:r>
              <a:rPr lang="en-US" dirty="0" smtClean="0"/>
              <a:t>and delivered to farmers. </a:t>
            </a:r>
            <a:r>
              <a:rPr lang="en-US" dirty="0" err="1" smtClean="0"/>
              <a:t>Biofortified</a:t>
            </a:r>
            <a:r>
              <a:rPr lang="en-US" dirty="0" smtClean="0"/>
              <a:t> crops that have been released so far include vitamin A orange sweet potato, vitamin A maize, vitamin A cassava, iron beans, iron pearl millet, zinc rice, and zinc wheat.</a:t>
            </a:r>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217738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‘Proof of concept’ studies have been published using genetic engineering approaches to </a:t>
            </a:r>
            <a:r>
              <a:rPr lang="en-US" dirty="0" err="1" smtClean="0"/>
              <a:t>biofortify</a:t>
            </a:r>
            <a:r>
              <a:rPr lang="en-US" dirty="0" smtClean="0"/>
              <a:t> staple crops (e.g. high β‐carotene ‘golden rice’ grain). </a:t>
            </a:r>
            <a:r>
              <a:rPr lang="en-US" sz="1200" b="0" i="0" u="none" strike="noStrike" kern="1200" baseline="0" dirty="0" smtClean="0">
                <a:solidFill>
                  <a:schemeClr val="tx1"/>
                </a:solidFill>
                <a:latin typeface="+mn-lt"/>
                <a:ea typeface="+mn-ea"/>
                <a:cs typeface="+mn-cs"/>
              </a:rPr>
              <a:t>Vitamin A rich rice, commonly known as ‘</a:t>
            </a:r>
            <a:r>
              <a:rPr lang="en-US" sz="1200" b="1" i="0" u="none" strike="noStrike" kern="1200" baseline="0" dirty="0" smtClean="0">
                <a:solidFill>
                  <a:schemeClr val="tx1"/>
                </a:solidFill>
                <a:latin typeface="+mn-lt"/>
                <a:ea typeface="+mn-ea"/>
                <a:cs typeface="+mn-cs"/>
              </a:rPr>
              <a:t>golden rice</a:t>
            </a:r>
            <a:r>
              <a:rPr lang="en-US" sz="1200" b="0" i="0" u="none" strike="noStrike" kern="1200" baseline="0" dirty="0" smtClean="0">
                <a:solidFill>
                  <a:schemeClr val="tx1"/>
                </a:solidFill>
                <a:latin typeface="+mn-lt"/>
                <a:ea typeface="+mn-ea"/>
                <a:cs typeface="+mn-cs"/>
              </a:rPr>
              <a:t>’, contains the genes required to activate the biochemical pathway leading to </a:t>
            </a:r>
            <a:r>
              <a:rPr lang="el-GR" sz="1200" b="0" i="0" u="none" strike="noStrike" kern="1200" baseline="0" dirty="0" smtClean="0">
                <a:solidFill>
                  <a:schemeClr val="tx1"/>
                </a:solidFill>
                <a:latin typeface="+mn-lt"/>
                <a:ea typeface="+mn-ea"/>
                <a:cs typeface="+mn-cs"/>
              </a:rPr>
              <a:t>β</a:t>
            </a:r>
            <a:r>
              <a:rPr lang="en-US" sz="1200" b="0" i="0" u="none" strike="noStrike" kern="1200" baseline="0" dirty="0" smtClean="0">
                <a:solidFill>
                  <a:schemeClr val="tx1"/>
                </a:solidFill>
                <a:latin typeface="+mn-lt"/>
                <a:ea typeface="+mn-ea"/>
                <a:cs typeface="+mn-cs"/>
              </a:rPr>
              <a:t>-carotene, a precursor of vitamin A.</a:t>
            </a:r>
          </a:p>
          <a:p>
            <a:r>
              <a:rPr lang="en-US" dirty="0" smtClean="0"/>
              <a:t>The first breakthrough in the development of golden rice was obtained in</a:t>
            </a:r>
            <a:r>
              <a:rPr lang="en-US" baseline="0" dirty="0" smtClean="0"/>
              <a:t> </a:t>
            </a:r>
            <a:r>
              <a:rPr lang="en-US" dirty="0" smtClean="0"/>
              <a:t>2000 and it is still not grown commercially in any country due to strict</a:t>
            </a:r>
            <a:r>
              <a:rPr lang="en-US" baseline="0" dirty="0" smtClean="0"/>
              <a:t> regulat</a:t>
            </a:r>
            <a:r>
              <a:rPr lang="en-US" sz="1200" b="0" i="0" u="none" strike="noStrike" kern="1200" baseline="0" dirty="0" smtClean="0">
                <a:solidFill>
                  <a:schemeClr val="tx1"/>
                </a:solidFill>
                <a:latin typeface="+mn-lt"/>
                <a:ea typeface="+mn-ea"/>
                <a:cs typeface="+mn-cs"/>
              </a:rPr>
              <a:t>ory regime for genetic modified crops and </a:t>
            </a:r>
            <a:r>
              <a:rPr lang="en-US" dirty="0" smtClean="0"/>
              <a:t>acceptance issues (e.g. different crop </a:t>
            </a:r>
            <a:r>
              <a:rPr lang="en-US" dirty="0" err="1" smtClean="0"/>
              <a:t>colour</a:t>
            </a:r>
            <a:r>
              <a:rPr lang="en-US" dirty="0" smtClean="0"/>
              <a:t>)</a:t>
            </a:r>
            <a:r>
              <a:rPr lang="en-US" sz="1200" b="0" i="0" u="none" strike="noStrike" kern="1200" baseline="0" dirty="0" smtClean="0">
                <a:solidFill>
                  <a:schemeClr val="tx1"/>
                </a:solidFill>
                <a:latin typeface="+mn-lt"/>
                <a:ea typeface="+mn-ea"/>
                <a:cs typeface="+mn-cs"/>
              </a:rPr>
              <a:t>, which goes beyond scientific motivations.</a:t>
            </a:r>
          </a:p>
          <a:p>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Rice, the world’s most important cereal crop for human consumption, is the food staple of more than 3 billion people</a:t>
            </a:r>
            <a:r>
              <a:rPr lang="en-US" baseline="0" dirty="0" smtClean="0"/>
              <a:t> in developing countries. R</a:t>
            </a:r>
            <a:r>
              <a:rPr lang="en-US" dirty="0" smtClean="0"/>
              <a:t>ice-based diets are a major cause of micronutrient deficiency. </a:t>
            </a:r>
            <a:endParaRPr lang="en-US" baseline="0" dirty="0" smtClean="0"/>
          </a:p>
          <a:p>
            <a:endParaRPr lang="en-GB"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260756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wdp"/><Relationship Id="rId5"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jpeg"/><Relationship Id="rId9"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8.jpe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38"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52424" y="765175"/>
            <a:ext cx="659583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en-GB" altLang="pt-PT" sz="3600" b="1" dirty="0" err="1" smtClean="0">
                <a:solidFill>
                  <a:schemeClr val="bg1"/>
                </a:solidFill>
              </a:rPr>
              <a:t>Biofortification</a:t>
            </a:r>
            <a:endParaRPr lang="en-GB" altLang="pt-PT" sz="3600" b="1" dirty="0" smtClean="0">
              <a:solidFill>
                <a:schemeClr val="bg1"/>
              </a:solidFill>
            </a:endParaRPr>
          </a:p>
          <a:p>
            <a:pPr algn="r" eaLnBrk="1" hangingPunct="1">
              <a:lnSpc>
                <a:spcPct val="150000"/>
              </a:lnSpc>
            </a:pPr>
            <a:r>
              <a:rPr lang="en-GB" altLang="pt-PT" sz="3600" i="1" dirty="0" smtClean="0">
                <a:solidFill>
                  <a:schemeClr val="bg1"/>
                </a:solidFill>
              </a:rPr>
              <a:t>- fighting the hidden hunger</a:t>
            </a:r>
            <a:endParaRPr lang="en-GB" altLang="pt-PT" sz="3600" dirty="0">
              <a:solidFill>
                <a:schemeClr val="bg1"/>
              </a:solidFill>
            </a:endParaRPr>
          </a:p>
        </p:txBody>
      </p:sp>
      <p:pic>
        <p:nvPicPr>
          <p:cNvPr id="9221" name="Picture 7" descr="C:\Users\lilianafaria\Desktop\s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o 12"/>
          <p:cNvGrpSpPr/>
          <p:nvPr/>
        </p:nvGrpSpPr>
        <p:grpSpPr>
          <a:xfrm>
            <a:off x="-5410" y="5661248"/>
            <a:ext cx="3065242" cy="374151"/>
            <a:chOff x="5075023" y="1772816"/>
            <a:chExt cx="1545707" cy="360040"/>
          </a:xfrm>
        </p:grpSpPr>
        <p:sp>
          <p:nvSpPr>
            <p:cNvPr id="22" name="Oval 2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  Ana Margarida Rodrigues</a:t>
              </a:r>
              <a:endParaRPr lang="pt-PT" b="1" dirty="0">
                <a:solidFill>
                  <a:schemeClr val="tx1">
                    <a:lumMod val="65000"/>
                    <a:lumOff val="35000"/>
                  </a:schemeClr>
                </a:solidFill>
              </a:endParaRPr>
            </a:p>
          </p:txBody>
        </p:sp>
      </p:grpSp>
      <p:grpSp>
        <p:nvGrpSpPr>
          <p:cNvPr id="24" name="Grupo 11"/>
          <p:cNvGrpSpPr/>
          <p:nvPr/>
        </p:nvGrpSpPr>
        <p:grpSpPr>
          <a:xfrm>
            <a:off x="-8336" y="6118149"/>
            <a:ext cx="5660456" cy="753962"/>
            <a:chOff x="5077532" y="1783558"/>
            <a:chExt cx="991219" cy="360040"/>
          </a:xfrm>
        </p:grpSpPr>
        <p:sp>
          <p:nvSpPr>
            <p:cNvPr id="25" name="Oval 2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2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6"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2"/>
          </p:nvPr>
        </p:nvSpPr>
        <p:spPr>
          <a:xfrm>
            <a:off x="467544" y="2831634"/>
            <a:ext cx="4536504" cy="1374698"/>
          </a:xfrm>
        </p:spPr>
        <p:txBody>
          <a:bodyPr/>
          <a:lstStyle/>
          <a:p>
            <a:pPr marL="285750" indent="-285750" algn="just">
              <a:spcAft>
                <a:spcPts val="600"/>
              </a:spcAft>
              <a:buFont typeface="Wingdings" panose="05000000000000000000" pitchFamily="2" charset="2"/>
              <a:buChar char="q"/>
            </a:pPr>
            <a:r>
              <a:rPr lang="en-US" sz="1800" dirty="0" smtClean="0">
                <a:solidFill>
                  <a:schemeClr val="tx1"/>
                </a:solidFill>
              </a:rPr>
              <a:t>HarvestPlus first </a:t>
            </a:r>
            <a:r>
              <a:rPr lang="en-US" sz="1800" dirty="0">
                <a:solidFill>
                  <a:schemeClr val="tx1"/>
                </a:solidFill>
              </a:rPr>
              <a:t>micronutrient-rich </a:t>
            </a:r>
            <a:r>
              <a:rPr lang="en-US" sz="1800" dirty="0" smtClean="0">
                <a:solidFill>
                  <a:schemeClr val="tx1"/>
                </a:solidFill>
              </a:rPr>
              <a:t>crop released in 2007-9</a:t>
            </a:r>
          </a:p>
          <a:p>
            <a:pPr marL="285750" indent="-285750" algn="just">
              <a:spcAft>
                <a:spcPts val="600"/>
              </a:spcAft>
              <a:buFont typeface="Wingdings" panose="05000000000000000000" pitchFamily="2" charset="2"/>
              <a:buChar char="q"/>
            </a:pPr>
            <a:r>
              <a:rPr lang="en-GB" sz="1800" dirty="0">
                <a:solidFill>
                  <a:schemeClr val="tx1"/>
                </a:solidFill>
              </a:rPr>
              <a:t>D</a:t>
            </a:r>
            <a:r>
              <a:rPr lang="en-GB" sz="1800" dirty="0" smtClean="0">
                <a:solidFill>
                  <a:schemeClr val="tx1"/>
                </a:solidFill>
              </a:rPr>
              <a:t>issemination of orange sweet potato led to</a:t>
            </a:r>
            <a:r>
              <a:rPr lang="pt-PT" sz="1800" dirty="0" smtClean="0">
                <a:solidFill>
                  <a:schemeClr val="tx1"/>
                </a:solidFill>
              </a:rPr>
              <a:t> a </a:t>
            </a:r>
            <a:r>
              <a:rPr lang="pt-PT" sz="1800" b="1" dirty="0" err="1" smtClean="0">
                <a:solidFill>
                  <a:schemeClr val="tx1"/>
                </a:solidFill>
              </a:rPr>
              <a:t>vitamin</a:t>
            </a:r>
            <a:r>
              <a:rPr lang="pt-PT" sz="1800" b="1" dirty="0" smtClean="0">
                <a:solidFill>
                  <a:schemeClr val="tx1"/>
                </a:solidFill>
              </a:rPr>
              <a:t> A</a:t>
            </a:r>
            <a:r>
              <a:rPr lang="pt-PT" sz="1800" dirty="0" smtClean="0">
                <a:solidFill>
                  <a:schemeClr val="tx1"/>
                </a:solidFill>
              </a:rPr>
              <a:t> </a:t>
            </a:r>
            <a:r>
              <a:rPr lang="pt-PT" sz="1800" dirty="0" err="1" smtClean="0">
                <a:solidFill>
                  <a:schemeClr val="tx1"/>
                </a:solidFill>
              </a:rPr>
              <a:t>deficiency</a:t>
            </a:r>
            <a:r>
              <a:rPr lang="pt-PT" sz="1800" dirty="0" smtClean="0">
                <a:solidFill>
                  <a:schemeClr val="tx1"/>
                </a:solidFill>
              </a:rPr>
              <a:t> </a:t>
            </a:r>
            <a:r>
              <a:rPr lang="pt-PT" sz="1800" dirty="0" err="1" smtClean="0">
                <a:solidFill>
                  <a:schemeClr val="tx1"/>
                </a:solidFill>
              </a:rPr>
              <a:t>reduction</a:t>
            </a:r>
            <a:r>
              <a:rPr lang="pt-PT" sz="1800" dirty="0" smtClean="0">
                <a:solidFill>
                  <a:schemeClr val="tx1"/>
                </a:solidFill>
              </a:rPr>
              <a:t> </a:t>
            </a:r>
            <a:r>
              <a:rPr lang="en-US" sz="1800" dirty="0" smtClean="0">
                <a:solidFill>
                  <a:schemeClr val="tx1"/>
                </a:solidFill>
              </a:rPr>
              <a:t>f</a:t>
            </a:r>
            <a:r>
              <a:rPr lang="en-GB" sz="1800" dirty="0" smtClean="0">
                <a:solidFill>
                  <a:schemeClr val="tx1"/>
                </a:solidFill>
              </a:rPr>
              <a:t>rom </a:t>
            </a:r>
            <a:r>
              <a:rPr lang="en-GB" sz="1800" dirty="0">
                <a:solidFill>
                  <a:schemeClr val="tx1"/>
                </a:solidFill>
              </a:rPr>
              <a:t>50% to 12</a:t>
            </a:r>
            <a:r>
              <a:rPr lang="en-GB" sz="1800" dirty="0" smtClean="0">
                <a:solidFill>
                  <a:schemeClr val="tx1"/>
                </a:solidFill>
              </a:rPr>
              <a:t>%</a:t>
            </a:r>
          </a:p>
          <a:p>
            <a:pPr marL="285750" indent="-285750" algn="just">
              <a:spcAft>
                <a:spcPts val="600"/>
              </a:spcAft>
              <a:buFont typeface="Wingdings" panose="05000000000000000000" pitchFamily="2" charset="2"/>
              <a:buChar char="q"/>
            </a:pPr>
            <a:r>
              <a:rPr lang="en-GB" sz="1800" dirty="0">
                <a:solidFill>
                  <a:schemeClr val="tx1"/>
                </a:solidFill>
              </a:rPr>
              <a:t>High rates of </a:t>
            </a:r>
            <a:r>
              <a:rPr lang="en-GB" sz="1800" b="1" dirty="0">
                <a:solidFill>
                  <a:schemeClr val="tx1"/>
                </a:solidFill>
              </a:rPr>
              <a:t>adoption</a:t>
            </a:r>
            <a:r>
              <a:rPr lang="en-GB" sz="1800" dirty="0">
                <a:solidFill>
                  <a:schemeClr val="tx1"/>
                </a:solidFill>
              </a:rPr>
              <a:t> and </a:t>
            </a:r>
            <a:r>
              <a:rPr lang="en-GB" sz="1800" b="1" dirty="0">
                <a:solidFill>
                  <a:schemeClr val="tx1"/>
                </a:solidFill>
              </a:rPr>
              <a:t>consumption </a:t>
            </a:r>
          </a:p>
          <a:p>
            <a:pPr algn="just">
              <a:spcAft>
                <a:spcPts val="600"/>
              </a:spcAft>
            </a:pPr>
            <a:endParaRPr lang="en-GB" sz="1800" dirty="0">
              <a:solidFill>
                <a:schemeClr val="tx1"/>
              </a:solidFill>
            </a:endParaRPr>
          </a:p>
        </p:txBody>
      </p:sp>
      <p:sp>
        <p:nvSpPr>
          <p:cNvPr id="4" name="Título 3"/>
          <p:cNvSpPr>
            <a:spLocks noGrp="1"/>
          </p:cNvSpPr>
          <p:nvPr>
            <p:ph type="title"/>
          </p:nvPr>
        </p:nvSpPr>
        <p:spPr>
          <a:xfrm>
            <a:off x="611560" y="548680"/>
            <a:ext cx="6912768" cy="504057"/>
          </a:xfrm>
        </p:spPr>
        <p:txBody>
          <a:bodyPr/>
          <a:lstStyle/>
          <a:p>
            <a:r>
              <a:rPr lang="en-GB" dirty="0" smtClean="0"/>
              <a:t>Case studies – Orange sweet potato, Mozambique</a:t>
            </a:r>
            <a:endParaRPr lang="en-GB" dirty="0"/>
          </a:p>
        </p:txBody>
      </p:sp>
      <p:pic>
        <p:nvPicPr>
          <p:cNvPr id="3074" name="Picture 2" descr="http://nkxms1019hx1xmtstxk3k9sko.wpengine.netdna-cdn.com/wp-content/uploads/2015/02/Children-eating-OFSP-in-Munguini.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48064" y="4077072"/>
            <a:ext cx="3533920" cy="22586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1" name="Grupo 1"/>
          <p:cNvGrpSpPr>
            <a:grpSpLocks/>
          </p:cNvGrpSpPr>
          <p:nvPr/>
        </p:nvGrpSpPr>
        <p:grpSpPr bwMode="auto">
          <a:xfrm rot="10800000" flipH="1">
            <a:off x="323528" y="1869844"/>
            <a:ext cx="6840760" cy="937690"/>
            <a:chOff x="196850" y="2781300"/>
            <a:chExt cx="4879975" cy="1568450"/>
          </a:xfrm>
          <a:solidFill>
            <a:schemeClr val="bg1">
              <a:lumMod val="85000"/>
            </a:schemeClr>
          </a:solidFill>
        </p:grpSpPr>
        <p:sp>
          <p:nvSpPr>
            <p:cNvPr id="12"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3"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14" name="Marcador de Posição do Texto 1"/>
          <p:cNvSpPr txBox="1">
            <a:spLocks/>
          </p:cNvSpPr>
          <p:nvPr/>
        </p:nvSpPr>
        <p:spPr>
          <a:xfrm>
            <a:off x="323528" y="1997225"/>
            <a:ext cx="6840760" cy="523117"/>
          </a:xfrm>
          <a:prstGeom prst="rect">
            <a:avLst/>
          </a:prstGeom>
        </p:spPr>
        <p:txBody>
          <a:bodyPr anchor="t"/>
          <a:lstStyle>
            <a:lvl1pPr marL="0" indent="0" algn="l" rtl="0" eaLnBrk="0" fontAlgn="base" hangingPunct="0">
              <a:spcBef>
                <a:spcPct val="20000"/>
              </a:spcBef>
              <a:spcAft>
                <a:spcPct val="0"/>
              </a:spcAft>
              <a:buFont typeface="Arial" charset="0"/>
              <a:buNone/>
              <a:defRPr sz="1600" b="1"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800" b="0" dirty="0" smtClean="0">
                <a:solidFill>
                  <a:schemeClr val="tx1"/>
                </a:solidFill>
              </a:rPr>
              <a:t>Crop produced through </a:t>
            </a:r>
            <a:r>
              <a:rPr lang="en-US" sz="1800" dirty="0" smtClean="0">
                <a:solidFill>
                  <a:schemeClr val="tx1"/>
                </a:solidFill>
              </a:rPr>
              <a:t>conventional breeding </a:t>
            </a:r>
            <a:r>
              <a:rPr lang="en-US" sz="1800" b="0" dirty="0" smtClean="0">
                <a:solidFill>
                  <a:schemeClr val="tx1"/>
                </a:solidFill>
              </a:rPr>
              <a:t>rich in </a:t>
            </a:r>
            <a:r>
              <a:rPr lang="el-GR" sz="1800" dirty="0">
                <a:solidFill>
                  <a:schemeClr val="tx1"/>
                </a:solidFill>
              </a:rPr>
              <a:t>β</a:t>
            </a:r>
            <a:r>
              <a:rPr lang="en-US" sz="1800" dirty="0" smtClean="0">
                <a:solidFill>
                  <a:schemeClr val="tx1"/>
                </a:solidFill>
              </a:rPr>
              <a:t>-carotene</a:t>
            </a:r>
            <a:endParaRPr lang="en-GB" sz="1800" dirty="0">
              <a:solidFill>
                <a:schemeClr val="tx1"/>
              </a:solidFill>
            </a:endParaRPr>
          </a:p>
        </p:txBody>
      </p:sp>
    </p:spTree>
    <p:extLst>
      <p:ext uri="{BB962C8B-B14F-4D97-AF65-F5344CB8AC3E}">
        <p14:creationId xmlns:p14="http://schemas.microsoft.com/office/powerpoint/2010/main" val="32021069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2"/>
          </p:nvPr>
        </p:nvSpPr>
        <p:spPr>
          <a:xfrm>
            <a:off x="459322" y="2822303"/>
            <a:ext cx="4544726" cy="3816424"/>
          </a:xfrm>
        </p:spPr>
        <p:txBody>
          <a:bodyPr/>
          <a:lstStyle/>
          <a:p>
            <a:pPr marL="285750" indent="-285750" algn="just">
              <a:spcAft>
                <a:spcPts val="600"/>
              </a:spcAft>
              <a:buFont typeface="Wingdings" panose="05000000000000000000" pitchFamily="2" charset="2"/>
              <a:buChar char="q"/>
            </a:pPr>
            <a:r>
              <a:rPr lang="en-US" sz="1800" b="1" dirty="0">
                <a:solidFill>
                  <a:schemeClr val="tx1"/>
                </a:solidFill>
              </a:rPr>
              <a:t>Iron deficiency </a:t>
            </a:r>
            <a:r>
              <a:rPr lang="en-US" sz="1800" b="1" dirty="0" smtClean="0">
                <a:solidFill>
                  <a:schemeClr val="tx1"/>
                </a:solidFill>
              </a:rPr>
              <a:t>anemia </a:t>
            </a:r>
            <a:r>
              <a:rPr lang="en-US" sz="1800" dirty="0">
                <a:solidFill>
                  <a:schemeClr val="tx1"/>
                </a:solidFill>
              </a:rPr>
              <a:t>is </a:t>
            </a:r>
            <a:r>
              <a:rPr lang="en-US" sz="1800" dirty="0" smtClean="0">
                <a:solidFill>
                  <a:schemeClr val="tx1"/>
                </a:solidFill>
              </a:rPr>
              <a:t>the most widespread deficiency related to malnutrition</a:t>
            </a:r>
          </a:p>
          <a:p>
            <a:pPr marL="285750" indent="-285750" algn="just">
              <a:spcAft>
                <a:spcPts val="600"/>
              </a:spcAft>
              <a:buFont typeface="Wingdings" panose="05000000000000000000" pitchFamily="2" charset="2"/>
              <a:buChar char="q"/>
            </a:pPr>
            <a:r>
              <a:rPr lang="en-US" sz="1800" dirty="0" smtClean="0">
                <a:solidFill>
                  <a:schemeClr val="tx1"/>
                </a:solidFill>
              </a:rPr>
              <a:t>IRRI rice variety with up to 6- and 4-fold </a:t>
            </a:r>
            <a:r>
              <a:rPr lang="en-US" sz="1800" dirty="0">
                <a:solidFill>
                  <a:schemeClr val="tx1"/>
                </a:solidFill>
              </a:rPr>
              <a:t>increase in </a:t>
            </a:r>
            <a:r>
              <a:rPr lang="en-US" sz="1800" dirty="0" smtClean="0">
                <a:solidFill>
                  <a:schemeClr val="tx1"/>
                </a:solidFill>
              </a:rPr>
              <a:t>iron and zinc content, respectively</a:t>
            </a:r>
          </a:p>
          <a:p>
            <a:pPr marL="285750" indent="-285750" algn="just">
              <a:spcAft>
                <a:spcPts val="600"/>
              </a:spcAft>
              <a:buFont typeface="Wingdings" panose="05000000000000000000" pitchFamily="2" charset="2"/>
              <a:buChar char="q"/>
            </a:pPr>
            <a:r>
              <a:rPr lang="en-US" sz="1800" dirty="0">
                <a:solidFill>
                  <a:schemeClr val="tx1"/>
                </a:solidFill>
              </a:rPr>
              <a:t>Achieved goal of ~</a:t>
            </a:r>
            <a:r>
              <a:rPr lang="en-US" sz="1800" b="1" dirty="0">
                <a:solidFill>
                  <a:schemeClr val="tx1"/>
                </a:solidFill>
              </a:rPr>
              <a:t>30% of average requirement</a:t>
            </a:r>
            <a:r>
              <a:rPr lang="en-US" sz="1800" dirty="0">
                <a:solidFill>
                  <a:schemeClr val="tx1"/>
                </a:solidFill>
              </a:rPr>
              <a:t> for </a:t>
            </a:r>
            <a:r>
              <a:rPr lang="en-US" sz="1800" dirty="0" smtClean="0">
                <a:solidFill>
                  <a:schemeClr val="tx1"/>
                </a:solidFill>
              </a:rPr>
              <a:t>women/children </a:t>
            </a:r>
          </a:p>
          <a:p>
            <a:pPr marL="285750" indent="-285750" algn="just">
              <a:spcAft>
                <a:spcPts val="600"/>
              </a:spcAft>
              <a:buFont typeface="Wingdings" panose="05000000000000000000" pitchFamily="2" charset="2"/>
              <a:buChar char="q"/>
            </a:pPr>
            <a:r>
              <a:rPr lang="en-US" sz="1800" dirty="0" smtClean="0">
                <a:solidFill>
                  <a:schemeClr val="tx1"/>
                </a:solidFill>
              </a:rPr>
              <a:t>Increased iron storage and translocation from leaf to grain </a:t>
            </a:r>
            <a:endParaRPr lang="en-US" sz="1800" dirty="0">
              <a:solidFill>
                <a:schemeClr val="tx1"/>
              </a:solidFill>
            </a:endParaRPr>
          </a:p>
          <a:p>
            <a:pPr marL="285750" indent="-285750" algn="just">
              <a:spcAft>
                <a:spcPts val="600"/>
              </a:spcAft>
              <a:buFont typeface="Wingdings" panose="05000000000000000000" pitchFamily="2" charset="2"/>
              <a:buChar char="q"/>
            </a:pPr>
            <a:r>
              <a:rPr lang="en-US" sz="1800" dirty="0">
                <a:solidFill>
                  <a:schemeClr val="tx1"/>
                </a:solidFill>
              </a:rPr>
              <a:t>Introduced genes are </a:t>
            </a:r>
            <a:r>
              <a:rPr lang="en-US" sz="1800" b="1" dirty="0" smtClean="0">
                <a:solidFill>
                  <a:schemeClr val="tx1"/>
                </a:solidFill>
              </a:rPr>
              <a:t>non-toxic</a:t>
            </a:r>
            <a:r>
              <a:rPr lang="en-US" sz="1800" dirty="0" smtClean="0">
                <a:solidFill>
                  <a:schemeClr val="tx1"/>
                </a:solidFill>
              </a:rPr>
              <a:t> </a:t>
            </a:r>
            <a:r>
              <a:rPr lang="en-US" sz="1800" dirty="0">
                <a:solidFill>
                  <a:schemeClr val="tx1"/>
                </a:solidFill>
              </a:rPr>
              <a:t>and </a:t>
            </a:r>
            <a:r>
              <a:rPr lang="en-US" sz="1800" b="1" dirty="0" smtClean="0">
                <a:solidFill>
                  <a:schemeClr val="tx1"/>
                </a:solidFill>
              </a:rPr>
              <a:t>non-allergen</a:t>
            </a:r>
          </a:p>
          <a:p>
            <a:pPr marL="285750" indent="-285750" algn="just">
              <a:spcAft>
                <a:spcPts val="600"/>
              </a:spcAft>
              <a:buFont typeface="Wingdings" panose="05000000000000000000" pitchFamily="2" charset="2"/>
              <a:buChar char="q"/>
            </a:pPr>
            <a:r>
              <a:rPr lang="en-US" sz="1800" dirty="0">
                <a:solidFill>
                  <a:schemeClr val="tx1"/>
                </a:solidFill>
              </a:rPr>
              <a:t>No loss in </a:t>
            </a:r>
            <a:r>
              <a:rPr lang="en-US" sz="1800" b="1" dirty="0">
                <a:solidFill>
                  <a:schemeClr val="tx1"/>
                </a:solidFill>
              </a:rPr>
              <a:t>agronomic</a:t>
            </a:r>
            <a:r>
              <a:rPr lang="en-US" sz="1800" dirty="0">
                <a:solidFill>
                  <a:schemeClr val="tx1"/>
                </a:solidFill>
              </a:rPr>
              <a:t> and </a:t>
            </a:r>
            <a:r>
              <a:rPr lang="en-US" sz="1800" b="1" dirty="0">
                <a:solidFill>
                  <a:schemeClr val="tx1"/>
                </a:solidFill>
              </a:rPr>
              <a:t>quality</a:t>
            </a:r>
            <a:r>
              <a:rPr lang="en-US" sz="1800" dirty="0">
                <a:solidFill>
                  <a:schemeClr val="tx1"/>
                </a:solidFill>
              </a:rPr>
              <a:t> </a:t>
            </a:r>
            <a:r>
              <a:rPr lang="en-US" sz="1800" dirty="0" smtClean="0">
                <a:solidFill>
                  <a:schemeClr val="tx1"/>
                </a:solidFill>
              </a:rPr>
              <a:t>traits</a:t>
            </a:r>
            <a:endParaRPr lang="en-GB" sz="1800" dirty="0">
              <a:solidFill>
                <a:schemeClr val="tx1"/>
              </a:solidFill>
            </a:endParaRPr>
          </a:p>
        </p:txBody>
      </p:sp>
      <p:sp>
        <p:nvSpPr>
          <p:cNvPr id="4" name="Título 3"/>
          <p:cNvSpPr>
            <a:spLocks noGrp="1"/>
          </p:cNvSpPr>
          <p:nvPr>
            <p:ph type="title"/>
          </p:nvPr>
        </p:nvSpPr>
        <p:spPr>
          <a:xfrm>
            <a:off x="611560" y="548680"/>
            <a:ext cx="7344816" cy="504057"/>
          </a:xfrm>
        </p:spPr>
        <p:txBody>
          <a:bodyPr/>
          <a:lstStyle/>
          <a:p>
            <a:r>
              <a:rPr lang="en-GB" dirty="0" smtClean="0"/>
              <a:t>Proof of concept studies – Iron- and zinc-rich rice</a:t>
            </a:r>
            <a:endParaRPr lang="en-GB" dirty="0"/>
          </a:p>
        </p:txBody>
      </p:sp>
      <p:grpSp>
        <p:nvGrpSpPr>
          <p:cNvPr id="11" name="Grupo 1"/>
          <p:cNvGrpSpPr>
            <a:grpSpLocks/>
          </p:cNvGrpSpPr>
          <p:nvPr/>
        </p:nvGrpSpPr>
        <p:grpSpPr bwMode="auto">
          <a:xfrm rot="10800000" flipH="1">
            <a:off x="323528" y="1869844"/>
            <a:ext cx="6840760" cy="937690"/>
            <a:chOff x="196850" y="2781300"/>
            <a:chExt cx="4879975" cy="1568450"/>
          </a:xfrm>
          <a:solidFill>
            <a:schemeClr val="bg1">
              <a:lumMod val="85000"/>
            </a:schemeClr>
          </a:solidFill>
        </p:grpSpPr>
        <p:sp>
          <p:nvSpPr>
            <p:cNvPr id="12"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3"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9" name="Marcador de Posição do Texto 1"/>
          <p:cNvSpPr>
            <a:spLocks noGrp="1"/>
          </p:cNvSpPr>
          <p:nvPr>
            <p:ph type="body" idx="10"/>
          </p:nvPr>
        </p:nvSpPr>
        <p:spPr>
          <a:xfrm>
            <a:off x="323528" y="1873596"/>
            <a:ext cx="6840760" cy="575429"/>
          </a:xfrm>
        </p:spPr>
        <p:txBody>
          <a:bodyPr/>
          <a:lstStyle/>
          <a:p>
            <a:pPr algn="ctr"/>
            <a:r>
              <a:rPr lang="en-US" sz="1800" b="0" dirty="0" smtClean="0">
                <a:solidFill>
                  <a:schemeClr val="tx1"/>
                </a:solidFill>
              </a:rPr>
              <a:t>Crop </a:t>
            </a:r>
            <a:r>
              <a:rPr lang="en-US" sz="1800" b="0" dirty="0">
                <a:solidFill>
                  <a:schemeClr val="tx1"/>
                </a:solidFill>
              </a:rPr>
              <a:t>produced through </a:t>
            </a:r>
            <a:r>
              <a:rPr lang="en-US" sz="1800" dirty="0">
                <a:solidFill>
                  <a:schemeClr val="tx1"/>
                </a:solidFill>
              </a:rPr>
              <a:t>genetic </a:t>
            </a:r>
            <a:r>
              <a:rPr lang="en-US" sz="1800" dirty="0" smtClean="0">
                <a:solidFill>
                  <a:schemeClr val="tx1"/>
                </a:solidFill>
              </a:rPr>
              <a:t>engineering </a:t>
            </a:r>
            <a:r>
              <a:rPr lang="en-US" sz="1800" b="0" dirty="0" smtClean="0">
                <a:solidFill>
                  <a:schemeClr val="tx1"/>
                </a:solidFill>
              </a:rPr>
              <a:t>with</a:t>
            </a:r>
            <a:r>
              <a:rPr lang="en-US" sz="1800" dirty="0" smtClean="0">
                <a:solidFill>
                  <a:schemeClr val="tx1"/>
                </a:solidFill>
              </a:rPr>
              <a:t> enhanced iron </a:t>
            </a:r>
            <a:br>
              <a:rPr lang="en-US" sz="1800" dirty="0" smtClean="0">
                <a:solidFill>
                  <a:schemeClr val="tx1"/>
                </a:solidFill>
              </a:rPr>
            </a:br>
            <a:r>
              <a:rPr lang="en-US" sz="1800" b="0" dirty="0" smtClean="0">
                <a:solidFill>
                  <a:schemeClr val="tx1"/>
                </a:solidFill>
              </a:rPr>
              <a:t>and </a:t>
            </a:r>
            <a:r>
              <a:rPr lang="en-US" sz="1800" dirty="0" smtClean="0">
                <a:solidFill>
                  <a:schemeClr val="tx1"/>
                </a:solidFill>
              </a:rPr>
              <a:t>zinc </a:t>
            </a:r>
            <a:r>
              <a:rPr lang="en-US" sz="1800" b="0" dirty="0" smtClean="0">
                <a:solidFill>
                  <a:schemeClr val="tx1"/>
                </a:solidFill>
              </a:rPr>
              <a:t>content</a:t>
            </a:r>
            <a:br>
              <a:rPr lang="en-US" sz="1800" b="0" dirty="0" smtClean="0">
                <a:solidFill>
                  <a:schemeClr val="tx1"/>
                </a:solidFill>
              </a:rPr>
            </a:br>
            <a:endParaRPr lang="en-GB" sz="1800" dirty="0">
              <a:solidFill>
                <a:schemeClr val="tx1"/>
              </a:solidFill>
            </a:endParaRPr>
          </a:p>
        </p:txBody>
      </p:sp>
      <p:pic>
        <p:nvPicPr>
          <p:cNvPr id="2" name="Imagem 1" descr="Recorte de Ecrã"/>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6056" y="4077072"/>
            <a:ext cx="3882202" cy="1215792"/>
          </a:xfrm>
          <a:prstGeom prst="rect">
            <a:avLst/>
          </a:prstGeom>
          <a:ln>
            <a:noFill/>
          </a:ln>
          <a:effectLst>
            <a:outerShdw blurRad="190500" algn="tl" rotWithShape="0">
              <a:srgbClr val="000000">
                <a:alpha val="70000"/>
              </a:srgbClr>
            </a:outerShdw>
          </a:effectLst>
        </p:spPr>
      </p:pic>
      <p:sp>
        <p:nvSpPr>
          <p:cNvPr id="5" name="Retângulo 4"/>
          <p:cNvSpPr/>
          <p:nvPr/>
        </p:nvSpPr>
        <p:spPr>
          <a:xfrm>
            <a:off x="6148945" y="5292864"/>
            <a:ext cx="2834430" cy="261610"/>
          </a:xfrm>
          <a:prstGeom prst="rect">
            <a:avLst/>
          </a:prstGeom>
        </p:spPr>
        <p:txBody>
          <a:bodyPr wrap="none">
            <a:spAutoFit/>
          </a:bodyPr>
          <a:lstStyle/>
          <a:p>
            <a:r>
              <a:rPr lang="en-GB" sz="1100" dirty="0"/>
              <a:t>Confined Field </a:t>
            </a:r>
            <a:r>
              <a:rPr lang="en-GB" sz="1100" dirty="0" smtClean="0"/>
              <a:t>Trials (2011-3), IRRI, Philippines</a:t>
            </a:r>
            <a:endParaRPr lang="en-GB" sz="1100" dirty="0"/>
          </a:p>
        </p:txBody>
      </p:sp>
    </p:spTree>
    <p:extLst>
      <p:ext uri="{BB962C8B-B14F-4D97-AF65-F5344CB8AC3E}">
        <p14:creationId xmlns:p14="http://schemas.microsoft.com/office/powerpoint/2010/main" val="1705303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2"/>
          </p:nvPr>
        </p:nvSpPr>
        <p:spPr>
          <a:xfrm>
            <a:off x="467544" y="2840965"/>
            <a:ext cx="4464496" cy="1008112"/>
          </a:xfrm>
        </p:spPr>
        <p:txBody>
          <a:bodyPr/>
          <a:lstStyle/>
          <a:p>
            <a:pPr marL="285750" indent="-285750">
              <a:spcAft>
                <a:spcPts val="600"/>
              </a:spcAft>
              <a:buFont typeface="Wingdings" panose="05000000000000000000" pitchFamily="2" charset="2"/>
              <a:buChar char="q"/>
            </a:pPr>
            <a:r>
              <a:rPr lang="en-US" sz="1800" dirty="0" smtClean="0">
                <a:solidFill>
                  <a:schemeClr val="tx1"/>
                </a:solidFill>
              </a:rPr>
              <a:t>Confirmed </a:t>
            </a:r>
            <a:r>
              <a:rPr lang="en-US" sz="1800" i="1" dirty="0" smtClean="0">
                <a:solidFill>
                  <a:schemeClr val="tx1"/>
                </a:solidFill>
              </a:rPr>
              <a:t>in vitro </a:t>
            </a:r>
            <a:r>
              <a:rPr lang="en-US" sz="1800" b="1" dirty="0" smtClean="0">
                <a:solidFill>
                  <a:schemeClr val="tx1"/>
                </a:solidFill>
              </a:rPr>
              <a:t>bioavailability</a:t>
            </a:r>
          </a:p>
          <a:p>
            <a:pPr marL="285750" indent="-285750">
              <a:spcAft>
                <a:spcPts val="600"/>
              </a:spcAft>
              <a:buFont typeface="Wingdings" panose="05000000000000000000" pitchFamily="2" charset="2"/>
              <a:buChar char="q"/>
            </a:pPr>
            <a:r>
              <a:rPr lang="en-US" sz="1800" dirty="0" smtClean="0">
                <a:solidFill>
                  <a:schemeClr val="tx1"/>
                </a:solidFill>
              </a:rPr>
              <a:t>Possible combination with </a:t>
            </a:r>
            <a:r>
              <a:rPr lang="en-US" sz="1800" b="1" dirty="0" smtClean="0">
                <a:solidFill>
                  <a:schemeClr val="tx1"/>
                </a:solidFill>
              </a:rPr>
              <a:t>vitamin A</a:t>
            </a:r>
            <a:r>
              <a:rPr lang="en-US" sz="1800" dirty="0" smtClean="0">
                <a:solidFill>
                  <a:schemeClr val="tx1"/>
                </a:solidFill>
              </a:rPr>
              <a:t> </a:t>
            </a:r>
          </a:p>
          <a:p>
            <a:pPr marL="285750" indent="-285750">
              <a:spcAft>
                <a:spcPts val="600"/>
              </a:spcAft>
              <a:buFont typeface="Wingdings" panose="05000000000000000000" pitchFamily="2" charset="2"/>
              <a:buChar char="q"/>
            </a:pPr>
            <a:r>
              <a:rPr lang="en-US" sz="1800" dirty="0" smtClean="0">
                <a:solidFill>
                  <a:schemeClr val="tx1"/>
                </a:solidFill>
              </a:rPr>
              <a:t>Still under optimization </a:t>
            </a:r>
          </a:p>
          <a:p>
            <a:pPr marL="285750" indent="-285750">
              <a:spcAft>
                <a:spcPts val="600"/>
              </a:spcAft>
              <a:buFont typeface="Wingdings" panose="05000000000000000000" pitchFamily="2" charset="2"/>
              <a:buChar char="q"/>
            </a:pPr>
            <a:endParaRPr lang="en-US" sz="1800" dirty="0" smtClean="0">
              <a:solidFill>
                <a:schemeClr val="tx1"/>
              </a:solidFill>
            </a:endParaRPr>
          </a:p>
          <a:p>
            <a:pPr marL="285750" indent="-285750">
              <a:spcAft>
                <a:spcPts val="600"/>
              </a:spcAft>
              <a:buFont typeface="Wingdings" panose="05000000000000000000" pitchFamily="2" charset="2"/>
              <a:buChar char="q"/>
            </a:pPr>
            <a:endParaRPr lang="en-GB" sz="1800" dirty="0">
              <a:solidFill>
                <a:schemeClr val="tx1"/>
              </a:solidFill>
            </a:endParaRPr>
          </a:p>
        </p:txBody>
      </p:sp>
      <p:sp>
        <p:nvSpPr>
          <p:cNvPr id="4" name="Título 3"/>
          <p:cNvSpPr>
            <a:spLocks noGrp="1"/>
          </p:cNvSpPr>
          <p:nvPr>
            <p:ph type="title"/>
          </p:nvPr>
        </p:nvSpPr>
        <p:spPr>
          <a:xfrm>
            <a:off x="611560" y="548680"/>
            <a:ext cx="6912768" cy="504057"/>
          </a:xfrm>
        </p:spPr>
        <p:txBody>
          <a:bodyPr/>
          <a:lstStyle/>
          <a:p>
            <a:r>
              <a:rPr lang="en-GB" dirty="0"/>
              <a:t>Proof of concept studies </a:t>
            </a:r>
            <a:r>
              <a:rPr lang="en-GB" dirty="0" smtClean="0"/>
              <a:t>– Iron- and zinc-rich </a:t>
            </a:r>
            <a:r>
              <a:rPr lang="en-GB" dirty="0"/>
              <a:t>r</a:t>
            </a:r>
            <a:r>
              <a:rPr lang="en-GB" dirty="0" smtClean="0"/>
              <a:t>ice</a:t>
            </a:r>
            <a:endParaRPr lang="en-GB" dirty="0"/>
          </a:p>
        </p:txBody>
      </p:sp>
      <p:grpSp>
        <p:nvGrpSpPr>
          <p:cNvPr id="11" name="Grupo 1"/>
          <p:cNvGrpSpPr>
            <a:grpSpLocks/>
          </p:cNvGrpSpPr>
          <p:nvPr/>
        </p:nvGrpSpPr>
        <p:grpSpPr bwMode="auto">
          <a:xfrm rot="10800000" flipH="1">
            <a:off x="323528" y="1869844"/>
            <a:ext cx="6840760" cy="937690"/>
            <a:chOff x="196850" y="2781300"/>
            <a:chExt cx="4879975" cy="1568450"/>
          </a:xfrm>
          <a:solidFill>
            <a:schemeClr val="bg1">
              <a:lumMod val="85000"/>
            </a:schemeClr>
          </a:solidFill>
        </p:grpSpPr>
        <p:sp>
          <p:nvSpPr>
            <p:cNvPr id="12"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3"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9" name="Marcador de Posição do Texto 1"/>
          <p:cNvSpPr>
            <a:spLocks noGrp="1"/>
          </p:cNvSpPr>
          <p:nvPr>
            <p:ph type="body" idx="10"/>
          </p:nvPr>
        </p:nvSpPr>
        <p:spPr>
          <a:xfrm>
            <a:off x="323528" y="1873596"/>
            <a:ext cx="6840760" cy="575429"/>
          </a:xfrm>
        </p:spPr>
        <p:txBody>
          <a:bodyPr/>
          <a:lstStyle/>
          <a:p>
            <a:pPr algn="ctr"/>
            <a:r>
              <a:rPr lang="en-US" sz="1800" b="0" dirty="0" smtClean="0">
                <a:solidFill>
                  <a:schemeClr val="tx1"/>
                </a:solidFill>
              </a:rPr>
              <a:t>Crop </a:t>
            </a:r>
            <a:r>
              <a:rPr lang="en-US" sz="1800" b="0" dirty="0">
                <a:solidFill>
                  <a:schemeClr val="tx1"/>
                </a:solidFill>
              </a:rPr>
              <a:t>produced through </a:t>
            </a:r>
            <a:r>
              <a:rPr lang="en-US" sz="1800" dirty="0">
                <a:solidFill>
                  <a:schemeClr val="tx1"/>
                </a:solidFill>
              </a:rPr>
              <a:t>genetic </a:t>
            </a:r>
            <a:r>
              <a:rPr lang="en-US" sz="1800" dirty="0" smtClean="0">
                <a:solidFill>
                  <a:schemeClr val="tx1"/>
                </a:solidFill>
              </a:rPr>
              <a:t>engineering </a:t>
            </a:r>
            <a:r>
              <a:rPr lang="en-US" sz="1800" b="0" dirty="0" smtClean="0">
                <a:solidFill>
                  <a:schemeClr val="tx1"/>
                </a:solidFill>
              </a:rPr>
              <a:t>with</a:t>
            </a:r>
            <a:r>
              <a:rPr lang="en-US" sz="1800" dirty="0" smtClean="0">
                <a:solidFill>
                  <a:schemeClr val="tx1"/>
                </a:solidFill>
              </a:rPr>
              <a:t> enhanced iron </a:t>
            </a:r>
            <a:br>
              <a:rPr lang="en-US" sz="1800" dirty="0" smtClean="0">
                <a:solidFill>
                  <a:schemeClr val="tx1"/>
                </a:solidFill>
              </a:rPr>
            </a:br>
            <a:r>
              <a:rPr lang="en-US" sz="1800" b="0" dirty="0" smtClean="0">
                <a:solidFill>
                  <a:schemeClr val="tx1"/>
                </a:solidFill>
              </a:rPr>
              <a:t>and </a:t>
            </a:r>
            <a:r>
              <a:rPr lang="en-US" sz="1800" dirty="0" smtClean="0">
                <a:solidFill>
                  <a:schemeClr val="tx1"/>
                </a:solidFill>
              </a:rPr>
              <a:t>zinc </a:t>
            </a:r>
            <a:r>
              <a:rPr lang="en-US" sz="1800" b="0" dirty="0" smtClean="0">
                <a:solidFill>
                  <a:schemeClr val="tx1"/>
                </a:solidFill>
              </a:rPr>
              <a:t>content</a:t>
            </a:r>
            <a:br>
              <a:rPr lang="en-US" sz="1800" b="0" dirty="0" smtClean="0">
                <a:solidFill>
                  <a:schemeClr val="tx1"/>
                </a:solidFill>
              </a:rPr>
            </a:br>
            <a:endParaRPr lang="en-GB" sz="1800" dirty="0">
              <a:solidFill>
                <a:schemeClr val="tx1"/>
              </a:solidFill>
            </a:endParaRPr>
          </a:p>
        </p:txBody>
      </p:sp>
      <p:pic>
        <p:nvPicPr>
          <p:cNvPr id="9218" name="Picture 2" descr="GMO Cartoon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4116508"/>
            <a:ext cx="3810000" cy="240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993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611560" y="549275"/>
            <a:ext cx="6697290" cy="503238"/>
          </a:xfrm>
          <a:extLst/>
        </p:spPr>
        <p:txBody>
          <a:bodyPr wrap="square" numCol="1" anchorCtr="0" compatLnSpc="1">
            <a:prstTxWarp prst="textNoShape">
              <a:avLst/>
            </a:prstTxWarp>
          </a:bodyPr>
          <a:lstStyle/>
          <a:p>
            <a:pPr eaLnBrk="1" hangingPunct="1">
              <a:defRPr/>
            </a:pPr>
            <a:r>
              <a:rPr lang="pt-PT" dirty="0" err="1" smtClean="0"/>
              <a:t>References</a:t>
            </a:r>
            <a:endParaRPr lang="pt-PT" dirty="0" smtClean="0"/>
          </a:p>
        </p:txBody>
      </p:sp>
      <p:sp>
        <p:nvSpPr>
          <p:cNvPr id="3" name="Marcador de Posição do Texto 2"/>
          <p:cNvSpPr>
            <a:spLocks noGrp="1"/>
          </p:cNvSpPr>
          <p:nvPr>
            <p:ph type="body" idx="11"/>
          </p:nvPr>
        </p:nvSpPr>
        <p:spPr>
          <a:xfrm>
            <a:off x="503238" y="1700808"/>
            <a:ext cx="8137525" cy="4680520"/>
          </a:xfrm>
        </p:spPr>
        <p:txBody>
          <a:bodyPr/>
          <a:lstStyle/>
          <a:p>
            <a:pPr marL="285750" indent="-285750" algn="just">
              <a:buFont typeface="Wingdings" panose="05000000000000000000" pitchFamily="2" charset="2"/>
              <a:buChar char="q"/>
              <a:defRPr/>
            </a:pPr>
            <a:r>
              <a:rPr lang="pt-PT" sz="1600" dirty="0" err="1" smtClean="0">
                <a:solidFill>
                  <a:schemeClr val="tx1"/>
                </a:solidFill>
              </a:rPr>
              <a:t>Harvest</a:t>
            </a:r>
            <a:r>
              <a:rPr lang="pt-PT" sz="1600" dirty="0" smtClean="0">
                <a:solidFill>
                  <a:schemeClr val="tx1"/>
                </a:solidFill>
              </a:rPr>
              <a:t> </a:t>
            </a:r>
            <a:r>
              <a:rPr lang="pt-PT" sz="1600" dirty="0" err="1" smtClean="0">
                <a:solidFill>
                  <a:schemeClr val="tx1"/>
                </a:solidFill>
              </a:rPr>
              <a:t>plus</a:t>
            </a:r>
            <a:r>
              <a:rPr lang="pt-PT" sz="1600" dirty="0">
                <a:solidFill>
                  <a:schemeClr val="tx1"/>
                </a:solidFill>
              </a:rPr>
              <a:t> </a:t>
            </a:r>
            <a:r>
              <a:rPr lang="pt-PT" sz="1600" dirty="0" smtClean="0">
                <a:solidFill>
                  <a:schemeClr val="tx1"/>
                </a:solidFill>
              </a:rPr>
              <a:t>- www.harvestplus.org</a:t>
            </a:r>
          </a:p>
          <a:p>
            <a:pPr marL="285750" indent="-285750" algn="just">
              <a:buFont typeface="Wingdings" panose="05000000000000000000" pitchFamily="2" charset="2"/>
              <a:buChar char="q"/>
              <a:defRPr/>
            </a:pPr>
            <a:endParaRPr lang="pt-PT" sz="1600" dirty="0">
              <a:solidFill>
                <a:schemeClr val="tx1"/>
              </a:solidFill>
            </a:endParaRPr>
          </a:p>
          <a:p>
            <a:pPr marL="285750" indent="-285750" algn="just">
              <a:buFont typeface="Wingdings" panose="05000000000000000000" pitchFamily="2" charset="2"/>
              <a:buChar char="q"/>
              <a:defRPr/>
            </a:pPr>
            <a:r>
              <a:rPr lang="pt-PT" sz="1600" dirty="0" err="1">
                <a:solidFill>
                  <a:schemeClr val="tx1"/>
                </a:solidFill>
              </a:rPr>
              <a:t>The</a:t>
            </a:r>
            <a:r>
              <a:rPr lang="pt-PT" sz="1600" dirty="0">
                <a:solidFill>
                  <a:schemeClr val="tx1"/>
                </a:solidFill>
              </a:rPr>
              <a:t> Golden Rice </a:t>
            </a:r>
            <a:r>
              <a:rPr lang="pt-PT" sz="1600" dirty="0" smtClean="0">
                <a:solidFill>
                  <a:schemeClr val="tx1"/>
                </a:solidFill>
              </a:rPr>
              <a:t>Project - www.goldenrice.org</a:t>
            </a:r>
          </a:p>
          <a:p>
            <a:pPr algn="just">
              <a:defRPr/>
            </a:pPr>
            <a:endParaRPr lang="pt-PT" sz="1600" dirty="0" smtClean="0">
              <a:solidFill>
                <a:schemeClr val="tx1"/>
              </a:solidFill>
            </a:endParaRPr>
          </a:p>
          <a:p>
            <a:pPr marL="285750" indent="-285750" algn="just">
              <a:buFont typeface="Wingdings" panose="05000000000000000000" pitchFamily="2" charset="2"/>
              <a:buChar char="q"/>
              <a:defRPr/>
            </a:pPr>
            <a:r>
              <a:rPr lang="pt-PT" sz="1600" dirty="0" smtClean="0">
                <a:solidFill>
                  <a:schemeClr val="tx1"/>
                </a:solidFill>
              </a:rPr>
              <a:t>C. Shekhar (2013) </a:t>
            </a:r>
            <a:r>
              <a:rPr lang="en-US" sz="1600" dirty="0" smtClean="0">
                <a:solidFill>
                  <a:schemeClr val="tx1"/>
                </a:solidFill>
              </a:rPr>
              <a:t>Hidden </a:t>
            </a:r>
            <a:r>
              <a:rPr lang="en-US" sz="1600" dirty="0">
                <a:solidFill>
                  <a:schemeClr val="tx1"/>
                </a:solidFill>
              </a:rPr>
              <a:t>Hunger: Addressing Micronutrient Deficiencies Using Improved Crop </a:t>
            </a:r>
            <a:r>
              <a:rPr lang="en-US" sz="1600" dirty="0" smtClean="0">
                <a:solidFill>
                  <a:schemeClr val="tx1"/>
                </a:solidFill>
              </a:rPr>
              <a:t>Varieties, </a:t>
            </a:r>
            <a:r>
              <a:rPr lang="en-US" sz="1600" i="1" dirty="0" smtClean="0">
                <a:solidFill>
                  <a:schemeClr val="tx1"/>
                </a:solidFill>
              </a:rPr>
              <a:t>Chemistry &amp; Biology</a:t>
            </a:r>
            <a:r>
              <a:rPr lang="en-US" sz="1600" dirty="0" smtClean="0">
                <a:solidFill>
                  <a:schemeClr val="tx1"/>
                </a:solidFill>
              </a:rPr>
              <a:t>, 20(11) 1305-1306</a:t>
            </a:r>
          </a:p>
          <a:p>
            <a:pPr marL="285750" indent="-285750" algn="just">
              <a:buFont typeface="Wingdings" panose="05000000000000000000" pitchFamily="2" charset="2"/>
              <a:buChar char="q"/>
              <a:defRPr/>
            </a:pPr>
            <a:endParaRPr lang="en-US" sz="1600" dirty="0" smtClean="0">
              <a:solidFill>
                <a:schemeClr val="tx1"/>
              </a:solidFill>
            </a:endParaRPr>
          </a:p>
          <a:p>
            <a:pPr marL="285750" indent="-285750" algn="just">
              <a:buFont typeface="Wingdings" panose="05000000000000000000" pitchFamily="2" charset="2"/>
              <a:buChar char="q"/>
              <a:defRPr/>
            </a:pPr>
            <a:r>
              <a:rPr lang="en-US" sz="1600" dirty="0" smtClean="0">
                <a:solidFill>
                  <a:schemeClr val="tx1"/>
                </a:solidFill>
              </a:rPr>
              <a:t>B. </a:t>
            </a:r>
            <a:r>
              <a:rPr lang="en-US" sz="1600" dirty="0" err="1" smtClean="0">
                <a:solidFill>
                  <a:schemeClr val="tx1"/>
                </a:solidFill>
              </a:rPr>
              <a:t>Brar</a:t>
            </a:r>
            <a:r>
              <a:rPr lang="en-US" sz="1600" dirty="0" smtClean="0">
                <a:solidFill>
                  <a:schemeClr val="tx1"/>
                </a:solidFill>
              </a:rPr>
              <a:t>, S. Jain, R.K. Jain (2015</a:t>
            </a:r>
            <a:r>
              <a:rPr lang="en-US" sz="1600" dirty="0">
                <a:solidFill>
                  <a:schemeClr val="tx1"/>
                </a:solidFill>
              </a:rPr>
              <a:t>) Augmentation of Mineral and Protein Content in Rice (</a:t>
            </a:r>
            <a:r>
              <a:rPr lang="en-US" sz="1600" i="1" dirty="0" err="1">
                <a:solidFill>
                  <a:schemeClr val="tx1"/>
                </a:solidFill>
              </a:rPr>
              <a:t>Oryza</a:t>
            </a:r>
            <a:r>
              <a:rPr lang="en-US" sz="1600" i="1" dirty="0">
                <a:solidFill>
                  <a:schemeClr val="tx1"/>
                </a:solidFill>
              </a:rPr>
              <a:t> sativa</a:t>
            </a:r>
            <a:r>
              <a:rPr lang="en-US" sz="1600" dirty="0">
                <a:solidFill>
                  <a:schemeClr val="tx1"/>
                </a:solidFill>
              </a:rPr>
              <a:t> L</a:t>
            </a:r>
            <a:r>
              <a:rPr lang="en-US" sz="1600" dirty="0" smtClean="0">
                <a:solidFill>
                  <a:schemeClr val="tx1"/>
                </a:solidFill>
              </a:rPr>
              <a:t>.), </a:t>
            </a:r>
            <a:r>
              <a:rPr lang="en-US" sz="1600" i="1" dirty="0" smtClean="0">
                <a:solidFill>
                  <a:schemeClr val="tx1"/>
                </a:solidFill>
              </a:rPr>
              <a:t>Rice Genomics and Genetics</a:t>
            </a:r>
            <a:r>
              <a:rPr lang="en-US" sz="1600" dirty="0" smtClean="0">
                <a:solidFill>
                  <a:schemeClr val="tx1"/>
                </a:solidFill>
              </a:rPr>
              <a:t>, 6(9) 1-9 </a:t>
            </a:r>
          </a:p>
          <a:p>
            <a:pPr marL="285750" indent="-285750" algn="just">
              <a:buFont typeface="Wingdings" panose="05000000000000000000" pitchFamily="2" charset="2"/>
              <a:buChar char="q"/>
              <a:defRPr/>
            </a:pPr>
            <a:endParaRPr lang="en-US" sz="1600" dirty="0" smtClean="0">
              <a:solidFill>
                <a:schemeClr val="tx1"/>
              </a:solidFill>
            </a:endParaRPr>
          </a:p>
          <a:p>
            <a:pPr marL="285750" indent="-285750" algn="just">
              <a:buFont typeface="Wingdings" panose="05000000000000000000" pitchFamily="2" charset="2"/>
              <a:buChar char="q"/>
              <a:defRPr/>
            </a:pPr>
            <a:r>
              <a:rPr lang="en-GB" sz="1600" dirty="0" smtClean="0">
                <a:solidFill>
                  <a:schemeClr val="tx1"/>
                </a:solidFill>
              </a:rPr>
              <a:t>P. </a:t>
            </a:r>
            <a:r>
              <a:rPr lang="en-GB" sz="1600" dirty="0">
                <a:solidFill>
                  <a:schemeClr val="tx1"/>
                </a:solidFill>
              </a:rPr>
              <a:t>Sharma, </a:t>
            </a:r>
            <a:r>
              <a:rPr lang="en-GB" sz="1600" dirty="0" smtClean="0">
                <a:solidFill>
                  <a:schemeClr val="tx1"/>
                </a:solidFill>
              </a:rPr>
              <a:t>P. Aggarwal, A. Kaur </a:t>
            </a:r>
            <a:r>
              <a:rPr lang="en-GB" sz="1600" dirty="0">
                <a:solidFill>
                  <a:schemeClr val="tx1"/>
                </a:solidFill>
              </a:rPr>
              <a:t>(2016</a:t>
            </a:r>
            <a:r>
              <a:rPr lang="en-GB" sz="1600" dirty="0" smtClean="0">
                <a:solidFill>
                  <a:schemeClr val="tx1"/>
                </a:solidFill>
              </a:rPr>
              <a:t>) </a:t>
            </a:r>
            <a:r>
              <a:rPr lang="en-US" sz="1600" dirty="0" smtClean="0">
                <a:solidFill>
                  <a:schemeClr val="tx1"/>
                </a:solidFill>
              </a:rPr>
              <a:t>Biofortification</a:t>
            </a:r>
            <a:r>
              <a:rPr lang="en-US" sz="1600" dirty="0">
                <a:solidFill>
                  <a:schemeClr val="tx1"/>
                </a:solidFill>
              </a:rPr>
              <a:t>: A new approach to eradicate hidden hunger, </a:t>
            </a:r>
            <a:r>
              <a:rPr lang="en-US" sz="1600" i="1" dirty="0">
                <a:solidFill>
                  <a:schemeClr val="tx1"/>
                </a:solidFill>
              </a:rPr>
              <a:t>Food Reviews International</a:t>
            </a:r>
            <a:endParaRPr lang="en-US" sz="1600" i="1" dirty="0" smtClean="0">
              <a:solidFill>
                <a:schemeClr val="tx1"/>
              </a:solidFill>
            </a:endParaRPr>
          </a:p>
          <a:p>
            <a:pPr marL="285750" indent="-285750" algn="just">
              <a:buFont typeface="Wingdings" panose="05000000000000000000" pitchFamily="2" charset="2"/>
              <a:buChar char="q"/>
              <a:defRPr/>
            </a:pPr>
            <a:endParaRPr lang="en-US" sz="1600" dirty="0">
              <a:solidFill>
                <a:schemeClr val="tx1"/>
              </a:solidFill>
            </a:endParaRPr>
          </a:p>
          <a:p>
            <a:pPr marL="285750" indent="-285750" algn="just">
              <a:buFont typeface="Wingdings" panose="05000000000000000000" pitchFamily="2" charset="2"/>
              <a:buChar char="q"/>
              <a:defRPr/>
            </a:pPr>
            <a:r>
              <a:rPr lang="it-IT" sz="1600" dirty="0" smtClean="0">
                <a:solidFill>
                  <a:schemeClr val="tx1"/>
                </a:solidFill>
              </a:rPr>
              <a:t>I. Murgia, P. Arosio, D. Tarantino, C. </a:t>
            </a:r>
            <a:r>
              <a:rPr lang="it-IT" sz="1600" dirty="0">
                <a:solidFill>
                  <a:schemeClr val="tx1"/>
                </a:solidFill>
              </a:rPr>
              <a:t>Soave (</a:t>
            </a:r>
            <a:r>
              <a:rPr lang="it-IT" sz="1600" dirty="0" smtClean="0">
                <a:solidFill>
                  <a:schemeClr val="tx1"/>
                </a:solidFill>
              </a:rPr>
              <a:t>2012) </a:t>
            </a:r>
            <a:r>
              <a:rPr lang="it-IT" sz="1600" dirty="0">
                <a:solidFill>
                  <a:schemeClr val="tx1"/>
                </a:solidFill>
              </a:rPr>
              <a:t>Biofortification for combating ‘</a:t>
            </a:r>
            <a:r>
              <a:rPr lang="it-IT" sz="1600" dirty="0" smtClean="0">
                <a:solidFill>
                  <a:schemeClr val="tx1"/>
                </a:solidFill>
              </a:rPr>
              <a:t>hidden hunger</a:t>
            </a:r>
            <a:r>
              <a:rPr lang="it-IT" sz="1600" dirty="0">
                <a:solidFill>
                  <a:schemeClr val="tx1"/>
                </a:solidFill>
              </a:rPr>
              <a:t>’ for </a:t>
            </a:r>
            <a:r>
              <a:rPr lang="it-IT" sz="1600" dirty="0" smtClean="0">
                <a:solidFill>
                  <a:schemeClr val="tx1"/>
                </a:solidFill>
              </a:rPr>
              <a:t>iron, </a:t>
            </a:r>
            <a:r>
              <a:rPr lang="en-US" sz="1600" i="1" dirty="0">
                <a:solidFill>
                  <a:schemeClr val="tx1"/>
                </a:solidFill>
              </a:rPr>
              <a:t>Trends in Plant Science</a:t>
            </a:r>
            <a:r>
              <a:rPr lang="en-US" sz="1600" dirty="0">
                <a:solidFill>
                  <a:schemeClr val="tx1"/>
                </a:solidFill>
              </a:rPr>
              <a:t>, </a:t>
            </a:r>
            <a:r>
              <a:rPr lang="en-US" sz="1600" dirty="0" smtClean="0">
                <a:solidFill>
                  <a:schemeClr val="tx1"/>
                </a:solidFill>
              </a:rPr>
              <a:t>17(1) 47-55</a:t>
            </a:r>
            <a:endParaRPr lang="en-US" sz="1600" dirty="0">
              <a:solidFill>
                <a:schemeClr val="tx1"/>
              </a:solidFill>
            </a:endParaRPr>
          </a:p>
          <a:p>
            <a:pPr marL="285750" indent="-285750" algn="just">
              <a:buFont typeface="Wingdings" panose="05000000000000000000" pitchFamily="2" charset="2"/>
              <a:buChar char="q"/>
              <a:defRPr/>
            </a:pPr>
            <a:endParaRPr lang="pt-PT" sz="1600" dirty="0" smtClean="0">
              <a:solidFill>
                <a:schemeClr val="tx1"/>
              </a:solidFill>
            </a:endParaRPr>
          </a:p>
          <a:p>
            <a:pPr marL="285750" indent="-285750" algn="just">
              <a:buFont typeface="Wingdings" panose="05000000000000000000" pitchFamily="2" charset="2"/>
              <a:buChar char="q"/>
              <a:defRPr/>
            </a:pPr>
            <a:r>
              <a:rPr lang="pt-PT" sz="1600" dirty="0" smtClean="0">
                <a:solidFill>
                  <a:schemeClr val="tx1"/>
                </a:solidFill>
              </a:rPr>
              <a:t>U. </a:t>
            </a:r>
            <a:r>
              <a:rPr lang="pt-PT" sz="1600" dirty="0">
                <a:solidFill>
                  <a:schemeClr val="tx1"/>
                </a:solidFill>
              </a:rPr>
              <a:t>Singh, </a:t>
            </a:r>
            <a:r>
              <a:rPr lang="pt-PT" sz="1600" dirty="0" smtClean="0">
                <a:solidFill>
                  <a:schemeClr val="tx1"/>
                </a:solidFill>
              </a:rPr>
              <a:t>C.S. </a:t>
            </a:r>
            <a:r>
              <a:rPr lang="pt-PT" sz="1600" dirty="0" err="1">
                <a:solidFill>
                  <a:schemeClr val="tx1"/>
                </a:solidFill>
              </a:rPr>
              <a:t>Praharaj</a:t>
            </a:r>
            <a:r>
              <a:rPr lang="pt-PT" sz="1600" dirty="0">
                <a:solidFill>
                  <a:schemeClr val="tx1"/>
                </a:solidFill>
              </a:rPr>
              <a:t>, </a:t>
            </a:r>
            <a:r>
              <a:rPr lang="pt-PT" sz="1600" dirty="0" smtClean="0">
                <a:solidFill>
                  <a:schemeClr val="tx1"/>
                </a:solidFill>
              </a:rPr>
              <a:t>S.S. </a:t>
            </a:r>
            <a:r>
              <a:rPr lang="pt-PT" sz="1600" dirty="0">
                <a:solidFill>
                  <a:schemeClr val="tx1"/>
                </a:solidFill>
              </a:rPr>
              <a:t>Singh, </a:t>
            </a:r>
            <a:r>
              <a:rPr lang="pt-PT" sz="1600" dirty="0" smtClean="0">
                <a:solidFill>
                  <a:schemeClr val="tx1"/>
                </a:solidFill>
              </a:rPr>
              <a:t>N.P. Singh (2016) Biofortification </a:t>
            </a:r>
            <a:r>
              <a:rPr lang="pt-PT" sz="1600" dirty="0" err="1" smtClean="0">
                <a:solidFill>
                  <a:schemeClr val="tx1"/>
                </a:solidFill>
              </a:rPr>
              <a:t>of</a:t>
            </a:r>
            <a:r>
              <a:rPr lang="pt-PT" sz="1600" dirty="0" smtClean="0">
                <a:solidFill>
                  <a:schemeClr val="tx1"/>
                </a:solidFill>
              </a:rPr>
              <a:t> </a:t>
            </a:r>
            <a:r>
              <a:rPr lang="pt-PT" sz="1600" dirty="0" err="1" smtClean="0">
                <a:solidFill>
                  <a:schemeClr val="tx1"/>
                </a:solidFill>
              </a:rPr>
              <a:t>food</a:t>
            </a:r>
            <a:r>
              <a:rPr lang="pt-PT" sz="1600" dirty="0" smtClean="0">
                <a:solidFill>
                  <a:schemeClr val="tx1"/>
                </a:solidFill>
              </a:rPr>
              <a:t> </a:t>
            </a:r>
            <a:r>
              <a:rPr lang="pt-PT" sz="1600" dirty="0" err="1" smtClean="0">
                <a:solidFill>
                  <a:schemeClr val="tx1"/>
                </a:solidFill>
              </a:rPr>
              <a:t>crops</a:t>
            </a:r>
            <a:r>
              <a:rPr lang="pt-PT" sz="1600" dirty="0">
                <a:solidFill>
                  <a:schemeClr val="tx1"/>
                </a:solidFill>
              </a:rPr>
              <a:t>.</a:t>
            </a:r>
            <a:r>
              <a:rPr lang="pt-PT" sz="1600" dirty="0" smtClean="0">
                <a:solidFill>
                  <a:schemeClr val="tx1"/>
                </a:solidFill>
              </a:rPr>
              <a:t> India: Springer India</a:t>
            </a:r>
            <a:endParaRPr lang="pt-PT" sz="16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2"/>
          <p:cNvGrpSpPr>
            <a:grpSpLocks/>
          </p:cNvGrpSpPr>
          <p:nvPr/>
        </p:nvGrpSpPr>
        <p:grpSpPr bwMode="auto">
          <a:xfrm>
            <a:off x="2447764" y="2564904"/>
            <a:ext cx="4248472" cy="1728192"/>
            <a:chOff x="179388" y="4797425"/>
            <a:chExt cx="8704262" cy="1568450"/>
          </a:xfrm>
          <a:solidFill>
            <a:srgbClr val="92D050">
              <a:alpha val="47059"/>
            </a:srgbClr>
          </a:solidFill>
        </p:grpSpPr>
        <p:sp>
          <p:nvSpPr>
            <p:cNvPr id="8"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9" name="Freeform 5"/>
            <p:cNvSpPr/>
            <p:nvPr/>
          </p:nvSpPr>
          <p:spPr>
            <a:xfrm rot="10800000">
              <a:off x="1802217" y="5873750"/>
              <a:ext cx="781049"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 name="CaixaDeTexto 9"/>
          <p:cNvSpPr txBox="1"/>
          <p:nvPr/>
        </p:nvSpPr>
        <p:spPr>
          <a:xfrm>
            <a:off x="2987824" y="2696212"/>
            <a:ext cx="3168352" cy="923330"/>
          </a:xfrm>
          <a:prstGeom prst="rect">
            <a:avLst/>
          </a:prstGeom>
          <a:noFill/>
        </p:spPr>
        <p:txBody>
          <a:bodyPr wrap="square" rtlCol="0">
            <a:spAutoFit/>
          </a:bodyPr>
          <a:lstStyle/>
          <a:p>
            <a:r>
              <a:rPr lang="en-GB" sz="5400" b="1" dirty="0" smtClean="0"/>
              <a:t>Thank you</a:t>
            </a:r>
            <a:endParaRPr lang="en-GB" sz="5400" b="1" dirty="0"/>
          </a:p>
        </p:txBody>
      </p:sp>
      <p:pic>
        <p:nvPicPr>
          <p:cNvPr id="11" name="Picture 2" descr="http://www.itqb.unl.pt/education/phd-plantsforlife/banner-phd-plants-for-life-beta.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172400" y="5733256"/>
            <a:ext cx="5304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udents.itqb.unl.pt/forum/styles/art_ultra_green/imageset/itqb_logo.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369681" y="5733256"/>
            <a:ext cx="1018868"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hd-space.iastro.pt/wp-content/uploads/2014/01/policromatico_v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39953" y="5733256"/>
            <a:ext cx="676730" cy="540000"/>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251520" y="5877272"/>
            <a:ext cx="4824536" cy="338554"/>
          </a:xfrm>
          <a:prstGeom prst="rect">
            <a:avLst/>
          </a:prstGeom>
          <a:noFill/>
        </p:spPr>
        <p:txBody>
          <a:bodyPr wrap="square" rtlCol="0">
            <a:spAutoFit/>
          </a:bodyPr>
          <a:lstStyle/>
          <a:p>
            <a:r>
              <a:rPr lang="en-GB" sz="1600" dirty="0" smtClean="0"/>
              <a:t>Mentored by Marta W. </a:t>
            </a:r>
            <a:r>
              <a:rPr lang="en-GB" sz="1600" dirty="0" err="1" smtClean="0"/>
              <a:t>Vasconcelos</a:t>
            </a:r>
            <a:r>
              <a:rPr lang="en-GB" sz="1600" dirty="0" smtClean="0"/>
              <a:t>, ESB-UCP.</a:t>
            </a:r>
            <a:endParaRPr lang="en-GB" sz="1600" dirty="0"/>
          </a:p>
        </p:txBody>
      </p:sp>
    </p:spTree>
    <p:extLst>
      <p:ext uri="{BB962C8B-B14F-4D97-AF65-F5344CB8AC3E}">
        <p14:creationId xmlns:p14="http://schemas.microsoft.com/office/powerpoint/2010/main" val="37912559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
          <p:cNvGrpSpPr>
            <a:grpSpLocks/>
          </p:cNvGrpSpPr>
          <p:nvPr/>
        </p:nvGrpSpPr>
        <p:grpSpPr bwMode="auto">
          <a:xfrm rot="10800000" flipH="1">
            <a:off x="251520" y="1988838"/>
            <a:ext cx="4824536" cy="747717"/>
            <a:chOff x="196850" y="2781300"/>
            <a:chExt cx="4879975" cy="1568450"/>
          </a:xfrm>
          <a:solidFill>
            <a:schemeClr val="bg1">
              <a:lumMod val="85000"/>
            </a:schemeClr>
          </a:solidFill>
        </p:grpSpPr>
        <p:sp>
          <p:nvSpPr>
            <p:cNvPr id="14"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5"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grpSp>
        <p:nvGrpSpPr>
          <p:cNvPr id="9" name="Grupo 1"/>
          <p:cNvGrpSpPr>
            <a:grpSpLocks/>
          </p:cNvGrpSpPr>
          <p:nvPr/>
        </p:nvGrpSpPr>
        <p:grpSpPr bwMode="auto">
          <a:xfrm rot="10800000" flipH="1">
            <a:off x="251520" y="4121937"/>
            <a:ext cx="4824536" cy="941544"/>
            <a:chOff x="196850" y="2781300"/>
            <a:chExt cx="4879975" cy="1568450"/>
          </a:xfrm>
          <a:solidFill>
            <a:schemeClr val="bg1">
              <a:lumMod val="85000"/>
            </a:schemeClr>
          </a:solidFill>
        </p:grpSpPr>
        <p:sp>
          <p:nvSpPr>
            <p:cNvPr id="10"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11"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smtClean="0"/>
              <a:t>Hidden Hunger</a:t>
            </a:r>
          </a:p>
        </p:txBody>
      </p:sp>
      <p:pic>
        <p:nvPicPr>
          <p:cNvPr id="2" name="Imagem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36096" y="2564904"/>
            <a:ext cx="3312368" cy="2448272"/>
          </a:xfrm>
          <a:prstGeom prst="rect">
            <a:avLst/>
          </a:prstGeom>
        </p:spPr>
      </p:pic>
      <p:sp>
        <p:nvSpPr>
          <p:cNvPr id="8" name="Marcador de Posição do Texto 6"/>
          <p:cNvSpPr>
            <a:spLocks noGrp="1"/>
          </p:cNvSpPr>
          <p:nvPr>
            <p:ph type="body" idx="12"/>
          </p:nvPr>
        </p:nvSpPr>
        <p:spPr>
          <a:xfrm>
            <a:off x="251519" y="4149080"/>
            <a:ext cx="4824537" cy="579104"/>
          </a:xfrm>
        </p:spPr>
        <p:txBody>
          <a:bodyPr/>
          <a:lstStyle/>
          <a:p>
            <a:pPr algn="ctr">
              <a:defRPr/>
            </a:pPr>
            <a:r>
              <a:rPr lang="en-GB" sz="1800" dirty="0" smtClean="0">
                <a:solidFill>
                  <a:schemeClr val="tx1"/>
                </a:solidFill>
              </a:rPr>
              <a:t>Impairs </a:t>
            </a:r>
            <a:r>
              <a:rPr lang="en-GB" sz="1800" b="1" dirty="0" smtClean="0">
                <a:solidFill>
                  <a:schemeClr val="tx1"/>
                </a:solidFill>
              </a:rPr>
              <a:t>mental</a:t>
            </a:r>
            <a:r>
              <a:rPr lang="en-GB" sz="1800" dirty="0" smtClean="0">
                <a:solidFill>
                  <a:schemeClr val="tx1"/>
                </a:solidFill>
              </a:rPr>
              <a:t> and </a:t>
            </a:r>
            <a:r>
              <a:rPr lang="en-GB" sz="1800" b="1" dirty="0" smtClean="0">
                <a:solidFill>
                  <a:schemeClr val="tx1"/>
                </a:solidFill>
              </a:rPr>
              <a:t>physical</a:t>
            </a:r>
            <a:r>
              <a:rPr lang="en-GB" sz="1800" dirty="0" smtClean="0">
                <a:solidFill>
                  <a:schemeClr val="tx1"/>
                </a:solidFill>
              </a:rPr>
              <a:t> </a:t>
            </a:r>
            <a:r>
              <a:rPr lang="en-GB" sz="1800" b="1" dirty="0" smtClean="0">
                <a:solidFill>
                  <a:schemeClr val="tx1"/>
                </a:solidFill>
              </a:rPr>
              <a:t>development</a:t>
            </a:r>
            <a:r>
              <a:rPr lang="en-GB" sz="1800" dirty="0" smtClean="0">
                <a:solidFill>
                  <a:schemeClr val="tx1"/>
                </a:solidFill>
              </a:rPr>
              <a:t> of children and adolescents:</a:t>
            </a:r>
          </a:p>
        </p:txBody>
      </p:sp>
      <p:sp>
        <p:nvSpPr>
          <p:cNvPr id="12" name="Marcador de Posição do Texto 6"/>
          <p:cNvSpPr txBox="1">
            <a:spLocks/>
          </p:cNvSpPr>
          <p:nvPr/>
        </p:nvSpPr>
        <p:spPr>
          <a:xfrm>
            <a:off x="611560" y="2732400"/>
            <a:ext cx="4032448" cy="1128648"/>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285750" indent="-285750">
              <a:buFont typeface="Wingdings" panose="05000000000000000000" pitchFamily="2" charset="2"/>
              <a:buChar char="q"/>
              <a:defRPr/>
            </a:pPr>
            <a:r>
              <a:rPr lang="en-GB" sz="1800" dirty="0" smtClean="0">
                <a:solidFill>
                  <a:schemeClr val="tx1"/>
                </a:solidFill>
              </a:rPr>
              <a:t>Iron</a:t>
            </a:r>
          </a:p>
          <a:p>
            <a:pPr marL="285750" indent="-285750">
              <a:buFont typeface="Wingdings" panose="05000000000000000000" pitchFamily="2" charset="2"/>
              <a:buChar char="q"/>
              <a:defRPr/>
            </a:pPr>
            <a:r>
              <a:rPr lang="en-GB" sz="1800" dirty="0" smtClean="0">
                <a:solidFill>
                  <a:schemeClr val="tx1"/>
                </a:solidFill>
              </a:rPr>
              <a:t>Zinc</a:t>
            </a:r>
          </a:p>
          <a:p>
            <a:pPr marL="285750" indent="-285750">
              <a:buFont typeface="Wingdings" panose="05000000000000000000" pitchFamily="2" charset="2"/>
              <a:buChar char="q"/>
              <a:defRPr/>
            </a:pPr>
            <a:r>
              <a:rPr lang="en-GB" sz="1800" dirty="0" smtClean="0">
                <a:solidFill>
                  <a:schemeClr val="tx1"/>
                </a:solidFill>
              </a:rPr>
              <a:t>Iodine</a:t>
            </a:r>
          </a:p>
          <a:p>
            <a:pPr marL="285750" indent="-285750">
              <a:buFont typeface="Wingdings" panose="05000000000000000000" pitchFamily="2" charset="2"/>
              <a:buChar char="q"/>
              <a:defRPr/>
            </a:pPr>
            <a:r>
              <a:rPr lang="en-GB" sz="1800" dirty="0" smtClean="0">
                <a:solidFill>
                  <a:schemeClr val="tx1"/>
                </a:solidFill>
              </a:rPr>
              <a:t>Vitamin A</a:t>
            </a:r>
            <a:endParaRPr lang="en-GB" sz="1800" dirty="0">
              <a:solidFill>
                <a:schemeClr val="tx1"/>
              </a:solidFill>
            </a:endParaRPr>
          </a:p>
        </p:txBody>
      </p:sp>
      <p:sp>
        <p:nvSpPr>
          <p:cNvPr id="16" name="Marcador de Posição do Texto 6"/>
          <p:cNvSpPr txBox="1">
            <a:spLocks/>
          </p:cNvSpPr>
          <p:nvPr/>
        </p:nvSpPr>
        <p:spPr>
          <a:xfrm>
            <a:off x="323528" y="2084678"/>
            <a:ext cx="4680520" cy="31276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kern="1200">
                <a:solidFill>
                  <a:schemeClr val="tx1">
                    <a:lumMod val="65000"/>
                    <a:lumOff val="3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defRPr/>
            </a:pPr>
            <a:r>
              <a:rPr lang="en-GB" sz="1800" dirty="0" smtClean="0">
                <a:solidFill>
                  <a:schemeClr val="tx1"/>
                </a:solidFill>
              </a:rPr>
              <a:t>Lack of critical </a:t>
            </a:r>
            <a:r>
              <a:rPr lang="en-GB" sz="1800" b="1" dirty="0" smtClean="0">
                <a:solidFill>
                  <a:schemeClr val="tx1"/>
                </a:solidFill>
              </a:rPr>
              <a:t>micronutrients</a:t>
            </a:r>
            <a:r>
              <a:rPr lang="en-GB" sz="1800" dirty="0" smtClean="0">
                <a:solidFill>
                  <a:schemeClr val="tx1"/>
                </a:solidFill>
              </a:rPr>
              <a:t> in the diet:</a:t>
            </a:r>
          </a:p>
        </p:txBody>
      </p:sp>
      <p:sp>
        <p:nvSpPr>
          <p:cNvPr id="17" name="Marcador de Posição do Texto 6"/>
          <p:cNvSpPr>
            <a:spLocks noGrp="1"/>
          </p:cNvSpPr>
          <p:nvPr>
            <p:ph type="body" idx="12"/>
          </p:nvPr>
        </p:nvSpPr>
        <p:spPr>
          <a:xfrm>
            <a:off x="611560" y="5053049"/>
            <a:ext cx="4824536" cy="1531642"/>
          </a:xfrm>
        </p:spPr>
        <p:txBody>
          <a:bodyPr/>
          <a:lstStyle/>
          <a:p>
            <a:pPr marL="285750" indent="-285750">
              <a:buFont typeface="Wingdings" panose="05000000000000000000" pitchFamily="2" charset="2"/>
              <a:buChar char="q"/>
              <a:defRPr/>
            </a:pPr>
            <a:r>
              <a:rPr lang="en-GB" sz="1800" dirty="0" smtClean="0">
                <a:solidFill>
                  <a:schemeClr val="tx1"/>
                </a:solidFill>
              </a:rPr>
              <a:t>Lower IQ</a:t>
            </a:r>
          </a:p>
          <a:p>
            <a:pPr marL="285750" indent="-285750">
              <a:buFont typeface="Wingdings" panose="05000000000000000000" pitchFamily="2" charset="2"/>
              <a:buChar char="q"/>
              <a:defRPr/>
            </a:pPr>
            <a:r>
              <a:rPr lang="en-GB" sz="1800" dirty="0" smtClean="0">
                <a:solidFill>
                  <a:schemeClr val="tx1"/>
                </a:solidFill>
              </a:rPr>
              <a:t>Reduced productivity</a:t>
            </a:r>
          </a:p>
          <a:p>
            <a:pPr marL="285750" indent="-285750">
              <a:buFont typeface="Wingdings" panose="05000000000000000000" pitchFamily="2" charset="2"/>
              <a:buChar char="q"/>
              <a:defRPr/>
            </a:pPr>
            <a:r>
              <a:rPr lang="en-GB" sz="1800" dirty="0" smtClean="0">
                <a:solidFill>
                  <a:schemeClr val="tx1"/>
                </a:solidFill>
              </a:rPr>
              <a:t>Increased risk of illness</a:t>
            </a:r>
          </a:p>
          <a:p>
            <a:pPr marL="285750" indent="-285750">
              <a:buFont typeface="Wingdings" panose="05000000000000000000" pitchFamily="2" charset="2"/>
              <a:buChar char="q"/>
              <a:defRPr/>
            </a:pPr>
            <a:r>
              <a:rPr lang="en-GB" sz="1800" dirty="0" smtClean="0">
                <a:solidFill>
                  <a:schemeClr val="tx1"/>
                </a:solidFill>
              </a:rPr>
              <a:t>Stunting</a:t>
            </a:r>
          </a:p>
          <a:p>
            <a:pPr marL="285750" indent="-285750">
              <a:buFont typeface="Wingdings" panose="05000000000000000000" pitchFamily="2" charset="2"/>
              <a:buChar char="q"/>
              <a:defRPr/>
            </a:pPr>
            <a:r>
              <a:rPr lang="en-GB" sz="1800" dirty="0" smtClean="0">
                <a:solidFill>
                  <a:schemeClr val="tx1"/>
                </a:solidFill>
              </a:rPr>
              <a:t>Blindness</a:t>
            </a:r>
            <a:endParaRPr lang="en-GB" sz="1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2"/>
          <p:cNvGrpSpPr>
            <a:grpSpLocks/>
          </p:cNvGrpSpPr>
          <p:nvPr/>
        </p:nvGrpSpPr>
        <p:grpSpPr bwMode="auto">
          <a:xfrm flipV="1">
            <a:off x="1456000" y="5367478"/>
            <a:ext cx="6696744" cy="1188417"/>
            <a:chOff x="179388" y="4797425"/>
            <a:chExt cx="8704262" cy="1568450"/>
          </a:xfrm>
          <a:solidFill>
            <a:srgbClr val="92D050">
              <a:alpha val="47059"/>
            </a:srgbClr>
          </a:solidFill>
        </p:grpSpPr>
        <p:sp>
          <p:nvSpPr>
            <p:cNvPr id="11"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12"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smtClean="0"/>
              <a:t>Hidden Hunger – Distribution</a:t>
            </a:r>
          </a:p>
        </p:txBody>
      </p:sp>
      <p:sp>
        <p:nvSpPr>
          <p:cNvPr id="7" name="Retângulo 6"/>
          <p:cNvSpPr/>
          <p:nvPr/>
        </p:nvSpPr>
        <p:spPr>
          <a:xfrm>
            <a:off x="1403648" y="5830300"/>
            <a:ext cx="6696744" cy="646331"/>
          </a:xfrm>
          <a:prstGeom prst="rect">
            <a:avLst/>
          </a:prstGeom>
        </p:spPr>
        <p:txBody>
          <a:bodyPr wrap="square">
            <a:spAutoFit/>
          </a:bodyPr>
          <a:lstStyle/>
          <a:p>
            <a:pPr algn="ctr"/>
            <a:r>
              <a:rPr lang="en-US" dirty="0" smtClean="0">
                <a:latin typeface="+mn-lt"/>
              </a:rPr>
              <a:t>Severity of the most common micronutrient deficiencies </a:t>
            </a:r>
            <a:br>
              <a:rPr lang="en-US" dirty="0" smtClean="0">
                <a:latin typeface="+mn-lt"/>
              </a:rPr>
            </a:br>
            <a:r>
              <a:rPr lang="en-US" dirty="0" smtClean="0">
                <a:latin typeface="+mn-lt"/>
              </a:rPr>
              <a:t>(vitamin A, iron and zinc)</a:t>
            </a:r>
            <a:endParaRPr lang="en-GB" dirty="0">
              <a:latin typeface="+mn-lt"/>
            </a:endParaRPr>
          </a:p>
        </p:txBody>
      </p:sp>
      <p:sp>
        <p:nvSpPr>
          <p:cNvPr id="8" name="Retângulo 7"/>
          <p:cNvSpPr/>
          <p:nvPr/>
        </p:nvSpPr>
        <p:spPr>
          <a:xfrm>
            <a:off x="7249905" y="5435041"/>
            <a:ext cx="1795684" cy="261610"/>
          </a:xfrm>
          <a:prstGeom prst="rect">
            <a:avLst/>
          </a:prstGeom>
        </p:spPr>
        <p:txBody>
          <a:bodyPr wrap="none">
            <a:spAutoFit/>
          </a:bodyPr>
          <a:lstStyle/>
          <a:p>
            <a:r>
              <a:rPr lang="en-GB" sz="1100" dirty="0"/>
              <a:t>http://www.harvestplus.org</a:t>
            </a:r>
          </a:p>
        </p:txBody>
      </p:sp>
      <p:pic>
        <p:nvPicPr>
          <p:cNvPr id="3" name="Imagem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00808"/>
            <a:ext cx="8767842" cy="3711429"/>
          </a:xfrm>
          <a:prstGeom prst="rect">
            <a:avLst/>
          </a:prstGeom>
        </p:spPr>
      </p:pic>
    </p:spTree>
    <p:extLst>
      <p:ext uri="{BB962C8B-B14F-4D97-AF65-F5344CB8AC3E}">
        <p14:creationId xmlns:p14="http://schemas.microsoft.com/office/powerpoint/2010/main" val="1795624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2"/>
          <p:cNvGrpSpPr>
            <a:grpSpLocks/>
          </p:cNvGrpSpPr>
          <p:nvPr/>
        </p:nvGrpSpPr>
        <p:grpSpPr bwMode="auto">
          <a:xfrm flipV="1">
            <a:off x="1456000" y="5367478"/>
            <a:ext cx="6696744" cy="1188417"/>
            <a:chOff x="179388" y="4797425"/>
            <a:chExt cx="8704262" cy="1568450"/>
          </a:xfrm>
          <a:solidFill>
            <a:srgbClr val="92D050">
              <a:alpha val="47059"/>
            </a:srgbClr>
          </a:solidFill>
        </p:grpSpPr>
        <p:sp>
          <p:nvSpPr>
            <p:cNvPr id="17"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18"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smtClean="0"/>
              <a:t>Hidden Hunger – Distribution</a:t>
            </a:r>
          </a:p>
        </p:txBody>
      </p:sp>
      <p:sp>
        <p:nvSpPr>
          <p:cNvPr id="5" name="Retângulo 4"/>
          <p:cNvSpPr/>
          <p:nvPr/>
        </p:nvSpPr>
        <p:spPr>
          <a:xfrm>
            <a:off x="1701824" y="5824963"/>
            <a:ext cx="6205096" cy="646331"/>
          </a:xfrm>
          <a:prstGeom prst="rect">
            <a:avLst/>
          </a:prstGeom>
        </p:spPr>
        <p:txBody>
          <a:bodyPr wrap="square">
            <a:spAutoFit/>
          </a:bodyPr>
          <a:lstStyle/>
          <a:p>
            <a:pPr algn="ctr"/>
            <a:r>
              <a:rPr lang="en-US" dirty="0" smtClean="0">
                <a:latin typeface="+mn-lt"/>
              </a:rPr>
              <a:t>Combined </a:t>
            </a:r>
            <a:r>
              <a:rPr lang="en-US" dirty="0">
                <a:latin typeface="+mn-lt"/>
              </a:rPr>
              <a:t>micronutrient deficiencies widespread in developing countries</a:t>
            </a:r>
            <a:endParaRPr lang="en-GB" dirty="0">
              <a:latin typeface="+mn-lt"/>
            </a:endParaRPr>
          </a:p>
        </p:txBody>
      </p:sp>
      <p:pic>
        <p:nvPicPr>
          <p:cNvPr id="1028" name="Picture 4" descr="http://www.fao.org/docrep/005/y7352e/y7352e3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772816"/>
            <a:ext cx="5886450" cy="365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322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1"/>
          <p:cNvGrpSpPr>
            <a:grpSpLocks/>
          </p:cNvGrpSpPr>
          <p:nvPr/>
        </p:nvGrpSpPr>
        <p:grpSpPr bwMode="auto">
          <a:xfrm flipV="1">
            <a:off x="3491880" y="3789040"/>
            <a:ext cx="5256584" cy="1467258"/>
            <a:chOff x="196850" y="2781300"/>
            <a:chExt cx="4879975" cy="1568450"/>
          </a:xfrm>
          <a:solidFill>
            <a:schemeClr val="bg1">
              <a:lumMod val="85000"/>
            </a:schemeClr>
          </a:solidFill>
        </p:grpSpPr>
        <p:sp>
          <p:nvSpPr>
            <p:cNvPr id="8"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9"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smtClean="0"/>
              <a:t>Biofortification</a:t>
            </a:r>
          </a:p>
        </p:txBody>
      </p:sp>
      <p:sp>
        <p:nvSpPr>
          <p:cNvPr id="6" name="Marcador de Posição do Texto 5"/>
          <p:cNvSpPr>
            <a:spLocks noGrp="1"/>
          </p:cNvSpPr>
          <p:nvPr>
            <p:ph type="body" idx="10"/>
          </p:nvPr>
        </p:nvSpPr>
        <p:spPr>
          <a:xfrm>
            <a:off x="3699352" y="3872500"/>
            <a:ext cx="4824536" cy="923424"/>
          </a:xfrm>
        </p:spPr>
        <p:txBody>
          <a:bodyPr/>
          <a:lstStyle/>
          <a:p>
            <a:pPr algn="ctr" eaLnBrk="1" fontAlgn="auto" hangingPunct="1">
              <a:spcAft>
                <a:spcPts val="0"/>
              </a:spcAft>
              <a:defRPr/>
            </a:pPr>
            <a:r>
              <a:rPr lang="en-US" sz="1800" b="0" dirty="0" smtClean="0">
                <a:solidFill>
                  <a:schemeClr val="tx1"/>
                </a:solidFill>
              </a:rPr>
              <a:t>Breeding </a:t>
            </a:r>
            <a:r>
              <a:rPr lang="en-US" sz="1800" b="0" dirty="0">
                <a:solidFill>
                  <a:schemeClr val="tx1"/>
                </a:solidFill>
              </a:rPr>
              <a:t>staple crops to have </a:t>
            </a:r>
            <a:r>
              <a:rPr lang="en-US" sz="1800" dirty="0">
                <a:solidFill>
                  <a:schemeClr val="tx1"/>
                </a:solidFill>
              </a:rPr>
              <a:t>higher levels </a:t>
            </a:r>
            <a:r>
              <a:rPr lang="en-US" sz="1800" b="0" dirty="0">
                <a:solidFill>
                  <a:schemeClr val="tx1"/>
                </a:solidFill>
              </a:rPr>
              <a:t>of</a:t>
            </a:r>
            <a:r>
              <a:rPr lang="en-US" sz="1800" dirty="0">
                <a:solidFill>
                  <a:schemeClr val="tx1"/>
                </a:solidFill>
              </a:rPr>
              <a:t> essential </a:t>
            </a:r>
            <a:r>
              <a:rPr lang="en-US" sz="1800" dirty="0" smtClean="0">
                <a:solidFill>
                  <a:schemeClr val="tx1"/>
                </a:solidFill>
              </a:rPr>
              <a:t>micronutrients </a:t>
            </a:r>
            <a:r>
              <a:rPr lang="en-US" sz="1800" b="0" dirty="0" smtClean="0">
                <a:solidFill>
                  <a:schemeClr val="tx1"/>
                </a:solidFill>
              </a:rPr>
              <a:t>with selective breeding and biotechnology</a:t>
            </a:r>
            <a:endParaRPr lang="pt-PT" sz="1800" dirty="0">
              <a:solidFill>
                <a:schemeClr val="tx1"/>
              </a:solidFill>
            </a:endParaRPr>
          </a:p>
        </p:txBody>
      </p:sp>
      <p:graphicFrame>
        <p:nvGraphicFramePr>
          <p:cNvPr id="2" name="Diagrama 1"/>
          <p:cNvGraphicFramePr/>
          <p:nvPr/>
        </p:nvGraphicFramePr>
        <p:xfrm>
          <a:off x="899592" y="1870372"/>
          <a:ext cx="7584703" cy="972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ta para baixo 2"/>
          <p:cNvSpPr/>
          <p:nvPr/>
        </p:nvSpPr>
        <p:spPr>
          <a:xfrm>
            <a:off x="6840294" y="3068960"/>
            <a:ext cx="1296144" cy="504056"/>
          </a:xfrm>
          <a:prstGeom prst="downArrow">
            <a:avLst>
              <a:gd name="adj1" fmla="val 50000"/>
              <a:gd name="adj2" fmla="val 46140"/>
            </a:avLst>
          </a:prstGeom>
          <a:solidFill>
            <a:srgbClr val="80A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upo 9"/>
          <p:cNvGrpSpPr/>
          <p:nvPr/>
        </p:nvGrpSpPr>
        <p:grpSpPr>
          <a:xfrm>
            <a:off x="3347864" y="5273488"/>
            <a:ext cx="2377269" cy="972220"/>
            <a:chOff x="6666" y="0"/>
            <a:chExt cx="1992465" cy="972220"/>
          </a:xfrm>
          <a:scene3d>
            <a:camera prst="orthographicFront"/>
            <a:lightRig rig="chilly" dir="t"/>
          </a:scene3d>
        </p:grpSpPr>
        <p:sp>
          <p:nvSpPr>
            <p:cNvPr id="11" name="Retângulo arredondado 10"/>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Retângulo 11"/>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smtClean="0">
                  <a:solidFill>
                    <a:schemeClr val="tx1"/>
                  </a:solidFill>
                </a:rPr>
                <a:t>Biofortification</a:t>
              </a:r>
              <a:endParaRPr lang="en-GB" sz="2000" b="1" kern="1200" dirty="0">
                <a:solidFill>
                  <a:schemeClr val="tx1"/>
                </a:solidFill>
              </a:endParaRPr>
            </a:p>
          </p:txBody>
        </p:sp>
      </p:grpSp>
      <p:pic>
        <p:nvPicPr>
          <p:cNvPr id="6148" name="Picture 4" descr="http://1svs171z94oz9t7d2y7jqv1s.wpengine.netdna-cdn.com/wp-content/uploads/2013/04/shutterstock_77590927.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49299" y="3509670"/>
            <a:ext cx="2903196" cy="261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658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11560" y="549275"/>
            <a:ext cx="7317329" cy="503238"/>
          </a:xfrm>
          <a:extLst/>
        </p:spPr>
        <p:txBody>
          <a:bodyPr wrap="square" numCol="1" anchorCtr="0" compatLnSpc="1">
            <a:prstTxWarp prst="textNoShape">
              <a:avLst/>
            </a:prstTxWarp>
          </a:bodyPr>
          <a:lstStyle/>
          <a:p>
            <a:pPr eaLnBrk="1" hangingPunct="1">
              <a:defRPr/>
            </a:pPr>
            <a:r>
              <a:rPr lang="en-GB" dirty="0" smtClean="0"/>
              <a:t>Biofortification vs. Fortification vs. Supplementation</a:t>
            </a:r>
          </a:p>
        </p:txBody>
      </p:sp>
      <p:grpSp>
        <p:nvGrpSpPr>
          <p:cNvPr id="16" name="Grupo 15"/>
          <p:cNvGrpSpPr/>
          <p:nvPr/>
        </p:nvGrpSpPr>
        <p:grpSpPr>
          <a:xfrm>
            <a:off x="224563" y="3535577"/>
            <a:ext cx="2227373" cy="588690"/>
            <a:chOff x="6666" y="0"/>
            <a:chExt cx="1992465" cy="972220"/>
          </a:xfrm>
          <a:scene3d>
            <a:camera prst="orthographicFront"/>
            <a:lightRig rig="chilly" dir="t"/>
          </a:scene3d>
        </p:grpSpPr>
        <p:sp>
          <p:nvSpPr>
            <p:cNvPr id="17" name="Retângulo arredondado 16"/>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8" name="Retângulo 17"/>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smtClean="0">
                  <a:solidFill>
                    <a:schemeClr val="tx1"/>
                  </a:solidFill>
                </a:rPr>
                <a:t>Fortification</a:t>
              </a:r>
              <a:endParaRPr lang="en-GB" sz="1600" b="1" kern="1200" dirty="0">
                <a:solidFill>
                  <a:schemeClr val="tx1"/>
                </a:solidFill>
              </a:endParaRPr>
            </a:p>
          </p:txBody>
        </p:sp>
      </p:grpSp>
      <p:grpSp>
        <p:nvGrpSpPr>
          <p:cNvPr id="19" name="Grupo 18"/>
          <p:cNvGrpSpPr/>
          <p:nvPr/>
        </p:nvGrpSpPr>
        <p:grpSpPr>
          <a:xfrm>
            <a:off x="224563" y="1698129"/>
            <a:ext cx="2227373" cy="588690"/>
            <a:chOff x="6666" y="0"/>
            <a:chExt cx="1992465" cy="972220"/>
          </a:xfrm>
          <a:scene3d>
            <a:camera prst="orthographicFront"/>
            <a:lightRig rig="chilly" dir="t"/>
          </a:scene3d>
        </p:grpSpPr>
        <p:sp>
          <p:nvSpPr>
            <p:cNvPr id="20" name="Retângulo arredondado 19"/>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1" name="Retângulo 20"/>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smtClean="0">
                  <a:solidFill>
                    <a:schemeClr val="tx1"/>
                  </a:solidFill>
                </a:rPr>
                <a:t>Biofortification</a:t>
              </a:r>
              <a:endParaRPr lang="en-GB" sz="1600" b="1" kern="1200" dirty="0">
                <a:solidFill>
                  <a:schemeClr val="tx1"/>
                </a:solidFill>
              </a:endParaRPr>
            </a:p>
          </p:txBody>
        </p:sp>
      </p:grpSp>
      <p:grpSp>
        <p:nvGrpSpPr>
          <p:cNvPr id="22" name="Grupo 21"/>
          <p:cNvGrpSpPr/>
          <p:nvPr/>
        </p:nvGrpSpPr>
        <p:grpSpPr>
          <a:xfrm>
            <a:off x="224563" y="5358136"/>
            <a:ext cx="2227373" cy="588690"/>
            <a:chOff x="6666" y="0"/>
            <a:chExt cx="1992465" cy="972220"/>
          </a:xfrm>
          <a:scene3d>
            <a:camera prst="orthographicFront"/>
            <a:lightRig rig="chilly" dir="t"/>
          </a:scene3d>
        </p:grpSpPr>
        <p:sp>
          <p:nvSpPr>
            <p:cNvPr id="23" name="Retângulo arredondado 22"/>
            <p:cNvSpPr/>
            <p:nvPr/>
          </p:nvSpPr>
          <p:spPr>
            <a:xfrm>
              <a:off x="6666" y="0"/>
              <a:ext cx="1992465" cy="972220"/>
            </a:xfrm>
            <a:prstGeom prst="roundRect">
              <a:avLst>
                <a:gd name="adj" fmla="val 10000"/>
              </a:avLst>
            </a:prstGeom>
            <a:solidFill>
              <a:schemeClr val="accent3">
                <a:lumMod val="60000"/>
                <a:lumOff val="4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4" name="Retângulo 23"/>
            <p:cNvSpPr/>
            <p:nvPr/>
          </p:nvSpPr>
          <p:spPr>
            <a:xfrm>
              <a:off x="35141" y="28475"/>
              <a:ext cx="1935515" cy="915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b="1" kern="1200" dirty="0" smtClean="0">
                  <a:solidFill>
                    <a:schemeClr val="tx1"/>
                  </a:solidFill>
                </a:rPr>
                <a:t>Supplementation</a:t>
              </a:r>
              <a:endParaRPr lang="en-GB" sz="1600" b="1" kern="1200" dirty="0">
                <a:solidFill>
                  <a:schemeClr val="tx1"/>
                </a:solidFill>
              </a:endParaRPr>
            </a:p>
          </p:txBody>
        </p:sp>
      </p:grpSp>
      <p:grpSp>
        <p:nvGrpSpPr>
          <p:cNvPr id="25" name="Grupo 24"/>
          <p:cNvGrpSpPr/>
          <p:nvPr/>
        </p:nvGrpSpPr>
        <p:grpSpPr>
          <a:xfrm>
            <a:off x="224563" y="2448272"/>
            <a:ext cx="2227373" cy="588690"/>
            <a:chOff x="6666" y="0"/>
            <a:chExt cx="1992465" cy="972220"/>
          </a:xfrm>
          <a:solidFill>
            <a:schemeClr val="bg2"/>
          </a:solidFill>
          <a:scene3d>
            <a:camera prst="orthographicFront"/>
            <a:lightRig rig="chilly" dir="t"/>
          </a:scene3d>
        </p:grpSpPr>
        <p:sp>
          <p:nvSpPr>
            <p:cNvPr id="26" name="Retângulo arredondado 25"/>
            <p:cNvSpPr/>
            <p:nvPr/>
          </p:nvSpPr>
          <p:spPr>
            <a:xfrm>
              <a:off x="6666" y="0"/>
              <a:ext cx="1992465" cy="97222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Retângulo 26"/>
            <p:cNvSpPr/>
            <p:nvPr/>
          </p:nvSpPr>
          <p:spPr>
            <a:xfrm>
              <a:off x="35141" y="28475"/>
              <a:ext cx="1935515" cy="9152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kern="1200" dirty="0" smtClean="0">
                  <a:solidFill>
                    <a:schemeClr val="tx1"/>
                  </a:solidFill>
                </a:rPr>
                <a:t>In the crop/field</a:t>
              </a:r>
              <a:endParaRPr lang="en-GB" sz="1600" kern="1200" dirty="0">
                <a:solidFill>
                  <a:schemeClr val="tx1"/>
                </a:solidFill>
              </a:endParaRPr>
            </a:p>
          </p:txBody>
        </p:sp>
      </p:grpSp>
      <p:grpSp>
        <p:nvGrpSpPr>
          <p:cNvPr id="28" name="Grupo 27"/>
          <p:cNvGrpSpPr/>
          <p:nvPr/>
        </p:nvGrpSpPr>
        <p:grpSpPr>
          <a:xfrm>
            <a:off x="224563" y="4285720"/>
            <a:ext cx="2227373" cy="588690"/>
            <a:chOff x="6666" y="0"/>
            <a:chExt cx="1992465" cy="972220"/>
          </a:xfrm>
          <a:solidFill>
            <a:schemeClr val="bg2"/>
          </a:solidFill>
          <a:scene3d>
            <a:camera prst="orthographicFront"/>
            <a:lightRig rig="chilly" dir="t"/>
          </a:scene3d>
        </p:grpSpPr>
        <p:sp>
          <p:nvSpPr>
            <p:cNvPr id="29" name="Retângulo arredondado 28"/>
            <p:cNvSpPr/>
            <p:nvPr/>
          </p:nvSpPr>
          <p:spPr>
            <a:xfrm>
              <a:off x="6666" y="0"/>
              <a:ext cx="1992465" cy="97222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0" name="Retângulo 29"/>
            <p:cNvSpPr/>
            <p:nvPr/>
          </p:nvSpPr>
          <p:spPr>
            <a:xfrm>
              <a:off x="35141" y="28475"/>
              <a:ext cx="1935515" cy="9152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kern="1200" dirty="0" smtClean="0">
                  <a:solidFill>
                    <a:schemeClr val="tx1"/>
                  </a:solidFill>
                </a:rPr>
                <a:t>In the factory</a:t>
              </a:r>
              <a:endParaRPr lang="en-GB" sz="1600" kern="1200" dirty="0">
                <a:solidFill>
                  <a:schemeClr val="tx1"/>
                </a:solidFill>
              </a:endParaRPr>
            </a:p>
          </p:txBody>
        </p:sp>
      </p:grpSp>
      <p:grpSp>
        <p:nvGrpSpPr>
          <p:cNvPr id="31" name="Grupo 30"/>
          <p:cNvGrpSpPr/>
          <p:nvPr/>
        </p:nvGrpSpPr>
        <p:grpSpPr>
          <a:xfrm>
            <a:off x="224563" y="6122840"/>
            <a:ext cx="2227373" cy="588690"/>
            <a:chOff x="6666" y="0"/>
            <a:chExt cx="1992465" cy="972220"/>
          </a:xfrm>
          <a:solidFill>
            <a:schemeClr val="bg2"/>
          </a:solidFill>
          <a:scene3d>
            <a:camera prst="orthographicFront"/>
            <a:lightRig rig="chilly" dir="t"/>
          </a:scene3d>
        </p:grpSpPr>
        <p:sp>
          <p:nvSpPr>
            <p:cNvPr id="32" name="Retângulo arredondado 31"/>
            <p:cNvSpPr/>
            <p:nvPr/>
          </p:nvSpPr>
          <p:spPr>
            <a:xfrm>
              <a:off x="6666" y="0"/>
              <a:ext cx="1992465" cy="97222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3" name="Retângulo 32"/>
            <p:cNvSpPr/>
            <p:nvPr/>
          </p:nvSpPr>
          <p:spPr>
            <a:xfrm>
              <a:off x="35141" y="28475"/>
              <a:ext cx="1935515" cy="9152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kern="1200" dirty="0" smtClean="0">
                  <a:solidFill>
                    <a:schemeClr val="tx1"/>
                  </a:solidFill>
                </a:rPr>
                <a:t>On the plate</a:t>
              </a:r>
              <a:endParaRPr lang="en-GB" sz="1600" kern="1200" dirty="0">
                <a:solidFill>
                  <a:schemeClr val="tx1"/>
                </a:solidFill>
              </a:endParaRPr>
            </a:p>
          </p:txBody>
        </p:sp>
      </p:grpSp>
      <p:cxnSp>
        <p:nvCxnSpPr>
          <p:cNvPr id="14" name="Conexão reta unidirecional 13"/>
          <p:cNvCxnSpPr/>
          <p:nvPr/>
        </p:nvCxnSpPr>
        <p:spPr>
          <a:xfrm>
            <a:off x="1338249" y="2286819"/>
            <a:ext cx="0" cy="1614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Conexão reta unidirecional 36"/>
          <p:cNvCxnSpPr/>
          <p:nvPr/>
        </p:nvCxnSpPr>
        <p:spPr>
          <a:xfrm>
            <a:off x="1338249" y="4124267"/>
            <a:ext cx="0" cy="1614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Conexão reta unidirecional 37"/>
          <p:cNvCxnSpPr/>
          <p:nvPr/>
        </p:nvCxnSpPr>
        <p:spPr>
          <a:xfrm>
            <a:off x="1338249" y="5946826"/>
            <a:ext cx="0" cy="1614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4" name="Imagem 3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99792" y="3518873"/>
            <a:ext cx="808910" cy="1317929"/>
          </a:xfrm>
          <a:prstGeom prst="rect">
            <a:avLst/>
          </a:prstGeom>
        </p:spPr>
      </p:pic>
      <p:pic>
        <p:nvPicPr>
          <p:cNvPr id="5130" name="Picture 10" descr="http://www.mrbreakfast.com/cereal/c_116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56978" y="3591882"/>
            <a:ext cx="1171911" cy="1171911"/>
          </a:xfrm>
          <a:prstGeom prst="rect">
            <a:avLst/>
          </a:prstGeom>
          <a:noFill/>
          <a:extLst>
            <a:ext uri="{909E8E84-426E-40dd-AFC4-6F175D3DCCD1}">
              <a14:hiddenFill xmlns:a14="http://schemas.microsoft.com/office/drawing/2010/main">
                <a:solidFill>
                  <a:srgbClr val="FFFFFF"/>
                </a:solidFill>
              </a14:hiddenFill>
            </a:ext>
          </a:extLst>
        </p:spPr>
      </p:pic>
      <p:sp>
        <p:nvSpPr>
          <p:cNvPr id="40" name="Igual 39"/>
          <p:cNvSpPr/>
          <p:nvPr/>
        </p:nvSpPr>
        <p:spPr>
          <a:xfrm>
            <a:off x="6200658" y="3961837"/>
            <a:ext cx="504000" cy="43200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41" name="Mais 40"/>
          <p:cNvSpPr/>
          <p:nvPr/>
        </p:nvSpPr>
        <p:spPr>
          <a:xfrm>
            <a:off x="3790620" y="3961837"/>
            <a:ext cx="432000" cy="4320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132" name="Picture 12" descr="http://www.healthydietbase.com/wp-content/uploads/2015/05/bigstock-Essential-Minerals-83029970-310x16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6584" y="3786519"/>
            <a:ext cx="1470407" cy="78263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teaching.shu.ac.uk/hwb/sport/techandinnov/showcase0809/kirsty_francis/images/vitamin.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79589" y="5358135"/>
            <a:ext cx="1116347" cy="1145920"/>
          </a:xfrm>
          <a:prstGeom prst="rect">
            <a:avLst/>
          </a:prstGeom>
          <a:noFill/>
          <a:extLst>
            <a:ext uri="{909E8E84-426E-40dd-AFC4-6F175D3DCCD1}">
              <a14:hiddenFill xmlns:a14="http://schemas.microsoft.com/office/drawing/2010/main">
                <a:solidFill>
                  <a:srgbClr val="FFFFFF"/>
                </a:solidFill>
              </a14:hiddenFill>
            </a:ext>
          </a:extLst>
        </p:spPr>
      </p:pic>
      <p:sp>
        <p:nvSpPr>
          <p:cNvPr id="42" name="Retângulo 41"/>
          <p:cNvSpPr/>
          <p:nvPr/>
        </p:nvSpPr>
        <p:spPr>
          <a:xfrm>
            <a:off x="179512" y="5285113"/>
            <a:ext cx="8136904" cy="1476000"/>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tângulo 52"/>
          <p:cNvSpPr/>
          <p:nvPr/>
        </p:nvSpPr>
        <p:spPr>
          <a:xfrm>
            <a:off x="179512" y="3454382"/>
            <a:ext cx="8136904" cy="1476000"/>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tângulo 53"/>
          <p:cNvSpPr/>
          <p:nvPr/>
        </p:nvSpPr>
        <p:spPr>
          <a:xfrm>
            <a:off x="179512" y="1626952"/>
            <a:ext cx="8136904" cy="1476000"/>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upo 47"/>
          <p:cNvGrpSpPr/>
          <p:nvPr/>
        </p:nvGrpSpPr>
        <p:grpSpPr>
          <a:xfrm>
            <a:off x="2879589" y="1805954"/>
            <a:ext cx="1593177" cy="976676"/>
            <a:chOff x="2715355" y="1805954"/>
            <a:chExt cx="1593177" cy="976676"/>
          </a:xfrm>
        </p:grpSpPr>
        <p:pic>
          <p:nvPicPr>
            <p:cNvPr id="5140" name="Picture 20" descr="Wheat Plant Food Clip Ar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15355" y="1805954"/>
              <a:ext cx="538968" cy="97667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Wheat Plant Food Clip Ar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69564" y="1805954"/>
              <a:ext cx="538968" cy="976676"/>
            </a:xfrm>
            <a:prstGeom prst="rect">
              <a:avLst/>
            </a:prstGeom>
            <a:noFill/>
            <a:extLst>
              <a:ext uri="{909E8E84-426E-40dd-AFC4-6F175D3DCCD1}">
                <a14:hiddenFill xmlns:a14="http://schemas.microsoft.com/office/drawing/2010/main">
                  <a:solidFill>
                    <a:srgbClr val="FFFFFF"/>
                  </a:solidFill>
                </a14:hiddenFill>
              </a:ext>
            </a:extLst>
          </p:spPr>
        </p:pic>
        <p:sp>
          <p:nvSpPr>
            <p:cNvPr id="44" name="Multiplicar 43"/>
            <p:cNvSpPr/>
            <p:nvPr/>
          </p:nvSpPr>
          <p:spPr>
            <a:xfrm>
              <a:off x="3348631" y="2146293"/>
              <a:ext cx="432000" cy="432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upo 48"/>
          <p:cNvGrpSpPr/>
          <p:nvPr/>
        </p:nvGrpSpPr>
        <p:grpSpPr>
          <a:xfrm>
            <a:off x="5818222" y="1755204"/>
            <a:ext cx="1887617" cy="1059099"/>
            <a:chOff x="5443448" y="1755204"/>
            <a:chExt cx="1887617" cy="1059099"/>
          </a:xfrm>
        </p:grpSpPr>
        <p:pic>
          <p:nvPicPr>
            <p:cNvPr id="5144" name="Picture 24" descr="https://www.michaeljfox.org/files/blog/Genome.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rot="1756292">
              <a:off x="6780653" y="1755204"/>
              <a:ext cx="550412" cy="105909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o 45"/>
            <p:cNvGrpSpPr/>
            <p:nvPr/>
          </p:nvGrpSpPr>
          <p:grpSpPr>
            <a:xfrm>
              <a:off x="5443448" y="1824744"/>
              <a:ext cx="1081590" cy="939653"/>
              <a:chOff x="5425318" y="1777843"/>
              <a:chExt cx="959105" cy="1147101"/>
            </a:xfrm>
          </p:grpSpPr>
          <p:pic>
            <p:nvPicPr>
              <p:cNvPr id="5146" name="Picture 26" descr="http://www.thunkedup.com/services/images/sprout.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
              <a:stretch/>
            </p:blipFill>
            <p:spPr bwMode="auto">
              <a:xfrm>
                <a:off x="5686789" y="2132855"/>
                <a:ext cx="398011" cy="79208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6" descr="http://www.thunkedup.com/services/images/sprout.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
              <a:stretch/>
            </p:blipFill>
            <p:spPr bwMode="auto">
              <a:xfrm>
                <a:off x="5425318" y="1777843"/>
                <a:ext cx="402540" cy="80110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http://www.thunkedup.com/services/images/sprout.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
              <a:stretch/>
            </p:blipFill>
            <p:spPr bwMode="auto">
              <a:xfrm>
                <a:off x="6042176" y="1927262"/>
                <a:ext cx="342247" cy="68111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5" name="CaixaDeTexto 44"/>
          <p:cNvSpPr txBox="1"/>
          <p:nvPr/>
        </p:nvSpPr>
        <p:spPr>
          <a:xfrm>
            <a:off x="4670446" y="2213628"/>
            <a:ext cx="909666" cy="369332"/>
          </a:xfrm>
          <a:prstGeom prst="rect">
            <a:avLst/>
          </a:prstGeom>
          <a:noFill/>
        </p:spPr>
        <p:txBody>
          <a:bodyPr wrap="square" rtlCol="0">
            <a:spAutoFit/>
          </a:bodyPr>
          <a:lstStyle/>
          <a:p>
            <a:r>
              <a:rPr lang="en-GB" i="1" dirty="0"/>
              <a:t>a</a:t>
            </a:r>
            <a:r>
              <a:rPr lang="en-GB" i="1" dirty="0" smtClean="0"/>
              <a:t>nd/or</a:t>
            </a:r>
            <a:endParaRPr lang="en-GB" i="1" dirty="0"/>
          </a:p>
        </p:txBody>
      </p:sp>
      <p:sp>
        <p:nvSpPr>
          <p:cNvPr id="47" name="CaixaDeTexto 46"/>
          <p:cNvSpPr txBox="1"/>
          <p:nvPr/>
        </p:nvSpPr>
        <p:spPr>
          <a:xfrm>
            <a:off x="3321099" y="4561174"/>
            <a:ext cx="1549145" cy="338554"/>
          </a:xfrm>
          <a:prstGeom prst="rect">
            <a:avLst/>
          </a:prstGeom>
          <a:noFill/>
        </p:spPr>
        <p:txBody>
          <a:bodyPr wrap="square" rtlCol="0">
            <a:spAutoFit/>
          </a:bodyPr>
          <a:lstStyle/>
          <a:p>
            <a:r>
              <a:rPr lang="en-GB" sz="1600" dirty="0" smtClean="0"/>
              <a:t>Food processing</a:t>
            </a:r>
            <a:endParaRPr lang="en-GB" sz="1600" dirty="0"/>
          </a:p>
        </p:txBody>
      </p:sp>
      <p:sp>
        <p:nvSpPr>
          <p:cNvPr id="69" name="CaixaDeTexto 68"/>
          <p:cNvSpPr txBox="1"/>
          <p:nvPr/>
        </p:nvSpPr>
        <p:spPr>
          <a:xfrm>
            <a:off x="2762297" y="2782629"/>
            <a:ext cx="1827760" cy="338554"/>
          </a:xfrm>
          <a:prstGeom prst="rect">
            <a:avLst/>
          </a:prstGeom>
          <a:noFill/>
        </p:spPr>
        <p:txBody>
          <a:bodyPr wrap="square" rtlCol="0">
            <a:spAutoFit/>
          </a:bodyPr>
          <a:lstStyle/>
          <a:p>
            <a:r>
              <a:rPr lang="en-GB" sz="1600" dirty="0" smtClean="0"/>
              <a:t>Selective breeding</a:t>
            </a:r>
            <a:endParaRPr lang="en-GB" sz="1600" dirty="0"/>
          </a:p>
        </p:txBody>
      </p:sp>
      <p:sp>
        <p:nvSpPr>
          <p:cNvPr id="70" name="CaixaDeTexto 69"/>
          <p:cNvSpPr txBox="1"/>
          <p:nvPr/>
        </p:nvSpPr>
        <p:spPr>
          <a:xfrm>
            <a:off x="5423668" y="2782629"/>
            <a:ext cx="2676724" cy="338554"/>
          </a:xfrm>
          <a:prstGeom prst="rect">
            <a:avLst/>
          </a:prstGeom>
          <a:noFill/>
        </p:spPr>
        <p:txBody>
          <a:bodyPr wrap="square" rtlCol="0">
            <a:spAutoFit/>
          </a:bodyPr>
          <a:lstStyle/>
          <a:p>
            <a:r>
              <a:rPr lang="en-GB" sz="1600" dirty="0" smtClean="0"/>
              <a:t>Genetic modification (faster!)</a:t>
            </a:r>
            <a:endParaRPr lang="en-GB" sz="1600" dirty="0"/>
          </a:p>
        </p:txBody>
      </p:sp>
      <p:sp>
        <p:nvSpPr>
          <p:cNvPr id="50" name="CaixaDeTexto 49"/>
          <p:cNvSpPr txBox="1"/>
          <p:nvPr/>
        </p:nvSpPr>
        <p:spPr>
          <a:xfrm>
            <a:off x="2762297" y="6417185"/>
            <a:ext cx="1962588" cy="338554"/>
          </a:xfrm>
          <a:prstGeom prst="rect">
            <a:avLst/>
          </a:prstGeom>
          <a:noFill/>
        </p:spPr>
        <p:txBody>
          <a:bodyPr wrap="square" rtlCol="0">
            <a:spAutoFit/>
          </a:bodyPr>
          <a:lstStyle/>
          <a:p>
            <a:r>
              <a:rPr lang="en-GB" sz="1600" dirty="0" smtClean="0"/>
              <a:t>Dietary supplements</a:t>
            </a:r>
            <a:endParaRPr lang="en-GB" sz="1600" dirty="0"/>
          </a:p>
        </p:txBody>
      </p:sp>
    </p:spTree>
    <p:extLst>
      <p:ext uri="{BB962C8B-B14F-4D97-AF65-F5344CB8AC3E}">
        <p14:creationId xmlns:p14="http://schemas.microsoft.com/office/powerpoint/2010/main" val="1865179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smtClean="0"/>
              <a:t>Biofortification Program Strategy</a:t>
            </a:r>
          </a:p>
        </p:txBody>
      </p:sp>
      <p:grpSp>
        <p:nvGrpSpPr>
          <p:cNvPr id="15" name="Grupo 14"/>
          <p:cNvGrpSpPr/>
          <p:nvPr/>
        </p:nvGrpSpPr>
        <p:grpSpPr>
          <a:xfrm>
            <a:off x="179512" y="1291836"/>
            <a:ext cx="7128792" cy="5566164"/>
            <a:chOff x="251520" y="1427058"/>
            <a:chExt cx="7848872" cy="5278950"/>
          </a:xfrm>
        </p:grpSpPr>
        <p:graphicFrame>
          <p:nvGraphicFramePr>
            <p:cNvPr id="4" name="Diagrama 3"/>
            <p:cNvGraphicFramePr/>
            <p:nvPr>
              <p:extLst>
                <p:ext uri="{D42A27DB-BD31-4B8C-83A1-F6EECF244321}">
                  <p14:modId xmlns:p14="http://schemas.microsoft.com/office/powerpoint/2010/main" val="3473089644"/>
                </p:ext>
              </p:extLst>
            </p:nvPr>
          </p:nvGraphicFramePr>
          <p:xfrm>
            <a:off x="251520" y="1427058"/>
            <a:ext cx="7848872" cy="527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455943" y="5665696"/>
              <a:ext cx="118909" cy="10242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 name="CaixaDeTexto 4"/>
            <p:cNvSpPr txBox="1"/>
            <p:nvPr/>
          </p:nvSpPr>
          <p:spPr>
            <a:xfrm>
              <a:off x="455943" y="5668154"/>
              <a:ext cx="3096145" cy="369332"/>
            </a:xfrm>
            <a:prstGeom prst="rect">
              <a:avLst/>
            </a:prstGeom>
            <a:noFill/>
          </p:spPr>
          <p:txBody>
            <a:bodyPr wrap="square" rtlCol="0">
              <a:spAutoFit/>
            </a:bodyPr>
            <a:lstStyle/>
            <a:p>
              <a:r>
                <a:rPr lang="en-GB" dirty="0" smtClean="0">
                  <a:latin typeface="+mn-lt"/>
                </a:rPr>
                <a:t>Setting targets</a:t>
              </a:r>
              <a:endParaRPr lang="en-GB" dirty="0">
                <a:latin typeface="+mn-lt"/>
              </a:endParaRPr>
            </a:p>
          </p:txBody>
        </p:sp>
        <p:sp>
          <p:nvSpPr>
            <p:cNvPr id="12" name="CaixaDeTexto 11"/>
            <p:cNvSpPr txBox="1"/>
            <p:nvPr/>
          </p:nvSpPr>
          <p:spPr>
            <a:xfrm>
              <a:off x="2264064" y="5639301"/>
              <a:ext cx="3240360" cy="923330"/>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Population</a:t>
              </a:r>
            </a:p>
            <a:p>
              <a:pPr marL="285750" indent="-285750">
                <a:buFont typeface="Wingdings" panose="05000000000000000000" pitchFamily="2" charset="2"/>
                <a:buChar char="q"/>
              </a:pPr>
              <a:r>
                <a:rPr lang="en-GB" dirty="0" smtClean="0"/>
                <a:t>Micronutrient</a:t>
              </a:r>
            </a:p>
            <a:p>
              <a:pPr marL="285750" indent="-285750">
                <a:buFont typeface="Wingdings" panose="05000000000000000000" pitchFamily="2" charset="2"/>
                <a:buChar char="q"/>
              </a:pPr>
              <a:r>
                <a:rPr lang="en-GB" dirty="0" smtClean="0"/>
                <a:t>Environmental conditions</a:t>
              </a:r>
              <a:endParaRPr lang="en-GB" dirty="0"/>
            </a:p>
          </p:txBody>
        </p:sp>
        <p:sp>
          <p:nvSpPr>
            <p:cNvPr id="13" name="Chaveta à direita 12"/>
            <p:cNvSpPr/>
            <p:nvPr/>
          </p:nvSpPr>
          <p:spPr>
            <a:xfrm flipH="1">
              <a:off x="2107560" y="5639302"/>
              <a:ext cx="306054" cy="836056"/>
            </a:xfrm>
            <a:prstGeom prst="rightBrace">
              <a:avLst>
                <a:gd name="adj1" fmla="val 8333"/>
                <a:gd name="adj2" fmla="val 247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 name="Grupo 16"/>
          <p:cNvGrpSpPr/>
          <p:nvPr/>
        </p:nvGrpSpPr>
        <p:grpSpPr>
          <a:xfrm>
            <a:off x="7054677" y="2412450"/>
            <a:ext cx="2026568" cy="711954"/>
            <a:chOff x="6666" y="-203570"/>
            <a:chExt cx="1992465" cy="1175790"/>
          </a:xfrm>
          <a:solidFill>
            <a:schemeClr val="bg1">
              <a:lumMod val="85000"/>
            </a:schemeClr>
          </a:solidFill>
          <a:scene3d>
            <a:camera prst="orthographicFront"/>
            <a:lightRig rig="chilly" dir="t"/>
          </a:scene3d>
        </p:grpSpPr>
        <p:sp>
          <p:nvSpPr>
            <p:cNvPr id="18" name="Retângulo arredondado 17"/>
            <p:cNvSpPr/>
            <p:nvPr/>
          </p:nvSpPr>
          <p:spPr>
            <a:xfrm>
              <a:off x="6666" y="-203570"/>
              <a:ext cx="1992465" cy="1175790"/>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Retângulo 18"/>
            <p:cNvSpPr/>
            <p:nvPr/>
          </p:nvSpPr>
          <p:spPr>
            <a:xfrm>
              <a:off x="35141" y="-203570"/>
              <a:ext cx="1935515" cy="114731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Aft>
                  <a:spcPct val="35000"/>
                </a:spcAft>
              </a:pPr>
              <a:r>
                <a:rPr lang="en-GB" b="1" dirty="0">
                  <a:solidFill>
                    <a:schemeClr val="tx1"/>
                  </a:solidFill>
                </a:rPr>
                <a:t>Improved diet </a:t>
              </a:r>
              <a:r>
                <a:rPr lang="en-GB" dirty="0">
                  <a:solidFill>
                    <a:schemeClr val="tx1"/>
                  </a:solidFill>
                </a:rPr>
                <a:t>for</a:t>
              </a:r>
              <a:r>
                <a:rPr lang="en-GB" b="1" dirty="0">
                  <a:solidFill>
                    <a:schemeClr val="tx1"/>
                  </a:solidFill>
                </a:rPr>
                <a:t> target </a:t>
              </a:r>
              <a:r>
                <a:rPr lang="en-GB" b="1" dirty="0" smtClean="0">
                  <a:solidFill>
                    <a:schemeClr val="tx1"/>
                  </a:solidFill>
                </a:rPr>
                <a:t>population</a:t>
              </a:r>
              <a:endParaRPr lang="en-GB" b="1" dirty="0">
                <a:solidFill>
                  <a:schemeClr val="tx1"/>
                </a:solidFill>
              </a:endParaRPr>
            </a:p>
          </p:txBody>
        </p:sp>
      </p:grpSp>
      <p:pic>
        <p:nvPicPr>
          <p:cNvPr id="7172" name="Picture 4" descr="http://blog.cimmyt.org/wp-content/uploads/sites/11/2013/04/provitaminaA_HarvestPlus.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658052" y="4181935"/>
            <a:ext cx="3155545" cy="24328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Imagem 15" descr="Recorte de Ecrã"/>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51520" y="1770756"/>
            <a:ext cx="1365836" cy="23762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9434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611560" y="549275"/>
            <a:ext cx="6624265" cy="503238"/>
          </a:xfrm>
          <a:extLst/>
        </p:spPr>
        <p:txBody>
          <a:bodyPr wrap="square" numCol="1" anchorCtr="0" compatLnSpc="1">
            <a:prstTxWarp prst="textNoShape">
              <a:avLst/>
            </a:prstTxWarp>
          </a:bodyPr>
          <a:lstStyle/>
          <a:p>
            <a:pPr eaLnBrk="1" hangingPunct="1">
              <a:defRPr/>
            </a:pPr>
            <a:r>
              <a:rPr lang="en-GB" dirty="0" smtClean="0"/>
              <a:t>Biofortification – Who is growing what</a:t>
            </a:r>
          </a:p>
        </p:txBody>
      </p:sp>
      <p:grpSp>
        <p:nvGrpSpPr>
          <p:cNvPr id="2" name="Grupo 1"/>
          <p:cNvGrpSpPr/>
          <p:nvPr/>
        </p:nvGrpSpPr>
        <p:grpSpPr>
          <a:xfrm>
            <a:off x="1057556" y="5937611"/>
            <a:ext cx="6682796" cy="946673"/>
            <a:chOff x="395536" y="5631072"/>
            <a:chExt cx="6696744" cy="946673"/>
          </a:xfrm>
        </p:grpSpPr>
        <p:grpSp>
          <p:nvGrpSpPr>
            <p:cNvPr id="4" name="Grupo 2"/>
            <p:cNvGrpSpPr>
              <a:grpSpLocks/>
            </p:cNvGrpSpPr>
            <p:nvPr/>
          </p:nvGrpSpPr>
          <p:grpSpPr bwMode="auto">
            <a:xfrm flipV="1">
              <a:off x="395536" y="5631072"/>
              <a:ext cx="6696744" cy="720080"/>
              <a:chOff x="179388" y="4797425"/>
              <a:chExt cx="8704262" cy="1568450"/>
            </a:xfrm>
            <a:solidFill>
              <a:srgbClr val="92D050">
                <a:alpha val="47059"/>
              </a:srgbClr>
            </a:solidFill>
          </p:grpSpPr>
          <p:sp>
            <p:nvSpPr>
              <p:cNvPr id="5"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6"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7" name="Retângulo 6"/>
            <p:cNvSpPr/>
            <p:nvPr/>
          </p:nvSpPr>
          <p:spPr>
            <a:xfrm>
              <a:off x="395536" y="5931414"/>
              <a:ext cx="6696744" cy="646331"/>
            </a:xfrm>
            <a:prstGeom prst="rect">
              <a:avLst/>
            </a:prstGeom>
          </p:spPr>
          <p:txBody>
            <a:bodyPr wrap="square">
              <a:spAutoFit/>
            </a:bodyPr>
            <a:lstStyle/>
            <a:p>
              <a:pPr algn="ctr"/>
              <a:r>
                <a:rPr lang="en-US" dirty="0" smtClean="0">
                  <a:latin typeface="+mn-lt"/>
                </a:rPr>
                <a:t>Most common micronutrients deficiencies: </a:t>
              </a:r>
              <a:r>
                <a:rPr lang="en-US" b="1" dirty="0" smtClean="0">
                  <a:latin typeface="+mn-lt"/>
                </a:rPr>
                <a:t>vitamin A</a:t>
              </a:r>
              <a:r>
                <a:rPr lang="en-US" dirty="0" smtClean="0">
                  <a:latin typeface="+mn-lt"/>
                </a:rPr>
                <a:t>, </a:t>
              </a:r>
              <a:r>
                <a:rPr lang="en-US" b="1" dirty="0" smtClean="0">
                  <a:latin typeface="+mn-lt"/>
                </a:rPr>
                <a:t>iron</a:t>
              </a:r>
              <a:r>
                <a:rPr lang="en-US" dirty="0" smtClean="0">
                  <a:latin typeface="+mn-lt"/>
                </a:rPr>
                <a:t> and </a:t>
              </a:r>
              <a:r>
                <a:rPr lang="en-US" b="1" dirty="0" smtClean="0">
                  <a:latin typeface="+mn-lt"/>
                </a:rPr>
                <a:t>zinc</a:t>
              </a:r>
              <a:endParaRPr lang="en-GB" b="1" dirty="0">
                <a:latin typeface="+mn-lt"/>
              </a:endParaRPr>
            </a:p>
          </p:txBody>
        </p:sp>
      </p:grpSp>
      <p:grpSp>
        <p:nvGrpSpPr>
          <p:cNvPr id="9" name="Grupo 8"/>
          <p:cNvGrpSpPr/>
          <p:nvPr/>
        </p:nvGrpSpPr>
        <p:grpSpPr>
          <a:xfrm flipV="1">
            <a:off x="2267744" y="1475049"/>
            <a:ext cx="6750423" cy="720080"/>
            <a:chOff x="395536" y="5631072"/>
            <a:chExt cx="6696744" cy="720080"/>
          </a:xfrm>
        </p:grpSpPr>
        <p:grpSp>
          <p:nvGrpSpPr>
            <p:cNvPr id="10" name="Grupo 2"/>
            <p:cNvGrpSpPr>
              <a:grpSpLocks/>
            </p:cNvGrpSpPr>
            <p:nvPr/>
          </p:nvGrpSpPr>
          <p:grpSpPr bwMode="auto">
            <a:xfrm flipV="1">
              <a:off x="395536" y="5631072"/>
              <a:ext cx="6696744" cy="720080"/>
              <a:chOff x="179388" y="4797425"/>
              <a:chExt cx="8704262" cy="1568450"/>
            </a:xfrm>
            <a:solidFill>
              <a:srgbClr val="92D050">
                <a:alpha val="47059"/>
              </a:srgbClr>
            </a:solidFill>
          </p:grpSpPr>
          <p:sp>
            <p:nvSpPr>
              <p:cNvPr id="12" name="Rounded Rectangle 4"/>
              <p:cNvSpPr/>
              <p:nvPr/>
            </p:nvSpPr>
            <p:spPr>
              <a:xfrm>
                <a:off x="179388" y="4797425"/>
                <a:ext cx="8704262"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739600"/>
                  </a:solidFill>
                </a:endParaRPr>
              </a:p>
            </p:txBody>
          </p:sp>
          <p:sp>
            <p:nvSpPr>
              <p:cNvPr id="13" name="Freeform 5"/>
              <p:cNvSpPr/>
              <p:nvPr/>
            </p:nvSpPr>
            <p:spPr>
              <a:xfrm rot="10800000">
                <a:off x="890588" y="5873750"/>
                <a:ext cx="78105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11" name="Retângulo 10"/>
            <p:cNvSpPr/>
            <p:nvPr/>
          </p:nvSpPr>
          <p:spPr>
            <a:xfrm flipV="1">
              <a:off x="395536" y="5654415"/>
              <a:ext cx="6696744" cy="646331"/>
            </a:xfrm>
            <a:prstGeom prst="rect">
              <a:avLst/>
            </a:prstGeom>
          </p:spPr>
          <p:txBody>
            <a:bodyPr wrap="square">
              <a:spAutoFit/>
            </a:bodyPr>
            <a:lstStyle/>
            <a:p>
              <a:pPr algn="ctr"/>
              <a:r>
                <a:rPr lang="en-US" dirty="0" smtClean="0">
                  <a:latin typeface="+mn-lt"/>
                </a:rPr>
                <a:t>Most common conventionally bred crops: </a:t>
              </a:r>
              <a:r>
                <a:rPr lang="en-US" b="1" dirty="0" smtClean="0">
                  <a:latin typeface="+mn-lt"/>
                </a:rPr>
                <a:t>maize</a:t>
              </a:r>
              <a:r>
                <a:rPr lang="en-US" dirty="0" smtClean="0">
                  <a:latin typeface="+mn-lt"/>
                </a:rPr>
                <a:t>, </a:t>
              </a:r>
              <a:r>
                <a:rPr lang="en-US" b="1" dirty="0" smtClean="0">
                  <a:latin typeface="+mn-lt"/>
                </a:rPr>
                <a:t>beans</a:t>
              </a:r>
              <a:r>
                <a:rPr lang="en-US" dirty="0" smtClean="0">
                  <a:latin typeface="+mn-lt"/>
                </a:rPr>
                <a:t>, </a:t>
              </a:r>
              <a:r>
                <a:rPr lang="en-US" b="1" dirty="0" smtClean="0">
                  <a:latin typeface="+mn-lt"/>
                </a:rPr>
                <a:t>rice</a:t>
              </a:r>
              <a:r>
                <a:rPr lang="en-US" dirty="0" smtClean="0">
                  <a:latin typeface="+mn-lt"/>
                </a:rPr>
                <a:t>, </a:t>
              </a:r>
              <a:r>
                <a:rPr lang="en-US" b="1" dirty="0" smtClean="0">
                  <a:latin typeface="+mn-lt"/>
                </a:rPr>
                <a:t>wheat</a:t>
              </a:r>
              <a:r>
                <a:rPr lang="en-US" dirty="0" smtClean="0">
                  <a:latin typeface="+mn-lt"/>
                </a:rPr>
                <a:t>…</a:t>
              </a:r>
              <a:endParaRPr lang="en-GB" b="1" dirty="0">
                <a:latin typeface="+mn-lt"/>
              </a:endParaRPr>
            </a:p>
          </p:txBody>
        </p:sp>
      </p:grpSp>
      <p:sp>
        <p:nvSpPr>
          <p:cNvPr id="14" name="Retângulo 13"/>
          <p:cNvSpPr/>
          <p:nvPr/>
        </p:nvSpPr>
        <p:spPr>
          <a:xfrm>
            <a:off x="7740352" y="5901937"/>
            <a:ext cx="1403648" cy="261610"/>
          </a:xfrm>
          <a:prstGeom prst="rect">
            <a:avLst/>
          </a:prstGeom>
        </p:spPr>
        <p:txBody>
          <a:bodyPr wrap="square">
            <a:spAutoFit/>
          </a:bodyPr>
          <a:lstStyle/>
          <a:p>
            <a:r>
              <a:rPr lang="en-GB" sz="1100" dirty="0" smtClean="0"/>
              <a:t>www.harvestplus.org</a:t>
            </a:r>
            <a:endParaRPr lang="en-GB" sz="1100" dirty="0"/>
          </a:p>
        </p:txBody>
      </p:sp>
      <p:pic>
        <p:nvPicPr>
          <p:cNvPr id="3" name="Imagem 2"/>
          <p:cNvPicPr>
            <a:picLocks noChangeAspect="1"/>
          </p:cNvPicPr>
          <p:nvPr/>
        </p:nvPicPr>
        <p:blipFill rotWithShape="1">
          <a:blip r:embed="rId3" cstate="print">
            <a:extLst>
              <a:ext uri="{28A0092B-C50C-407E-A947-70E740481C1C}">
                <a14:useLocalDpi xmlns:a14="http://schemas.microsoft.com/office/drawing/2010/main"/>
              </a:ext>
            </a:extLst>
          </a:blip>
          <a:srcRect t="18304" b="11413"/>
          <a:stretch/>
        </p:blipFill>
        <p:spPr>
          <a:xfrm>
            <a:off x="0" y="2230166"/>
            <a:ext cx="9144000" cy="3672408"/>
          </a:xfrm>
          <a:prstGeom prst="rect">
            <a:avLst/>
          </a:prstGeom>
        </p:spPr>
      </p:pic>
    </p:spTree>
    <p:extLst>
      <p:ext uri="{BB962C8B-B14F-4D97-AF65-F5344CB8AC3E}">
        <p14:creationId xmlns:p14="http://schemas.microsoft.com/office/powerpoint/2010/main" val="20389636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a:grpSpLocks/>
          </p:cNvGrpSpPr>
          <p:nvPr/>
        </p:nvGrpSpPr>
        <p:grpSpPr bwMode="auto">
          <a:xfrm rot="10800000" flipH="1">
            <a:off x="323528" y="1869844"/>
            <a:ext cx="6840760" cy="937690"/>
            <a:chOff x="196850" y="2781300"/>
            <a:chExt cx="4879975" cy="1568450"/>
          </a:xfrm>
          <a:solidFill>
            <a:schemeClr val="bg1">
              <a:lumMod val="85000"/>
            </a:schemeClr>
          </a:solidFill>
        </p:grpSpPr>
        <p:sp>
          <p:nvSpPr>
            <p:cNvPr id="7" name="Rounded Rectangle 4"/>
            <p:cNvSpPr/>
            <p:nvPr/>
          </p:nvSpPr>
          <p:spPr bwMode="auto">
            <a:xfrm>
              <a:off x="196850" y="3273425"/>
              <a:ext cx="4879975" cy="10763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8" name="Freeform 5"/>
            <p:cNvSpPr/>
            <p:nvPr/>
          </p:nvSpPr>
          <p:spPr bwMode="auto">
            <a:xfrm>
              <a:off x="717550" y="2781300"/>
              <a:ext cx="723900"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solidFill>
                    <a:schemeClr val="tx1"/>
                  </a:solidFill>
                </a:rPr>
                <a:t>                </a:t>
              </a:r>
            </a:p>
          </p:txBody>
        </p:sp>
      </p:grpSp>
      <p:sp>
        <p:nvSpPr>
          <p:cNvPr id="2" name="Marcador de Posição do Texto 1"/>
          <p:cNvSpPr>
            <a:spLocks noGrp="1"/>
          </p:cNvSpPr>
          <p:nvPr>
            <p:ph type="body" idx="10"/>
          </p:nvPr>
        </p:nvSpPr>
        <p:spPr>
          <a:xfrm>
            <a:off x="330074" y="1880348"/>
            <a:ext cx="6834214" cy="632972"/>
          </a:xfrm>
        </p:spPr>
        <p:txBody>
          <a:bodyPr/>
          <a:lstStyle/>
          <a:p>
            <a:pPr algn="ctr"/>
            <a:r>
              <a:rPr lang="en-US" sz="1800" b="0" dirty="0" smtClean="0">
                <a:solidFill>
                  <a:schemeClr val="tx1"/>
                </a:solidFill>
              </a:rPr>
              <a:t>Crop </a:t>
            </a:r>
            <a:r>
              <a:rPr lang="en-US" sz="1800" b="0" dirty="0">
                <a:solidFill>
                  <a:schemeClr val="tx1"/>
                </a:solidFill>
              </a:rPr>
              <a:t>produced </a:t>
            </a:r>
            <a:r>
              <a:rPr lang="en-US" sz="1800" b="0" dirty="0" smtClean="0">
                <a:solidFill>
                  <a:schemeClr val="tx1"/>
                </a:solidFill>
              </a:rPr>
              <a:t>through </a:t>
            </a:r>
            <a:r>
              <a:rPr lang="en-US" sz="1800" dirty="0" smtClean="0">
                <a:solidFill>
                  <a:schemeClr val="tx1"/>
                </a:solidFill>
              </a:rPr>
              <a:t>genetic </a:t>
            </a:r>
            <a:r>
              <a:rPr lang="en-US" sz="1800" dirty="0">
                <a:solidFill>
                  <a:schemeClr val="tx1"/>
                </a:solidFill>
              </a:rPr>
              <a:t>engineering </a:t>
            </a:r>
            <a:r>
              <a:rPr lang="en-US" sz="1800" b="0" dirty="0">
                <a:solidFill>
                  <a:schemeClr val="tx1"/>
                </a:solidFill>
              </a:rPr>
              <a:t>to </a:t>
            </a:r>
            <a:r>
              <a:rPr lang="en-US" sz="1800" b="0" dirty="0" smtClean="0">
                <a:solidFill>
                  <a:schemeClr val="tx1"/>
                </a:solidFill>
              </a:rPr>
              <a:t>biosynthesize </a:t>
            </a:r>
            <a:br>
              <a:rPr lang="en-US" sz="1800" b="0" dirty="0" smtClean="0">
                <a:solidFill>
                  <a:schemeClr val="tx1"/>
                </a:solidFill>
              </a:rPr>
            </a:br>
            <a:r>
              <a:rPr lang="el-GR" sz="1800" dirty="0" smtClean="0">
                <a:solidFill>
                  <a:schemeClr val="tx1"/>
                </a:solidFill>
              </a:rPr>
              <a:t>β</a:t>
            </a:r>
            <a:r>
              <a:rPr lang="en-US" sz="1800" dirty="0" smtClean="0">
                <a:solidFill>
                  <a:schemeClr val="tx1"/>
                </a:solidFill>
              </a:rPr>
              <a:t>-carotene</a:t>
            </a:r>
            <a:r>
              <a:rPr lang="en-US" sz="1800" b="0" dirty="0">
                <a:solidFill>
                  <a:schemeClr val="tx1"/>
                </a:solidFill>
              </a:rPr>
              <a:t>, a precursor of </a:t>
            </a:r>
            <a:r>
              <a:rPr lang="en-US" sz="1800" dirty="0" smtClean="0">
                <a:solidFill>
                  <a:schemeClr val="tx1"/>
                </a:solidFill>
              </a:rPr>
              <a:t>vitamin A</a:t>
            </a:r>
            <a:endParaRPr lang="en-GB" sz="1800" dirty="0">
              <a:solidFill>
                <a:schemeClr val="tx1"/>
              </a:solidFill>
            </a:endParaRPr>
          </a:p>
        </p:txBody>
      </p:sp>
      <p:sp>
        <p:nvSpPr>
          <p:cNvPr id="3" name="Marcador de Posição do Texto 2"/>
          <p:cNvSpPr>
            <a:spLocks noGrp="1"/>
          </p:cNvSpPr>
          <p:nvPr>
            <p:ph type="body" idx="12"/>
          </p:nvPr>
        </p:nvSpPr>
        <p:spPr>
          <a:xfrm>
            <a:off x="467544" y="2799590"/>
            <a:ext cx="4464496" cy="3384376"/>
          </a:xfrm>
          <a:noFill/>
        </p:spPr>
        <p:txBody>
          <a:bodyPr/>
          <a:lstStyle/>
          <a:p>
            <a:pPr marL="285750" indent="-285750" algn="just">
              <a:spcAft>
                <a:spcPts val="600"/>
              </a:spcAft>
              <a:buFont typeface="Wingdings" panose="05000000000000000000" pitchFamily="2" charset="2"/>
              <a:buChar char="q"/>
            </a:pPr>
            <a:r>
              <a:rPr lang="en-US" sz="1800" dirty="0" smtClean="0">
                <a:solidFill>
                  <a:schemeClr val="tx1"/>
                </a:solidFill>
              </a:rPr>
              <a:t>New </a:t>
            </a:r>
            <a:r>
              <a:rPr lang="en-US" sz="1800" dirty="0">
                <a:solidFill>
                  <a:schemeClr val="tx1"/>
                </a:solidFill>
              </a:rPr>
              <a:t>way to address </a:t>
            </a:r>
            <a:r>
              <a:rPr lang="en-US" sz="1800" b="1" dirty="0" smtClean="0">
                <a:solidFill>
                  <a:schemeClr val="tx1"/>
                </a:solidFill>
              </a:rPr>
              <a:t>vitamin A </a:t>
            </a:r>
            <a:r>
              <a:rPr lang="en-US" sz="1800" dirty="0" smtClean="0">
                <a:solidFill>
                  <a:schemeClr val="tx1"/>
                </a:solidFill>
              </a:rPr>
              <a:t>deficiency </a:t>
            </a:r>
          </a:p>
          <a:p>
            <a:pPr marL="285750" indent="-285750" algn="just">
              <a:spcAft>
                <a:spcPts val="600"/>
              </a:spcAft>
              <a:buFont typeface="Wingdings" panose="05000000000000000000" pitchFamily="2" charset="2"/>
              <a:buChar char="q"/>
            </a:pPr>
            <a:r>
              <a:rPr lang="en-US" sz="1800" dirty="0" smtClean="0">
                <a:solidFill>
                  <a:schemeClr val="tx1"/>
                </a:solidFill>
              </a:rPr>
              <a:t>Successful production of </a:t>
            </a:r>
            <a:r>
              <a:rPr lang="en-US" sz="1800" i="1" dirty="0" smtClean="0">
                <a:solidFill>
                  <a:schemeClr val="tx1"/>
                </a:solidFill>
              </a:rPr>
              <a:t>Golden Rice 1 </a:t>
            </a:r>
            <a:r>
              <a:rPr lang="en-US" sz="1800" dirty="0" smtClean="0">
                <a:solidFill>
                  <a:schemeClr val="tx1"/>
                </a:solidFill>
              </a:rPr>
              <a:t>and improved </a:t>
            </a:r>
            <a:r>
              <a:rPr lang="en-US" sz="1800" i="1" dirty="0" smtClean="0">
                <a:solidFill>
                  <a:schemeClr val="tx1"/>
                </a:solidFill>
              </a:rPr>
              <a:t>Golden </a:t>
            </a:r>
            <a:r>
              <a:rPr lang="en-US" sz="1800" i="1" dirty="0">
                <a:solidFill>
                  <a:schemeClr val="tx1"/>
                </a:solidFill>
              </a:rPr>
              <a:t>Rice 2</a:t>
            </a:r>
            <a:r>
              <a:rPr lang="en-US" sz="1800" dirty="0">
                <a:solidFill>
                  <a:schemeClr val="tx1"/>
                </a:solidFill>
              </a:rPr>
              <a:t> </a:t>
            </a:r>
            <a:r>
              <a:rPr lang="en-US" sz="1800" dirty="0" smtClean="0">
                <a:solidFill>
                  <a:schemeClr val="tx1"/>
                </a:solidFill>
              </a:rPr>
              <a:t>(produces </a:t>
            </a:r>
            <a:r>
              <a:rPr lang="en-US" sz="1800" dirty="0">
                <a:solidFill>
                  <a:schemeClr val="tx1"/>
                </a:solidFill>
              </a:rPr>
              <a:t>up to </a:t>
            </a:r>
            <a:r>
              <a:rPr lang="en-US" sz="1800" b="1" dirty="0">
                <a:solidFill>
                  <a:schemeClr val="tx1"/>
                </a:solidFill>
              </a:rPr>
              <a:t>23 times </a:t>
            </a:r>
            <a:r>
              <a:rPr lang="en-US" sz="1800" dirty="0">
                <a:solidFill>
                  <a:schemeClr val="tx1"/>
                </a:solidFill>
              </a:rPr>
              <a:t>more </a:t>
            </a:r>
            <a:r>
              <a:rPr lang="en-US" sz="1800" dirty="0" smtClean="0">
                <a:solidFill>
                  <a:schemeClr val="tx1"/>
                </a:solidFill>
              </a:rPr>
              <a:t>β-carotene)</a:t>
            </a:r>
          </a:p>
          <a:p>
            <a:pPr marL="285750" indent="-285750" algn="just">
              <a:spcAft>
                <a:spcPts val="600"/>
              </a:spcAft>
              <a:buFont typeface="Wingdings" panose="05000000000000000000" pitchFamily="2" charset="2"/>
              <a:buChar char="q"/>
            </a:pPr>
            <a:r>
              <a:rPr lang="en-US" sz="1800" dirty="0" smtClean="0">
                <a:solidFill>
                  <a:schemeClr val="tx1"/>
                </a:solidFill>
              </a:rPr>
              <a:t>Confirmed </a:t>
            </a:r>
            <a:r>
              <a:rPr lang="en-US" sz="1800" b="1" dirty="0" smtClean="0">
                <a:solidFill>
                  <a:schemeClr val="tx1"/>
                </a:solidFill>
              </a:rPr>
              <a:t>bioavailability: </a:t>
            </a:r>
            <a:r>
              <a:rPr lang="en-US" sz="1800" dirty="0" smtClean="0">
                <a:solidFill>
                  <a:schemeClr val="tx1"/>
                </a:solidFill>
              </a:rPr>
              <a:t>72g/day is enough to avoid VAD</a:t>
            </a:r>
          </a:p>
          <a:p>
            <a:pPr marL="285750" indent="-285750" algn="just">
              <a:spcAft>
                <a:spcPts val="600"/>
              </a:spcAft>
              <a:buFont typeface="Wingdings" panose="05000000000000000000" pitchFamily="2" charset="2"/>
              <a:buChar char="q"/>
            </a:pPr>
            <a:r>
              <a:rPr lang="en-US" sz="1800" dirty="0" smtClean="0">
                <a:solidFill>
                  <a:schemeClr val="tx1"/>
                </a:solidFill>
              </a:rPr>
              <a:t>Studies show </a:t>
            </a:r>
            <a:r>
              <a:rPr lang="en-US" sz="1800" b="1" dirty="0" smtClean="0">
                <a:solidFill>
                  <a:schemeClr val="tx1"/>
                </a:solidFill>
              </a:rPr>
              <a:t>no </a:t>
            </a:r>
            <a:r>
              <a:rPr lang="en-US" sz="1800" b="1" dirty="0">
                <a:solidFill>
                  <a:schemeClr val="tx1"/>
                </a:solidFill>
              </a:rPr>
              <a:t>risk </a:t>
            </a:r>
            <a:r>
              <a:rPr lang="en-US" sz="1800" dirty="0">
                <a:solidFill>
                  <a:schemeClr val="tx1"/>
                </a:solidFill>
              </a:rPr>
              <a:t>to human </a:t>
            </a:r>
            <a:r>
              <a:rPr lang="en-US" sz="1800" dirty="0" smtClean="0">
                <a:solidFill>
                  <a:schemeClr val="tx1"/>
                </a:solidFill>
              </a:rPr>
              <a:t>health</a:t>
            </a:r>
          </a:p>
          <a:p>
            <a:pPr marL="285750" indent="-285750" algn="just">
              <a:spcAft>
                <a:spcPts val="600"/>
              </a:spcAft>
              <a:buFont typeface="Wingdings" panose="05000000000000000000" pitchFamily="2" charset="2"/>
              <a:buChar char="q"/>
            </a:pPr>
            <a:endParaRPr lang="en-US" sz="1800" dirty="0">
              <a:solidFill>
                <a:schemeClr val="tx1"/>
              </a:solidFill>
            </a:endParaRPr>
          </a:p>
          <a:p>
            <a:pPr marL="285750" indent="-285750" algn="just">
              <a:spcAft>
                <a:spcPts val="600"/>
              </a:spcAft>
              <a:buFont typeface="Wingdings" panose="05000000000000000000" pitchFamily="2" charset="2"/>
              <a:buChar char="q"/>
            </a:pPr>
            <a:r>
              <a:rPr lang="en-US" sz="1800" dirty="0" smtClean="0">
                <a:solidFill>
                  <a:schemeClr val="tx1"/>
                </a:solidFill>
              </a:rPr>
              <a:t>Presented in 2000 and still </a:t>
            </a:r>
            <a:r>
              <a:rPr lang="en-US" sz="1800" b="1" dirty="0" smtClean="0">
                <a:solidFill>
                  <a:schemeClr val="tx1"/>
                </a:solidFill>
              </a:rPr>
              <a:t>not </a:t>
            </a:r>
            <a:r>
              <a:rPr lang="en-US" sz="1800" b="1" dirty="0">
                <a:solidFill>
                  <a:schemeClr val="tx1"/>
                </a:solidFill>
              </a:rPr>
              <a:t>grown commercially </a:t>
            </a:r>
            <a:r>
              <a:rPr lang="en-US" sz="1800" dirty="0">
                <a:solidFill>
                  <a:schemeClr val="tx1"/>
                </a:solidFill>
              </a:rPr>
              <a:t>in any country</a:t>
            </a:r>
            <a:endParaRPr lang="en-GB" sz="1800" dirty="0">
              <a:solidFill>
                <a:schemeClr val="tx1"/>
              </a:solidFill>
            </a:endParaRPr>
          </a:p>
        </p:txBody>
      </p:sp>
      <p:sp>
        <p:nvSpPr>
          <p:cNvPr id="4" name="Título 3"/>
          <p:cNvSpPr>
            <a:spLocks noGrp="1"/>
          </p:cNvSpPr>
          <p:nvPr>
            <p:ph type="title"/>
          </p:nvPr>
        </p:nvSpPr>
        <p:spPr>
          <a:xfrm>
            <a:off x="611560" y="548680"/>
            <a:ext cx="6696744" cy="504057"/>
          </a:xfrm>
        </p:spPr>
        <p:txBody>
          <a:bodyPr/>
          <a:lstStyle/>
          <a:p>
            <a:r>
              <a:rPr lang="en-GB" dirty="0" smtClean="0"/>
              <a:t>Proof of concept studies – Golden Rice, India</a:t>
            </a:r>
            <a:endParaRPr lang="en-GB" dirty="0"/>
          </a:p>
        </p:txBody>
      </p:sp>
      <p:pic>
        <p:nvPicPr>
          <p:cNvPr id="2054" name="Picture 6" descr="http://www.northeastern.edu/sei/wp-content/uploads/2015/11/rtx12n8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48064" y="3212976"/>
            <a:ext cx="3744416" cy="25087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875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2769</TotalTime>
  <Words>1975</Words>
  <Application>Microsoft Macintosh PowerPoint</Application>
  <PresentationFormat>On-screen Show (4:3)</PresentationFormat>
  <Paragraphs>167</Paragraphs>
  <Slides>14</Slides>
  <Notes>12</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ITQB</vt:lpstr>
      <vt:lpstr>Modelo de apresentação personalizado</vt:lpstr>
      <vt:lpstr>2_Modelo de apresentação personalizado</vt:lpstr>
      <vt:lpstr>1_Modelo de apresentação personalizado</vt:lpstr>
      <vt:lpstr>PowerPoint Presentation</vt:lpstr>
      <vt:lpstr>Hidden Hunger</vt:lpstr>
      <vt:lpstr>Hidden Hunger – Distribution</vt:lpstr>
      <vt:lpstr>Hidden Hunger – Distribution</vt:lpstr>
      <vt:lpstr>Biofortification</vt:lpstr>
      <vt:lpstr>Biofortification vs. Fortification vs. Supplementation</vt:lpstr>
      <vt:lpstr>Biofortification Program Strategy</vt:lpstr>
      <vt:lpstr>Biofortification – Who is growing what</vt:lpstr>
      <vt:lpstr>Proof of concept studies – Golden Rice, India</vt:lpstr>
      <vt:lpstr>Case studies – Orange sweet potato, Mozambique</vt:lpstr>
      <vt:lpstr>Proof of concept studies – Iron- and zinc-rich rice</vt:lpstr>
      <vt:lpstr>Proof of concept studies – Iron- and zinc-rich rice</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229</cp:revision>
  <cp:lastPrinted>2011-04-04T15:52:01Z</cp:lastPrinted>
  <dcterms:created xsi:type="dcterms:W3CDTF">2010-12-16T09:53:28Z</dcterms:created>
  <dcterms:modified xsi:type="dcterms:W3CDTF">2016-09-05T22:12:47Z</dcterms:modified>
</cp:coreProperties>
</file>