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3" r:id="rId2"/>
    <p:sldMasterId id="2147483709" r:id="rId3"/>
    <p:sldMasterId id="2147483697" r:id="rId4"/>
  </p:sldMasterIdLst>
  <p:notesMasterIdLst>
    <p:notesMasterId r:id="rId15"/>
  </p:notesMasterIdLst>
  <p:sldIdLst>
    <p:sldId id="273" r:id="rId5"/>
    <p:sldId id="265" r:id="rId6"/>
    <p:sldId id="264" r:id="rId7"/>
    <p:sldId id="283" r:id="rId8"/>
    <p:sldId id="284" r:id="rId9"/>
    <p:sldId id="279" r:id="rId10"/>
    <p:sldId id="281" r:id="rId11"/>
    <p:sldId id="280" r:id="rId12"/>
    <p:sldId id="274" r:id="rId13"/>
    <p:sldId id="282" r:id="rId14"/>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233"/>
    <a:srgbClr val="57585A"/>
    <a:srgbClr val="E8E8E8"/>
    <a:srgbClr val="C3E090"/>
    <a:srgbClr val="B5D876"/>
    <a:srgbClr val="A2CE52"/>
    <a:srgbClr val="72992B"/>
    <a:srgbClr val="78A22D"/>
    <a:srgbClr val="77A12D"/>
    <a:srgbClr val="9B9C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86" autoAdjust="0"/>
  </p:normalViewPr>
  <p:slideViewPr>
    <p:cSldViewPr>
      <p:cViewPr>
        <p:scale>
          <a:sx n="59" d="100"/>
          <a:sy n="59" d="100"/>
        </p:scale>
        <p:origin x="-896"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7C09A-FD25-4BEA-8E2A-B74A42005D19}" type="doc">
      <dgm:prSet loTypeId="urn:microsoft.com/office/officeart/2005/8/layout/funnel1" loCatId="relationship" qsTypeId="urn:microsoft.com/office/officeart/2005/8/quickstyle/3d1" qsCatId="3D" csTypeId="urn:microsoft.com/office/officeart/2005/8/colors/accent3_2" csCatId="accent3" phldr="1"/>
      <dgm:spPr/>
      <dgm:t>
        <a:bodyPr/>
        <a:lstStyle/>
        <a:p>
          <a:endParaRPr lang="en-US"/>
        </a:p>
      </dgm:t>
    </dgm:pt>
    <dgm:pt modelId="{92F5C1C3-E012-4418-8833-B0995BA99287}">
      <dgm:prSet phldrT="[Texto]"/>
      <dgm:spPr/>
      <dgm:t>
        <a:bodyPr/>
        <a:lstStyle/>
        <a:p>
          <a:r>
            <a:rPr lang="en-US" dirty="0" smtClean="0"/>
            <a:t>Tillage</a:t>
          </a:r>
          <a:endParaRPr lang="en-US" dirty="0"/>
        </a:p>
      </dgm:t>
    </dgm:pt>
    <dgm:pt modelId="{D7957E55-B0ED-4FE7-A073-1A02D2213E48}" type="parTrans" cxnId="{0429CDB6-F501-4339-B97E-C9D0F054D9BF}">
      <dgm:prSet/>
      <dgm:spPr/>
      <dgm:t>
        <a:bodyPr/>
        <a:lstStyle/>
        <a:p>
          <a:endParaRPr lang="en-US"/>
        </a:p>
      </dgm:t>
    </dgm:pt>
    <dgm:pt modelId="{5891B7EA-F291-43B6-8866-04F8E84B7230}" type="sibTrans" cxnId="{0429CDB6-F501-4339-B97E-C9D0F054D9BF}">
      <dgm:prSet/>
      <dgm:spPr/>
      <dgm:t>
        <a:bodyPr/>
        <a:lstStyle/>
        <a:p>
          <a:endParaRPr lang="en-US"/>
        </a:p>
      </dgm:t>
    </dgm:pt>
    <dgm:pt modelId="{80C1FB95-1187-4027-8CE1-7D9419BA3EBF}">
      <dgm:prSet phldrT="[Texto]"/>
      <dgm:spPr/>
      <dgm:t>
        <a:bodyPr/>
        <a:lstStyle/>
        <a:p>
          <a:r>
            <a:rPr lang="en-US" dirty="0" smtClean="0"/>
            <a:t>Fertilizers</a:t>
          </a:r>
          <a:endParaRPr lang="en-US" dirty="0"/>
        </a:p>
      </dgm:t>
    </dgm:pt>
    <dgm:pt modelId="{02669DCC-8CBB-462A-B57B-B94CE7C6908F}" type="parTrans" cxnId="{3A1D7E89-2682-43AF-8FC8-4C457E570A68}">
      <dgm:prSet/>
      <dgm:spPr/>
      <dgm:t>
        <a:bodyPr/>
        <a:lstStyle/>
        <a:p>
          <a:endParaRPr lang="en-US"/>
        </a:p>
      </dgm:t>
    </dgm:pt>
    <dgm:pt modelId="{3D82BD5E-6209-41EB-80D7-17B71D8336B1}" type="sibTrans" cxnId="{3A1D7E89-2682-43AF-8FC8-4C457E570A68}">
      <dgm:prSet/>
      <dgm:spPr/>
      <dgm:t>
        <a:bodyPr/>
        <a:lstStyle/>
        <a:p>
          <a:endParaRPr lang="en-US"/>
        </a:p>
      </dgm:t>
    </dgm:pt>
    <dgm:pt modelId="{B4E560BE-408C-494B-8752-F94C5EC233BF}">
      <dgm:prSet phldrT="[Texto]"/>
      <dgm:spPr/>
      <dgm:t>
        <a:bodyPr/>
        <a:lstStyle/>
        <a:p>
          <a:r>
            <a:rPr lang="en-US" dirty="0" smtClean="0"/>
            <a:t>Herbicides</a:t>
          </a:r>
          <a:endParaRPr lang="en-US" dirty="0"/>
        </a:p>
      </dgm:t>
    </dgm:pt>
    <dgm:pt modelId="{BEE8B75E-8F96-49BA-AB16-F4FB053F9CA8}" type="sibTrans" cxnId="{A0FDE4A3-E934-41F9-85E2-337861AFA5F4}">
      <dgm:prSet/>
      <dgm:spPr/>
      <dgm:t>
        <a:bodyPr/>
        <a:lstStyle/>
        <a:p>
          <a:endParaRPr lang="en-US"/>
        </a:p>
      </dgm:t>
    </dgm:pt>
    <dgm:pt modelId="{DFBBCF81-6953-464C-A8A5-C547CF69E5BB}" type="parTrans" cxnId="{A0FDE4A3-E934-41F9-85E2-337861AFA5F4}">
      <dgm:prSet/>
      <dgm:spPr/>
      <dgm:t>
        <a:bodyPr/>
        <a:lstStyle/>
        <a:p>
          <a:endParaRPr lang="en-US"/>
        </a:p>
      </dgm:t>
    </dgm:pt>
    <dgm:pt modelId="{14649E22-3C80-436F-B4E3-DB2D69A5D48B}">
      <dgm:prSet phldrT="[Texto]" custT="1"/>
      <dgm:spPr/>
      <dgm:t>
        <a:bodyPr/>
        <a:lstStyle/>
        <a:p>
          <a:r>
            <a:rPr lang="en-US" sz="2400" dirty="0" smtClean="0"/>
            <a:t>Soil erosion and ecosystems contamination</a:t>
          </a:r>
          <a:endParaRPr lang="en-US" sz="2400" dirty="0"/>
        </a:p>
      </dgm:t>
    </dgm:pt>
    <dgm:pt modelId="{221FC756-4DA9-42B2-92A7-DAC0381554E6}" type="parTrans" cxnId="{E047B5D9-18E0-4E28-9769-10321B5D60F8}">
      <dgm:prSet/>
      <dgm:spPr/>
      <dgm:t>
        <a:bodyPr/>
        <a:lstStyle/>
        <a:p>
          <a:endParaRPr lang="en-US"/>
        </a:p>
      </dgm:t>
    </dgm:pt>
    <dgm:pt modelId="{CD3F22FE-0972-459D-8C63-B2326CE785BC}" type="sibTrans" cxnId="{E047B5D9-18E0-4E28-9769-10321B5D60F8}">
      <dgm:prSet/>
      <dgm:spPr/>
      <dgm:t>
        <a:bodyPr/>
        <a:lstStyle/>
        <a:p>
          <a:endParaRPr lang="en-US"/>
        </a:p>
      </dgm:t>
    </dgm:pt>
    <dgm:pt modelId="{BA25962C-B4A5-406F-AC67-2C246AA1A7B7}" type="pres">
      <dgm:prSet presAssocID="{F3D7C09A-FD25-4BEA-8E2A-B74A42005D19}" presName="Name0" presStyleCnt="0">
        <dgm:presLayoutVars>
          <dgm:chMax val="4"/>
          <dgm:resizeHandles val="exact"/>
        </dgm:presLayoutVars>
      </dgm:prSet>
      <dgm:spPr/>
      <dgm:t>
        <a:bodyPr/>
        <a:lstStyle/>
        <a:p>
          <a:endParaRPr lang="en-US"/>
        </a:p>
      </dgm:t>
    </dgm:pt>
    <dgm:pt modelId="{BA92FAD8-7552-427D-8B93-BC3413A5D615}" type="pres">
      <dgm:prSet presAssocID="{F3D7C09A-FD25-4BEA-8E2A-B74A42005D19}" presName="ellipse" presStyleLbl="trBgShp" presStyleIdx="0" presStyleCnt="1"/>
      <dgm:spPr/>
      <dgm:t>
        <a:bodyPr/>
        <a:lstStyle/>
        <a:p>
          <a:endParaRPr lang="en-US"/>
        </a:p>
      </dgm:t>
    </dgm:pt>
    <dgm:pt modelId="{45894AE1-5448-48A4-BFFA-B0BD05AD2869}" type="pres">
      <dgm:prSet presAssocID="{F3D7C09A-FD25-4BEA-8E2A-B74A42005D19}" presName="arrow1" presStyleLbl="fgShp" presStyleIdx="0" presStyleCnt="1"/>
      <dgm:spPr>
        <a:solidFill>
          <a:schemeClr val="accent3"/>
        </a:solidFill>
      </dgm:spPr>
      <dgm:t>
        <a:bodyPr/>
        <a:lstStyle/>
        <a:p>
          <a:endParaRPr lang="en-US"/>
        </a:p>
      </dgm:t>
    </dgm:pt>
    <dgm:pt modelId="{60B33D70-2312-4E8F-A4C8-3028D989C529}" type="pres">
      <dgm:prSet presAssocID="{F3D7C09A-FD25-4BEA-8E2A-B74A42005D19}" presName="rectangle" presStyleLbl="revTx" presStyleIdx="0" presStyleCnt="1" custScaleX="161082">
        <dgm:presLayoutVars>
          <dgm:bulletEnabled val="1"/>
        </dgm:presLayoutVars>
      </dgm:prSet>
      <dgm:spPr/>
      <dgm:t>
        <a:bodyPr/>
        <a:lstStyle/>
        <a:p>
          <a:endParaRPr lang="en-US"/>
        </a:p>
      </dgm:t>
    </dgm:pt>
    <dgm:pt modelId="{993BB0EA-8579-4D00-993B-58AF5269C9B5}" type="pres">
      <dgm:prSet presAssocID="{B4E560BE-408C-494B-8752-F94C5EC233BF}" presName="item1" presStyleLbl="node1" presStyleIdx="0" presStyleCnt="3" custLinFactNeighborX="-5630" custLinFactNeighborY="8973">
        <dgm:presLayoutVars>
          <dgm:bulletEnabled val="1"/>
        </dgm:presLayoutVars>
      </dgm:prSet>
      <dgm:spPr/>
      <dgm:t>
        <a:bodyPr/>
        <a:lstStyle/>
        <a:p>
          <a:endParaRPr lang="en-US"/>
        </a:p>
      </dgm:t>
    </dgm:pt>
    <dgm:pt modelId="{9DB3C638-C1B1-4A21-8B35-3FFA62036ABE}" type="pres">
      <dgm:prSet presAssocID="{80C1FB95-1187-4027-8CE1-7D9419BA3EBF}" presName="item2" presStyleLbl="node1" presStyleIdx="1" presStyleCnt="3">
        <dgm:presLayoutVars>
          <dgm:bulletEnabled val="1"/>
        </dgm:presLayoutVars>
      </dgm:prSet>
      <dgm:spPr/>
      <dgm:t>
        <a:bodyPr/>
        <a:lstStyle/>
        <a:p>
          <a:endParaRPr lang="en-US"/>
        </a:p>
      </dgm:t>
    </dgm:pt>
    <dgm:pt modelId="{8A69C0E2-4B32-4A9C-902C-59B0EFABDA8F}" type="pres">
      <dgm:prSet presAssocID="{14649E22-3C80-436F-B4E3-DB2D69A5D48B}" presName="item3" presStyleLbl="node1" presStyleIdx="2" presStyleCnt="3" custLinFactNeighborX="24917" custLinFactNeighborY="21491">
        <dgm:presLayoutVars>
          <dgm:bulletEnabled val="1"/>
        </dgm:presLayoutVars>
      </dgm:prSet>
      <dgm:spPr/>
      <dgm:t>
        <a:bodyPr/>
        <a:lstStyle/>
        <a:p>
          <a:endParaRPr lang="en-US"/>
        </a:p>
      </dgm:t>
    </dgm:pt>
    <dgm:pt modelId="{BB0F9212-EFDD-45E8-8657-202FC22394A8}" type="pres">
      <dgm:prSet presAssocID="{F3D7C09A-FD25-4BEA-8E2A-B74A42005D19}" presName="funnel" presStyleLbl="trAlignAcc1" presStyleIdx="0" presStyleCnt="1"/>
      <dgm:spPr>
        <a:solidFill>
          <a:srgbClr val="FFFFFF">
            <a:alpha val="25098"/>
          </a:srgbClr>
        </a:solidFill>
      </dgm:spPr>
      <dgm:t>
        <a:bodyPr/>
        <a:lstStyle/>
        <a:p>
          <a:endParaRPr lang="en-US"/>
        </a:p>
      </dgm:t>
    </dgm:pt>
  </dgm:ptLst>
  <dgm:cxnLst>
    <dgm:cxn modelId="{3A1D7E89-2682-43AF-8FC8-4C457E570A68}" srcId="{F3D7C09A-FD25-4BEA-8E2A-B74A42005D19}" destId="{80C1FB95-1187-4027-8CE1-7D9419BA3EBF}" srcOrd="2" destOrd="0" parTransId="{02669DCC-8CBB-462A-B57B-B94CE7C6908F}" sibTransId="{3D82BD5E-6209-41EB-80D7-17B71D8336B1}"/>
    <dgm:cxn modelId="{0429CDB6-F501-4339-B97E-C9D0F054D9BF}" srcId="{F3D7C09A-FD25-4BEA-8E2A-B74A42005D19}" destId="{92F5C1C3-E012-4418-8833-B0995BA99287}" srcOrd="0" destOrd="0" parTransId="{D7957E55-B0ED-4FE7-A073-1A02D2213E48}" sibTransId="{5891B7EA-F291-43B6-8866-04F8E84B7230}"/>
    <dgm:cxn modelId="{31E068EE-DD21-48CA-8DE9-5D6A5DD391B9}" type="presOf" srcId="{14649E22-3C80-436F-B4E3-DB2D69A5D48B}" destId="{60B33D70-2312-4E8F-A4C8-3028D989C529}" srcOrd="0" destOrd="0" presId="urn:microsoft.com/office/officeart/2005/8/layout/funnel1"/>
    <dgm:cxn modelId="{79F08210-D7EE-46FA-97FA-B447E3EEB2A8}" type="presOf" srcId="{92F5C1C3-E012-4418-8833-B0995BA99287}" destId="{8A69C0E2-4B32-4A9C-902C-59B0EFABDA8F}" srcOrd="0" destOrd="0" presId="urn:microsoft.com/office/officeart/2005/8/layout/funnel1"/>
    <dgm:cxn modelId="{A0FDE4A3-E934-41F9-85E2-337861AFA5F4}" srcId="{F3D7C09A-FD25-4BEA-8E2A-B74A42005D19}" destId="{B4E560BE-408C-494B-8752-F94C5EC233BF}" srcOrd="1" destOrd="0" parTransId="{DFBBCF81-6953-464C-A8A5-C547CF69E5BB}" sibTransId="{BEE8B75E-8F96-49BA-AB16-F4FB053F9CA8}"/>
    <dgm:cxn modelId="{FE2DDDCC-A024-404E-8AD2-E3AC94681160}" type="presOf" srcId="{80C1FB95-1187-4027-8CE1-7D9419BA3EBF}" destId="{993BB0EA-8579-4D00-993B-58AF5269C9B5}" srcOrd="0" destOrd="0" presId="urn:microsoft.com/office/officeart/2005/8/layout/funnel1"/>
    <dgm:cxn modelId="{3F0A0C71-3632-4EDE-9FFC-714E24CB845A}" type="presOf" srcId="{B4E560BE-408C-494B-8752-F94C5EC233BF}" destId="{9DB3C638-C1B1-4A21-8B35-3FFA62036ABE}" srcOrd="0" destOrd="0" presId="urn:microsoft.com/office/officeart/2005/8/layout/funnel1"/>
    <dgm:cxn modelId="{E047B5D9-18E0-4E28-9769-10321B5D60F8}" srcId="{F3D7C09A-FD25-4BEA-8E2A-B74A42005D19}" destId="{14649E22-3C80-436F-B4E3-DB2D69A5D48B}" srcOrd="3" destOrd="0" parTransId="{221FC756-4DA9-42B2-92A7-DAC0381554E6}" sibTransId="{CD3F22FE-0972-459D-8C63-B2326CE785BC}"/>
    <dgm:cxn modelId="{E6136C68-BBF1-46AE-AD29-E750471F1A22}" type="presOf" srcId="{F3D7C09A-FD25-4BEA-8E2A-B74A42005D19}" destId="{BA25962C-B4A5-406F-AC67-2C246AA1A7B7}" srcOrd="0" destOrd="0" presId="urn:microsoft.com/office/officeart/2005/8/layout/funnel1"/>
    <dgm:cxn modelId="{C16A9F55-3836-459A-85A5-4742BB892D9B}" type="presParOf" srcId="{BA25962C-B4A5-406F-AC67-2C246AA1A7B7}" destId="{BA92FAD8-7552-427D-8B93-BC3413A5D615}" srcOrd="0" destOrd="0" presId="urn:microsoft.com/office/officeart/2005/8/layout/funnel1"/>
    <dgm:cxn modelId="{8D60CF1B-DBE8-4DB9-91B2-EFA313792089}" type="presParOf" srcId="{BA25962C-B4A5-406F-AC67-2C246AA1A7B7}" destId="{45894AE1-5448-48A4-BFFA-B0BD05AD2869}" srcOrd="1" destOrd="0" presId="urn:microsoft.com/office/officeart/2005/8/layout/funnel1"/>
    <dgm:cxn modelId="{FC46C3E9-4BF7-4DA3-B9FE-0C1A4EA0E682}" type="presParOf" srcId="{BA25962C-B4A5-406F-AC67-2C246AA1A7B7}" destId="{60B33D70-2312-4E8F-A4C8-3028D989C529}" srcOrd="2" destOrd="0" presId="urn:microsoft.com/office/officeart/2005/8/layout/funnel1"/>
    <dgm:cxn modelId="{220EF531-A1C0-4316-B5ED-90180C023ABE}" type="presParOf" srcId="{BA25962C-B4A5-406F-AC67-2C246AA1A7B7}" destId="{993BB0EA-8579-4D00-993B-58AF5269C9B5}" srcOrd="3" destOrd="0" presId="urn:microsoft.com/office/officeart/2005/8/layout/funnel1"/>
    <dgm:cxn modelId="{E2B15DE4-60C4-4F67-BCBE-E3C6157D8162}" type="presParOf" srcId="{BA25962C-B4A5-406F-AC67-2C246AA1A7B7}" destId="{9DB3C638-C1B1-4A21-8B35-3FFA62036ABE}" srcOrd="4" destOrd="0" presId="urn:microsoft.com/office/officeart/2005/8/layout/funnel1"/>
    <dgm:cxn modelId="{048CAA21-4E92-4B5D-9927-B0546386ABED}" type="presParOf" srcId="{BA25962C-B4A5-406F-AC67-2C246AA1A7B7}" destId="{8A69C0E2-4B32-4A9C-902C-59B0EFABDA8F}" srcOrd="5" destOrd="0" presId="urn:microsoft.com/office/officeart/2005/8/layout/funnel1"/>
    <dgm:cxn modelId="{357D6A0A-C0DC-4FDB-8899-0765D4F2D90C}" type="presParOf" srcId="{BA25962C-B4A5-406F-AC67-2C246AA1A7B7}" destId="{BB0F9212-EFDD-45E8-8657-202FC22394A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2FAD8-7552-427D-8B93-BC3413A5D615}">
      <dsp:nvSpPr>
        <dsp:cNvPr id="0" name=""/>
        <dsp:cNvSpPr/>
      </dsp:nvSpPr>
      <dsp:spPr>
        <a:xfrm>
          <a:off x="1240169" y="193712"/>
          <a:ext cx="3844445" cy="1335125"/>
        </a:xfrm>
        <a:prstGeom prst="ellipse">
          <a:avLst/>
        </a:prstGeom>
        <a:solidFill>
          <a:schemeClr val="accent3">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45894AE1-5448-48A4-BFFA-B0BD05AD2869}">
      <dsp:nvSpPr>
        <dsp:cNvPr id="0" name=""/>
        <dsp:cNvSpPr/>
      </dsp:nvSpPr>
      <dsp:spPr>
        <a:xfrm>
          <a:off x="2795828" y="3462980"/>
          <a:ext cx="745047" cy="476830"/>
        </a:xfrm>
        <a:prstGeom prst="downArrow">
          <a:avLst/>
        </a:prstGeom>
        <a:solidFill>
          <a:schemeClr val="accent3"/>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60B33D70-2312-4E8F-A4C8-3028D989C529}">
      <dsp:nvSpPr>
        <dsp:cNvPr id="0" name=""/>
        <dsp:cNvSpPr/>
      </dsp:nvSpPr>
      <dsp:spPr>
        <a:xfrm>
          <a:off x="288022" y="3844445"/>
          <a:ext cx="5760659" cy="894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Soil erosion and ecosystems contamination</a:t>
          </a:r>
          <a:endParaRPr lang="en-US" sz="2400" kern="1200" dirty="0"/>
        </a:p>
      </dsp:txBody>
      <dsp:txXfrm>
        <a:off x="288022" y="3844445"/>
        <a:ext cx="5760659" cy="894057"/>
      </dsp:txXfrm>
    </dsp:sp>
    <dsp:sp modelId="{993BB0EA-8579-4D00-993B-58AF5269C9B5}">
      <dsp:nvSpPr>
        <dsp:cNvPr id="0" name=""/>
        <dsp:cNvSpPr/>
      </dsp:nvSpPr>
      <dsp:spPr>
        <a:xfrm>
          <a:off x="2562375" y="1752287"/>
          <a:ext cx="1341085" cy="134108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Fertilizers</a:t>
          </a:r>
          <a:endParaRPr lang="en-US" sz="1600" kern="1200" dirty="0"/>
        </a:p>
      </dsp:txBody>
      <dsp:txXfrm>
        <a:off x="2758772" y="1948684"/>
        <a:ext cx="948291" cy="948291"/>
      </dsp:txXfrm>
    </dsp:sp>
    <dsp:sp modelId="{9DB3C638-C1B1-4A21-8B35-3FFA62036ABE}">
      <dsp:nvSpPr>
        <dsp:cNvPr id="0" name=""/>
        <dsp:cNvSpPr/>
      </dsp:nvSpPr>
      <dsp:spPr>
        <a:xfrm>
          <a:off x="1678256" y="625839"/>
          <a:ext cx="1341085" cy="134108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Herbicides</a:t>
          </a:r>
          <a:endParaRPr lang="en-US" sz="1600" kern="1200" dirty="0"/>
        </a:p>
      </dsp:txBody>
      <dsp:txXfrm>
        <a:off x="1874653" y="822236"/>
        <a:ext cx="948291" cy="948291"/>
      </dsp:txXfrm>
    </dsp:sp>
    <dsp:sp modelId="{8A69C0E2-4B32-4A9C-902C-59B0EFABDA8F}">
      <dsp:nvSpPr>
        <dsp:cNvPr id="0" name=""/>
        <dsp:cNvSpPr/>
      </dsp:nvSpPr>
      <dsp:spPr>
        <a:xfrm>
          <a:off x="3383302" y="589807"/>
          <a:ext cx="1341085" cy="134108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Tillage</a:t>
          </a:r>
          <a:endParaRPr lang="en-US" sz="1600" kern="1200" dirty="0"/>
        </a:p>
      </dsp:txBody>
      <dsp:txXfrm>
        <a:off x="3579699" y="786204"/>
        <a:ext cx="948291" cy="948291"/>
      </dsp:txXfrm>
    </dsp:sp>
    <dsp:sp modelId="{BB0F9212-EFDD-45E8-8657-202FC22394A8}">
      <dsp:nvSpPr>
        <dsp:cNvPr id="0" name=""/>
        <dsp:cNvSpPr/>
      </dsp:nvSpPr>
      <dsp:spPr>
        <a:xfrm>
          <a:off x="1082218" y="29801"/>
          <a:ext cx="4172266" cy="3337812"/>
        </a:xfrm>
        <a:prstGeom prst="funnel">
          <a:avLst/>
        </a:prstGeom>
        <a:solidFill>
          <a:srgbClr val="FFFFFF">
            <a:alpha val="25098"/>
          </a:srgb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409618A-54B0-4B3F-82C0-4961F328FE5A}" type="datetimeFigureOut">
              <a:rPr lang="pt-PT"/>
              <a:pPr>
                <a:defRPr/>
              </a:pPr>
              <a:t>05/09/16</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PT" noProof="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0460C4-2DE7-426A-9298-4A60FD14D137}" type="slidenum">
              <a:rPr lang="pt-PT"/>
              <a:pPr>
                <a:defRPr/>
              </a:pPr>
              <a:t>‹#›</a:t>
            </a:fld>
            <a:endParaRPr lang="pt-PT"/>
          </a:p>
        </p:txBody>
      </p:sp>
    </p:spTree>
    <p:extLst>
      <p:ext uri="{BB962C8B-B14F-4D97-AF65-F5344CB8AC3E}">
        <p14:creationId xmlns:p14="http://schemas.microsoft.com/office/powerpoint/2010/main" val="3888382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gmo-compass.org/pdf/documents/Farmers_scientists_briefing_paper_EU_GMO_policies_(2012).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gmo-compass.org/pdf/documents/Farmers_scientists_briefing_paper_EU_GMO_policies_(2012).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a:t>
            </a:fld>
            <a:endParaRPr lang="pt-PT"/>
          </a:p>
        </p:txBody>
      </p:sp>
    </p:spTree>
    <p:extLst>
      <p:ext uri="{BB962C8B-B14F-4D97-AF65-F5344CB8AC3E}">
        <p14:creationId xmlns:p14="http://schemas.microsoft.com/office/powerpoint/2010/main" val="207516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smtClean="0"/>
              <a:t>Current intensive</a:t>
            </a:r>
            <a:r>
              <a:rPr lang="en-US" baseline="0" dirty="0" smtClean="0"/>
              <a:t> agricultural practices do not ensure environmental sustainability. To produce enough food to feed the increasing world population, higher amounts of pesticides, herbicides and fertilizers are being used. This rush to produce food is leading to soils erosion and ecosystems contamination, diminishing even more the available arable land per capita. Thus it is mandatory to stop these intensive practices without reducing the crops’ yield, and to do so some strategies have been developed using biotechnology tools. Moreover, biotechnology can be also used to recover damaged ecosystems. In this presentation we will introduce some biotechnological strategies to protect the environment in a sustainable manner. </a:t>
            </a: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2</a:t>
            </a:fld>
            <a:endParaRPr lang="pt-PT"/>
          </a:p>
        </p:txBody>
      </p:sp>
    </p:spTree>
    <p:extLst>
      <p:ext uri="{BB962C8B-B14F-4D97-AF65-F5344CB8AC3E}">
        <p14:creationId xmlns:p14="http://schemas.microsoft.com/office/powerpoint/2010/main" val="395815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smtClean="0"/>
              <a:t>One of the most well-succeeded</a:t>
            </a:r>
            <a:r>
              <a:rPr lang="en-US" baseline="0" dirty="0" smtClean="0"/>
              <a:t> biotech plants is </a:t>
            </a:r>
            <a:r>
              <a:rPr lang="en-US" baseline="0" dirty="0" err="1" smtClean="0"/>
              <a:t>Bt</a:t>
            </a:r>
            <a:r>
              <a:rPr lang="en-US" baseline="0" dirty="0" smtClean="0"/>
              <a:t>-corn. This modified corn addresses  the pesticides problem, as explained in detail in talk number 8. </a:t>
            </a:r>
          </a:p>
          <a:p>
            <a:r>
              <a:rPr lang="en-US" baseline="0" dirty="0" smtClean="0"/>
              <a:t>Briefly, </a:t>
            </a:r>
            <a:r>
              <a:rPr lang="en-US" baseline="0" dirty="0" err="1" smtClean="0"/>
              <a:t>Bt</a:t>
            </a:r>
            <a:r>
              <a:rPr lang="en-US" baseline="0" dirty="0" smtClean="0"/>
              <a:t>-corn produces a toxin (original from </a:t>
            </a:r>
            <a:r>
              <a:rPr lang="en-US" i="1" baseline="0" dirty="0" smtClean="0"/>
              <a:t>Bacillus </a:t>
            </a:r>
            <a:r>
              <a:rPr lang="en-US" i="1" baseline="0" dirty="0" err="1" smtClean="0"/>
              <a:t>thuringiensis</a:t>
            </a:r>
            <a:r>
              <a:rPr lang="en-US" baseline="0" dirty="0" smtClean="0"/>
              <a:t>) which is harmless to mammals. </a:t>
            </a:r>
            <a:r>
              <a:rPr lang="en-US" baseline="0" dirty="0" err="1" smtClean="0"/>
              <a:t>Bt</a:t>
            </a:r>
            <a:r>
              <a:rPr lang="en-US" baseline="0" dirty="0" smtClean="0"/>
              <a:t> toxin s lethal to corn borer, preventing the loss of entire corn fields when the stem borer insect attacks. Because stem borer-infested corn becomes easily attacked by opportunistic fungi, which contaminate grains producing very dangerous </a:t>
            </a:r>
            <a:r>
              <a:rPr lang="en-US" baseline="0" dirty="0" err="1" smtClean="0"/>
              <a:t>mycotoxins</a:t>
            </a:r>
            <a:r>
              <a:rPr lang="en-US" baseline="0" dirty="0" smtClean="0"/>
              <a:t>, avoiding corn borer infestations, not only reduces crop losses but also reduces health issues associated with </a:t>
            </a:r>
            <a:r>
              <a:rPr lang="en-US" baseline="0" dirty="0" err="1" smtClean="0"/>
              <a:t>mycotoxin</a:t>
            </a:r>
            <a:r>
              <a:rPr lang="en-US" baseline="0" dirty="0" smtClean="0"/>
              <a:t> contamination by those fungi.</a:t>
            </a:r>
            <a:endParaRPr lang="en-US"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3</a:t>
            </a:fld>
            <a:endParaRPr lang="pt-PT"/>
          </a:p>
        </p:txBody>
      </p:sp>
    </p:spTree>
    <p:extLst>
      <p:ext uri="{BB962C8B-B14F-4D97-AF65-F5344CB8AC3E}">
        <p14:creationId xmlns:p14="http://schemas.microsoft.com/office/powerpoint/2010/main" val="261002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4</a:t>
            </a:fld>
            <a:endParaRPr lang="pt-PT"/>
          </a:p>
        </p:txBody>
      </p:sp>
    </p:spTree>
    <p:extLst>
      <p:ext uri="{BB962C8B-B14F-4D97-AF65-F5344CB8AC3E}">
        <p14:creationId xmlns:p14="http://schemas.microsoft.com/office/powerpoint/2010/main" val="823378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6</a:t>
            </a:fld>
            <a:endParaRPr lang="pt-PT"/>
          </a:p>
        </p:txBody>
      </p:sp>
    </p:spTree>
    <p:extLst>
      <p:ext uri="{BB962C8B-B14F-4D97-AF65-F5344CB8AC3E}">
        <p14:creationId xmlns:p14="http://schemas.microsoft.com/office/powerpoint/2010/main" val="151404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7</a:t>
            </a:fld>
            <a:endParaRPr lang="pt-PT"/>
          </a:p>
        </p:txBody>
      </p:sp>
    </p:spTree>
    <p:extLst>
      <p:ext uri="{BB962C8B-B14F-4D97-AF65-F5344CB8AC3E}">
        <p14:creationId xmlns:p14="http://schemas.microsoft.com/office/powerpoint/2010/main" val="1035117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hlinkClick r:id="rId3"/>
              </a:rPr>
              <a:t>http://www.gmo-compass.org/pdf/documents/Farmers_scientists_briefing_paper_EU_GMO_policies_%282012%29.pdf</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http://www.efsa.europa.eu/en/efsajournal/pub/4302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9</a:t>
            </a:fld>
            <a:endParaRPr lang="pt-PT"/>
          </a:p>
        </p:txBody>
      </p:sp>
    </p:spTree>
    <p:extLst>
      <p:ext uri="{BB962C8B-B14F-4D97-AF65-F5344CB8AC3E}">
        <p14:creationId xmlns:p14="http://schemas.microsoft.com/office/powerpoint/2010/main" val="12198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hlinkClick r:id="rId3"/>
              </a:rPr>
              <a:t>http://www.gmo-compass.org/pdf/documents/Farmers_scientists_briefing_paper_EU_GMO_policies_%282012%29.pdf</a:t>
            </a:r>
            <a:endParaRPr lang="en-US" sz="1200" dirty="0" smtClean="0"/>
          </a:p>
          <a:p>
            <a:endParaRPr lang="en-US"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10</a:t>
            </a:fld>
            <a:endParaRPr lang="pt-PT"/>
          </a:p>
        </p:txBody>
      </p:sp>
    </p:spTree>
    <p:extLst>
      <p:ext uri="{BB962C8B-B14F-4D97-AF65-F5344CB8AC3E}">
        <p14:creationId xmlns:p14="http://schemas.microsoft.com/office/powerpoint/2010/main" val="2088409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beçalho">
    <p:spTree>
      <p:nvGrpSpPr>
        <p:cNvPr id="1" name=""/>
        <p:cNvGrpSpPr/>
        <p:nvPr/>
      </p:nvGrpSpPr>
      <p:grpSpPr>
        <a:xfrm>
          <a:off x="0" y="0"/>
          <a:ext cx="0" cy="0"/>
          <a:chOff x="0" y="0"/>
          <a:chExt cx="0" cy="0"/>
        </a:xfrm>
      </p:grpSpPr>
      <p:sp>
        <p:nvSpPr>
          <p:cNvPr id="10" name="Marcador de Posição do Texto 2"/>
          <p:cNvSpPr>
            <a:spLocks noGrp="1"/>
          </p:cNvSpPr>
          <p:nvPr>
            <p:ph type="body" idx="11"/>
          </p:nvPr>
        </p:nvSpPr>
        <p:spPr>
          <a:xfrm>
            <a:off x="755576" y="2132856"/>
            <a:ext cx="8136904"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5"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76526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BE32E8E-8150-407C-8315-3C7C8B154CF3}"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F432FE75-A23B-4A6B-B75B-8D5695839656}" type="slidenum">
              <a:rPr lang="pt-PT"/>
              <a:pPr>
                <a:defRPr/>
              </a:pPr>
              <a:t>‹#›</a:t>
            </a:fld>
            <a:endParaRPr lang="pt-PT"/>
          </a:p>
        </p:txBody>
      </p:sp>
    </p:spTree>
    <p:extLst>
      <p:ext uri="{BB962C8B-B14F-4D97-AF65-F5344CB8AC3E}">
        <p14:creationId xmlns:p14="http://schemas.microsoft.com/office/powerpoint/2010/main" val="344045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121DC8C9-E10B-4EAE-AE8E-CD531B282432}" type="datetimeFigureOut">
              <a:rPr lang="pt-PT"/>
              <a:pPr>
                <a:defRPr/>
              </a:pPr>
              <a:t>05/09/16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2D7BC4F6-9FAC-4EE1-8B06-6B919B85A499}" type="slidenum">
              <a:rPr lang="pt-PT"/>
              <a:pPr>
                <a:defRPr/>
              </a:pPr>
              <a:t>‹#›</a:t>
            </a:fld>
            <a:endParaRPr lang="pt-PT"/>
          </a:p>
        </p:txBody>
      </p:sp>
    </p:spTree>
    <p:extLst>
      <p:ext uri="{BB962C8B-B14F-4D97-AF65-F5344CB8AC3E}">
        <p14:creationId xmlns:p14="http://schemas.microsoft.com/office/powerpoint/2010/main" val="164934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C95522A6-1386-45CB-8666-B8073ABAC6E0}" type="datetimeFigureOut">
              <a:rPr lang="pt-PT"/>
              <a:pPr>
                <a:defRPr/>
              </a:pPr>
              <a:t>05/09/16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1C8255ED-36F6-4B5B-B575-97CE8C4F9EB3}" type="slidenum">
              <a:rPr lang="pt-PT"/>
              <a:pPr>
                <a:defRPr/>
              </a:pPr>
              <a:t>‹#›</a:t>
            </a:fld>
            <a:endParaRPr lang="pt-PT"/>
          </a:p>
        </p:txBody>
      </p:sp>
    </p:spTree>
    <p:extLst>
      <p:ext uri="{BB962C8B-B14F-4D97-AF65-F5344CB8AC3E}">
        <p14:creationId xmlns:p14="http://schemas.microsoft.com/office/powerpoint/2010/main" val="202978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172B4D51-C73C-45BF-A9F6-79D18082D29D}"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E1B778E3-ADC9-4F7F-B855-68C71143DEC5}" type="slidenum">
              <a:rPr lang="pt-PT"/>
              <a:pPr>
                <a:defRPr/>
              </a:pPr>
              <a:t>‹#›</a:t>
            </a:fld>
            <a:endParaRPr lang="pt-PT"/>
          </a:p>
        </p:txBody>
      </p:sp>
    </p:spTree>
    <p:extLst>
      <p:ext uri="{BB962C8B-B14F-4D97-AF65-F5344CB8AC3E}">
        <p14:creationId xmlns:p14="http://schemas.microsoft.com/office/powerpoint/2010/main" val="3966678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EEA0ABC5-2E8F-4E16-8203-924DBE491FC8}"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1A9D8DA2-81CE-4BB1-ACDD-AAA0CD91B208}" type="slidenum">
              <a:rPr lang="pt-PT"/>
              <a:pPr>
                <a:defRPr/>
              </a:pPr>
              <a:t>‹#›</a:t>
            </a:fld>
            <a:endParaRPr lang="pt-PT"/>
          </a:p>
        </p:txBody>
      </p:sp>
    </p:spTree>
    <p:extLst>
      <p:ext uri="{BB962C8B-B14F-4D97-AF65-F5344CB8AC3E}">
        <p14:creationId xmlns:p14="http://schemas.microsoft.com/office/powerpoint/2010/main" val="2378081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682651CE-B843-45BE-8919-D2902AA204E6}"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D1433217-50E0-4B8D-88E3-5578DDC0BD33}" type="slidenum">
              <a:rPr lang="pt-PT"/>
              <a:pPr>
                <a:defRPr/>
              </a:pPr>
              <a:t>‹#›</a:t>
            </a:fld>
            <a:endParaRPr lang="pt-PT"/>
          </a:p>
        </p:txBody>
      </p:sp>
    </p:spTree>
    <p:extLst>
      <p:ext uri="{BB962C8B-B14F-4D97-AF65-F5344CB8AC3E}">
        <p14:creationId xmlns:p14="http://schemas.microsoft.com/office/powerpoint/2010/main" val="32807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41FC8C3F-B92F-4C0E-83B1-A60C5FA92633}"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33AA09F-14AD-47AA-9A42-3538F1C971E6}" type="slidenum">
              <a:rPr lang="pt-PT"/>
              <a:pPr>
                <a:defRPr/>
              </a:pPr>
              <a:t>‹#›</a:t>
            </a:fld>
            <a:endParaRPr lang="pt-PT"/>
          </a:p>
        </p:txBody>
      </p:sp>
    </p:spTree>
    <p:extLst>
      <p:ext uri="{BB962C8B-B14F-4D97-AF65-F5344CB8AC3E}">
        <p14:creationId xmlns:p14="http://schemas.microsoft.com/office/powerpoint/2010/main" val="655857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3D5F22CD-515A-4EEE-9688-90CC3D0E5051}"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96C12D65-8FD2-47DE-B2F4-F4E6264C8A4B}" type="slidenum">
              <a:rPr lang="pt-PT"/>
              <a:pPr>
                <a:defRPr/>
              </a:pPr>
              <a:t>‹#›</a:t>
            </a:fld>
            <a:endParaRPr lang="pt-PT"/>
          </a:p>
        </p:txBody>
      </p:sp>
    </p:spTree>
    <p:extLst>
      <p:ext uri="{BB962C8B-B14F-4D97-AF65-F5344CB8AC3E}">
        <p14:creationId xmlns:p14="http://schemas.microsoft.com/office/powerpoint/2010/main" val="75576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39271821-1207-48A0-BDEF-ACB8AD99AEBA}"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91DE710-0C9E-4DC5-883C-EF5497059E14}" type="slidenum">
              <a:rPr lang="pt-PT"/>
              <a:pPr>
                <a:defRPr/>
              </a:pPr>
              <a:t>‹#›</a:t>
            </a:fld>
            <a:endParaRPr lang="pt-PT"/>
          </a:p>
        </p:txBody>
      </p:sp>
    </p:spTree>
    <p:extLst>
      <p:ext uri="{BB962C8B-B14F-4D97-AF65-F5344CB8AC3E}">
        <p14:creationId xmlns:p14="http://schemas.microsoft.com/office/powerpoint/2010/main" val="1726914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dirty="0" smtClean="0"/>
              <a:t>Clique para editar o estilo</a:t>
            </a:r>
            <a:endParaRPr lang="pt-PT"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dirty="0" smtClean="0"/>
              <a:t>Faça clique para editar o estilo</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B4397BEE-0031-41BB-A111-122390EFF8B9}"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47F88B57-585F-4580-BFA6-85AC719EF437}" type="slidenum">
              <a:rPr lang="pt-PT"/>
              <a:pPr>
                <a:defRPr/>
              </a:pPr>
              <a:t>‹#›</a:t>
            </a:fld>
            <a:endParaRPr lang="pt-PT"/>
          </a:p>
        </p:txBody>
      </p:sp>
    </p:spTree>
    <p:extLst>
      <p:ext uri="{BB962C8B-B14F-4D97-AF65-F5344CB8AC3E}">
        <p14:creationId xmlns:p14="http://schemas.microsoft.com/office/powerpoint/2010/main" val="107564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beçalho + sub-título">
    <p:spTree>
      <p:nvGrpSpPr>
        <p:cNvPr id="1" name=""/>
        <p:cNvGrpSpPr/>
        <p:nvPr/>
      </p:nvGrpSpPr>
      <p:grpSpPr>
        <a:xfrm>
          <a:off x="0" y="0"/>
          <a:ext cx="0" cy="0"/>
          <a:chOff x="0" y="0"/>
          <a:chExt cx="0" cy="0"/>
        </a:xfrm>
      </p:grpSpPr>
      <p:sp>
        <p:nvSpPr>
          <p:cNvPr id="10"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4" name="Marcador de Posição do Texto 2"/>
          <p:cNvSpPr>
            <a:spLocks noGrp="1"/>
          </p:cNvSpPr>
          <p:nvPr>
            <p:ph type="body" idx="12"/>
          </p:nvPr>
        </p:nvSpPr>
        <p:spPr>
          <a:xfrm>
            <a:off x="755576" y="2420888"/>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8"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dirty="0" smtClean="0"/>
              <a:t>Clique para editar o estilo</a:t>
            </a:r>
            <a:endParaRPr lang="pt-PT" dirty="0"/>
          </a:p>
        </p:txBody>
      </p:sp>
    </p:spTree>
    <p:extLst>
      <p:ext uri="{BB962C8B-B14F-4D97-AF65-F5344CB8AC3E}">
        <p14:creationId xmlns:p14="http://schemas.microsoft.com/office/powerpoint/2010/main" val="15563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01817F89-4A36-4F5A-8E26-1D47A66E814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D3795EE6-19C1-43FB-AB77-C2AA35173DB5}" type="slidenum">
              <a:rPr lang="pt-PT"/>
              <a:pPr>
                <a:defRPr/>
              </a:pPr>
              <a:t>‹#›</a:t>
            </a:fld>
            <a:endParaRPr lang="pt-PT"/>
          </a:p>
        </p:txBody>
      </p:sp>
    </p:spTree>
    <p:extLst>
      <p:ext uri="{BB962C8B-B14F-4D97-AF65-F5344CB8AC3E}">
        <p14:creationId xmlns:p14="http://schemas.microsoft.com/office/powerpoint/2010/main" val="187254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111E7451-5191-4327-84F9-6D7BD556BE2D}"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729F860-B672-4B37-A7B7-504C29393084}" type="slidenum">
              <a:rPr lang="pt-PT"/>
              <a:pPr>
                <a:defRPr/>
              </a:pPr>
              <a:t>‹#›</a:t>
            </a:fld>
            <a:endParaRPr lang="pt-PT"/>
          </a:p>
        </p:txBody>
      </p:sp>
    </p:spTree>
    <p:extLst>
      <p:ext uri="{BB962C8B-B14F-4D97-AF65-F5344CB8AC3E}">
        <p14:creationId xmlns:p14="http://schemas.microsoft.com/office/powerpoint/2010/main" val="33624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8D22D1A-C591-4EA0-80B9-0B54A15C599E}"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784B576A-5280-4519-9F5C-B478825B180B}" type="slidenum">
              <a:rPr lang="pt-PT"/>
              <a:pPr>
                <a:defRPr/>
              </a:pPr>
              <a:t>‹#›</a:t>
            </a:fld>
            <a:endParaRPr lang="pt-PT"/>
          </a:p>
        </p:txBody>
      </p:sp>
    </p:spTree>
    <p:extLst>
      <p:ext uri="{BB962C8B-B14F-4D97-AF65-F5344CB8AC3E}">
        <p14:creationId xmlns:p14="http://schemas.microsoft.com/office/powerpoint/2010/main" val="312058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4843D1E9-26AC-4732-A874-9976414595FE}" type="datetimeFigureOut">
              <a:rPr lang="pt-PT"/>
              <a:pPr>
                <a:defRPr/>
              </a:pPr>
              <a:t>05/09/16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B860F1B3-546C-4204-A688-76191238B74F}" type="slidenum">
              <a:rPr lang="pt-PT"/>
              <a:pPr>
                <a:defRPr/>
              </a:pPr>
              <a:t>‹#›</a:t>
            </a:fld>
            <a:endParaRPr lang="pt-PT"/>
          </a:p>
        </p:txBody>
      </p:sp>
    </p:spTree>
    <p:extLst>
      <p:ext uri="{BB962C8B-B14F-4D97-AF65-F5344CB8AC3E}">
        <p14:creationId xmlns:p14="http://schemas.microsoft.com/office/powerpoint/2010/main" val="3738853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BFC79C10-5B7B-465A-866E-D58B09292F2D}" type="datetimeFigureOut">
              <a:rPr lang="pt-PT"/>
              <a:pPr>
                <a:defRPr/>
              </a:pPr>
              <a:t>05/09/16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7FDB0091-5093-4A4E-95C9-E68B8666615C}" type="slidenum">
              <a:rPr lang="pt-PT"/>
              <a:pPr>
                <a:defRPr/>
              </a:pPr>
              <a:t>‹#›</a:t>
            </a:fld>
            <a:endParaRPr lang="pt-PT"/>
          </a:p>
        </p:txBody>
      </p:sp>
    </p:spTree>
    <p:extLst>
      <p:ext uri="{BB962C8B-B14F-4D97-AF65-F5344CB8AC3E}">
        <p14:creationId xmlns:p14="http://schemas.microsoft.com/office/powerpoint/2010/main" val="2693477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A11297B5-3656-47C2-AF46-008945FF7741}"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5560D1E-0199-42FB-8657-75AC1ABCBA33}" type="slidenum">
              <a:rPr lang="pt-PT"/>
              <a:pPr>
                <a:defRPr/>
              </a:pPr>
              <a:t>‹#›</a:t>
            </a:fld>
            <a:endParaRPr lang="pt-PT"/>
          </a:p>
        </p:txBody>
      </p:sp>
    </p:spTree>
    <p:extLst>
      <p:ext uri="{BB962C8B-B14F-4D97-AF65-F5344CB8AC3E}">
        <p14:creationId xmlns:p14="http://schemas.microsoft.com/office/powerpoint/2010/main" val="21789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24F1CBD5-92CE-48F6-A908-498FC60F551F}"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2A9C7D28-069F-4554-AE33-5FDB7265CFD6}" type="slidenum">
              <a:rPr lang="pt-PT"/>
              <a:pPr>
                <a:defRPr/>
              </a:pPr>
              <a:t>‹#›</a:t>
            </a:fld>
            <a:endParaRPr lang="pt-PT"/>
          </a:p>
        </p:txBody>
      </p:sp>
    </p:spTree>
    <p:extLst>
      <p:ext uri="{BB962C8B-B14F-4D97-AF65-F5344CB8AC3E}">
        <p14:creationId xmlns:p14="http://schemas.microsoft.com/office/powerpoint/2010/main" val="2307832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0C49FF6F-840F-4453-8642-5F952A93BE11}"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5A88F423-43AB-449B-BFEF-5F80F586ECCC}" type="slidenum">
              <a:rPr lang="pt-PT"/>
              <a:pPr>
                <a:defRPr/>
              </a:pPr>
              <a:t>‹#›</a:t>
            </a:fld>
            <a:endParaRPr lang="pt-PT"/>
          </a:p>
        </p:txBody>
      </p:sp>
    </p:spTree>
    <p:extLst>
      <p:ext uri="{BB962C8B-B14F-4D97-AF65-F5344CB8AC3E}">
        <p14:creationId xmlns:p14="http://schemas.microsoft.com/office/powerpoint/2010/main" val="2330616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6E29CBC0-81EB-4688-961D-B8FEDF4B9D9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A682570C-3EC1-44AD-AC4A-670FFE707F2A}" type="slidenum">
              <a:rPr lang="pt-PT"/>
              <a:pPr>
                <a:defRPr/>
              </a:pPr>
              <a:t>‹#›</a:t>
            </a:fld>
            <a:endParaRPr lang="pt-PT"/>
          </a:p>
        </p:txBody>
      </p:sp>
    </p:spTree>
    <p:extLst>
      <p:ext uri="{BB962C8B-B14F-4D97-AF65-F5344CB8AC3E}">
        <p14:creationId xmlns:p14="http://schemas.microsoft.com/office/powerpoint/2010/main" val="3656909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CDC83210-96F7-4DEA-BE01-F6B80B9D9F6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E478588C-D5C8-4D56-8F0B-DB3C4227B826}" type="slidenum">
              <a:rPr lang="pt-PT"/>
              <a:pPr>
                <a:defRPr/>
              </a:pPr>
              <a:t>‹#›</a:t>
            </a:fld>
            <a:endParaRPr lang="pt-PT"/>
          </a:p>
        </p:txBody>
      </p:sp>
    </p:spTree>
    <p:extLst>
      <p:ext uri="{BB962C8B-B14F-4D97-AF65-F5344CB8AC3E}">
        <p14:creationId xmlns:p14="http://schemas.microsoft.com/office/powerpoint/2010/main" val="394036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rra estreita">
    <p:spTree>
      <p:nvGrpSpPr>
        <p:cNvPr id="1" name=""/>
        <p:cNvGrpSpPr/>
        <p:nvPr/>
      </p:nvGrpSpPr>
      <p:grpSpPr>
        <a:xfrm>
          <a:off x="0" y="0"/>
          <a:ext cx="0" cy="0"/>
          <a:chOff x="0" y="0"/>
          <a:chExt cx="0" cy="0"/>
        </a:xfrm>
      </p:grpSpPr>
      <p:sp>
        <p:nvSpPr>
          <p:cNvPr id="5" name="Rectângulo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pic>
        <p:nvPicPr>
          <p:cNvPr id="9" name="Imagem 3"/>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41300" y="339725"/>
            <a:ext cx="86439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Posição do Texto 2"/>
          <p:cNvSpPr>
            <a:spLocks noGrp="1"/>
          </p:cNvSpPr>
          <p:nvPr>
            <p:ph type="body" idx="10"/>
          </p:nvPr>
        </p:nvSpPr>
        <p:spPr>
          <a:xfrm>
            <a:off x="755576" y="1268760"/>
            <a:ext cx="8129250"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Marcador de Posição do Texto 2"/>
          <p:cNvSpPr>
            <a:spLocks noGrp="1"/>
          </p:cNvSpPr>
          <p:nvPr>
            <p:ph type="body" idx="12"/>
          </p:nvPr>
        </p:nvSpPr>
        <p:spPr>
          <a:xfrm>
            <a:off x="755576" y="1946895"/>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8" name="Marcador de Posição do Título 1"/>
          <p:cNvSpPr>
            <a:spLocks noGrp="1"/>
          </p:cNvSpPr>
          <p:nvPr>
            <p:ph type="title"/>
          </p:nvPr>
        </p:nvSpPr>
        <p:spPr>
          <a:xfrm>
            <a:off x="755576" y="351498"/>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65521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beçalho + fundo fotografia">
    <p:spTree>
      <p:nvGrpSpPr>
        <p:cNvPr id="1" name=""/>
        <p:cNvGrpSpPr/>
        <p:nvPr/>
      </p:nvGrpSpPr>
      <p:grpSpPr>
        <a:xfrm>
          <a:off x="0" y="0"/>
          <a:ext cx="0" cy="0"/>
          <a:chOff x="0" y="0"/>
          <a:chExt cx="0" cy="0"/>
        </a:xfrm>
      </p:grpSpPr>
      <p:sp>
        <p:nvSpPr>
          <p:cNvPr id="4" name="Rectângulo arredondado 3"/>
          <p:cNvSpPr/>
          <p:nvPr userDrawn="1"/>
        </p:nvSpPr>
        <p:spPr>
          <a:xfrm>
            <a:off x="395288" y="2133600"/>
            <a:ext cx="2592387" cy="395922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12" name="Marcador de Posição do Texto 2"/>
          <p:cNvSpPr>
            <a:spLocks noGrp="1"/>
          </p:cNvSpPr>
          <p:nvPr>
            <p:ph type="body" idx="12"/>
          </p:nvPr>
        </p:nvSpPr>
        <p:spPr>
          <a:xfrm>
            <a:off x="3419872" y="2132856"/>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6"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97979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beçalho + sub-titulo + fundo fotografia">
    <p:spTree>
      <p:nvGrpSpPr>
        <p:cNvPr id="1" name=""/>
        <p:cNvGrpSpPr/>
        <p:nvPr/>
      </p:nvGrpSpPr>
      <p:grpSpPr>
        <a:xfrm>
          <a:off x="0" y="0"/>
          <a:ext cx="0" cy="0"/>
          <a:chOff x="0" y="0"/>
          <a:chExt cx="0" cy="0"/>
        </a:xfrm>
      </p:grpSpPr>
      <p:sp>
        <p:nvSpPr>
          <p:cNvPr id="5" name="Rectângulo arredondado 4"/>
          <p:cNvSpPr/>
          <p:nvPr userDrawn="1"/>
        </p:nvSpPr>
        <p:spPr>
          <a:xfrm>
            <a:off x="395288" y="2420938"/>
            <a:ext cx="2592387" cy="367188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9" name="Marcador de Posição do Texto 2"/>
          <p:cNvSpPr>
            <a:spLocks noGrp="1"/>
          </p:cNvSpPr>
          <p:nvPr>
            <p:ph type="body" idx="13"/>
          </p:nvPr>
        </p:nvSpPr>
        <p:spPr>
          <a:xfrm>
            <a:off x="3419872" y="2404110"/>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11"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2"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266895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co">
    <p:spTree>
      <p:nvGrpSpPr>
        <p:cNvPr id="1" name=""/>
        <p:cNvGrpSpPr/>
        <p:nvPr/>
      </p:nvGrpSpPr>
      <p:grpSpPr>
        <a:xfrm>
          <a:off x="0" y="0"/>
          <a:ext cx="0" cy="0"/>
          <a:chOff x="0" y="0"/>
          <a:chExt cx="0" cy="0"/>
        </a:xfrm>
      </p:grpSpPr>
      <p:sp>
        <p:nvSpPr>
          <p:cNvPr id="2" name="Rectângulo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Tree>
    <p:extLst>
      <p:ext uri="{BB962C8B-B14F-4D97-AF65-F5344CB8AC3E}">
        <p14:creationId xmlns:p14="http://schemas.microsoft.com/office/powerpoint/2010/main" val="383188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lvl1pPr>
              <a:defRPr/>
            </a:lvl1pPr>
          </a:lstStyle>
          <a:p>
            <a:pPr>
              <a:defRPr/>
            </a:pPr>
            <a:fld id="{1088BD8B-CAFE-46D3-833C-A323686D6D65}"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5000319B-2356-495D-BE82-B1707D11EB4A}" type="slidenum">
              <a:rPr lang="pt-PT"/>
              <a:pPr>
                <a:defRPr/>
              </a:pPr>
              <a:t>‹#›</a:t>
            </a:fld>
            <a:endParaRPr lang="pt-PT"/>
          </a:p>
        </p:txBody>
      </p:sp>
    </p:spTree>
    <p:extLst>
      <p:ext uri="{BB962C8B-B14F-4D97-AF65-F5344CB8AC3E}">
        <p14:creationId xmlns:p14="http://schemas.microsoft.com/office/powerpoint/2010/main" val="367344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730A384E-28B1-45AE-8A58-5A2125D191F9}"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88492395-2476-421E-B583-7B6F03F919B3}" type="slidenum">
              <a:rPr lang="pt-PT"/>
              <a:pPr>
                <a:defRPr/>
              </a:pPr>
              <a:t>‹#›</a:t>
            </a:fld>
            <a:endParaRPr lang="pt-PT"/>
          </a:p>
        </p:txBody>
      </p:sp>
    </p:spTree>
    <p:extLst>
      <p:ext uri="{BB962C8B-B14F-4D97-AF65-F5344CB8AC3E}">
        <p14:creationId xmlns:p14="http://schemas.microsoft.com/office/powerpoint/2010/main" val="56560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4497360B-5407-47FE-AE77-EA55B45FDAA4}"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333A9822-3CD7-4B26-8907-9220102D666F}" type="slidenum">
              <a:rPr lang="pt-PT"/>
              <a:pPr>
                <a:defRPr/>
              </a:pPr>
              <a:t>‹#›</a:t>
            </a:fld>
            <a:endParaRPr lang="pt-PT"/>
          </a:p>
        </p:txBody>
      </p:sp>
    </p:spTree>
    <p:extLst>
      <p:ext uri="{BB962C8B-B14F-4D97-AF65-F5344CB8AC3E}">
        <p14:creationId xmlns:p14="http://schemas.microsoft.com/office/powerpoint/2010/main" val="1941106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4.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lilianafaria\Desktop\apresentacao_ppt_cabeçalho-02.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50825" y="350838"/>
            <a:ext cx="8643938"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9" r:id="rId1"/>
    <p:sldLayoutId id="2147484060" r:id="rId2"/>
    <p:sldLayoutId id="2147484084" r:id="rId3"/>
    <p:sldLayoutId id="2147484085" r:id="rId4"/>
    <p:sldLayoutId id="2147484086" r:id="rId5"/>
    <p:sldLayoutId id="2147484087" r:id="rId6"/>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2051"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CDF481-5E48-4A5F-A033-5D55F5E6F1A0}"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0FCEE8F-861D-4130-9DF4-24864938161E}"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3075"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80F6EDB-C7A0-4C73-ADE8-28D7B007AFEE}"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F1B3203-2468-4A34-9C32-98429E0D255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2" r:id="rId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4099"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F60E029-9C40-4332-B390-843894B9B7B3}"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D1068B-4269-4DAF-AA01-1B0D6AFF9E6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gif"/><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gmo-compas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7176"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upo 5"/>
          <p:cNvGrpSpPr>
            <a:grpSpLocks/>
          </p:cNvGrpSpPr>
          <p:nvPr/>
        </p:nvGrpSpPr>
        <p:grpSpPr bwMode="auto">
          <a:xfrm>
            <a:off x="3992563" y="3840163"/>
            <a:ext cx="3622675" cy="1568450"/>
            <a:chOff x="3993230" y="3840163"/>
            <a:chExt cx="3622675" cy="1568450"/>
          </a:xfrm>
        </p:grpSpPr>
        <p:sp>
          <p:nvSpPr>
            <p:cNvPr id="7" name="Rounded Rectangle 4"/>
            <p:cNvSpPr/>
            <p:nvPr/>
          </p:nvSpPr>
          <p:spPr bwMode="auto">
            <a:xfrm>
              <a:off x="3993230" y="4332288"/>
              <a:ext cx="3622675" cy="1076325"/>
            </a:xfrm>
            <a:prstGeom prst="roundRect">
              <a:avLst>
                <a:gd name="adj" fmla="val 50000"/>
              </a:avLst>
            </a:pr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rgbClr val="739600"/>
                </a:solidFill>
                <a:latin typeface="Lucida Sans" pitchFamily="34" charset="0"/>
              </a:endParaRPr>
            </a:p>
          </p:txBody>
        </p:sp>
        <p:sp>
          <p:nvSpPr>
            <p:cNvPr id="8" name="Freeform 5"/>
            <p:cNvSpPr/>
            <p:nvPr/>
          </p:nvSpPr>
          <p:spPr bwMode="auto">
            <a:xfrm>
              <a:off x="4629817" y="3840163"/>
              <a:ext cx="779463"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9220" name="CaixaDeTexto 3"/>
          <p:cNvSpPr txBox="1">
            <a:spLocks noChangeArrowheads="1"/>
          </p:cNvSpPr>
          <p:nvPr/>
        </p:nvSpPr>
        <p:spPr bwMode="auto">
          <a:xfrm>
            <a:off x="352424" y="676628"/>
            <a:ext cx="6451824" cy="177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pt-PT" sz="3200" b="1" dirty="0" smtClean="0">
                <a:solidFill>
                  <a:schemeClr val="bg1"/>
                </a:solidFill>
                <a:latin typeface="+mn-lt"/>
                <a:cs typeface="Arial" panose="020B0604020202020204" pitchFamily="34" charset="0"/>
              </a:rPr>
              <a:t>Biotech plants for environmental sustainability</a:t>
            </a:r>
          </a:p>
          <a:p>
            <a:pPr algn="r" eaLnBrk="1" hangingPunct="1">
              <a:lnSpc>
                <a:spcPct val="150000"/>
              </a:lnSpc>
            </a:pPr>
            <a:r>
              <a:rPr lang="pt-PT" altLang="pt-PT" sz="3200" i="1" dirty="0" smtClean="0">
                <a:solidFill>
                  <a:srgbClr val="FFFFFF"/>
                </a:solidFill>
                <a:latin typeface="+mn-lt"/>
                <a:cs typeface="Arial" panose="020B0604020202020204" pitchFamily="34" charset="0"/>
              </a:rPr>
              <a:t>- </a:t>
            </a:r>
            <a:r>
              <a:rPr lang="pt-PT" altLang="pt-PT" sz="3200" i="1" dirty="0" err="1">
                <a:solidFill>
                  <a:srgbClr val="FFFFFF"/>
                </a:solidFill>
                <a:latin typeface="+mn-lt"/>
                <a:cs typeface="Arial" panose="020B0604020202020204" pitchFamily="34" charset="0"/>
              </a:rPr>
              <a:t>m</a:t>
            </a:r>
            <a:r>
              <a:rPr lang="pt-PT" altLang="pt-PT" sz="3200" i="1" dirty="0" err="1" smtClean="0">
                <a:solidFill>
                  <a:srgbClr val="FFFFFF"/>
                </a:solidFill>
                <a:latin typeface="+mn-lt"/>
                <a:cs typeface="Arial" panose="020B0604020202020204" pitchFamily="34" charset="0"/>
              </a:rPr>
              <a:t>aking</a:t>
            </a:r>
            <a:r>
              <a:rPr lang="pt-PT" altLang="pt-PT" sz="3200" i="1" dirty="0" smtClean="0">
                <a:solidFill>
                  <a:srgbClr val="FFFFFF"/>
                </a:solidFill>
                <a:latin typeface="+mn-lt"/>
                <a:cs typeface="Arial" panose="020B0604020202020204" pitchFamily="34" charset="0"/>
              </a:rPr>
              <a:t> a </a:t>
            </a:r>
            <a:r>
              <a:rPr lang="pt-PT" altLang="pt-PT" sz="3200" i="1" dirty="0" err="1" smtClean="0">
                <a:solidFill>
                  <a:srgbClr val="FFFFFF"/>
                </a:solidFill>
                <a:latin typeface="+mn-lt"/>
                <a:cs typeface="Arial" panose="020B0604020202020204" pitchFamily="34" charset="0"/>
              </a:rPr>
              <a:t>better</a:t>
            </a:r>
            <a:r>
              <a:rPr lang="pt-PT" altLang="pt-PT" sz="3200" i="1" dirty="0" smtClean="0">
                <a:solidFill>
                  <a:srgbClr val="FFFFFF"/>
                </a:solidFill>
                <a:latin typeface="+mn-lt"/>
                <a:cs typeface="Arial" panose="020B0604020202020204" pitchFamily="34" charset="0"/>
              </a:rPr>
              <a:t> </a:t>
            </a:r>
            <a:r>
              <a:rPr lang="pt-PT" altLang="pt-PT" sz="3200" i="1" dirty="0" err="1" smtClean="0">
                <a:solidFill>
                  <a:srgbClr val="FFFFFF"/>
                </a:solidFill>
                <a:latin typeface="+mn-lt"/>
                <a:cs typeface="Arial" panose="020B0604020202020204" pitchFamily="34" charset="0"/>
              </a:rPr>
              <a:t>world</a:t>
            </a:r>
            <a:endParaRPr lang="pt-PT" altLang="pt-PT" sz="3200" i="1" dirty="0">
              <a:solidFill>
                <a:srgbClr val="FFFFFF"/>
              </a:solidFill>
              <a:latin typeface="+mn-lt"/>
              <a:cs typeface="Arial" panose="020B0604020202020204" pitchFamily="34" charset="0"/>
            </a:endParaRPr>
          </a:p>
        </p:txBody>
      </p:sp>
      <p:pic>
        <p:nvPicPr>
          <p:cNvPr id="9221" name="Picture 7" descr="C:\Users\lilianafaria\Desktop\sit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38" y="2924175"/>
            <a:ext cx="249237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Z:\Geral\ITQB  Logo\png\png_site\logo_itqb_nova_hor.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7185" t="29002" r="7339" b="30137"/>
          <a:stretch/>
        </p:blipFill>
        <p:spPr bwMode="auto">
          <a:xfrm>
            <a:off x="4471752" y="4420177"/>
            <a:ext cx="2664296" cy="90054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o 12"/>
          <p:cNvGrpSpPr/>
          <p:nvPr/>
        </p:nvGrpSpPr>
        <p:grpSpPr>
          <a:xfrm>
            <a:off x="-5410" y="5675359"/>
            <a:ext cx="2208523" cy="360040"/>
            <a:chOff x="5075023" y="1772816"/>
            <a:chExt cx="1545707" cy="360040"/>
          </a:xfrm>
        </p:grpSpPr>
        <p:sp>
          <p:nvSpPr>
            <p:cNvPr id="14" name="Oval 13"/>
            <p:cNvSpPr/>
            <p:nvPr/>
          </p:nvSpPr>
          <p:spPr>
            <a:xfrm>
              <a:off x="6286248" y="1772816"/>
              <a:ext cx="334482"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ângulo 13"/>
            <p:cNvSpPr/>
            <p:nvPr/>
          </p:nvSpPr>
          <p:spPr>
            <a:xfrm>
              <a:off x="5075023" y="1772816"/>
              <a:ext cx="1368152"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lumMod val="65000"/>
                      <a:lumOff val="35000"/>
                    </a:schemeClr>
                  </a:solidFill>
                </a:rPr>
                <a:t>Inês Matias Luís</a:t>
              </a:r>
              <a:endParaRPr lang="pt-PT" b="1" dirty="0">
                <a:solidFill>
                  <a:schemeClr val="tx1">
                    <a:lumMod val="65000"/>
                    <a:lumOff val="35000"/>
                  </a:schemeClr>
                </a:solidFill>
              </a:endParaRPr>
            </a:p>
          </p:txBody>
        </p:sp>
      </p:grpSp>
      <p:grpSp>
        <p:nvGrpSpPr>
          <p:cNvPr id="16" name="Grupo 11"/>
          <p:cNvGrpSpPr/>
          <p:nvPr/>
        </p:nvGrpSpPr>
        <p:grpSpPr>
          <a:xfrm>
            <a:off x="-8336" y="6118149"/>
            <a:ext cx="5660456" cy="753962"/>
            <a:chOff x="5077532" y="1783558"/>
            <a:chExt cx="991219" cy="360040"/>
          </a:xfrm>
        </p:grpSpPr>
        <p:sp>
          <p:nvSpPr>
            <p:cNvPr id="17" name="Oval 16"/>
            <p:cNvSpPr/>
            <p:nvPr/>
          </p:nvSpPr>
          <p:spPr>
            <a:xfrm>
              <a:off x="5943100" y="1783558"/>
              <a:ext cx="125651"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ectângulo 16"/>
            <p:cNvSpPr/>
            <p:nvPr/>
          </p:nvSpPr>
          <p:spPr>
            <a:xfrm>
              <a:off x="5077532" y="1783558"/>
              <a:ext cx="934466"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smtClean="0">
                  <a:solidFill>
                    <a:schemeClr val="tx1">
                      <a:lumMod val="65000"/>
                      <a:lumOff val="35000"/>
                    </a:schemeClr>
                  </a:solidFill>
                </a:rPr>
                <a:t>  </a:t>
              </a:r>
              <a:endParaRPr lang="pt-PT" sz="2000" b="1" dirty="0">
                <a:solidFill>
                  <a:schemeClr val="tx1">
                    <a:lumMod val="65000"/>
                    <a:lumOff val="35000"/>
                  </a:schemeClr>
                </a:solidFill>
              </a:endParaRPr>
            </a:p>
          </p:txBody>
        </p:sp>
      </p:grpSp>
      <p:sp>
        <p:nvSpPr>
          <p:cNvPr id="19" name="Rectângulo 1"/>
          <p:cNvSpPr/>
          <p:nvPr/>
        </p:nvSpPr>
        <p:spPr>
          <a:xfrm>
            <a:off x="182994" y="6144281"/>
            <a:ext cx="5613142" cy="738664"/>
          </a:xfrm>
          <a:prstGeom prst="rect">
            <a:avLst/>
          </a:prstGeom>
        </p:spPr>
        <p:txBody>
          <a:bodyPr wrap="square">
            <a:spAutoFit/>
          </a:bodyPr>
          <a:lstStyle/>
          <a:p>
            <a:r>
              <a:rPr lang="en-US" sz="1400" b="1" dirty="0" smtClean="0">
                <a:solidFill>
                  <a:schemeClr val="tx1">
                    <a:lumMod val="65000"/>
                    <a:lumOff val="35000"/>
                  </a:schemeClr>
                </a:solidFill>
              </a:rPr>
              <a:t>“</a:t>
            </a:r>
            <a:r>
              <a:rPr lang="en-US" sz="1400" b="1" dirty="0" err="1" smtClean="0">
                <a:solidFill>
                  <a:schemeClr val="tx1">
                    <a:lumMod val="65000"/>
                    <a:lumOff val="35000"/>
                  </a:schemeClr>
                </a:solidFill>
              </a:rPr>
              <a:t>MolBioS</a:t>
            </a:r>
            <a:r>
              <a:rPr lang="en-US" sz="1400" b="1" dirty="0" smtClean="0">
                <a:solidFill>
                  <a:schemeClr val="tx1">
                    <a:lumMod val="65000"/>
                    <a:lumOff val="35000"/>
                  </a:schemeClr>
                </a:solidFill>
              </a:rPr>
              <a:t> </a:t>
            </a:r>
            <a:r>
              <a:rPr lang="en-US" sz="1400" b="1" dirty="0">
                <a:solidFill>
                  <a:schemeClr val="tx1">
                    <a:lumMod val="65000"/>
                    <a:lumOff val="35000"/>
                  </a:schemeClr>
                </a:solidFill>
              </a:rPr>
              <a:t>PhD </a:t>
            </a:r>
            <a:r>
              <a:rPr lang="en-US" sz="1400" b="1" dirty="0" smtClean="0">
                <a:solidFill>
                  <a:schemeClr val="tx1">
                    <a:lumMod val="65000"/>
                    <a:lumOff val="35000"/>
                  </a:schemeClr>
                </a:solidFill>
              </a:rPr>
              <a:t>Program</a:t>
            </a:r>
            <a:r>
              <a:rPr lang="en-US" sz="1400" b="1" dirty="0">
                <a:solidFill>
                  <a:schemeClr val="tx1">
                    <a:lumMod val="65000"/>
                    <a:lumOff val="35000"/>
                  </a:schemeClr>
                </a:solidFill>
              </a:rPr>
              <a:t> </a:t>
            </a:r>
            <a:r>
              <a:rPr lang="en-US" sz="1400" b="1" dirty="0" smtClean="0">
                <a:solidFill>
                  <a:schemeClr val="tx1">
                    <a:lumMod val="65000"/>
                    <a:lumOff val="35000"/>
                  </a:schemeClr>
                </a:solidFill>
              </a:rPr>
              <a:t>– 2016 </a:t>
            </a:r>
          </a:p>
          <a:p>
            <a:r>
              <a:rPr lang="en-US" sz="1400" b="1" dirty="0" smtClean="0">
                <a:solidFill>
                  <a:schemeClr val="tx1">
                    <a:lumMod val="65000"/>
                    <a:lumOff val="35000"/>
                  </a:schemeClr>
                </a:solidFill>
              </a:rPr>
              <a:t>(course “Plant </a:t>
            </a:r>
            <a:r>
              <a:rPr lang="en-US" sz="1400" b="1" dirty="0">
                <a:solidFill>
                  <a:schemeClr val="tx1">
                    <a:lumMod val="65000"/>
                    <a:lumOff val="35000"/>
                  </a:schemeClr>
                </a:solidFill>
              </a:rPr>
              <a:t>Biotechnology for Sustainability and Global </a:t>
            </a:r>
            <a:r>
              <a:rPr lang="en-US" sz="1400" b="1" dirty="0" smtClean="0">
                <a:solidFill>
                  <a:schemeClr val="tx1">
                    <a:lumMod val="65000"/>
                    <a:lumOff val="35000"/>
                  </a:schemeClr>
                </a:solidFill>
              </a:rPr>
              <a:t>Economy”)</a:t>
            </a:r>
            <a:endParaRPr lang="en-US" sz="1400" b="1" dirty="0">
              <a:solidFill>
                <a:schemeClr val="tx1">
                  <a:lumMod val="65000"/>
                  <a:lumOff val="35000"/>
                </a:schemeClr>
              </a:solidFill>
            </a:endParaRPr>
          </a:p>
          <a:p>
            <a:r>
              <a:rPr lang="en-US" sz="1400" b="1" dirty="0">
                <a:solidFill>
                  <a:schemeClr val="tx1">
                    <a:lumMod val="65000"/>
                    <a:lumOff val="35000"/>
                  </a:schemeClr>
                </a:solidFill>
              </a:rPr>
              <a:t> </a:t>
            </a:r>
            <a:endParaRPr lang="pt-PT" sz="1400" b="1" dirty="0">
              <a:solidFill>
                <a:schemeClr val="tx1">
                  <a:lumMod val="65000"/>
                  <a:lumOff val="35000"/>
                </a:schemeClr>
              </a:solidFill>
            </a:endParaRPr>
          </a:p>
        </p:txBody>
      </p:sp>
      <p:pic>
        <p:nvPicPr>
          <p:cNvPr id="20" name="Imagem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015623" y="6241883"/>
            <a:ext cx="1112689" cy="616117"/>
          </a:xfrm>
          <a:prstGeom prst="rect">
            <a:avLst/>
          </a:prstGeom>
          <a:solidFill>
            <a:srgbClr val="E8E8E8"/>
          </a:solid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611560" y="404664"/>
            <a:ext cx="6696744" cy="792088"/>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2500" b="1" kern="1200">
                <a:solidFill>
                  <a:schemeClr val="bg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b="0" dirty="0" smtClean="0"/>
              <a:t>Take-home message</a:t>
            </a:r>
            <a:endParaRPr lang="en-US" b="0" dirty="0"/>
          </a:p>
        </p:txBody>
      </p:sp>
      <p:sp>
        <p:nvSpPr>
          <p:cNvPr id="7" name="Cortar Retângulo de Canto Diagonal 6"/>
          <p:cNvSpPr/>
          <p:nvPr/>
        </p:nvSpPr>
        <p:spPr>
          <a:xfrm>
            <a:off x="611560" y="2564904"/>
            <a:ext cx="6120680" cy="991731"/>
          </a:xfrm>
          <a:prstGeom prst="snip2DiagRect">
            <a:avLst/>
          </a:prstGeom>
          <a:noFill/>
          <a:ln w="57150">
            <a:solidFill>
              <a:srgbClr val="57585A"/>
            </a:solidFill>
          </a:ln>
        </p:spPr>
        <p:txBody>
          <a:bodyPr wrap="square" rtlCol="0">
            <a:spAutoFit/>
          </a:bodyPr>
          <a:lstStyle/>
          <a:p>
            <a:pPr algn="ctr"/>
            <a:r>
              <a:rPr lang="en-US" sz="2400" b="1" dirty="0" smtClean="0">
                <a:solidFill>
                  <a:srgbClr val="587400"/>
                </a:solidFill>
                <a:latin typeface="MV Boli" panose="02000500030200090000" pitchFamily="2" charset="0"/>
                <a:cs typeface="MV Boli" panose="02000500030200090000" pitchFamily="2" charset="0"/>
              </a:rPr>
              <a:t>Sustainable Agriculture can be achieved with the help of biotech plants</a:t>
            </a:r>
            <a:endParaRPr lang="en-US" sz="2400" b="1" baseline="-25000" dirty="0">
              <a:solidFill>
                <a:srgbClr val="587400"/>
              </a:solidFill>
              <a:latin typeface="MV Boli" panose="02000500030200090000" pitchFamily="2" charset="0"/>
              <a:cs typeface="MV Boli" panose="02000500030200090000" pitchFamily="2" charset="0"/>
            </a:endParaRPr>
          </a:p>
        </p:txBody>
      </p:sp>
      <p:sp>
        <p:nvSpPr>
          <p:cNvPr id="8" name="Cortar Retângulo de Canto Diagonal 7"/>
          <p:cNvSpPr/>
          <p:nvPr/>
        </p:nvSpPr>
        <p:spPr>
          <a:xfrm>
            <a:off x="1691680" y="4077072"/>
            <a:ext cx="6480720" cy="991731"/>
          </a:xfrm>
          <a:prstGeom prst="snip2DiagRect">
            <a:avLst/>
          </a:prstGeom>
          <a:noFill/>
          <a:ln w="57150">
            <a:solidFill>
              <a:srgbClr val="57585A"/>
            </a:solidFill>
          </a:ln>
        </p:spPr>
        <p:txBody>
          <a:bodyPr wrap="square" rtlCol="0">
            <a:spAutoFit/>
          </a:bodyPr>
          <a:lstStyle/>
          <a:p>
            <a:pPr algn="ctr"/>
            <a:r>
              <a:rPr lang="en-US" sz="2400" b="1" dirty="0" smtClean="0">
                <a:solidFill>
                  <a:srgbClr val="587400"/>
                </a:solidFill>
                <a:latin typeface="MV Boli" panose="02000500030200090000" pitchFamily="2" charset="0"/>
                <a:cs typeface="MV Boli" panose="02000500030200090000" pitchFamily="2" charset="0"/>
              </a:rPr>
              <a:t>Moreover, biotech plants can help recover damaged and exhausted ecosystems</a:t>
            </a:r>
            <a:endParaRPr lang="en-US" sz="2400" b="1" baseline="-25000" dirty="0">
              <a:solidFill>
                <a:srgbClr val="587400"/>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2956230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6696744" cy="792088"/>
          </a:xfrm>
        </p:spPr>
        <p:txBody>
          <a:bodyPr/>
          <a:lstStyle/>
          <a:p>
            <a:pPr algn="ctr"/>
            <a:r>
              <a:rPr lang="en-US" b="0" dirty="0" smtClean="0"/>
              <a:t>Most current agricultural practices lack environmental sustainability</a:t>
            </a:r>
            <a:endParaRPr lang="en-US" b="0" dirty="0"/>
          </a:p>
        </p:txBody>
      </p:sp>
      <p:graphicFrame>
        <p:nvGraphicFramePr>
          <p:cNvPr id="4" name="Diagrama 3"/>
          <p:cNvGraphicFramePr/>
          <p:nvPr>
            <p:extLst>
              <p:ext uri="{D42A27DB-BD31-4B8C-83A1-F6EECF244321}">
                <p14:modId xmlns:p14="http://schemas.microsoft.com/office/powerpoint/2010/main" val="991060358"/>
              </p:ext>
            </p:extLst>
          </p:nvPr>
        </p:nvGraphicFramePr>
        <p:xfrm>
          <a:off x="-252536" y="1916832"/>
          <a:ext cx="6336704"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ixaDeTexto 2"/>
          <p:cNvSpPr txBox="1"/>
          <p:nvPr/>
        </p:nvSpPr>
        <p:spPr>
          <a:xfrm>
            <a:off x="5076056" y="2492896"/>
            <a:ext cx="3909067" cy="1200329"/>
          </a:xfrm>
          <a:prstGeom prst="rect">
            <a:avLst/>
          </a:prstGeom>
          <a:noFill/>
        </p:spPr>
        <p:txBody>
          <a:bodyPr wrap="square" rtlCol="0">
            <a:spAutoFit/>
          </a:bodyPr>
          <a:lstStyle/>
          <a:p>
            <a:pPr algn="ctr"/>
            <a:r>
              <a:rPr lang="en-US" sz="2400" b="1" dirty="0" smtClean="0">
                <a:solidFill>
                  <a:srgbClr val="587400"/>
                </a:solidFill>
                <a:latin typeface="MV Boli" panose="02000500030200090000" pitchFamily="2" charset="0"/>
                <a:cs typeface="MV Boli" panose="02000500030200090000" pitchFamily="2" charset="0"/>
              </a:rPr>
              <a:t>Can we reduce their usage without decreasing crops’ yield?</a:t>
            </a:r>
            <a:endParaRPr lang="en-US" sz="2400" b="1" dirty="0">
              <a:solidFill>
                <a:srgbClr val="587400"/>
              </a:solidFill>
              <a:latin typeface="MV Boli" panose="02000500030200090000" pitchFamily="2" charset="0"/>
              <a:cs typeface="MV Boli" panose="02000500030200090000" pitchFamily="2" charset="0"/>
            </a:endParaRPr>
          </a:p>
        </p:txBody>
      </p:sp>
      <p:sp>
        <p:nvSpPr>
          <p:cNvPr id="6" name="CaixaDeTexto 5"/>
          <p:cNvSpPr txBox="1"/>
          <p:nvPr/>
        </p:nvSpPr>
        <p:spPr>
          <a:xfrm>
            <a:off x="5076056" y="5339804"/>
            <a:ext cx="3799616" cy="461665"/>
          </a:xfrm>
          <a:prstGeom prst="rect">
            <a:avLst/>
          </a:prstGeom>
          <a:noFill/>
        </p:spPr>
        <p:txBody>
          <a:bodyPr wrap="square" rtlCol="0">
            <a:spAutoFit/>
          </a:bodyPr>
          <a:lstStyle/>
          <a:p>
            <a:pPr algn="ctr"/>
            <a:r>
              <a:rPr lang="en-US" sz="2400" b="1" dirty="0" smtClean="0">
                <a:solidFill>
                  <a:srgbClr val="57585A"/>
                </a:solidFill>
                <a:latin typeface="MV Boli" panose="02000500030200090000" pitchFamily="2" charset="0"/>
                <a:cs typeface="MV Boli" panose="02000500030200090000" pitchFamily="2" charset="0"/>
              </a:rPr>
              <a:t>Biotech tools can help!</a:t>
            </a:r>
            <a:endParaRPr lang="en-US" sz="2400" b="1" baseline="-25000" dirty="0">
              <a:solidFill>
                <a:srgbClr val="57585A"/>
              </a:solidFill>
              <a:latin typeface="MV Boli" panose="02000500030200090000" pitchFamily="2" charset="0"/>
              <a:cs typeface="MV Boli" panose="02000500030200090000" pitchFamily="2" charset="0"/>
            </a:endParaRPr>
          </a:p>
        </p:txBody>
      </p:sp>
      <p:grpSp>
        <p:nvGrpSpPr>
          <p:cNvPr id="7" name="Grupo 6"/>
          <p:cNvGrpSpPr/>
          <p:nvPr/>
        </p:nvGrpSpPr>
        <p:grpSpPr>
          <a:xfrm>
            <a:off x="2267744" y="1391935"/>
            <a:ext cx="1341085" cy="1341085"/>
            <a:chOff x="3049144" y="301595"/>
            <a:chExt cx="1341085" cy="1341085"/>
          </a:xfrm>
          <a:scene3d>
            <a:camera prst="orthographicFront"/>
            <a:lightRig rig="flat" dir="t"/>
          </a:scene3d>
        </p:grpSpPr>
        <p:sp>
          <p:nvSpPr>
            <p:cNvPr id="8" name="Oval 7"/>
            <p:cNvSpPr/>
            <p:nvPr/>
          </p:nvSpPr>
          <p:spPr>
            <a:xfrm>
              <a:off x="3049144" y="301595"/>
              <a:ext cx="1341085" cy="1341085"/>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Oval 4"/>
            <p:cNvSpPr/>
            <p:nvPr/>
          </p:nvSpPr>
          <p:spPr>
            <a:xfrm>
              <a:off x="3245541" y="497992"/>
              <a:ext cx="948291" cy="9482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Pesticides</a:t>
              </a:r>
              <a:endParaRPr lang="en-US" sz="1600" kern="1200" dirty="0"/>
            </a:p>
          </p:txBody>
        </p:sp>
      </p:grpSp>
      <p:sp>
        <p:nvSpPr>
          <p:cNvPr id="10" name="CaixaDeTexto 9"/>
          <p:cNvSpPr txBox="1"/>
          <p:nvPr/>
        </p:nvSpPr>
        <p:spPr>
          <a:xfrm>
            <a:off x="4716016" y="3759423"/>
            <a:ext cx="4269107" cy="830997"/>
          </a:xfrm>
          <a:prstGeom prst="rect">
            <a:avLst/>
          </a:prstGeom>
          <a:noFill/>
        </p:spPr>
        <p:txBody>
          <a:bodyPr wrap="square" rtlCol="0">
            <a:spAutoFit/>
          </a:bodyPr>
          <a:lstStyle/>
          <a:p>
            <a:pPr algn="ctr"/>
            <a:r>
              <a:rPr lang="en-US" sz="2400" b="1" dirty="0" smtClean="0">
                <a:solidFill>
                  <a:srgbClr val="587400"/>
                </a:solidFill>
                <a:latin typeface="MV Boli" panose="02000500030200090000" pitchFamily="2" charset="0"/>
                <a:cs typeface="MV Boli" panose="02000500030200090000" pitchFamily="2" charset="0"/>
              </a:rPr>
              <a:t>Can we regenerate damaged ecosystems?</a:t>
            </a:r>
            <a:endParaRPr lang="en-US" sz="2400" b="1" dirty="0">
              <a:solidFill>
                <a:srgbClr val="587400"/>
              </a:solidFill>
              <a:latin typeface="MV Boli" panose="02000500030200090000" pitchFamily="2" charset="0"/>
              <a:cs typeface="MV Boli" panose="02000500030200090000" pitchFamily="2" charset="0"/>
            </a:endParaRPr>
          </a:p>
        </p:txBody>
      </p:sp>
      <p:sp>
        <p:nvSpPr>
          <p:cNvPr id="11" name="Seta para baixo 10"/>
          <p:cNvSpPr/>
          <p:nvPr/>
        </p:nvSpPr>
        <p:spPr>
          <a:xfrm>
            <a:off x="6658065" y="4765307"/>
            <a:ext cx="745047" cy="476830"/>
          </a:xfrm>
          <a:prstGeom prst="downArrow">
            <a:avLst/>
          </a:prstGeom>
          <a:solidFill>
            <a:schemeClr val="accent3"/>
          </a:solidFill>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rgbClr r="0" g="0" b="0"/>
          </a:fillRef>
          <a:effectRef idx="3">
            <a:schemeClr val="accent3">
              <a:tint val="60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11560" y="404664"/>
            <a:ext cx="6696744" cy="792088"/>
          </a:xfrm>
        </p:spPr>
        <p:txBody>
          <a:bodyPr anchor="ctr"/>
          <a:lstStyle/>
          <a:p>
            <a:pPr algn="ctr"/>
            <a:r>
              <a:rPr lang="en-US" b="0" dirty="0" smtClean="0"/>
              <a:t>How to address the pesticide problem?</a:t>
            </a:r>
            <a:endParaRPr lang="en-US" b="0" dirty="0"/>
          </a:p>
        </p:txBody>
      </p:sp>
      <p:grpSp>
        <p:nvGrpSpPr>
          <p:cNvPr id="7" name="Grupo 6"/>
          <p:cNvGrpSpPr/>
          <p:nvPr/>
        </p:nvGrpSpPr>
        <p:grpSpPr>
          <a:xfrm>
            <a:off x="251520" y="1415877"/>
            <a:ext cx="3810000" cy="2905125"/>
            <a:chOff x="149932" y="1628800"/>
            <a:chExt cx="3810000" cy="2905125"/>
          </a:xfrm>
        </p:grpSpPr>
        <p:pic>
          <p:nvPicPr>
            <p:cNvPr id="2052" name="Picture 4" descr="http://kalicurrypuff.files.wordpress.com/2010/07/fig37.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9932" y="1628800"/>
              <a:ext cx="3810000" cy="2905125"/>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23528" y="4232089"/>
              <a:ext cx="3636404" cy="261610"/>
            </a:xfrm>
            <a:prstGeom prst="rect">
              <a:avLst/>
            </a:prstGeom>
          </p:spPr>
          <p:txBody>
            <a:bodyPr wrap="square">
              <a:spAutoFit/>
            </a:bodyPr>
            <a:lstStyle/>
            <a:p>
              <a:r>
                <a:rPr lang="en-US" sz="1100" dirty="0">
                  <a:solidFill>
                    <a:srgbClr val="57585A"/>
                  </a:solidFill>
                </a:rPr>
                <a:t>https://sites.google.com/site/btmaize/what-is-bt-maize</a:t>
              </a:r>
            </a:p>
          </p:txBody>
        </p:sp>
      </p:grpSp>
      <p:grpSp>
        <p:nvGrpSpPr>
          <p:cNvPr id="9" name="Grupo 8"/>
          <p:cNvGrpSpPr/>
          <p:nvPr/>
        </p:nvGrpSpPr>
        <p:grpSpPr>
          <a:xfrm>
            <a:off x="2144688" y="4653136"/>
            <a:ext cx="3744417" cy="1939073"/>
            <a:chOff x="2627784" y="4725144"/>
            <a:chExt cx="3744417" cy="1939073"/>
          </a:xfrm>
        </p:grpSpPr>
        <p:pic>
          <p:nvPicPr>
            <p:cNvPr id="3" name="Imagem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627784" y="4725144"/>
              <a:ext cx="3744417" cy="1939073"/>
            </a:xfrm>
            <a:prstGeom prst="rect">
              <a:avLst/>
            </a:prstGeom>
          </p:spPr>
        </p:pic>
        <p:sp>
          <p:nvSpPr>
            <p:cNvPr id="8" name="CaixaDeTexto 7"/>
            <p:cNvSpPr txBox="1"/>
            <p:nvPr/>
          </p:nvSpPr>
          <p:spPr>
            <a:xfrm>
              <a:off x="4499992" y="5013176"/>
              <a:ext cx="966355" cy="400110"/>
            </a:xfrm>
            <a:prstGeom prst="rect">
              <a:avLst/>
            </a:prstGeom>
            <a:noFill/>
          </p:spPr>
          <p:txBody>
            <a:bodyPr wrap="none" rtlCol="0">
              <a:spAutoFit/>
            </a:bodyPr>
            <a:lstStyle/>
            <a:p>
              <a:r>
                <a:rPr lang="en-US" sz="2000" b="1" dirty="0" err="1" smtClean="0"/>
                <a:t>Bt</a:t>
              </a:r>
              <a:r>
                <a:rPr lang="en-US" sz="2000" b="1" dirty="0" smtClean="0"/>
                <a:t>-corn</a:t>
              </a:r>
              <a:endParaRPr lang="en-US" sz="2000" b="1" dirty="0"/>
            </a:p>
          </p:txBody>
        </p:sp>
        <p:sp>
          <p:nvSpPr>
            <p:cNvPr id="11" name="CaixaDeTexto 10"/>
            <p:cNvSpPr txBox="1"/>
            <p:nvPr/>
          </p:nvSpPr>
          <p:spPr>
            <a:xfrm>
              <a:off x="4716016" y="5790203"/>
              <a:ext cx="1268296" cy="400110"/>
            </a:xfrm>
            <a:prstGeom prst="rect">
              <a:avLst/>
            </a:prstGeom>
            <a:noFill/>
          </p:spPr>
          <p:txBody>
            <a:bodyPr wrap="none" rtlCol="0">
              <a:spAutoFit/>
            </a:bodyPr>
            <a:lstStyle/>
            <a:p>
              <a:r>
                <a:rPr lang="en-US" sz="2000" b="1" dirty="0" smtClean="0"/>
                <a:t>Non-GMO</a:t>
              </a:r>
              <a:endParaRPr lang="en-US" sz="2000" b="1" dirty="0"/>
            </a:p>
          </p:txBody>
        </p:sp>
      </p:grpSp>
      <p:grpSp>
        <p:nvGrpSpPr>
          <p:cNvPr id="12" name="Grupo 11"/>
          <p:cNvGrpSpPr/>
          <p:nvPr/>
        </p:nvGrpSpPr>
        <p:grpSpPr>
          <a:xfrm>
            <a:off x="4535996" y="2021029"/>
            <a:ext cx="4356484" cy="2143733"/>
            <a:chOff x="3959932" y="1639959"/>
            <a:chExt cx="5004556" cy="2143733"/>
          </a:xfrm>
        </p:grpSpPr>
        <p:sp>
          <p:nvSpPr>
            <p:cNvPr id="13" name="CaixaDeTexto 12"/>
            <p:cNvSpPr txBox="1"/>
            <p:nvPr/>
          </p:nvSpPr>
          <p:spPr>
            <a:xfrm>
              <a:off x="3959932" y="1639959"/>
              <a:ext cx="5004556" cy="400110"/>
            </a:xfrm>
            <a:prstGeom prst="rect">
              <a:avLst/>
            </a:prstGeom>
            <a:noFill/>
          </p:spPr>
          <p:txBody>
            <a:bodyPr wrap="square" rtlCol="0">
              <a:spAutoFit/>
            </a:bodyPr>
            <a:lstStyle/>
            <a:p>
              <a:r>
                <a:rPr lang="en-US" sz="2000" b="1" dirty="0" smtClean="0">
                  <a:solidFill>
                    <a:srgbClr val="587400"/>
                  </a:solidFill>
                  <a:latin typeface="MV Boli" panose="02000500030200090000" pitchFamily="2" charset="0"/>
                  <a:cs typeface="MV Boli" panose="02000500030200090000" pitchFamily="2" charset="0"/>
                </a:rPr>
                <a:t>Advantages</a:t>
              </a:r>
              <a:endParaRPr lang="en-US" sz="2000" b="1" dirty="0">
                <a:solidFill>
                  <a:srgbClr val="587400"/>
                </a:solidFill>
                <a:latin typeface="MV Boli" panose="02000500030200090000" pitchFamily="2" charset="0"/>
                <a:cs typeface="MV Boli" panose="02000500030200090000" pitchFamily="2" charset="0"/>
              </a:endParaRPr>
            </a:p>
          </p:txBody>
        </p:sp>
        <p:sp>
          <p:nvSpPr>
            <p:cNvPr id="14" name="CaixaDeTexto 13"/>
            <p:cNvSpPr txBox="1"/>
            <p:nvPr/>
          </p:nvSpPr>
          <p:spPr>
            <a:xfrm>
              <a:off x="4051256" y="1967810"/>
              <a:ext cx="4913232"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Reduce (</a:t>
              </a:r>
              <a:r>
                <a:rPr lang="en-US" sz="1600" dirty="0">
                  <a:sym typeface="Wingdings 3" panose="05040102010807070707" pitchFamily="18" charset="2"/>
                </a:rPr>
                <a:t></a:t>
              </a:r>
              <a:r>
                <a:rPr lang="en-US" sz="1600" dirty="0" smtClean="0"/>
                <a:t>) </a:t>
              </a:r>
              <a:r>
                <a:rPr lang="en-US" sz="1600" dirty="0"/>
                <a:t>pesticides use </a:t>
              </a:r>
            </a:p>
            <a:p>
              <a:pPr marL="742950" lvl="1" indent="-285750">
                <a:buFont typeface="Arial" panose="020B0604020202020204" pitchFamily="34" charset="0"/>
                <a:buChar char="•"/>
              </a:pPr>
              <a:r>
                <a:rPr lang="en-US" sz="1600" dirty="0">
                  <a:sym typeface="Wingdings 3" panose="05040102010807070707" pitchFamily="18" charset="2"/>
                </a:rPr>
                <a:t></a:t>
              </a:r>
              <a:r>
                <a:rPr lang="en-US" sz="1600" dirty="0" smtClean="0"/>
                <a:t> production costs</a:t>
              </a:r>
            </a:p>
            <a:p>
              <a:pPr marL="742950" lvl="1" indent="-285750">
                <a:buFont typeface="Arial" panose="020B0604020202020204" pitchFamily="34" charset="0"/>
                <a:buChar char="•"/>
              </a:pPr>
              <a:r>
                <a:rPr lang="en-US" sz="1600" dirty="0">
                  <a:sym typeface="Wingdings 3" panose="05040102010807070707" pitchFamily="18" charset="2"/>
                </a:rPr>
                <a:t></a:t>
              </a:r>
              <a:r>
                <a:rPr lang="en-US" sz="1600" dirty="0" smtClean="0">
                  <a:sym typeface="Wingdings 3" panose="05040102010807070707" pitchFamily="18" charset="2"/>
                </a:rPr>
                <a:t> </a:t>
              </a:r>
              <a:r>
                <a:rPr lang="en-US" sz="1600" dirty="0">
                  <a:sym typeface="Wingdings 3" panose="05040102010807070707" pitchFamily="18" charset="2"/>
                </a:rPr>
                <a:t>e</a:t>
              </a:r>
              <a:r>
                <a:rPr lang="en-US" sz="1600" dirty="0" smtClean="0"/>
                <a:t>nvironmental contamination</a:t>
              </a:r>
            </a:p>
            <a:p>
              <a:pPr marL="742950" lvl="1" indent="-285750">
                <a:buFont typeface="Arial" panose="020B0604020202020204" pitchFamily="34" charset="0"/>
                <a:buChar char="•"/>
              </a:pPr>
              <a:r>
                <a:rPr lang="en-US" sz="1600" dirty="0">
                  <a:sym typeface="Wingdings 3" panose="05040102010807070707" pitchFamily="18" charset="2"/>
                </a:rPr>
                <a:t></a:t>
              </a:r>
              <a:r>
                <a:rPr lang="en-US" sz="1600" dirty="0" smtClean="0"/>
                <a:t> farmers intoxication</a:t>
              </a:r>
            </a:p>
            <a:p>
              <a:pPr marL="285750" indent="-285750">
                <a:buFont typeface="Arial" panose="020B0604020202020204" pitchFamily="34" charset="0"/>
                <a:buChar char="•"/>
              </a:pPr>
              <a:r>
                <a:rPr lang="en-US" sz="1600" dirty="0">
                  <a:sym typeface="Wingdings 3" panose="05040102010807070707" pitchFamily="18" charset="2"/>
                </a:rPr>
                <a:t></a:t>
              </a:r>
              <a:r>
                <a:rPr lang="en-US" sz="1600" dirty="0" smtClean="0"/>
                <a:t> mycotoxins contamination (neurotoxic compounds produced by opportunistic fungi) </a:t>
              </a:r>
            </a:p>
            <a:p>
              <a:pPr marL="285750" indent="-285750">
                <a:buFont typeface="Arial" panose="020B0604020202020204" pitchFamily="34" charset="0"/>
                <a:buChar char="•"/>
              </a:pPr>
              <a:r>
                <a:rPr lang="en-US" sz="1600" dirty="0" smtClean="0">
                  <a:sym typeface="Wingdings 3" panose="05040102010807070707" pitchFamily="18" charset="2"/>
                </a:rPr>
                <a:t> crops’ yields</a:t>
              </a:r>
              <a:endParaRPr lang="en-US" sz="1600" dirty="0" smtClean="0"/>
            </a:p>
          </p:txBody>
        </p:sp>
      </p:grpSp>
      <p:sp>
        <p:nvSpPr>
          <p:cNvPr id="5" name="CaixaDeTexto 4"/>
          <p:cNvSpPr txBox="1"/>
          <p:nvPr/>
        </p:nvSpPr>
        <p:spPr>
          <a:xfrm flipH="1">
            <a:off x="7524328" y="1286433"/>
            <a:ext cx="1368152" cy="477054"/>
          </a:xfrm>
          <a:prstGeom prst="rect">
            <a:avLst/>
          </a:prstGeom>
          <a:noFill/>
        </p:spPr>
        <p:txBody>
          <a:bodyPr wrap="square" rtlCol="0">
            <a:spAutoFit/>
          </a:bodyPr>
          <a:lstStyle/>
          <a:p>
            <a:r>
              <a:rPr lang="pt-PT" sz="2500" b="1" dirty="0" err="1" smtClean="0">
                <a:solidFill>
                  <a:srgbClr val="78A22D"/>
                </a:solidFill>
                <a:effectLst>
                  <a:outerShdw blurRad="38100" dist="38100" dir="2700000" algn="tl">
                    <a:srgbClr val="000000">
                      <a:alpha val="43137"/>
                    </a:srgbClr>
                  </a:outerShdw>
                </a:effectLst>
              </a:rPr>
              <a:t>Bt</a:t>
            </a:r>
            <a:r>
              <a:rPr lang="pt-PT" sz="2500" b="1" dirty="0" smtClean="0">
                <a:solidFill>
                  <a:srgbClr val="78A22D"/>
                </a:solidFill>
                <a:effectLst>
                  <a:outerShdw blurRad="38100" dist="38100" dir="2700000" algn="tl">
                    <a:srgbClr val="000000">
                      <a:alpha val="43137"/>
                    </a:srgbClr>
                  </a:outerShdw>
                </a:effectLst>
              </a:rPr>
              <a:t> </a:t>
            </a:r>
            <a:r>
              <a:rPr lang="pt-PT" sz="2500" b="1" dirty="0" err="1" smtClean="0">
                <a:solidFill>
                  <a:srgbClr val="78A22D"/>
                </a:solidFill>
                <a:effectLst>
                  <a:outerShdw blurRad="38100" dist="38100" dir="2700000" algn="tl">
                    <a:srgbClr val="000000">
                      <a:alpha val="43137"/>
                    </a:srgbClr>
                  </a:outerShdw>
                </a:effectLst>
              </a:rPr>
              <a:t>Plants</a:t>
            </a:r>
            <a:endParaRPr lang="en-US" sz="2500" b="1" dirty="0">
              <a:solidFill>
                <a:srgbClr val="78A22D"/>
              </a:solidFill>
              <a:effectLst>
                <a:outerShdw blurRad="38100" dist="38100" dir="2700000" algn="tl">
                  <a:srgbClr val="000000">
                    <a:alpha val="43137"/>
                  </a:srgbClr>
                </a:outerShdw>
              </a:effectLst>
            </a:endParaRPr>
          </a:p>
        </p:txBody>
      </p:sp>
      <p:sp>
        <p:nvSpPr>
          <p:cNvPr id="6" name="Retângulo 5"/>
          <p:cNvSpPr/>
          <p:nvPr/>
        </p:nvSpPr>
        <p:spPr>
          <a:xfrm>
            <a:off x="2339752" y="2221084"/>
            <a:ext cx="792088" cy="487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ângulo 14"/>
          <p:cNvSpPr/>
          <p:nvPr/>
        </p:nvSpPr>
        <p:spPr>
          <a:xfrm>
            <a:off x="3224808" y="3203735"/>
            <a:ext cx="555104" cy="59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ixaDeTexto 9"/>
          <p:cNvSpPr txBox="1"/>
          <p:nvPr/>
        </p:nvSpPr>
        <p:spPr>
          <a:xfrm>
            <a:off x="6092074" y="1614284"/>
            <a:ext cx="3051926" cy="369332"/>
          </a:xfrm>
          <a:prstGeom prst="rect">
            <a:avLst/>
          </a:prstGeom>
          <a:noFill/>
        </p:spPr>
        <p:txBody>
          <a:bodyPr wrap="none" rtlCol="0">
            <a:spAutoFit/>
          </a:bodyPr>
          <a:lstStyle/>
          <a:p>
            <a:r>
              <a:rPr lang="pt-PT" dirty="0" smtClean="0"/>
              <a:t>(</a:t>
            </a:r>
            <a:r>
              <a:rPr lang="pt-PT" dirty="0" err="1" smtClean="0"/>
              <a:t>See</a:t>
            </a:r>
            <a:r>
              <a:rPr lang="pt-PT" dirty="0" smtClean="0"/>
              <a:t> </a:t>
            </a:r>
            <a:r>
              <a:rPr lang="pt-PT" dirty="0" err="1" smtClean="0"/>
              <a:t>talk</a:t>
            </a:r>
            <a:r>
              <a:rPr lang="pt-PT" dirty="0" smtClean="0"/>
              <a:t> #8 for </a:t>
            </a:r>
            <a:r>
              <a:rPr lang="pt-PT" dirty="0" err="1" smtClean="0"/>
              <a:t>further</a:t>
            </a:r>
            <a:r>
              <a:rPr lang="pt-PT" dirty="0" smtClean="0"/>
              <a:t> </a:t>
            </a:r>
            <a:r>
              <a:rPr lang="pt-PT" dirty="0" err="1" smtClean="0"/>
              <a:t>details</a:t>
            </a:r>
            <a:r>
              <a:rPr lang="pt-PT" dirty="0" smtClean="0"/>
              <a:t>)</a:t>
            </a:r>
            <a:endParaRPr lang="en-US" dirty="0"/>
          </a:p>
        </p:txBody>
      </p:sp>
      <p:sp>
        <p:nvSpPr>
          <p:cNvPr id="16" name="Retângulo 15"/>
          <p:cNvSpPr/>
          <p:nvPr/>
        </p:nvSpPr>
        <p:spPr>
          <a:xfrm>
            <a:off x="425116" y="2048923"/>
            <a:ext cx="474476" cy="44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tângulo 16"/>
          <p:cNvSpPr/>
          <p:nvPr/>
        </p:nvSpPr>
        <p:spPr>
          <a:xfrm>
            <a:off x="755576" y="2292841"/>
            <a:ext cx="288032" cy="2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11560" y="404664"/>
            <a:ext cx="6696744" cy="792088"/>
          </a:xfrm>
        </p:spPr>
        <p:txBody>
          <a:bodyPr anchor="ctr"/>
          <a:lstStyle/>
          <a:p>
            <a:pPr algn="ctr"/>
            <a:r>
              <a:rPr lang="en-US" b="0" dirty="0" smtClean="0"/>
              <a:t>Herbicide tolerant plants </a:t>
            </a:r>
            <a:endParaRPr lang="en-US" b="0" dirty="0"/>
          </a:p>
        </p:txBody>
      </p:sp>
      <p:grpSp>
        <p:nvGrpSpPr>
          <p:cNvPr id="18" name="Grupo 17"/>
          <p:cNvGrpSpPr/>
          <p:nvPr/>
        </p:nvGrpSpPr>
        <p:grpSpPr>
          <a:xfrm>
            <a:off x="4667994" y="2401841"/>
            <a:ext cx="4152478" cy="1323440"/>
            <a:chOff x="3959932" y="1772816"/>
            <a:chExt cx="4642824" cy="1323440"/>
          </a:xfrm>
        </p:grpSpPr>
        <p:sp>
          <p:nvSpPr>
            <p:cNvPr id="25" name="CaixaDeTexto 24"/>
            <p:cNvSpPr txBox="1"/>
            <p:nvPr/>
          </p:nvSpPr>
          <p:spPr>
            <a:xfrm>
              <a:off x="3959932" y="1772816"/>
              <a:ext cx="3583592" cy="400110"/>
            </a:xfrm>
            <a:prstGeom prst="rect">
              <a:avLst/>
            </a:prstGeom>
            <a:noFill/>
          </p:spPr>
          <p:txBody>
            <a:bodyPr wrap="square" rtlCol="0">
              <a:spAutoFit/>
            </a:bodyPr>
            <a:lstStyle/>
            <a:p>
              <a:r>
                <a:rPr lang="en-US" sz="2000" b="1" dirty="0" smtClean="0">
                  <a:solidFill>
                    <a:srgbClr val="587400"/>
                  </a:solidFill>
                  <a:latin typeface="MV Boli" panose="02000500030200090000" pitchFamily="2" charset="0"/>
                  <a:cs typeface="MV Boli" panose="02000500030200090000" pitchFamily="2" charset="0"/>
                </a:rPr>
                <a:t>Advantages</a:t>
              </a:r>
              <a:endParaRPr lang="en-US" sz="2000" b="1" dirty="0">
                <a:solidFill>
                  <a:srgbClr val="587400"/>
                </a:solidFill>
                <a:latin typeface="MV Boli" panose="02000500030200090000" pitchFamily="2" charset="0"/>
                <a:cs typeface="MV Boli" panose="02000500030200090000" pitchFamily="2" charset="0"/>
              </a:endParaRPr>
            </a:p>
          </p:txBody>
        </p:sp>
        <p:sp>
          <p:nvSpPr>
            <p:cNvPr id="16" name="CaixaDeTexto 15"/>
            <p:cNvSpPr txBox="1"/>
            <p:nvPr/>
          </p:nvSpPr>
          <p:spPr>
            <a:xfrm>
              <a:off x="4051256" y="2172926"/>
              <a:ext cx="45515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Use of less </a:t>
              </a:r>
              <a:r>
                <a:rPr lang="en-US" dirty="0"/>
                <a:t>persistent </a:t>
              </a:r>
              <a:r>
                <a:rPr lang="en-US" dirty="0" smtClean="0"/>
                <a:t>herbicides</a:t>
              </a:r>
            </a:p>
            <a:p>
              <a:pPr marL="285750" indent="-285750">
                <a:buFont typeface="Arial" panose="020B0604020202020204" pitchFamily="34" charset="0"/>
                <a:buChar char="•"/>
              </a:pPr>
              <a:r>
                <a:rPr lang="en-US" dirty="0" smtClean="0"/>
                <a:t>Decrease chemical contamination</a:t>
              </a:r>
            </a:p>
            <a:p>
              <a:pPr marL="285750" indent="-285750">
                <a:buFont typeface="Arial" panose="020B0604020202020204" pitchFamily="34" charset="0"/>
                <a:buChar char="•"/>
              </a:pPr>
              <a:r>
                <a:rPr lang="en-US" u="sng" dirty="0" smtClean="0"/>
                <a:t>Use of “no-till” systems of agriculture</a:t>
              </a:r>
              <a:endParaRPr lang="en-US" u="sng" dirty="0"/>
            </a:p>
          </p:txBody>
        </p:sp>
      </p:grpSp>
      <p:grpSp>
        <p:nvGrpSpPr>
          <p:cNvPr id="65" name="Grupo 64"/>
          <p:cNvGrpSpPr/>
          <p:nvPr/>
        </p:nvGrpSpPr>
        <p:grpSpPr>
          <a:xfrm>
            <a:off x="725424" y="1705057"/>
            <a:ext cx="3665437" cy="2144135"/>
            <a:chOff x="725424" y="1705057"/>
            <a:chExt cx="3665437" cy="2144135"/>
          </a:xfrm>
        </p:grpSpPr>
        <p:grpSp>
          <p:nvGrpSpPr>
            <p:cNvPr id="64" name="Grupo 63"/>
            <p:cNvGrpSpPr/>
            <p:nvPr/>
          </p:nvGrpSpPr>
          <p:grpSpPr>
            <a:xfrm>
              <a:off x="725424" y="2420888"/>
              <a:ext cx="1683001" cy="1428304"/>
              <a:chOff x="-1142016" y="2204864"/>
              <a:chExt cx="1683001" cy="1428304"/>
            </a:xfrm>
          </p:grpSpPr>
          <p:pic>
            <p:nvPicPr>
              <p:cNvPr id="62" name="Imagem 61"/>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96567" y="2204864"/>
                <a:ext cx="1537552" cy="780232"/>
              </a:xfrm>
              <a:prstGeom prst="rect">
                <a:avLst/>
              </a:prstGeom>
            </p:spPr>
          </p:pic>
          <p:pic>
            <p:nvPicPr>
              <p:cNvPr id="66" name="Imagem 65"/>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046674" y="2432744"/>
                <a:ext cx="1537552" cy="780232"/>
              </a:xfrm>
              <a:prstGeom prst="rect">
                <a:avLst/>
              </a:prstGeom>
            </p:spPr>
          </p:pic>
          <p:pic>
            <p:nvPicPr>
              <p:cNvPr id="67" name="Imagem 66"/>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086403" y="2664297"/>
                <a:ext cx="1537552" cy="780232"/>
              </a:xfrm>
              <a:prstGeom prst="rect">
                <a:avLst/>
              </a:prstGeom>
            </p:spPr>
          </p:pic>
          <p:pic>
            <p:nvPicPr>
              <p:cNvPr id="68" name="Imagem 67"/>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142016" y="2852936"/>
                <a:ext cx="1537552" cy="780232"/>
              </a:xfrm>
              <a:prstGeom prst="rect">
                <a:avLst/>
              </a:prstGeom>
            </p:spPr>
          </p:pic>
        </p:grpSp>
        <p:pic>
          <p:nvPicPr>
            <p:cNvPr id="1030" name="Picture 6" descr="http://agebb.missouri.edu/agforest/archives/v10n2/gh2e.gif"/>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56277" t="11236" r="8444" b="57859"/>
            <a:stretch/>
          </p:blipFill>
          <p:spPr bwMode="auto">
            <a:xfrm>
              <a:off x="1780547" y="1733416"/>
              <a:ext cx="728893" cy="676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liparts.co/cliparts/pi7/9Xq/pi79Xqyi9.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086171" y="2016998"/>
              <a:ext cx="770009" cy="14806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cliparts.co/cliparts/pi7/9Xq/pi79Xqyi9.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337830" y="1764317"/>
              <a:ext cx="770009" cy="14806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cliparts.co/cliparts/pi7/9Xq/pi79Xqyi9.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34512" y="2336344"/>
              <a:ext cx="770009" cy="14806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cliparts.co/cliparts/pi7/9Xq/pi79Xqyi9.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244589" y="2336344"/>
              <a:ext cx="770009" cy="14806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cliparts.co/cliparts/pi7/9Xq/pi79Xqyi9.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539345" y="2096206"/>
              <a:ext cx="770009" cy="14806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cliparts.co/cliparts/pi7/9Xq/pi79Xqyi9.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167765" y="1957738"/>
              <a:ext cx="770009" cy="14806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cliparts.co/cliparts/pi7/9Xq/pi79Xqyi9.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419424" y="1705057"/>
              <a:ext cx="770009" cy="14806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cliparts.co/cliparts/pi7/9Xq/pi79Xqyi9.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916106" y="2277083"/>
              <a:ext cx="770009" cy="14806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cliparts.co/cliparts/pi7/9Xq/pi79Xqyi9.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620852" y="2016997"/>
              <a:ext cx="770009" cy="148062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cliparts.co/cliparts/pi7/9Xq/pi79Xqyi9.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343719" y="2336344"/>
              <a:ext cx="770009" cy="1480624"/>
            </a:xfrm>
            <a:prstGeom prst="rect">
              <a:avLst/>
            </a:prstGeom>
            <a:noFill/>
            <a:extLst>
              <a:ext uri="{909E8E84-426E-40dd-AFC4-6F175D3DCCD1}">
                <a14:hiddenFill xmlns:a14="http://schemas.microsoft.com/office/drawing/2010/main">
                  <a:solidFill>
                    <a:srgbClr val="FFFFFF"/>
                  </a:solidFill>
                </a14:hiddenFill>
              </a:ext>
            </a:extLst>
          </p:spPr>
        </p:pic>
        <p:sp>
          <p:nvSpPr>
            <p:cNvPr id="34" name="Seta para a direita 33"/>
            <p:cNvSpPr/>
            <p:nvPr/>
          </p:nvSpPr>
          <p:spPr>
            <a:xfrm>
              <a:off x="2442211" y="2831840"/>
              <a:ext cx="440109" cy="252507"/>
            </a:xfrm>
            <a:prstGeom prst="rightArrow">
              <a:avLst/>
            </a:prstGeom>
            <a:solidFill>
              <a:srgbClr val="9B9C9F"/>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36" name="CaixaDeTexto 35"/>
          <p:cNvSpPr txBox="1"/>
          <p:nvPr/>
        </p:nvSpPr>
        <p:spPr>
          <a:xfrm flipH="1">
            <a:off x="5580112" y="1286433"/>
            <a:ext cx="3312368" cy="477054"/>
          </a:xfrm>
          <a:prstGeom prst="rect">
            <a:avLst/>
          </a:prstGeom>
          <a:noFill/>
        </p:spPr>
        <p:txBody>
          <a:bodyPr wrap="square" rtlCol="0">
            <a:spAutoFit/>
          </a:bodyPr>
          <a:lstStyle/>
          <a:p>
            <a:pPr algn="r"/>
            <a:r>
              <a:rPr lang="pt-PT" sz="2500" b="1" dirty="0" err="1" smtClean="0">
                <a:solidFill>
                  <a:srgbClr val="78A22D"/>
                </a:solidFill>
                <a:effectLst>
                  <a:outerShdw blurRad="38100" dist="38100" dir="2700000" algn="tl">
                    <a:srgbClr val="000000">
                      <a:alpha val="43137"/>
                    </a:srgbClr>
                  </a:outerShdw>
                </a:effectLst>
              </a:rPr>
              <a:t>Roundup</a:t>
            </a:r>
            <a:r>
              <a:rPr lang="pt-PT" sz="2500" b="1" dirty="0" smtClean="0">
                <a:solidFill>
                  <a:srgbClr val="78A22D"/>
                </a:solidFill>
                <a:effectLst>
                  <a:outerShdw blurRad="38100" dist="38100" dir="2700000" algn="tl">
                    <a:srgbClr val="000000">
                      <a:alpha val="43137"/>
                    </a:srgbClr>
                  </a:outerShdw>
                </a:effectLst>
              </a:rPr>
              <a:t> </a:t>
            </a:r>
            <a:r>
              <a:rPr lang="pt-PT" sz="2500" b="1" dirty="0" err="1" smtClean="0">
                <a:solidFill>
                  <a:srgbClr val="78A22D"/>
                </a:solidFill>
                <a:effectLst>
                  <a:outerShdw blurRad="38100" dist="38100" dir="2700000" algn="tl">
                    <a:srgbClr val="000000">
                      <a:alpha val="43137"/>
                    </a:srgbClr>
                  </a:outerShdw>
                </a:effectLst>
              </a:rPr>
              <a:t>Ready</a:t>
            </a:r>
            <a:r>
              <a:rPr lang="pt-PT" sz="2500" b="1" dirty="0" smtClean="0">
                <a:solidFill>
                  <a:srgbClr val="78A22D"/>
                </a:solidFill>
                <a:effectLst>
                  <a:outerShdw blurRad="38100" dist="38100" dir="2700000" algn="tl">
                    <a:srgbClr val="000000">
                      <a:alpha val="43137"/>
                    </a:srgbClr>
                  </a:outerShdw>
                </a:effectLst>
              </a:rPr>
              <a:t> </a:t>
            </a:r>
            <a:r>
              <a:rPr lang="pt-PT" sz="2500" b="1" dirty="0" err="1" smtClean="0">
                <a:solidFill>
                  <a:srgbClr val="78A22D"/>
                </a:solidFill>
                <a:effectLst>
                  <a:outerShdw blurRad="38100" dist="38100" dir="2700000" algn="tl">
                    <a:srgbClr val="000000">
                      <a:alpha val="43137"/>
                    </a:srgbClr>
                  </a:outerShdw>
                </a:effectLst>
              </a:rPr>
              <a:t>Plants</a:t>
            </a:r>
            <a:endParaRPr lang="pt-PT" sz="2500" b="1" dirty="0" smtClean="0">
              <a:solidFill>
                <a:srgbClr val="78A22D"/>
              </a:solidFill>
              <a:effectLst>
                <a:outerShdw blurRad="38100" dist="38100" dir="2700000" algn="tl">
                  <a:srgbClr val="000000">
                    <a:alpha val="43137"/>
                  </a:srgbClr>
                </a:outerShdw>
              </a:effectLst>
            </a:endParaRPr>
          </a:p>
        </p:txBody>
      </p:sp>
      <p:sp>
        <p:nvSpPr>
          <p:cNvPr id="37" name="CaixaDeTexto 36"/>
          <p:cNvSpPr txBox="1"/>
          <p:nvPr/>
        </p:nvSpPr>
        <p:spPr>
          <a:xfrm>
            <a:off x="7510179" y="1638378"/>
            <a:ext cx="1382301" cy="369332"/>
          </a:xfrm>
          <a:prstGeom prst="rect">
            <a:avLst/>
          </a:prstGeom>
          <a:noFill/>
        </p:spPr>
        <p:txBody>
          <a:bodyPr wrap="none" rtlCol="0">
            <a:spAutoFit/>
          </a:bodyPr>
          <a:lstStyle/>
          <a:p>
            <a:r>
              <a:rPr lang="pt-PT" dirty="0" smtClean="0"/>
              <a:t>(</a:t>
            </a:r>
            <a:r>
              <a:rPr lang="pt-PT" dirty="0" err="1" smtClean="0"/>
              <a:t>Glyphosate</a:t>
            </a:r>
            <a:r>
              <a:rPr lang="pt-PT" dirty="0" smtClean="0"/>
              <a:t>)</a:t>
            </a:r>
            <a:endParaRPr lang="en-US" dirty="0"/>
          </a:p>
        </p:txBody>
      </p:sp>
      <p:grpSp>
        <p:nvGrpSpPr>
          <p:cNvPr id="41" name="Grupo 40"/>
          <p:cNvGrpSpPr/>
          <p:nvPr/>
        </p:nvGrpSpPr>
        <p:grpSpPr>
          <a:xfrm>
            <a:off x="815566" y="4413292"/>
            <a:ext cx="6204706" cy="1600439"/>
            <a:chOff x="3959932" y="1772816"/>
            <a:chExt cx="5296592" cy="1600439"/>
          </a:xfrm>
        </p:grpSpPr>
        <p:sp>
          <p:nvSpPr>
            <p:cNvPr id="42" name="CaixaDeTexto 41"/>
            <p:cNvSpPr txBox="1"/>
            <p:nvPr/>
          </p:nvSpPr>
          <p:spPr>
            <a:xfrm>
              <a:off x="3959932" y="1772816"/>
              <a:ext cx="5095880" cy="400110"/>
            </a:xfrm>
            <a:prstGeom prst="rect">
              <a:avLst/>
            </a:prstGeom>
            <a:noFill/>
          </p:spPr>
          <p:txBody>
            <a:bodyPr wrap="square" rtlCol="0">
              <a:spAutoFit/>
            </a:bodyPr>
            <a:lstStyle/>
            <a:p>
              <a:r>
                <a:rPr lang="en-US" sz="2000" b="1" dirty="0" smtClean="0">
                  <a:solidFill>
                    <a:srgbClr val="587400"/>
                  </a:solidFill>
                  <a:latin typeface="MV Boli" panose="02000500030200090000" pitchFamily="2" charset="0"/>
                  <a:cs typeface="MV Boli" panose="02000500030200090000" pitchFamily="2" charset="0"/>
                </a:rPr>
                <a:t>Glyphosate, friend or foe?</a:t>
              </a:r>
              <a:endParaRPr lang="en-US" sz="2000" b="1" dirty="0">
                <a:solidFill>
                  <a:srgbClr val="587400"/>
                </a:solidFill>
                <a:latin typeface="MV Boli" panose="02000500030200090000" pitchFamily="2" charset="0"/>
                <a:cs typeface="MV Boli" panose="02000500030200090000" pitchFamily="2" charset="0"/>
              </a:endParaRPr>
            </a:p>
          </p:txBody>
        </p:sp>
        <p:sp>
          <p:nvSpPr>
            <p:cNvPr id="43" name="CaixaDeTexto 42"/>
            <p:cNvSpPr txBox="1"/>
            <p:nvPr/>
          </p:nvSpPr>
          <p:spPr>
            <a:xfrm>
              <a:off x="4051256" y="2172926"/>
              <a:ext cx="5205268"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Has been used for decades as non-selective herbicide and not only for roundup ready plants;</a:t>
              </a:r>
            </a:p>
            <a:p>
              <a:pPr marL="285750" indent="-285750">
                <a:buFont typeface="Arial" panose="020B0604020202020204" pitchFamily="34" charset="0"/>
                <a:buChar char="•"/>
              </a:pPr>
              <a:r>
                <a:rPr lang="en-US" dirty="0" smtClean="0"/>
                <a:t>According to the EFSA peer-review report:</a:t>
              </a:r>
            </a:p>
            <a:p>
              <a:pPr marL="742950" lvl="1" indent="-285750">
                <a:buFont typeface="Wingdings" panose="05000000000000000000" pitchFamily="2" charset="2"/>
                <a:buChar char="ü"/>
              </a:pPr>
              <a:r>
                <a:rPr lang="en-US" dirty="0" smtClean="0"/>
                <a:t>Solely glyphosate does not show carcinogenic effect</a:t>
              </a:r>
            </a:p>
          </p:txBody>
        </p:sp>
      </p:grpSp>
    </p:spTree>
    <p:extLst>
      <p:ext uri="{BB962C8B-B14F-4D97-AF65-F5344CB8AC3E}">
        <p14:creationId xmlns:p14="http://schemas.microsoft.com/office/powerpoint/2010/main" val="7258702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mdpi.com/land/land-04-00938/article_deploy/html/images/land-04-00938-g003.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195736" y="3573016"/>
            <a:ext cx="6814467" cy="320363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p:cNvGrpSpPr/>
          <p:nvPr/>
        </p:nvGrpSpPr>
        <p:grpSpPr>
          <a:xfrm>
            <a:off x="345912" y="1771954"/>
            <a:ext cx="5162192" cy="1542793"/>
            <a:chOff x="553639" y="4149080"/>
            <a:chExt cx="5162192" cy="1542793"/>
          </a:xfrm>
        </p:grpSpPr>
        <p:sp>
          <p:nvSpPr>
            <p:cNvPr id="9" name="CaixaDeTexto 8"/>
            <p:cNvSpPr txBox="1"/>
            <p:nvPr/>
          </p:nvSpPr>
          <p:spPr>
            <a:xfrm>
              <a:off x="553639" y="4149080"/>
              <a:ext cx="5162192" cy="400110"/>
            </a:xfrm>
            <a:prstGeom prst="rect">
              <a:avLst/>
            </a:prstGeom>
            <a:noFill/>
          </p:spPr>
          <p:txBody>
            <a:bodyPr wrap="square" rtlCol="0">
              <a:spAutoFit/>
            </a:bodyPr>
            <a:lstStyle/>
            <a:p>
              <a:r>
                <a:rPr lang="en-US" sz="2000" b="1" dirty="0" smtClean="0">
                  <a:solidFill>
                    <a:srgbClr val="57585A"/>
                  </a:solidFill>
                  <a:latin typeface="MV Boli" panose="02000500030200090000" pitchFamily="2" charset="0"/>
                  <a:cs typeface="MV Boli" panose="02000500030200090000" pitchFamily="2" charset="0"/>
                </a:rPr>
                <a:t>Why “no-till” systems are better?</a:t>
              </a:r>
              <a:endParaRPr lang="en-US" sz="2000" b="1" dirty="0">
                <a:solidFill>
                  <a:srgbClr val="57585A"/>
                </a:solidFill>
                <a:latin typeface="MV Boli" panose="02000500030200090000" pitchFamily="2" charset="0"/>
                <a:cs typeface="MV Boli" panose="02000500030200090000" pitchFamily="2" charset="0"/>
              </a:endParaRPr>
            </a:p>
          </p:txBody>
        </p:sp>
        <p:sp>
          <p:nvSpPr>
            <p:cNvPr id="10" name="CaixaDeTexto 9"/>
            <p:cNvSpPr txBox="1"/>
            <p:nvPr/>
          </p:nvSpPr>
          <p:spPr>
            <a:xfrm>
              <a:off x="553639" y="4491544"/>
              <a:ext cx="4558640" cy="1200329"/>
            </a:xfrm>
            <a:prstGeom prst="rect">
              <a:avLst/>
            </a:prstGeom>
            <a:noFill/>
          </p:spPr>
          <p:txBody>
            <a:bodyPr wrap="square" rtlCol="0">
              <a:spAutoFit/>
            </a:bodyPr>
            <a:lstStyle/>
            <a:p>
              <a:pPr marL="285750" indent="-285750">
                <a:buFont typeface="Arial" panose="020B0604020202020204" pitchFamily="34" charset="0"/>
                <a:buChar char="•"/>
              </a:pPr>
              <a:r>
                <a:rPr lang="en-US" dirty="0">
                  <a:sym typeface="Wingdings 3" panose="05040102010807070707" pitchFamily="18" charset="2"/>
                </a:rPr>
                <a:t></a:t>
              </a:r>
              <a:r>
                <a:rPr lang="en-US" dirty="0" smtClean="0"/>
                <a:t> costs for the farmer</a:t>
              </a:r>
            </a:p>
            <a:p>
              <a:pPr marL="285750" indent="-285750">
                <a:buFont typeface="Arial" panose="020B0604020202020204" pitchFamily="34" charset="0"/>
                <a:buChar char="•"/>
              </a:pPr>
              <a:r>
                <a:rPr lang="en-US" dirty="0">
                  <a:sym typeface="Wingdings 3" panose="05040102010807070707" pitchFamily="18" charset="2"/>
                </a:rPr>
                <a:t></a:t>
              </a:r>
              <a:r>
                <a:rPr lang="en-US" dirty="0" smtClean="0"/>
                <a:t> soil erosion</a:t>
              </a:r>
            </a:p>
            <a:p>
              <a:pPr marL="285750" indent="-285750">
                <a:buFont typeface="Arial" panose="020B0604020202020204" pitchFamily="34" charset="0"/>
                <a:buChar char="•"/>
              </a:pPr>
              <a:r>
                <a:rPr lang="en-US" dirty="0">
                  <a:sym typeface="Wingdings 3" panose="05040102010807070707" pitchFamily="18" charset="2"/>
                </a:rPr>
                <a:t></a:t>
              </a:r>
              <a:r>
                <a:rPr lang="en-US" dirty="0" smtClean="0">
                  <a:sym typeface="Wingdings 3" panose="05040102010807070707" pitchFamily="18" charset="2"/>
                </a:rPr>
                <a:t> </a:t>
              </a:r>
              <a:r>
                <a:rPr lang="en-US" dirty="0" smtClean="0"/>
                <a:t>retention of moisture in the soil</a:t>
              </a:r>
            </a:p>
            <a:p>
              <a:pPr marL="285750" indent="-285750">
                <a:buFont typeface="Arial" panose="020B0604020202020204" pitchFamily="34" charset="0"/>
                <a:buChar char="•"/>
              </a:pPr>
              <a:r>
                <a:rPr lang="en-US" u="sng" dirty="0">
                  <a:sym typeface="Wingdings 3" panose="05040102010807070707" pitchFamily="18" charset="2"/>
                </a:rPr>
                <a:t></a:t>
              </a:r>
              <a:r>
                <a:rPr lang="en-US" u="sng" dirty="0" smtClean="0"/>
                <a:t> humus content in the soil</a:t>
              </a:r>
              <a:endParaRPr lang="en-US" u="sng" dirty="0"/>
            </a:p>
          </p:txBody>
        </p:sp>
      </p:grpSp>
      <p:sp>
        <p:nvSpPr>
          <p:cNvPr id="11" name="Retângulo 10"/>
          <p:cNvSpPr/>
          <p:nvPr/>
        </p:nvSpPr>
        <p:spPr>
          <a:xfrm>
            <a:off x="107504" y="6367438"/>
            <a:ext cx="1872208" cy="430887"/>
          </a:xfrm>
          <a:prstGeom prst="rect">
            <a:avLst/>
          </a:prstGeom>
        </p:spPr>
        <p:txBody>
          <a:bodyPr wrap="square">
            <a:spAutoFit/>
          </a:bodyPr>
          <a:lstStyle/>
          <a:p>
            <a:pPr algn="r"/>
            <a:r>
              <a:rPr lang="en-US" sz="1100" dirty="0" err="1" smtClean="0">
                <a:solidFill>
                  <a:srgbClr val="57585A"/>
                </a:solidFill>
              </a:rPr>
              <a:t>Sagie</a:t>
            </a:r>
            <a:r>
              <a:rPr lang="en-US" sz="1100" dirty="0" smtClean="0">
                <a:solidFill>
                  <a:srgbClr val="57585A"/>
                </a:solidFill>
              </a:rPr>
              <a:t> &amp; Ramon, Land </a:t>
            </a:r>
            <a:r>
              <a:rPr lang="en-US" sz="1100" dirty="0">
                <a:solidFill>
                  <a:srgbClr val="57585A"/>
                </a:solidFill>
              </a:rPr>
              <a:t>2015, 4(4), 938-956</a:t>
            </a:r>
          </a:p>
        </p:txBody>
      </p:sp>
      <p:sp>
        <p:nvSpPr>
          <p:cNvPr id="12" name="Retângulo arredondado 11"/>
          <p:cNvSpPr/>
          <p:nvPr/>
        </p:nvSpPr>
        <p:spPr>
          <a:xfrm>
            <a:off x="4594142" y="2893432"/>
            <a:ext cx="3578258" cy="391552"/>
          </a:xfrm>
          <a:prstGeom prst="roundRect">
            <a:avLst/>
          </a:prstGeom>
          <a:solidFill>
            <a:srgbClr val="57585A"/>
          </a:solidFill>
          <a:ln w="57150">
            <a:solidFill>
              <a:srgbClr val="73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Reduce fertilizers use</a:t>
            </a:r>
            <a:endParaRPr lang="en-US" sz="2200" dirty="0"/>
          </a:p>
        </p:txBody>
      </p:sp>
      <p:sp>
        <p:nvSpPr>
          <p:cNvPr id="13" name="Seta para a direita 12"/>
          <p:cNvSpPr/>
          <p:nvPr/>
        </p:nvSpPr>
        <p:spPr>
          <a:xfrm>
            <a:off x="3730102" y="2975922"/>
            <a:ext cx="504000" cy="309062"/>
          </a:xfrm>
          <a:prstGeom prst="rightArrow">
            <a:avLst/>
          </a:prstGeom>
          <a:solidFill>
            <a:srgbClr val="77A12D"/>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nvGrpSpPr>
          <p:cNvPr id="14" name="Grupo 13"/>
          <p:cNvGrpSpPr/>
          <p:nvPr/>
        </p:nvGrpSpPr>
        <p:grpSpPr>
          <a:xfrm>
            <a:off x="611560" y="5013176"/>
            <a:ext cx="1516467" cy="1264201"/>
            <a:chOff x="4655252" y="5617218"/>
            <a:chExt cx="1516467" cy="1264201"/>
          </a:xfrm>
        </p:grpSpPr>
        <p:sp>
          <p:nvSpPr>
            <p:cNvPr id="15" name="CaixaDeTexto 14"/>
            <p:cNvSpPr txBox="1"/>
            <p:nvPr/>
          </p:nvSpPr>
          <p:spPr>
            <a:xfrm>
              <a:off x="4655252" y="5755897"/>
              <a:ext cx="262662" cy="1125522"/>
            </a:xfrm>
            <a:prstGeom prst="rect">
              <a:avLst/>
            </a:prstGeom>
            <a:solidFill>
              <a:schemeClr val="bg1"/>
            </a:solidFill>
          </p:spPr>
          <p:txBody>
            <a:bodyPr wrap="none" rtlCol="0">
              <a:spAutoFit/>
            </a:bodyPr>
            <a:lstStyle/>
            <a:p>
              <a:pPr>
                <a:lnSpc>
                  <a:spcPts val="1340"/>
                </a:lnSpc>
              </a:pPr>
              <a:r>
                <a:rPr lang="pt-PT" sz="1200" dirty="0" smtClean="0"/>
                <a:t>5</a:t>
              </a:r>
            </a:p>
            <a:p>
              <a:pPr>
                <a:lnSpc>
                  <a:spcPts val="1340"/>
                </a:lnSpc>
              </a:pPr>
              <a:r>
                <a:rPr lang="pt-PT" sz="1200" dirty="0" smtClean="0"/>
                <a:t>4</a:t>
              </a:r>
            </a:p>
            <a:p>
              <a:pPr>
                <a:lnSpc>
                  <a:spcPts val="1340"/>
                </a:lnSpc>
              </a:pPr>
              <a:r>
                <a:rPr lang="pt-PT" sz="1200" dirty="0" smtClean="0"/>
                <a:t>3</a:t>
              </a:r>
            </a:p>
            <a:p>
              <a:pPr>
                <a:lnSpc>
                  <a:spcPts val="1340"/>
                </a:lnSpc>
              </a:pPr>
              <a:r>
                <a:rPr lang="pt-PT" sz="1200" dirty="0" smtClean="0"/>
                <a:t>2</a:t>
              </a:r>
            </a:p>
            <a:p>
              <a:pPr>
                <a:lnSpc>
                  <a:spcPts val="1340"/>
                </a:lnSpc>
              </a:pPr>
              <a:r>
                <a:rPr lang="pt-PT" sz="1200" dirty="0" smtClean="0"/>
                <a:t>1</a:t>
              </a:r>
            </a:p>
            <a:p>
              <a:pPr>
                <a:lnSpc>
                  <a:spcPts val="1340"/>
                </a:lnSpc>
              </a:pPr>
              <a:r>
                <a:rPr lang="pt-PT" sz="1200" dirty="0"/>
                <a:t>0</a:t>
              </a:r>
              <a:endParaRPr lang="en-US" sz="1200" dirty="0"/>
            </a:p>
          </p:txBody>
        </p:sp>
        <p:pic>
          <p:nvPicPr>
            <p:cNvPr id="16" name="Picture 2" descr="http://www.mdpi.com/land/land-04-00938/article_deploy/html/images/land-04-00938-g003.p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858085" y="5617218"/>
              <a:ext cx="1313634" cy="1183103"/>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ítulo 1"/>
          <p:cNvSpPr>
            <a:spLocks noGrp="1"/>
          </p:cNvSpPr>
          <p:nvPr>
            <p:ph type="title"/>
          </p:nvPr>
        </p:nvSpPr>
        <p:spPr>
          <a:xfrm>
            <a:off x="611560" y="404664"/>
            <a:ext cx="6696744" cy="792088"/>
          </a:xfrm>
        </p:spPr>
        <p:txBody>
          <a:bodyPr anchor="ctr"/>
          <a:lstStyle/>
          <a:p>
            <a:pPr algn="ctr"/>
            <a:r>
              <a:rPr lang="en-US" b="0" dirty="0" smtClean="0"/>
              <a:t>Relevance of no-tilling</a:t>
            </a:r>
            <a:endParaRPr lang="en-US" b="0" dirty="0"/>
          </a:p>
        </p:txBody>
      </p:sp>
    </p:spTree>
    <p:extLst>
      <p:ext uri="{BB962C8B-B14F-4D97-AF65-F5344CB8AC3E}">
        <p14:creationId xmlns:p14="http://schemas.microsoft.com/office/powerpoint/2010/main" val="876810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ta para a direita 18"/>
          <p:cNvSpPr/>
          <p:nvPr/>
        </p:nvSpPr>
        <p:spPr>
          <a:xfrm rot="5400000">
            <a:off x="6569697" y="5153250"/>
            <a:ext cx="518641" cy="526525"/>
          </a:xfrm>
          <a:prstGeom prst="rightArrow">
            <a:avLst/>
          </a:prstGeom>
          <a:solidFill>
            <a:srgbClr val="C3E090"/>
          </a:solidFill>
          <a:ln>
            <a:solidFill>
              <a:srgbClr val="C3E09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 name="Título 1"/>
          <p:cNvSpPr>
            <a:spLocks noGrp="1"/>
          </p:cNvSpPr>
          <p:nvPr>
            <p:ph type="title"/>
          </p:nvPr>
        </p:nvSpPr>
        <p:spPr>
          <a:xfrm>
            <a:off x="611560" y="404664"/>
            <a:ext cx="6696744" cy="792088"/>
          </a:xfrm>
        </p:spPr>
        <p:txBody>
          <a:bodyPr anchor="ctr"/>
          <a:lstStyle/>
          <a:p>
            <a:pPr algn="ctr"/>
            <a:r>
              <a:rPr lang="en-US" b="0" dirty="0" smtClean="0"/>
              <a:t>Plants can recover exhausted soils</a:t>
            </a:r>
            <a:endParaRPr lang="en-US" b="0" dirty="0"/>
          </a:p>
        </p:txBody>
      </p:sp>
      <p:grpSp>
        <p:nvGrpSpPr>
          <p:cNvPr id="9" name="Grupo 8"/>
          <p:cNvGrpSpPr/>
          <p:nvPr/>
        </p:nvGrpSpPr>
        <p:grpSpPr>
          <a:xfrm>
            <a:off x="5148064" y="1464628"/>
            <a:ext cx="3995935" cy="2290296"/>
            <a:chOff x="2486693" y="4139976"/>
            <a:chExt cx="3489946" cy="2000285"/>
          </a:xfrm>
        </p:grpSpPr>
        <p:pic>
          <p:nvPicPr>
            <p:cNvPr id="1030" name="Picture 6" descr="http://assets.atlasobscura.com/media/W1siZiIsInVwbG9hZHMvcGxhY2VfaW1hZ2VzLzZiMWJlOGI5ZDRhMzM1YTQ5ZGRhZGQzNTdiNTFmNjJiXzQ4MTA3NjQyX2FmcmljYV9ncmVlbl93YWxsXzQ2Ni5naWYiXSxbInAiLCJ0aHVtYiIsIjk4MHhcdTAwM2UiXSxbInAiLCJjb252ZXJ0IiwiLXF1YWxpdHkgOTEgLWF1dG8tb3JpZW50Il1d/_48107642_africa_green_wall_466.gif/i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73598" y="4139976"/>
              <a:ext cx="3151821" cy="1758528"/>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2486693" y="5918497"/>
              <a:ext cx="3489946" cy="221764"/>
            </a:xfrm>
            <a:prstGeom prst="rect">
              <a:avLst/>
            </a:prstGeom>
          </p:spPr>
          <p:txBody>
            <a:bodyPr wrap="square">
              <a:spAutoFit/>
            </a:bodyPr>
            <a:lstStyle/>
            <a:p>
              <a:r>
                <a:rPr lang="en-US" sz="1050" dirty="0">
                  <a:solidFill>
                    <a:srgbClr val="57585A"/>
                  </a:solidFill>
                </a:rPr>
                <a:t>http://www.atlasobscura.com/places/the-great-green-wall-of-africa</a:t>
              </a:r>
            </a:p>
          </p:txBody>
        </p:sp>
      </p:grpSp>
      <p:grpSp>
        <p:nvGrpSpPr>
          <p:cNvPr id="13" name="Grupo 12"/>
          <p:cNvGrpSpPr/>
          <p:nvPr/>
        </p:nvGrpSpPr>
        <p:grpSpPr>
          <a:xfrm>
            <a:off x="4572000" y="4116272"/>
            <a:ext cx="3888432" cy="972995"/>
            <a:chOff x="5579695" y="4458483"/>
            <a:chExt cx="3597701" cy="972995"/>
          </a:xfrm>
        </p:grpSpPr>
        <p:sp>
          <p:nvSpPr>
            <p:cNvPr id="12" name="CaixaDeTexto 11"/>
            <p:cNvSpPr txBox="1"/>
            <p:nvPr/>
          </p:nvSpPr>
          <p:spPr>
            <a:xfrm>
              <a:off x="5685436" y="4458483"/>
              <a:ext cx="3245736" cy="400110"/>
            </a:xfrm>
            <a:prstGeom prst="rect">
              <a:avLst/>
            </a:prstGeom>
            <a:noFill/>
          </p:spPr>
          <p:txBody>
            <a:bodyPr wrap="square" rtlCol="0">
              <a:spAutoFit/>
            </a:bodyPr>
            <a:lstStyle/>
            <a:p>
              <a:r>
                <a:rPr lang="en-US" sz="2000" b="1" dirty="0" smtClean="0">
                  <a:solidFill>
                    <a:srgbClr val="587400"/>
                  </a:solidFill>
                  <a:latin typeface="MV Boli" panose="02000500030200090000" pitchFamily="2" charset="0"/>
                  <a:cs typeface="MV Boli" panose="02000500030200090000" pitchFamily="2" charset="0"/>
                </a:rPr>
                <a:t>Biotech can help to:</a:t>
              </a:r>
              <a:endParaRPr lang="en-US" sz="2000" b="1" dirty="0">
                <a:solidFill>
                  <a:srgbClr val="587400"/>
                </a:solidFill>
                <a:latin typeface="MV Boli" panose="02000500030200090000" pitchFamily="2" charset="0"/>
                <a:cs typeface="MV Boli" panose="02000500030200090000" pitchFamily="2" charset="0"/>
              </a:endParaRPr>
            </a:p>
          </p:txBody>
        </p:sp>
        <p:sp>
          <p:nvSpPr>
            <p:cNvPr id="16" name="CaixaDeTexto 15"/>
            <p:cNvSpPr txBox="1"/>
            <p:nvPr/>
          </p:nvSpPr>
          <p:spPr>
            <a:xfrm>
              <a:off x="5579695" y="4846702"/>
              <a:ext cx="3597701" cy="584776"/>
            </a:xfrm>
            <a:prstGeom prst="rect">
              <a:avLst/>
            </a:prstGeom>
            <a:noFill/>
          </p:spPr>
          <p:txBody>
            <a:bodyPr wrap="square" rtlCol="0">
              <a:spAutoFit/>
            </a:bodyPr>
            <a:lstStyle/>
            <a:p>
              <a:pPr marL="285750" indent="-285750">
                <a:buFont typeface="Arial" panose="020B0604020202020204" pitchFamily="34" charset="0"/>
                <a:buChar char="•"/>
              </a:pPr>
              <a:r>
                <a:rPr lang="pt-PT" sz="1600" dirty="0" err="1" smtClean="0"/>
                <a:t>Select</a:t>
              </a:r>
              <a:r>
                <a:rPr lang="pt-PT" sz="1600" dirty="0" smtClean="0"/>
                <a:t> </a:t>
              </a:r>
              <a:r>
                <a:rPr lang="pt-PT" sz="1600" dirty="0" err="1"/>
                <a:t>and</a:t>
              </a:r>
              <a:r>
                <a:rPr lang="pt-PT" sz="1600" dirty="0"/>
                <a:t> </a:t>
              </a:r>
              <a:r>
                <a:rPr lang="pt-PT" sz="1600" dirty="0" err="1"/>
                <a:t>propagate</a:t>
              </a:r>
              <a:r>
                <a:rPr lang="pt-PT" sz="1600" dirty="0"/>
                <a:t> </a:t>
              </a:r>
              <a:r>
                <a:rPr lang="pt-PT" sz="1600" dirty="0" err="1"/>
                <a:t>the</a:t>
              </a:r>
              <a:r>
                <a:rPr lang="pt-PT" sz="1600" dirty="0"/>
                <a:t> </a:t>
              </a:r>
              <a:r>
                <a:rPr lang="pt-PT" sz="1600" dirty="0" err="1"/>
                <a:t>best</a:t>
              </a:r>
              <a:r>
                <a:rPr lang="pt-PT" sz="1600" dirty="0"/>
                <a:t> </a:t>
              </a:r>
              <a:r>
                <a:rPr lang="pt-PT" sz="1600" dirty="0" err="1" smtClean="0"/>
                <a:t>trees</a:t>
              </a:r>
              <a:endParaRPr lang="pt-PT" sz="1600" dirty="0" smtClean="0"/>
            </a:p>
            <a:p>
              <a:pPr marL="285750" indent="-285750">
                <a:buFont typeface="Arial" panose="020B0604020202020204" pitchFamily="34" charset="0"/>
                <a:buChar char="•"/>
              </a:pPr>
              <a:r>
                <a:rPr lang="en-US" sz="1600" dirty="0" smtClean="0"/>
                <a:t>Identify markers for </a:t>
              </a:r>
              <a:r>
                <a:rPr lang="en-US" sz="1600" u="sng" dirty="0" smtClean="0"/>
                <a:t>traits of interest, </a:t>
              </a:r>
              <a:r>
                <a:rPr lang="en-US" sz="1600" u="sng" dirty="0" err="1" smtClean="0"/>
                <a:t>eg</a:t>
              </a:r>
              <a:r>
                <a:rPr lang="en-US" sz="1600" u="sng" dirty="0" smtClean="0"/>
                <a:t>.:</a:t>
              </a:r>
            </a:p>
          </p:txBody>
        </p:sp>
      </p:grpSp>
      <p:sp>
        <p:nvSpPr>
          <p:cNvPr id="14" name="CaixaDeTexto 13"/>
          <p:cNvSpPr txBox="1"/>
          <p:nvPr/>
        </p:nvSpPr>
        <p:spPr>
          <a:xfrm>
            <a:off x="5796136" y="5661248"/>
            <a:ext cx="2764283" cy="923330"/>
          </a:xfrm>
          <a:prstGeom prst="rect">
            <a:avLst/>
          </a:prstGeom>
          <a:noFill/>
        </p:spPr>
        <p:txBody>
          <a:bodyPr wrap="none" rtlCol="0">
            <a:spAutoFit/>
          </a:bodyPr>
          <a:lstStyle/>
          <a:p>
            <a:pPr marL="285750" indent="-285750">
              <a:buFont typeface="Wingdings" panose="05000000000000000000" pitchFamily="2" charset="2"/>
              <a:buChar char="ü"/>
            </a:pPr>
            <a:r>
              <a:rPr lang="pt-PT" dirty="0" err="1" smtClean="0"/>
              <a:t>High</a:t>
            </a:r>
            <a:r>
              <a:rPr lang="pt-PT" dirty="0" smtClean="0"/>
              <a:t> </a:t>
            </a:r>
            <a:r>
              <a:rPr lang="pt-PT" dirty="0" err="1" smtClean="0"/>
              <a:t>growth</a:t>
            </a:r>
            <a:r>
              <a:rPr lang="pt-PT" dirty="0" smtClean="0"/>
              <a:t> rate</a:t>
            </a:r>
          </a:p>
          <a:p>
            <a:pPr marL="285750" indent="-285750">
              <a:buFont typeface="Wingdings" panose="05000000000000000000" pitchFamily="2" charset="2"/>
              <a:buChar char="ü"/>
            </a:pPr>
            <a:r>
              <a:rPr lang="pt-PT" dirty="0" err="1" smtClean="0"/>
              <a:t>Quality</a:t>
            </a:r>
            <a:r>
              <a:rPr lang="pt-PT" dirty="0" smtClean="0"/>
              <a:t> </a:t>
            </a:r>
            <a:r>
              <a:rPr lang="pt-PT" dirty="0" err="1" smtClean="0"/>
              <a:t>of</a:t>
            </a:r>
            <a:r>
              <a:rPr lang="pt-PT" dirty="0" smtClean="0"/>
              <a:t> </a:t>
            </a:r>
            <a:r>
              <a:rPr lang="pt-PT" dirty="0" err="1" smtClean="0"/>
              <a:t>gum</a:t>
            </a:r>
            <a:r>
              <a:rPr lang="pt-PT" dirty="0" smtClean="0"/>
              <a:t> </a:t>
            </a:r>
            <a:r>
              <a:rPr lang="pt-PT" dirty="0" err="1" smtClean="0"/>
              <a:t>arabic</a:t>
            </a:r>
            <a:endParaRPr lang="pt-PT" dirty="0" smtClean="0"/>
          </a:p>
          <a:p>
            <a:pPr marL="285750" indent="-285750">
              <a:buFont typeface="Wingdings" panose="05000000000000000000" pitchFamily="2" charset="2"/>
              <a:buChar char="ü"/>
            </a:pPr>
            <a:r>
              <a:rPr lang="pt-PT" dirty="0" err="1" smtClean="0"/>
              <a:t>Best</a:t>
            </a:r>
            <a:r>
              <a:rPr lang="pt-PT" dirty="0" smtClean="0"/>
              <a:t> </a:t>
            </a:r>
            <a:r>
              <a:rPr lang="pt-PT" dirty="0" err="1" smtClean="0"/>
              <a:t>water</a:t>
            </a:r>
            <a:r>
              <a:rPr lang="pt-PT" dirty="0" smtClean="0"/>
              <a:t> use-</a:t>
            </a:r>
            <a:r>
              <a:rPr lang="pt-PT" dirty="0" err="1" smtClean="0"/>
              <a:t>efficency</a:t>
            </a:r>
            <a:endParaRPr lang="en-US" dirty="0"/>
          </a:p>
        </p:txBody>
      </p:sp>
      <p:sp>
        <p:nvSpPr>
          <p:cNvPr id="15" name="CaixaDeTexto 14"/>
          <p:cNvSpPr txBox="1"/>
          <p:nvPr/>
        </p:nvSpPr>
        <p:spPr>
          <a:xfrm>
            <a:off x="190898" y="2092594"/>
            <a:ext cx="5204705"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Intends to </a:t>
            </a:r>
            <a:r>
              <a:rPr lang="en-US" u="sng" dirty="0" smtClean="0"/>
              <a:t>re-forest exhausted land</a:t>
            </a:r>
          </a:p>
          <a:p>
            <a:pPr marL="285750" indent="-285750">
              <a:buFont typeface="Arial" panose="020B0604020202020204" pitchFamily="34" charset="0"/>
              <a:buChar char="•"/>
            </a:pPr>
            <a:r>
              <a:rPr lang="en-US" dirty="0" smtClean="0"/>
              <a:t>Is planting trees with economic and social interest</a:t>
            </a:r>
            <a:r>
              <a:rPr lang="en-US" dirty="0"/>
              <a:t> </a:t>
            </a:r>
            <a:r>
              <a:rPr lang="en-US" dirty="0" smtClean="0"/>
              <a:t>(</a:t>
            </a:r>
            <a:r>
              <a:rPr lang="en-US" i="1" dirty="0" smtClean="0"/>
              <a:t>e.g.  Acacia </a:t>
            </a:r>
            <a:r>
              <a:rPr lang="en-US" i="1" dirty="0" err="1" smtClean="0"/>
              <a:t>senegal</a:t>
            </a:r>
            <a:r>
              <a:rPr lang="en-US" dirty="0" smtClean="0"/>
              <a:t>, to </a:t>
            </a:r>
            <a:r>
              <a:rPr lang="en-US" dirty="0">
                <a:sym typeface="Wingdings 3" panose="05040102010807070707" pitchFamily="18" charset="2"/>
              </a:rPr>
              <a:t>produce </a:t>
            </a:r>
            <a:r>
              <a:rPr lang="en-US" dirty="0" smtClean="0">
                <a:sym typeface="Wingdings 3" panose="05040102010807070707" pitchFamily="18" charset="2"/>
              </a:rPr>
              <a:t>the </a:t>
            </a:r>
            <a:r>
              <a:rPr lang="en-US" dirty="0" err="1" smtClean="0">
                <a:sym typeface="Wingdings 3" panose="05040102010807070707" pitchFamily="18" charset="2"/>
              </a:rPr>
              <a:t>arabic</a:t>
            </a:r>
            <a:r>
              <a:rPr lang="en-US" dirty="0" smtClean="0">
                <a:sym typeface="Wingdings 3" panose="05040102010807070707" pitchFamily="18" charset="2"/>
              </a:rPr>
              <a:t> gum)</a:t>
            </a:r>
          </a:p>
        </p:txBody>
      </p:sp>
      <p:sp>
        <p:nvSpPr>
          <p:cNvPr id="18" name="Retângulo 17"/>
          <p:cNvSpPr/>
          <p:nvPr/>
        </p:nvSpPr>
        <p:spPr>
          <a:xfrm>
            <a:off x="3548521" y="3207766"/>
            <a:ext cx="519423" cy="442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tângulo 20"/>
          <p:cNvSpPr/>
          <p:nvPr/>
        </p:nvSpPr>
        <p:spPr>
          <a:xfrm>
            <a:off x="160696" y="1700808"/>
            <a:ext cx="4496668" cy="400110"/>
          </a:xfrm>
          <a:prstGeom prst="rect">
            <a:avLst/>
          </a:prstGeom>
          <a:noFill/>
        </p:spPr>
        <p:txBody>
          <a:bodyPr wrap="square" rtlCol="0">
            <a:spAutoFit/>
          </a:bodyPr>
          <a:lstStyle/>
          <a:p>
            <a:r>
              <a:rPr lang="en-US" sz="2000" b="1" dirty="0">
                <a:solidFill>
                  <a:srgbClr val="587400"/>
                </a:solidFill>
                <a:latin typeface="MV Boli" panose="02000500030200090000" pitchFamily="2" charset="0"/>
                <a:cs typeface="MV Boli" panose="02000500030200090000" pitchFamily="2" charset="0"/>
              </a:rPr>
              <a:t>The Great Green Wall initiative:</a:t>
            </a:r>
          </a:p>
        </p:txBody>
      </p:sp>
      <p:grpSp>
        <p:nvGrpSpPr>
          <p:cNvPr id="5" name="Group 4"/>
          <p:cNvGrpSpPr/>
          <p:nvPr/>
        </p:nvGrpSpPr>
        <p:grpSpPr>
          <a:xfrm>
            <a:off x="1055748" y="3140428"/>
            <a:ext cx="3300228" cy="3600940"/>
            <a:chOff x="755577" y="3068960"/>
            <a:chExt cx="3300228" cy="3600940"/>
          </a:xfrm>
        </p:grpSpPr>
        <p:pic>
          <p:nvPicPr>
            <p:cNvPr id="22" name="Picture 4" descr="https://www.thegef.org/gef/sites/thegef.org/files/Images/greatgreenwall_0.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55577" y="3088990"/>
              <a:ext cx="3300228" cy="35809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91880" y="3068960"/>
              <a:ext cx="504056"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tângulo 2"/>
          <p:cNvSpPr/>
          <p:nvPr/>
        </p:nvSpPr>
        <p:spPr>
          <a:xfrm>
            <a:off x="35496" y="6529504"/>
            <a:ext cx="3744416" cy="268028"/>
          </a:xfrm>
          <a:prstGeom prst="rect">
            <a:avLst/>
          </a:prstGeom>
        </p:spPr>
        <p:txBody>
          <a:bodyPr wrap="square">
            <a:spAutoFit/>
          </a:bodyPr>
          <a:lstStyle/>
          <a:p>
            <a:r>
              <a:rPr lang="en-US" sz="1100" dirty="0">
                <a:solidFill>
                  <a:srgbClr val="57585A"/>
                </a:solidFill>
              </a:rPr>
              <a:t>https://www.thegef.org/gef/great-green-wall</a:t>
            </a:r>
          </a:p>
        </p:txBody>
      </p:sp>
    </p:spTree>
    <p:extLst>
      <p:ext uri="{BB962C8B-B14F-4D97-AF65-F5344CB8AC3E}">
        <p14:creationId xmlns:p14="http://schemas.microsoft.com/office/powerpoint/2010/main" val="841437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11560" y="404664"/>
            <a:ext cx="6696744" cy="792088"/>
          </a:xfrm>
        </p:spPr>
        <p:txBody>
          <a:bodyPr anchor="ctr"/>
          <a:lstStyle/>
          <a:p>
            <a:pPr algn="ctr"/>
            <a:r>
              <a:rPr lang="en-US" b="0" dirty="0" smtClean="0"/>
              <a:t>Plants can recover exhausted soils</a:t>
            </a:r>
            <a:endParaRPr lang="en-US" b="0" dirty="0"/>
          </a:p>
        </p:txBody>
      </p:sp>
      <p:grpSp>
        <p:nvGrpSpPr>
          <p:cNvPr id="17" name="Grupo 16"/>
          <p:cNvGrpSpPr/>
          <p:nvPr/>
        </p:nvGrpSpPr>
        <p:grpSpPr>
          <a:xfrm>
            <a:off x="55654" y="2239238"/>
            <a:ext cx="5904656" cy="4214098"/>
            <a:chOff x="5330615" y="1240980"/>
            <a:chExt cx="5028593" cy="3421620"/>
          </a:xfrm>
        </p:grpSpPr>
        <p:grpSp>
          <p:nvGrpSpPr>
            <p:cNvPr id="10" name="Grupo 9"/>
            <p:cNvGrpSpPr/>
            <p:nvPr/>
          </p:nvGrpSpPr>
          <p:grpSpPr>
            <a:xfrm>
              <a:off x="5330615" y="1240980"/>
              <a:ext cx="5028593" cy="3421620"/>
              <a:chOff x="5330615" y="1240980"/>
              <a:chExt cx="5028593" cy="3421620"/>
            </a:xfrm>
          </p:grpSpPr>
          <p:pic>
            <p:nvPicPr>
              <p:cNvPr id="1026" name="Picture 2" descr="http://www.sciencealert.com/images/stories/great-green-tree.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0"/>
                        </a14:imgEffect>
                        <a14:imgEffect>
                          <a14:colorTemperature colorTemp="5957"/>
                        </a14:imgEffect>
                        <a14:imgEffect>
                          <a14:saturation sat="170000"/>
                        </a14:imgEffect>
                        <a14:imgEffect>
                          <a14:brightnessContrast bright="13000" contrast="-4000"/>
                        </a14:imgEffect>
                      </a14:imgLayer>
                    </a14:imgProps>
                  </a:ext>
                  <a:ext uri="{28A0092B-C50C-407E-A947-70E740481C1C}">
                    <a14:useLocalDpi xmlns:a14="http://schemas.microsoft.com/office/drawing/2010/main"/>
                  </a:ext>
                </a:extLst>
              </a:blip>
              <a:srcRect/>
              <a:stretch>
                <a:fillRect/>
              </a:stretch>
            </p:blipFill>
            <p:spPr bwMode="auto">
              <a:xfrm>
                <a:off x="5436096" y="1240980"/>
                <a:ext cx="4783295" cy="3188864"/>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5330615" y="4437692"/>
                <a:ext cx="5028593" cy="224908"/>
              </a:xfrm>
              <a:prstGeom prst="rect">
                <a:avLst/>
              </a:prstGeom>
            </p:spPr>
            <p:txBody>
              <a:bodyPr wrap="square">
                <a:spAutoFit/>
              </a:bodyPr>
              <a:lstStyle/>
              <a:p>
                <a:r>
                  <a:rPr lang="en-US" sz="1200" dirty="0">
                    <a:solidFill>
                      <a:srgbClr val="57585A"/>
                    </a:solidFill>
                  </a:rPr>
                  <a:t>http://www.sciencealert.com/africa-builds-great-green-wall-of-trees-to-improve-farmlands</a:t>
                </a:r>
              </a:p>
            </p:txBody>
          </p:sp>
        </p:grpSp>
        <p:sp>
          <p:nvSpPr>
            <p:cNvPr id="7" name="CaixaDeTexto 6"/>
            <p:cNvSpPr txBox="1"/>
            <p:nvPr/>
          </p:nvSpPr>
          <p:spPr>
            <a:xfrm>
              <a:off x="5955165" y="1776730"/>
              <a:ext cx="3390352" cy="523220"/>
            </a:xfrm>
            <a:prstGeom prst="rect">
              <a:avLst/>
            </a:prstGeom>
            <a:noFill/>
            <a:effectLst>
              <a:glow rad="228600">
                <a:srgbClr val="FFFF00">
                  <a:alpha val="40000"/>
                </a:srgbClr>
              </a:glow>
              <a:outerShdw blurRad="50800" dist="38100" dir="18900000" algn="bl" rotWithShape="0">
                <a:prstClr val="black">
                  <a:alpha val="40000"/>
                </a:prstClr>
              </a:outerShdw>
            </a:effectLst>
          </p:spPr>
          <p:txBody>
            <a:bodyPr wrap="none" rtlCol="0">
              <a:spAutoFit/>
            </a:bodyPr>
            <a:lstStyle/>
            <a:p>
              <a:r>
                <a:rPr lang="pt-PT" sz="2800" b="1" dirty="0" err="1" smtClean="0">
                  <a:solidFill>
                    <a:srgbClr val="A2CE52"/>
                  </a:solidFill>
                  <a:effectLst>
                    <a:outerShdw blurRad="38100" dist="38100" dir="2700000" algn="tl">
                      <a:srgbClr val="000000">
                        <a:alpha val="43137"/>
                      </a:srgbClr>
                    </a:outerShdw>
                  </a:effectLst>
                </a:rPr>
                <a:t>The</a:t>
              </a:r>
              <a:r>
                <a:rPr lang="pt-PT" sz="2800" b="1" dirty="0" smtClean="0">
                  <a:solidFill>
                    <a:srgbClr val="A2CE52"/>
                  </a:solidFill>
                  <a:effectLst>
                    <a:outerShdw blurRad="38100" dist="38100" dir="2700000" algn="tl">
                      <a:srgbClr val="000000">
                        <a:alpha val="43137"/>
                      </a:srgbClr>
                    </a:outerShdw>
                  </a:effectLst>
                </a:rPr>
                <a:t> </a:t>
              </a:r>
              <a:r>
                <a:rPr lang="pt-PT" sz="2800" b="1" dirty="0">
                  <a:solidFill>
                    <a:srgbClr val="A2CE52"/>
                  </a:solidFill>
                  <a:effectLst>
                    <a:outerShdw blurRad="38100" dist="38100" dir="2700000" algn="tl">
                      <a:srgbClr val="000000">
                        <a:alpha val="43137"/>
                      </a:srgbClr>
                    </a:outerShdw>
                  </a:effectLst>
                </a:rPr>
                <a:t>G</a:t>
              </a:r>
              <a:r>
                <a:rPr lang="pt-PT" sz="2800" b="1" dirty="0" smtClean="0">
                  <a:solidFill>
                    <a:srgbClr val="A2CE52"/>
                  </a:solidFill>
                  <a:effectLst>
                    <a:outerShdw blurRad="38100" dist="38100" dir="2700000" algn="tl">
                      <a:srgbClr val="000000">
                        <a:alpha val="43137"/>
                      </a:srgbClr>
                    </a:outerShdw>
                  </a:effectLst>
                </a:rPr>
                <a:t>reat </a:t>
              </a:r>
              <a:r>
                <a:rPr lang="pt-PT" sz="2800" b="1" dirty="0">
                  <a:solidFill>
                    <a:srgbClr val="A2CE52"/>
                  </a:solidFill>
                  <a:effectLst>
                    <a:outerShdw blurRad="38100" dist="38100" dir="2700000" algn="tl">
                      <a:srgbClr val="000000">
                        <a:alpha val="43137"/>
                      </a:srgbClr>
                    </a:outerShdw>
                  </a:effectLst>
                </a:rPr>
                <a:t>G</a:t>
              </a:r>
              <a:r>
                <a:rPr lang="pt-PT" sz="2800" b="1" dirty="0" smtClean="0">
                  <a:solidFill>
                    <a:srgbClr val="A2CE52"/>
                  </a:solidFill>
                  <a:effectLst>
                    <a:outerShdw blurRad="38100" dist="38100" dir="2700000" algn="tl">
                      <a:srgbClr val="000000">
                        <a:alpha val="43137"/>
                      </a:srgbClr>
                    </a:outerShdw>
                  </a:effectLst>
                </a:rPr>
                <a:t>reen </a:t>
              </a:r>
              <a:r>
                <a:rPr lang="pt-PT" sz="2800" b="1" dirty="0">
                  <a:solidFill>
                    <a:srgbClr val="A2CE52"/>
                  </a:solidFill>
                  <a:effectLst>
                    <a:outerShdw blurRad="38100" dist="38100" dir="2700000" algn="tl">
                      <a:srgbClr val="000000">
                        <a:alpha val="43137"/>
                      </a:srgbClr>
                    </a:outerShdw>
                  </a:effectLst>
                </a:rPr>
                <a:t>W</a:t>
              </a:r>
              <a:r>
                <a:rPr lang="pt-PT" sz="2800" b="1" dirty="0" smtClean="0">
                  <a:solidFill>
                    <a:srgbClr val="A2CE52"/>
                  </a:solidFill>
                  <a:effectLst>
                    <a:outerShdw blurRad="38100" dist="38100" dir="2700000" algn="tl">
                      <a:srgbClr val="000000">
                        <a:alpha val="43137"/>
                      </a:srgbClr>
                    </a:outerShdw>
                  </a:effectLst>
                </a:rPr>
                <a:t>all</a:t>
              </a:r>
              <a:endParaRPr lang="en-US" sz="2800" b="1" dirty="0">
                <a:solidFill>
                  <a:srgbClr val="A2CE52"/>
                </a:solidFill>
                <a:effectLst>
                  <a:outerShdw blurRad="38100" dist="38100" dir="2700000" algn="tl">
                    <a:srgbClr val="000000">
                      <a:alpha val="43137"/>
                    </a:srgbClr>
                  </a:outerShdw>
                </a:effectLst>
              </a:endParaRPr>
            </a:p>
          </p:txBody>
        </p:sp>
      </p:grpSp>
      <p:grpSp>
        <p:nvGrpSpPr>
          <p:cNvPr id="5" name="Grupo 4"/>
          <p:cNvGrpSpPr/>
          <p:nvPr/>
        </p:nvGrpSpPr>
        <p:grpSpPr>
          <a:xfrm>
            <a:off x="5940152" y="4564865"/>
            <a:ext cx="2946032" cy="1600439"/>
            <a:chOff x="4932041" y="2903369"/>
            <a:chExt cx="3121207" cy="1600439"/>
          </a:xfrm>
        </p:grpSpPr>
        <p:sp>
          <p:nvSpPr>
            <p:cNvPr id="20" name="CaixaDeTexto 19"/>
            <p:cNvSpPr txBox="1"/>
            <p:nvPr/>
          </p:nvSpPr>
          <p:spPr>
            <a:xfrm>
              <a:off x="5004049" y="3303479"/>
              <a:ext cx="2515170" cy="1200329"/>
            </a:xfrm>
            <a:prstGeom prst="rect">
              <a:avLst/>
            </a:prstGeom>
            <a:noFill/>
          </p:spPr>
          <p:txBody>
            <a:bodyPr wrap="square" rtlCol="0">
              <a:spAutoFit/>
            </a:bodyPr>
            <a:lstStyle/>
            <a:p>
              <a:pPr algn="just"/>
              <a:r>
                <a:rPr lang="pt-PT" dirty="0" err="1" smtClean="0"/>
                <a:t>Planted</a:t>
              </a:r>
              <a:r>
                <a:rPr lang="pt-PT" dirty="0" smtClean="0"/>
                <a:t> </a:t>
              </a:r>
              <a:r>
                <a:rPr lang="pt-PT" dirty="0" err="1" smtClean="0"/>
                <a:t>trees</a:t>
              </a:r>
              <a:r>
                <a:rPr lang="pt-PT" dirty="0" smtClean="0"/>
                <a:t> </a:t>
              </a:r>
              <a:r>
                <a:rPr lang="pt-PT" dirty="0" err="1" smtClean="0"/>
                <a:t>provide</a:t>
              </a:r>
              <a:r>
                <a:rPr lang="pt-PT" dirty="0" smtClean="0"/>
                <a:t> </a:t>
              </a:r>
              <a:r>
                <a:rPr lang="pt-PT" dirty="0" err="1" smtClean="0"/>
                <a:t>shade</a:t>
              </a:r>
              <a:r>
                <a:rPr lang="pt-PT" dirty="0" smtClean="0"/>
                <a:t> </a:t>
              </a:r>
              <a:r>
                <a:rPr lang="pt-PT" dirty="0" err="1" smtClean="0"/>
                <a:t>and</a:t>
              </a:r>
              <a:r>
                <a:rPr lang="pt-PT" dirty="0" smtClean="0"/>
                <a:t> </a:t>
              </a:r>
              <a:r>
                <a:rPr lang="pt-PT" dirty="0" err="1" smtClean="0"/>
                <a:t>other</a:t>
              </a:r>
              <a:r>
                <a:rPr lang="pt-PT" dirty="0" smtClean="0"/>
                <a:t> </a:t>
              </a:r>
              <a:r>
                <a:rPr lang="pt-PT" dirty="0" err="1" smtClean="0"/>
                <a:t>plants</a:t>
              </a:r>
              <a:r>
                <a:rPr lang="pt-PT" dirty="0" smtClean="0"/>
                <a:t> </a:t>
              </a:r>
              <a:r>
                <a:rPr lang="pt-PT" dirty="0" err="1" smtClean="0"/>
                <a:t>and</a:t>
              </a:r>
              <a:r>
                <a:rPr lang="pt-PT" dirty="0" smtClean="0"/>
                <a:t> </a:t>
              </a:r>
              <a:r>
                <a:rPr lang="pt-PT" dirty="0" err="1" smtClean="0"/>
                <a:t>dormant</a:t>
              </a:r>
              <a:r>
                <a:rPr lang="pt-PT" dirty="0" smtClean="0"/>
                <a:t> </a:t>
              </a:r>
              <a:r>
                <a:rPr lang="pt-PT" dirty="0" err="1" smtClean="0"/>
                <a:t>seeds</a:t>
              </a:r>
              <a:r>
                <a:rPr lang="pt-PT" dirty="0" smtClean="0"/>
                <a:t> </a:t>
              </a:r>
              <a:r>
                <a:rPr lang="pt-PT" dirty="0" err="1" smtClean="0"/>
                <a:t>started</a:t>
              </a:r>
              <a:r>
                <a:rPr lang="pt-PT" dirty="0" smtClean="0"/>
                <a:t> to </a:t>
              </a:r>
              <a:r>
                <a:rPr lang="pt-PT" dirty="0" err="1" smtClean="0"/>
                <a:t>flourish</a:t>
              </a:r>
              <a:endParaRPr lang="en-US" dirty="0"/>
            </a:p>
          </p:txBody>
        </p:sp>
        <p:sp>
          <p:nvSpPr>
            <p:cNvPr id="21" name="Retângulo 20"/>
            <p:cNvSpPr/>
            <p:nvPr/>
          </p:nvSpPr>
          <p:spPr>
            <a:xfrm>
              <a:off x="4932041" y="2903369"/>
              <a:ext cx="3121207" cy="400110"/>
            </a:xfrm>
            <a:prstGeom prst="rect">
              <a:avLst/>
            </a:prstGeom>
            <a:noFill/>
          </p:spPr>
          <p:txBody>
            <a:bodyPr wrap="square" rtlCol="0">
              <a:spAutoFit/>
            </a:bodyPr>
            <a:lstStyle/>
            <a:p>
              <a:pPr algn="just"/>
              <a:r>
                <a:rPr lang="en-US" sz="2000" b="1" dirty="0" smtClean="0">
                  <a:solidFill>
                    <a:srgbClr val="587400"/>
                  </a:solidFill>
                  <a:latin typeface="MV Boli" panose="02000500030200090000" pitchFamily="2" charset="0"/>
                  <a:cs typeface="MV Boli" panose="02000500030200090000" pitchFamily="2" charset="0"/>
                </a:rPr>
                <a:t>Ecosystem response:</a:t>
              </a:r>
              <a:endParaRPr lang="en-US" sz="2000" b="1" dirty="0">
                <a:solidFill>
                  <a:srgbClr val="587400"/>
                </a:solidFill>
                <a:latin typeface="MV Boli" panose="02000500030200090000" pitchFamily="2" charset="0"/>
                <a:cs typeface="MV Boli" panose="02000500030200090000" pitchFamily="2" charset="0"/>
              </a:endParaRPr>
            </a:p>
          </p:txBody>
        </p:sp>
      </p:grpSp>
    </p:spTree>
    <p:extLst>
      <p:ext uri="{BB962C8B-B14F-4D97-AF65-F5344CB8AC3E}">
        <p14:creationId xmlns:p14="http://schemas.microsoft.com/office/powerpoint/2010/main" val="21761183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11560" y="404664"/>
            <a:ext cx="6696744" cy="792088"/>
          </a:xfrm>
        </p:spPr>
        <p:txBody>
          <a:bodyPr anchor="ctr"/>
          <a:lstStyle/>
          <a:p>
            <a:pPr algn="ctr"/>
            <a:r>
              <a:rPr lang="en-US" b="0" dirty="0" smtClean="0"/>
              <a:t>Plants can remove toxic compounds from the soil - phytoremediation</a:t>
            </a:r>
            <a:endParaRPr lang="en-US" b="0" dirty="0"/>
          </a:p>
        </p:txBody>
      </p:sp>
      <p:pic>
        <p:nvPicPr>
          <p:cNvPr id="2050" name="Picture 2" descr="media/image1.jp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99992" y="1440072"/>
            <a:ext cx="4400265" cy="4908476"/>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254254" y="2100570"/>
            <a:ext cx="4281210" cy="1015663"/>
          </a:xfrm>
          <a:prstGeom prst="rect">
            <a:avLst/>
          </a:prstGeom>
          <a:noFill/>
        </p:spPr>
        <p:txBody>
          <a:bodyPr wrap="square" rtlCol="0">
            <a:spAutoFit/>
          </a:bodyPr>
          <a:lstStyle/>
          <a:p>
            <a:pPr algn="just"/>
            <a:r>
              <a:rPr lang="en-US" sz="2000" b="1" dirty="0">
                <a:solidFill>
                  <a:srgbClr val="587400"/>
                </a:solidFill>
                <a:latin typeface="MV Boli" panose="02000500030200090000" pitchFamily="2" charset="0"/>
                <a:cs typeface="MV Boli" panose="02000500030200090000" pitchFamily="2" charset="0"/>
              </a:rPr>
              <a:t>S</a:t>
            </a:r>
            <a:r>
              <a:rPr lang="en-US" sz="2000" b="1" dirty="0" smtClean="0">
                <a:solidFill>
                  <a:srgbClr val="587400"/>
                </a:solidFill>
                <a:latin typeface="MV Boli" panose="02000500030200090000" pitchFamily="2" charset="0"/>
                <a:cs typeface="MV Boli" panose="02000500030200090000" pitchFamily="2" charset="0"/>
              </a:rPr>
              <a:t>ome plants are able to extract and, in some cases also degrade pollutants</a:t>
            </a:r>
            <a:r>
              <a:rPr lang="en-US" sz="2000" b="1" baseline="-25000" dirty="0" smtClean="0">
                <a:solidFill>
                  <a:srgbClr val="587400"/>
                </a:solidFill>
                <a:latin typeface="MV Boli" panose="02000500030200090000" pitchFamily="2" charset="0"/>
                <a:cs typeface="MV Boli" panose="02000500030200090000" pitchFamily="2" charset="0"/>
              </a:rPr>
              <a:t>.</a:t>
            </a:r>
            <a:endParaRPr lang="en-US" sz="2000" b="1" baseline="-25000" dirty="0">
              <a:solidFill>
                <a:srgbClr val="587400"/>
              </a:solidFill>
              <a:latin typeface="MV Boli" panose="02000500030200090000" pitchFamily="2" charset="0"/>
              <a:cs typeface="MV Boli" panose="02000500030200090000" pitchFamily="2" charset="0"/>
            </a:endParaRPr>
          </a:p>
        </p:txBody>
      </p:sp>
      <p:sp>
        <p:nvSpPr>
          <p:cNvPr id="6" name="Retângulo 5"/>
          <p:cNvSpPr/>
          <p:nvPr/>
        </p:nvSpPr>
        <p:spPr>
          <a:xfrm>
            <a:off x="326262" y="3764395"/>
            <a:ext cx="4176464" cy="400110"/>
          </a:xfrm>
          <a:prstGeom prst="rect">
            <a:avLst/>
          </a:prstGeom>
          <a:noFill/>
        </p:spPr>
        <p:txBody>
          <a:bodyPr wrap="square" rtlCol="0">
            <a:spAutoFit/>
          </a:bodyPr>
          <a:lstStyle/>
          <a:p>
            <a:r>
              <a:rPr lang="en-US" sz="2000" b="1" dirty="0" smtClean="0">
                <a:solidFill>
                  <a:srgbClr val="587400"/>
                </a:solidFill>
                <a:latin typeface="MV Boli" panose="02000500030200090000" pitchFamily="2" charset="0"/>
                <a:cs typeface="MV Boli" panose="02000500030200090000" pitchFamily="2" charset="0"/>
              </a:rPr>
              <a:t>Biotech challenges</a:t>
            </a:r>
            <a:endParaRPr lang="en-US" sz="2000" b="1" baseline="-25000" dirty="0">
              <a:solidFill>
                <a:srgbClr val="587400"/>
              </a:solidFill>
              <a:latin typeface="MV Boli" panose="02000500030200090000" pitchFamily="2" charset="0"/>
              <a:cs typeface="MV Boli" panose="02000500030200090000" pitchFamily="2" charset="0"/>
            </a:endParaRPr>
          </a:p>
        </p:txBody>
      </p:sp>
      <p:sp>
        <p:nvSpPr>
          <p:cNvPr id="7" name="CaixaDeTexto 6"/>
          <p:cNvSpPr txBox="1"/>
          <p:nvPr/>
        </p:nvSpPr>
        <p:spPr>
          <a:xfrm>
            <a:off x="320795" y="4103612"/>
            <a:ext cx="4013093" cy="1754326"/>
          </a:xfrm>
          <a:prstGeom prst="rect">
            <a:avLst/>
          </a:prstGeom>
          <a:noFill/>
        </p:spPr>
        <p:txBody>
          <a:bodyPr wrap="square" rtlCol="0">
            <a:spAutoFit/>
          </a:bodyPr>
          <a:lstStyle/>
          <a:p>
            <a:pPr marL="285750" indent="-285750">
              <a:buFont typeface="Arial" panose="020B0604020202020204" pitchFamily="34" charset="0"/>
              <a:buChar char="•"/>
            </a:pPr>
            <a:r>
              <a:rPr lang="pt-PT" dirty="0" err="1" smtClean="0"/>
              <a:t>Identify</a:t>
            </a:r>
            <a:r>
              <a:rPr lang="pt-PT" dirty="0" smtClean="0"/>
              <a:t> </a:t>
            </a:r>
            <a:r>
              <a:rPr lang="pt-PT" dirty="0" err="1" smtClean="0"/>
              <a:t>the</a:t>
            </a:r>
            <a:r>
              <a:rPr lang="pt-PT" dirty="0" smtClean="0"/>
              <a:t> molecular </a:t>
            </a:r>
            <a:r>
              <a:rPr lang="pt-PT" dirty="0" err="1" smtClean="0"/>
              <a:t>mechanisms</a:t>
            </a:r>
            <a:r>
              <a:rPr lang="pt-PT" dirty="0" smtClean="0"/>
              <a:t> </a:t>
            </a:r>
            <a:r>
              <a:rPr lang="pt-PT" dirty="0" err="1" smtClean="0"/>
              <a:t>that</a:t>
            </a:r>
            <a:r>
              <a:rPr lang="pt-PT" dirty="0" smtClean="0"/>
              <a:t> define a </a:t>
            </a:r>
            <a:r>
              <a:rPr lang="pt-PT" dirty="0" err="1" smtClean="0"/>
              <a:t>phytoremediator</a:t>
            </a:r>
            <a:endParaRPr lang="pt-PT" dirty="0" smtClean="0"/>
          </a:p>
          <a:p>
            <a:pPr marL="285750" indent="-285750">
              <a:buFont typeface="Arial" panose="020B0604020202020204" pitchFamily="34" charset="0"/>
              <a:buChar char="•"/>
            </a:pPr>
            <a:r>
              <a:rPr lang="pt-PT" dirty="0" err="1" smtClean="0"/>
              <a:t>Transfer</a:t>
            </a:r>
            <a:r>
              <a:rPr lang="pt-PT" dirty="0" smtClean="0"/>
              <a:t> </a:t>
            </a:r>
            <a:r>
              <a:rPr lang="pt-PT" dirty="0" err="1" smtClean="0"/>
              <a:t>phytoremediato</a:t>
            </a:r>
            <a:r>
              <a:rPr lang="pt-PT" dirty="0" smtClean="0"/>
              <a:t> </a:t>
            </a:r>
            <a:r>
              <a:rPr lang="pt-PT" dirty="0" err="1" smtClean="0"/>
              <a:t>properties</a:t>
            </a:r>
            <a:r>
              <a:rPr lang="pt-PT" dirty="0" smtClean="0"/>
              <a:t> to </a:t>
            </a:r>
            <a:r>
              <a:rPr lang="pt-PT" dirty="0" err="1" smtClean="0"/>
              <a:t>trees</a:t>
            </a:r>
            <a:r>
              <a:rPr lang="pt-PT" dirty="0" smtClean="0"/>
              <a:t> </a:t>
            </a:r>
            <a:r>
              <a:rPr lang="pt-PT" dirty="0" err="1" smtClean="0"/>
              <a:t>that</a:t>
            </a:r>
            <a:r>
              <a:rPr lang="pt-PT" dirty="0" smtClean="0"/>
              <a:t>:</a:t>
            </a:r>
          </a:p>
          <a:p>
            <a:pPr marL="742950" lvl="1" indent="-285750">
              <a:buFont typeface="Arial" panose="020B0604020202020204" pitchFamily="34" charset="0"/>
              <a:buChar char="•"/>
            </a:pPr>
            <a:r>
              <a:rPr lang="pt-PT" dirty="0" err="1" smtClean="0"/>
              <a:t>Grow</a:t>
            </a:r>
            <a:r>
              <a:rPr lang="pt-PT" dirty="0" smtClean="0"/>
              <a:t> </a:t>
            </a:r>
            <a:r>
              <a:rPr lang="pt-PT" dirty="0" err="1" smtClean="0"/>
              <a:t>fast</a:t>
            </a:r>
            <a:endParaRPr lang="pt-PT" dirty="0" smtClean="0"/>
          </a:p>
          <a:p>
            <a:pPr marL="742950" lvl="1" indent="-285750">
              <a:buFont typeface="Arial" panose="020B0604020202020204" pitchFamily="34" charset="0"/>
              <a:buChar char="•"/>
            </a:pPr>
            <a:r>
              <a:rPr lang="pt-PT" dirty="0" err="1" smtClean="0"/>
              <a:t>Possess</a:t>
            </a:r>
            <a:r>
              <a:rPr lang="pt-PT" dirty="0" smtClean="0"/>
              <a:t> </a:t>
            </a:r>
            <a:r>
              <a:rPr lang="pt-PT" dirty="0" err="1" smtClean="0"/>
              <a:t>increased</a:t>
            </a:r>
            <a:r>
              <a:rPr lang="pt-PT" dirty="0" smtClean="0"/>
              <a:t> </a:t>
            </a:r>
            <a:r>
              <a:rPr lang="pt-PT" dirty="0" err="1" smtClean="0"/>
              <a:t>root</a:t>
            </a:r>
            <a:r>
              <a:rPr lang="pt-PT" dirty="0" smtClean="0"/>
              <a:t> </a:t>
            </a:r>
            <a:r>
              <a:rPr lang="pt-PT" dirty="0" err="1" smtClean="0"/>
              <a:t>systems</a:t>
            </a:r>
            <a:endParaRPr lang="en-US" dirty="0"/>
          </a:p>
        </p:txBody>
      </p:sp>
      <p:sp>
        <p:nvSpPr>
          <p:cNvPr id="8" name="CaixaDeTexto 7"/>
          <p:cNvSpPr txBox="1"/>
          <p:nvPr/>
        </p:nvSpPr>
        <p:spPr>
          <a:xfrm>
            <a:off x="370943" y="3067016"/>
            <a:ext cx="4072687" cy="369332"/>
          </a:xfrm>
          <a:prstGeom prst="rect">
            <a:avLst/>
          </a:prstGeom>
          <a:noFill/>
        </p:spPr>
        <p:txBody>
          <a:bodyPr wrap="square" rtlCol="0">
            <a:spAutoFit/>
          </a:bodyPr>
          <a:lstStyle/>
          <a:p>
            <a:r>
              <a:rPr lang="pt-PT" i="1" dirty="0" smtClean="0"/>
              <a:t>e.g</a:t>
            </a:r>
            <a:r>
              <a:rPr lang="pt-PT" i="1" dirty="0"/>
              <a:t>. </a:t>
            </a:r>
            <a:r>
              <a:rPr lang="pt-PT" i="1" dirty="0" err="1" smtClean="0"/>
              <a:t>Brassicaceae</a:t>
            </a:r>
            <a:r>
              <a:rPr lang="pt-PT" dirty="0" smtClean="0"/>
              <a:t> </a:t>
            </a:r>
            <a:r>
              <a:rPr lang="pt-PT" dirty="0" err="1" smtClean="0"/>
              <a:t>accumulate</a:t>
            </a:r>
            <a:r>
              <a:rPr lang="pt-PT" dirty="0" smtClean="0"/>
              <a:t> </a:t>
            </a:r>
            <a:r>
              <a:rPr lang="pt-PT" dirty="0" err="1" smtClean="0"/>
              <a:t>metals</a:t>
            </a:r>
            <a:endParaRPr lang="en-US" i="1" dirty="0"/>
          </a:p>
        </p:txBody>
      </p:sp>
      <p:sp>
        <p:nvSpPr>
          <p:cNvPr id="2" name="Retângulo 1"/>
          <p:cNvSpPr/>
          <p:nvPr/>
        </p:nvSpPr>
        <p:spPr>
          <a:xfrm>
            <a:off x="5336823" y="6348548"/>
            <a:ext cx="3669944" cy="430887"/>
          </a:xfrm>
          <a:prstGeom prst="rect">
            <a:avLst/>
          </a:prstGeom>
        </p:spPr>
        <p:txBody>
          <a:bodyPr wrap="square">
            <a:spAutoFit/>
          </a:bodyPr>
          <a:lstStyle/>
          <a:p>
            <a:pPr>
              <a:spcAft>
                <a:spcPts val="1200"/>
              </a:spcAft>
            </a:pPr>
            <a:r>
              <a:rPr lang="en-US" sz="1100" dirty="0">
                <a:solidFill>
                  <a:srgbClr val="333233"/>
                </a:solidFill>
              </a:rPr>
              <a:t>Environmental Risk Assessment of Soil Contamination, Edited by Maria C. Hernandez-Soriano, ISBN 978-953-51-1235-8</a:t>
            </a:r>
          </a:p>
        </p:txBody>
      </p:sp>
    </p:spTree>
    <p:extLst>
      <p:ext uri="{BB962C8B-B14F-4D97-AF65-F5344CB8AC3E}">
        <p14:creationId xmlns:p14="http://schemas.microsoft.com/office/powerpoint/2010/main" val="8307362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611560" y="404664"/>
            <a:ext cx="6696744" cy="792088"/>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2500" b="1" kern="1200">
                <a:solidFill>
                  <a:schemeClr val="bg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b="0" dirty="0" smtClean="0"/>
              <a:t>If you want to learn more about the topics</a:t>
            </a:r>
            <a:endParaRPr lang="en-US" b="0" dirty="0"/>
          </a:p>
        </p:txBody>
      </p:sp>
      <p:sp>
        <p:nvSpPr>
          <p:cNvPr id="5" name="Retângulo 4"/>
          <p:cNvSpPr/>
          <p:nvPr/>
        </p:nvSpPr>
        <p:spPr>
          <a:xfrm>
            <a:off x="107504" y="1916832"/>
            <a:ext cx="8928992" cy="3600986"/>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err="1" smtClean="0"/>
              <a:t>Tilman</a:t>
            </a:r>
            <a:r>
              <a:rPr lang="en-US" dirty="0" smtClean="0"/>
              <a:t>, </a:t>
            </a:r>
            <a:r>
              <a:rPr lang="en-US" dirty="0"/>
              <a:t>et </a:t>
            </a:r>
            <a:r>
              <a:rPr lang="en-US" i="1" dirty="0"/>
              <a:t>al</a:t>
            </a:r>
            <a:r>
              <a:rPr lang="en-US" dirty="0"/>
              <a:t>., </a:t>
            </a:r>
            <a:r>
              <a:rPr lang="en-US" i="1" dirty="0"/>
              <a:t>Agricultural sustainability and intensive production practices.</a:t>
            </a:r>
            <a:r>
              <a:rPr lang="en-US" dirty="0"/>
              <a:t> Nature, 2002. </a:t>
            </a:r>
            <a:r>
              <a:rPr lang="en-US" b="1" dirty="0"/>
              <a:t>418</a:t>
            </a:r>
            <a:r>
              <a:rPr lang="en-US" dirty="0"/>
              <a:t>(6898): p. 671-677</a:t>
            </a:r>
            <a:r>
              <a:rPr lang="en-US" dirty="0" smtClean="0"/>
              <a:t>.</a:t>
            </a:r>
          </a:p>
          <a:p>
            <a:pPr marL="285750" indent="-285750">
              <a:spcAft>
                <a:spcPts val="1200"/>
              </a:spcAft>
              <a:buFont typeface="Arial" panose="020B0604020202020204" pitchFamily="34" charset="0"/>
              <a:buChar char="•"/>
            </a:pPr>
            <a:r>
              <a:rPr lang="en-US" dirty="0">
                <a:hlinkClick r:id="rId3"/>
              </a:rPr>
              <a:t>http://</a:t>
            </a:r>
            <a:r>
              <a:rPr lang="en-US" dirty="0" smtClean="0">
                <a:hlinkClick r:id="rId3"/>
              </a:rPr>
              <a:t>www.gmo-compass.org/</a:t>
            </a:r>
            <a:endParaRPr lang="en-US" dirty="0" smtClean="0"/>
          </a:p>
          <a:p>
            <a:pPr marL="285750" indent="-285750">
              <a:spcAft>
                <a:spcPts val="1200"/>
              </a:spcAft>
              <a:buFont typeface="Arial" panose="020B0604020202020204" pitchFamily="34" charset="0"/>
              <a:buChar char="•"/>
            </a:pPr>
            <a:r>
              <a:rPr lang="en-US" dirty="0"/>
              <a:t>http://www.efsa.europa.eu/sites/default/files/corporate_publications/files/efsaexplainsglyphosate151112en.pdf</a:t>
            </a:r>
          </a:p>
          <a:p>
            <a:pPr marL="285750" indent="-285750">
              <a:spcAft>
                <a:spcPts val="1200"/>
              </a:spcAft>
              <a:buFont typeface="Arial" panose="020B0604020202020204" pitchFamily="34" charset="0"/>
              <a:buChar char="•"/>
            </a:pPr>
            <a:r>
              <a:rPr lang="en-US" dirty="0" err="1" smtClean="0"/>
              <a:t>López</a:t>
            </a:r>
            <a:r>
              <a:rPr lang="en-US" dirty="0" smtClean="0"/>
              <a:t>-Arredondo</a:t>
            </a:r>
            <a:r>
              <a:rPr lang="en-US" i="1" dirty="0" smtClean="0"/>
              <a:t>, </a:t>
            </a:r>
            <a:r>
              <a:rPr lang="en-US" dirty="0" smtClean="0"/>
              <a:t>et</a:t>
            </a:r>
            <a:r>
              <a:rPr lang="en-US" i="1" dirty="0" smtClean="0"/>
              <a:t> al., Biotechnology </a:t>
            </a:r>
            <a:r>
              <a:rPr lang="en-US" i="1" dirty="0"/>
              <a:t>of nutrient uptake and assimilation in plants.</a:t>
            </a:r>
            <a:r>
              <a:rPr lang="en-US" dirty="0" smtClean="0"/>
              <a:t> The International journal of developmental biology, 2013. 57(6-7-8):595-610.</a:t>
            </a:r>
          </a:p>
          <a:p>
            <a:pPr marL="285750" indent="-285750">
              <a:spcAft>
                <a:spcPts val="1200"/>
              </a:spcAft>
              <a:buFont typeface="Arial" panose="020B0604020202020204" pitchFamily="34" charset="0"/>
              <a:buChar char="•"/>
            </a:pPr>
            <a:r>
              <a:rPr lang="en-US" dirty="0" smtClean="0"/>
              <a:t>Phytoremediation: Management </a:t>
            </a:r>
            <a:r>
              <a:rPr lang="en-US" dirty="0"/>
              <a:t>of Environmental Contaminants, </a:t>
            </a:r>
            <a:r>
              <a:rPr lang="en-US" dirty="0" smtClean="0"/>
              <a:t>Edited by </a:t>
            </a:r>
            <a:r>
              <a:rPr lang="en-US" dirty="0"/>
              <a:t>Ansari, A.A., Gill, S.S., Gill, R., Lanza, G.R., Newman, L. , ISBN 978-3-319-10395-2</a:t>
            </a:r>
          </a:p>
          <a:p>
            <a:pPr marL="285750" indent="-285750">
              <a:spcAft>
                <a:spcPts val="6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11036815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TQ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3824</TotalTime>
  <Words>967</Words>
  <Application>Microsoft Macintosh PowerPoint</Application>
  <PresentationFormat>On-screen Show (4:3)</PresentationFormat>
  <Paragraphs>105</Paragraphs>
  <Slides>10</Slides>
  <Notes>8</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ITQB</vt:lpstr>
      <vt:lpstr>Modelo de apresentação personalizado</vt:lpstr>
      <vt:lpstr>2_Modelo de apresentação personalizado</vt:lpstr>
      <vt:lpstr>1_Modelo de apresentação personalizado</vt:lpstr>
      <vt:lpstr>PowerPoint Presentation</vt:lpstr>
      <vt:lpstr>Most current agricultural practices lack environmental sustainability</vt:lpstr>
      <vt:lpstr>How to address the pesticide problem?</vt:lpstr>
      <vt:lpstr>Herbicide tolerant plants </vt:lpstr>
      <vt:lpstr>Relevance of no-tilling</vt:lpstr>
      <vt:lpstr>Plants can recover exhausted soils</vt:lpstr>
      <vt:lpstr>Plants can recover exhausted soils</vt:lpstr>
      <vt:lpstr>Plants can remove toxic compounds from the soil - phytoremediation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Liliana Faria</dc:creator>
  <cp:lastModifiedBy>Margarida Oliveira</cp:lastModifiedBy>
  <cp:revision>187</cp:revision>
  <cp:lastPrinted>2011-04-04T15:52:01Z</cp:lastPrinted>
  <dcterms:created xsi:type="dcterms:W3CDTF">2010-12-16T09:53:28Z</dcterms:created>
  <dcterms:modified xsi:type="dcterms:W3CDTF">2016-09-05T22:14:31Z</dcterms:modified>
</cp:coreProperties>
</file>