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13" r:id="rId2"/>
    <p:sldMasterId id="2147483709" r:id="rId3"/>
    <p:sldMasterId id="2147483697" r:id="rId4"/>
  </p:sldMasterIdLst>
  <p:notesMasterIdLst>
    <p:notesMasterId r:id="rId15"/>
  </p:notesMasterIdLst>
  <p:sldIdLst>
    <p:sldId id="273" r:id="rId5"/>
    <p:sldId id="265" r:id="rId6"/>
    <p:sldId id="264" r:id="rId7"/>
    <p:sldId id="283" r:id="rId8"/>
    <p:sldId id="284" r:id="rId9"/>
    <p:sldId id="279" r:id="rId10"/>
    <p:sldId id="281" r:id="rId11"/>
    <p:sldId id="280" r:id="rId12"/>
    <p:sldId id="274" r:id="rId13"/>
    <p:sldId id="282" r:id="rId14"/>
  </p:sldIdLst>
  <p:sldSz cx="9144000" cy="6858000" type="screen4x3"/>
  <p:notesSz cx="6858000" cy="9144000"/>
  <p:defaultTextStyle>
    <a:defPPr>
      <a:defRPr lang="pt-P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233"/>
    <a:srgbClr val="57585A"/>
    <a:srgbClr val="E8E8E8"/>
    <a:srgbClr val="C3E090"/>
    <a:srgbClr val="B5D876"/>
    <a:srgbClr val="A2CE52"/>
    <a:srgbClr val="72992B"/>
    <a:srgbClr val="78A22D"/>
    <a:srgbClr val="77A12D"/>
    <a:srgbClr val="9B9C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8486" autoAdjust="0"/>
  </p:normalViewPr>
  <p:slideViewPr>
    <p:cSldViewPr>
      <p:cViewPr varScale="1">
        <p:scale>
          <a:sx n="77" d="100"/>
          <a:sy n="77" d="100"/>
        </p:scale>
        <p:origin x="558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15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D7C09A-FD25-4BEA-8E2A-B74A42005D19}" type="doc">
      <dgm:prSet loTypeId="urn:microsoft.com/office/officeart/2005/8/layout/funnel1" loCatId="relationship" qsTypeId="urn:microsoft.com/office/officeart/2005/8/quickstyle/3d1" qsCatId="3D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92F5C1C3-E012-4418-8833-B0995BA99287}">
      <dgm:prSet phldrT="[Texto]"/>
      <dgm:spPr/>
      <dgm:t>
        <a:bodyPr/>
        <a:lstStyle/>
        <a:p>
          <a:r>
            <a:rPr lang="en-US" dirty="0" err="1" smtClean="0"/>
            <a:t>Aração</a:t>
          </a:r>
          <a:r>
            <a:rPr lang="en-US" dirty="0" smtClean="0"/>
            <a:t> do solo</a:t>
          </a:r>
          <a:endParaRPr lang="en-US" dirty="0"/>
        </a:p>
      </dgm:t>
    </dgm:pt>
    <dgm:pt modelId="{D7957E55-B0ED-4FE7-A073-1A02D2213E48}" type="parTrans" cxnId="{0429CDB6-F501-4339-B97E-C9D0F054D9BF}">
      <dgm:prSet/>
      <dgm:spPr/>
      <dgm:t>
        <a:bodyPr/>
        <a:lstStyle/>
        <a:p>
          <a:endParaRPr lang="en-US"/>
        </a:p>
      </dgm:t>
    </dgm:pt>
    <dgm:pt modelId="{5891B7EA-F291-43B6-8866-04F8E84B7230}" type="sibTrans" cxnId="{0429CDB6-F501-4339-B97E-C9D0F054D9BF}">
      <dgm:prSet/>
      <dgm:spPr/>
      <dgm:t>
        <a:bodyPr/>
        <a:lstStyle/>
        <a:p>
          <a:endParaRPr lang="en-US"/>
        </a:p>
      </dgm:t>
    </dgm:pt>
    <dgm:pt modelId="{80C1FB95-1187-4027-8CE1-7D9419BA3EBF}">
      <dgm:prSet phldrT="[Texto]"/>
      <dgm:spPr/>
      <dgm:t>
        <a:bodyPr/>
        <a:lstStyle/>
        <a:p>
          <a:r>
            <a:rPr lang="en-US" dirty="0" err="1" smtClean="0"/>
            <a:t>Fertilizantes</a:t>
          </a:r>
          <a:endParaRPr lang="en-US" dirty="0"/>
        </a:p>
      </dgm:t>
    </dgm:pt>
    <dgm:pt modelId="{02669DCC-8CBB-462A-B57B-B94CE7C6908F}" type="parTrans" cxnId="{3A1D7E89-2682-43AF-8FC8-4C457E570A68}">
      <dgm:prSet/>
      <dgm:spPr/>
      <dgm:t>
        <a:bodyPr/>
        <a:lstStyle/>
        <a:p>
          <a:endParaRPr lang="en-US"/>
        </a:p>
      </dgm:t>
    </dgm:pt>
    <dgm:pt modelId="{3D82BD5E-6209-41EB-80D7-17B71D8336B1}" type="sibTrans" cxnId="{3A1D7E89-2682-43AF-8FC8-4C457E570A68}">
      <dgm:prSet/>
      <dgm:spPr/>
      <dgm:t>
        <a:bodyPr/>
        <a:lstStyle/>
        <a:p>
          <a:endParaRPr lang="en-US"/>
        </a:p>
      </dgm:t>
    </dgm:pt>
    <dgm:pt modelId="{B4E560BE-408C-494B-8752-F94C5EC233BF}">
      <dgm:prSet phldrT="[Texto]"/>
      <dgm:spPr/>
      <dgm:t>
        <a:bodyPr/>
        <a:lstStyle/>
        <a:p>
          <a:r>
            <a:rPr lang="en-US" dirty="0" err="1" smtClean="0"/>
            <a:t>Herbicidas</a:t>
          </a:r>
          <a:endParaRPr lang="en-US" dirty="0"/>
        </a:p>
      </dgm:t>
    </dgm:pt>
    <dgm:pt modelId="{BEE8B75E-8F96-49BA-AB16-F4FB053F9CA8}" type="sibTrans" cxnId="{A0FDE4A3-E934-41F9-85E2-337861AFA5F4}">
      <dgm:prSet/>
      <dgm:spPr/>
      <dgm:t>
        <a:bodyPr/>
        <a:lstStyle/>
        <a:p>
          <a:endParaRPr lang="en-US"/>
        </a:p>
      </dgm:t>
    </dgm:pt>
    <dgm:pt modelId="{DFBBCF81-6953-464C-A8A5-C547CF69E5BB}" type="parTrans" cxnId="{A0FDE4A3-E934-41F9-85E2-337861AFA5F4}">
      <dgm:prSet/>
      <dgm:spPr/>
      <dgm:t>
        <a:bodyPr/>
        <a:lstStyle/>
        <a:p>
          <a:endParaRPr lang="en-US"/>
        </a:p>
      </dgm:t>
    </dgm:pt>
    <dgm:pt modelId="{14649E22-3C80-436F-B4E3-DB2D69A5D48B}">
      <dgm:prSet phldrT="[Texto]" custT="1"/>
      <dgm:spPr/>
      <dgm:t>
        <a:bodyPr/>
        <a:lstStyle/>
        <a:p>
          <a:r>
            <a:rPr lang="en-US" sz="2400" dirty="0" err="1" smtClean="0"/>
            <a:t>Erosão</a:t>
          </a:r>
          <a:r>
            <a:rPr lang="en-US" sz="2400" dirty="0" smtClean="0"/>
            <a:t> do solo e </a:t>
          </a:r>
          <a:r>
            <a:rPr lang="en-US" sz="2400" dirty="0" err="1" smtClean="0"/>
            <a:t>contaminação</a:t>
          </a:r>
          <a:r>
            <a:rPr lang="en-US" sz="2400" dirty="0" smtClean="0"/>
            <a:t> de </a:t>
          </a:r>
          <a:r>
            <a:rPr lang="en-US" sz="2400" dirty="0" err="1" smtClean="0"/>
            <a:t>ecossistemas</a:t>
          </a:r>
          <a:r>
            <a:rPr lang="en-US" sz="2400" dirty="0" smtClean="0"/>
            <a:t> </a:t>
          </a:r>
          <a:endParaRPr lang="en-US" sz="2400" dirty="0"/>
        </a:p>
      </dgm:t>
    </dgm:pt>
    <dgm:pt modelId="{221FC756-4DA9-42B2-92A7-DAC0381554E6}" type="parTrans" cxnId="{E047B5D9-18E0-4E28-9769-10321B5D60F8}">
      <dgm:prSet/>
      <dgm:spPr/>
      <dgm:t>
        <a:bodyPr/>
        <a:lstStyle/>
        <a:p>
          <a:endParaRPr lang="en-US"/>
        </a:p>
      </dgm:t>
    </dgm:pt>
    <dgm:pt modelId="{CD3F22FE-0972-459D-8C63-B2326CE785BC}" type="sibTrans" cxnId="{E047B5D9-18E0-4E28-9769-10321B5D60F8}">
      <dgm:prSet/>
      <dgm:spPr/>
      <dgm:t>
        <a:bodyPr/>
        <a:lstStyle/>
        <a:p>
          <a:endParaRPr lang="en-US"/>
        </a:p>
      </dgm:t>
    </dgm:pt>
    <dgm:pt modelId="{BA25962C-B4A5-406F-AC67-2C246AA1A7B7}" type="pres">
      <dgm:prSet presAssocID="{F3D7C09A-FD25-4BEA-8E2A-B74A42005D19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A92FAD8-7552-427D-8B93-BC3413A5D615}" type="pres">
      <dgm:prSet presAssocID="{F3D7C09A-FD25-4BEA-8E2A-B74A42005D19}" presName="ellipse" presStyleLbl="trBgShp" presStyleIdx="0" presStyleCnt="1"/>
      <dgm:spPr/>
      <dgm:t>
        <a:bodyPr/>
        <a:lstStyle/>
        <a:p>
          <a:endParaRPr lang="en-US"/>
        </a:p>
      </dgm:t>
    </dgm:pt>
    <dgm:pt modelId="{45894AE1-5448-48A4-BFFA-B0BD05AD2869}" type="pres">
      <dgm:prSet presAssocID="{F3D7C09A-FD25-4BEA-8E2A-B74A42005D19}" presName="arrow1" presStyleLbl="fgShp" presStyleIdx="0" presStyleCnt="1"/>
      <dgm:spPr>
        <a:solidFill>
          <a:schemeClr val="accent3"/>
        </a:solidFill>
      </dgm:spPr>
      <dgm:t>
        <a:bodyPr/>
        <a:lstStyle/>
        <a:p>
          <a:endParaRPr lang="en-US"/>
        </a:p>
      </dgm:t>
    </dgm:pt>
    <dgm:pt modelId="{60B33D70-2312-4E8F-A4C8-3028D989C529}" type="pres">
      <dgm:prSet presAssocID="{F3D7C09A-FD25-4BEA-8E2A-B74A42005D19}" presName="rectangle" presStyleLbl="revTx" presStyleIdx="0" presStyleCnt="1" custScaleX="1610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3BB0EA-8579-4D00-993B-58AF5269C9B5}" type="pres">
      <dgm:prSet presAssocID="{B4E560BE-408C-494B-8752-F94C5EC233BF}" presName="item1" presStyleLbl="node1" presStyleIdx="0" presStyleCnt="3" custLinFactNeighborX="-5630" custLinFactNeighborY="89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B3C638-C1B1-4A21-8B35-3FFA62036ABE}" type="pres">
      <dgm:prSet presAssocID="{80C1FB95-1187-4027-8CE1-7D9419BA3EBF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69C0E2-4B32-4A9C-902C-59B0EFABDA8F}" type="pres">
      <dgm:prSet presAssocID="{14649E22-3C80-436F-B4E3-DB2D69A5D48B}" presName="item3" presStyleLbl="node1" presStyleIdx="2" presStyleCnt="3" custLinFactNeighborX="24917" custLinFactNeighborY="214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0F9212-EFDD-45E8-8657-202FC22394A8}" type="pres">
      <dgm:prSet presAssocID="{F3D7C09A-FD25-4BEA-8E2A-B74A42005D19}" presName="funnel" presStyleLbl="trAlignAcc1" presStyleIdx="0" presStyleCnt="1" custLinFactNeighborX="50" custLinFactNeighborY="-893"/>
      <dgm:spPr>
        <a:solidFill>
          <a:srgbClr val="FFFFFF">
            <a:alpha val="25098"/>
          </a:srgbClr>
        </a:solidFill>
      </dgm:spPr>
      <dgm:t>
        <a:bodyPr/>
        <a:lstStyle/>
        <a:p>
          <a:endParaRPr lang="en-US"/>
        </a:p>
      </dgm:t>
    </dgm:pt>
  </dgm:ptLst>
  <dgm:cxnLst>
    <dgm:cxn modelId="{3A1D7E89-2682-43AF-8FC8-4C457E570A68}" srcId="{F3D7C09A-FD25-4BEA-8E2A-B74A42005D19}" destId="{80C1FB95-1187-4027-8CE1-7D9419BA3EBF}" srcOrd="2" destOrd="0" parTransId="{02669DCC-8CBB-462A-B57B-B94CE7C6908F}" sibTransId="{3D82BD5E-6209-41EB-80D7-17B71D8336B1}"/>
    <dgm:cxn modelId="{0429CDB6-F501-4339-B97E-C9D0F054D9BF}" srcId="{F3D7C09A-FD25-4BEA-8E2A-B74A42005D19}" destId="{92F5C1C3-E012-4418-8833-B0995BA99287}" srcOrd="0" destOrd="0" parTransId="{D7957E55-B0ED-4FE7-A073-1A02D2213E48}" sibTransId="{5891B7EA-F291-43B6-8866-04F8E84B7230}"/>
    <dgm:cxn modelId="{31E068EE-DD21-48CA-8DE9-5D6A5DD391B9}" type="presOf" srcId="{14649E22-3C80-436F-B4E3-DB2D69A5D48B}" destId="{60B33D70-2312-4E8F-A4C8-3028D989C529}" srcOrd="0" destOrd="0" presId="urn:microsoft.com/office/officeart/2005/8/layout/funnel1"/>
    <dgm:cxn modelId="{79F08210-D7EE-46FA-97FA-B447E3EEB2A8}" type="presOf" srcId="{92F5C1C3-E012-4418-8833-B0995BA99287}" destId="{8A69C0E2-4B32-4A9C-902C-59B0EFABDA8F}" srcOrd="0" destOrd="0" presId="urn:microsoft.com/office/officeart/2005/8/layout/funnel1"/>
    <dgm:cxn modelId="{A0FDE4A3-E934-41F9-85E2-337861AFA5F4}" srcId="{F3D7C09A-FD25-4BEA-8E2A-B74A42005D19}" destId="{B4E560BE-408C-494B-8752-F94C5EC233BF}" srcOrd="1" destOrd="0" parTransId="{DFBBCF81-6953-464C-A8A5-C547CF69E5BB}" sibTransId="{BEE8B75E-8F96-49BA-AB16-F4FB053F9CA8}"/>
    <dgm:cxn modelId="{FE2DDDCC-A024-404E-8AD2-E3AC94681160}" type="presOf" srcId="{80C1FB95-1187-4027-8CE1-7D9419BA3EBF}" destId="{993BB0EA-8579-4D00-993B-58AF5269C9B5}" srcOrd="0" destOrd="0" presId="urn:microsoft.com/office/officeart/2005/8/layout/funnel1"/>
    <dgm:cxn modelId="{3F0A0C71-3632-4EDE-9FFC-714E24CB845A}" type="presOf" srcId="{B4E560BE-408C-494B-8752-F94C5EC233BF}" destId="{9DB3C638-C1B1-4A21-8B35-3FFA62036ABE}" srcOrd="0" destOrd="0" presId="urn:microsoft.com/office/officeart/2005/8/layout/funnel1"/>
    <dgm:cxn modelId="{E047B5D9-18E0-4E28-9769-10321B5D60F8}" srcId="{F3D7C09A-FD25-4BEA-8E2A-B74A42005D19}" destId="{14649E22-3C80-436F-B4E3-DB2D69A5D48B}" srcOrd="3" destOrd="0" parTransId="{221FC756-4DA9-42B2-92A7-DAC0381554E6}" sibTransId="{CD3F22FE-0972-459D-8C63-B2326CE785BC}"/>
    <dgm:cxn modelId="{E6136C68-BBF1-46AE-AD29-E750471F1A22}" type="presOf" srcId="{F3D7C09A-FD25-4BEA-8E2A-B74A42005D19}" destId="{BA25962C-B4A5-406F-AC67-2C246AA1A7B7}" srcOrd="0" destOrd="0" presId="urn:microsoft.com/office/officeart/2005/8/layout/funnel1"/>
    <dgm:cxn modelId="{C16A9F55-3836-459A-85A5-4742BB892D9B}" type="presParOf" srcId="{BA25962C-B4A5-406F-AC67-2C246AA1A7B7}" destId="{BA92FAD8-7552-427D-8B93-BC3413A5D615}" srcOrd="0" destOrd="0" presId="urn:microsoft.com/office/officeart/2005/8/layout/funnel1"/>
    <dgm:cxn modelId="{8D60CF1B-DBE8-4DB9-91B2-EFA313792089}" type="presParOf" srcId="{BA25962C-B4A5-406F-AC67-2C246AA1A7B7}" destId="{45894AE1-5448-48A4-BFFA-B0BD05AD2869}" srcOrd="1" destOrd="0" presId="urn:microsoft.com/office/officeart/2005/8/layout/funnel1"/>
    <dgm:cxn modelId="{FC46C3E9-4BF7-4DA3-B9FE-0C1A4EA0E682}" type="presParOf" srcId="{BA25962C-B4A5-406F-AC67-2C246AA1A7B7}" destId="{60B33D70-2312-4E8F-A4C8-3028D989C529}" srcOrd="2" destOrd="0" presId="urn:microsoft.com/office/officeart/2005/8/layout/funnel1"/>
    <dgm:cxn modelId="{220EF531-A1C0-4316-B5ED-90180C023ABE}" type="presParOf" srcId="{BA25962C-B4A5-406F-AC67-2C246AA1A7B7}" destId="{993BB0EA-8579-4D00-993B-58AF5269C9B5}" srcOrd="3" destOrd="0" presId="urn:microsoft.com/office/officeart/2005/8/layout/funnel1"/>
    <dgm:cxn modelId="{E2B15DE4-60C4-4F67-BCBE-E3C6157D8162}" type="presParOf" srcId="{BA25962C-B4A5-406F-AC67-2C246AA1A7B7}" destId="{9DB3C638-C1B1-4A21-8B35-3FFA62036ABE}" srcOrd="4" destOrd="0" presId="urn:microsoft.com/office/officeart/2005/8/layout/funnel1"/>
    <dgm:cxn modelId="{048CAA21-4E92-4B5D-9927-B0546386ABED}" type="presParOf" srcId="{BA25962C-B4A5-406F-AC67-2C246AA1A7B7}" destId="{8A69C0E2-4B32-4A9C-902C-59B0EFABDA8F}" srcOrd="5" destOrd="0" presId="urn:microsoft.com/office/officeart/2005/8/layout/funnel1"/>
    <dgm:cxn modelId="{357D6A0A-C0DC-4FDB-8899-0765D4F2D90C}" type="presParOf" srcId="{BA25962C-B4A5-406F-AC67-2C246AA1A7B7}" destId="{BB0F9212-EFDD-45E8-8657-202FC22394A8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409618A-54B0-4B3F-82C0-4961F328FE5A}" type="datetimeFigureOut">
              <a:rPr lang="pt-PT"/>
              <a:pPr>
                <a:defRPr/>
              </a:pPr>
              <a:t>22-02-2017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PT" noProof="0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 noProof="0" smtClean="0"/>
              <a:t>Clique para editar os estilos</a:t>
            </a:r>
          </a:p>
          <a:p>
            <a:pPr lvl="1"/>
            <a:r>
              <a:rPr lang="pt-PT" noProof="0" smtClean="0"/>
              <a:t>Segundo nível</a:t>
            </a:r>
          </a:p>
          <a:p>
            <a:pPr lvl="2"/>
            <a:r>
              <a:rPr lang="pt-PT" noProof="0" smtClean="0"/>
              <a:t>Terceiro nível</a:t>
            </a:r>
          </a:p>
          <a:p>
            <a:pPr lvl="3"/>
            <a:r>
              <a:rPr lang="pt-PT" noProof="0" smtClean="0"/>
              <a:t>Quarto nível</a:t>
            </a:r>
          </a:p>
          <a:p>
            <a:pPr lvl="4"/>
            <a:r>
              <a:rPr lang="pt-PT" noProof="0" smtClean="0"/>
              <a:t>Quinto nível</a:t>
            </a:r>
            <a:endParaRPr lang="pt-PT" noProof="0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40460C4-2DE7-426A-9298-4A60FD14D137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883828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mo-compass.org/pdf/documents/Farmers_scientists_briefing_paper_EU_GMO_policies_(2012).pdf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mo-compass.org/pdf/documents/Farmers_scientists_briefing_paper_EU_GMO_policies_(2012).pdf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0460C4-2DE7-426A-9298-4A60FD14D137}" type="slidenum">
              <a:rPr lang="pt-PT" smtClean="0"/>
              <a:pPr>
                <a:defRPr/>
              </a:pPr>
              <a:t>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751615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 </a:t>
            </a:r>
            <a:r>
              <a:rPr lang="en-US" dirty="0" err="1" smtClean="0"/>
              <a:t>actuais</a:t>
            </a:r>
            <a:r>
              <a:rPr lang="en-US" dirty="0" smtClean="0"/>
              <a:t> </a:t>
            </a:r>
            <a:r>
              <a:rPr lang="en-US" dirty="0" err="1" smtClean="0"/>
              <a:t>práticas</a:t>
            </a:r>
            <a:r>
              <a:rPr lang="en-US" dirty="0" smtClean="0"/>
              <a:t> </a:t>
            </a:r>
            <a:r>
              <a:rPr lang="en-US" dirty="0" err="1" smtClean="0"/>
              <a:t>agrícolas</a:t>
            </a:r>
            <a:r>
              <a:rPr lang="en-US" dirty="0" smtClean="0"/>
              <a:t> </a:t>
            </a:r>
            <a:r>
              <a:rPr lang="en-US" dirty="0" err="1" smtClean="0"/>
              <a:t>não</a:t>
            </a:r>
            <a:r>
              <a:rPr lang="en-US" dirty="0" smtClean="0"/>
              <a:t> </a:t>
            </a:r>
            <a:r>
              <a:rPr lang="en-US" dirty="0" err="1" smtClean="0"/>
              <a:t>permitem</a:t>
            </a:r>
            <a:r>
              <a:rPr lang="en-US" dirty="0" smtClean="0"/>
              <a:t> a </a:t>
            </a:r>
            <a:r>
              <a:rPr lang="en-US" dirty="0" err="1" smtClean="0"/>
              <a:t>sustentabilidade</a:t>
            </a:r>
            <a:r>
              <a:rPr lang="en-US" dirty="0" smtClean="0"/>
              <a:t> </a:t>
            </a:r>
            <a:r>
              <a:rPr lang="en-US" dirty="0" err="1" smtClean="0"/>
              <a:t>ambiental</a:t>
            </a:r>
            <a:r>
              <a:rPr lang="en-US" baseline="0" dirty="0" smtClean="0"/>
              <a:t>. Para </a:t>
            </a:r>
            <a:r>
              <a:rPr lang="en-US" baseline="0" dirty="0" err="1" smtClean="0"/>
              <a:t>produzir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alimentos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suficientes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para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população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mundial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em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crescimento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será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necessário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usar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quantidades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crescentes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pesticidas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herbicidas</a:t>
            </a:r>
            <a:r>
              <a:rPr lang="en-US" baseline="0" dirty="0" smtClean="0"/>
              <a:t> e </a:t>
            </a:r>
            <a:r>
              <a:rPr lang="en-US" baseline="0" dirty="0" err="1" smtClean="0"/>
              <a:t>fertilizantes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Esta</a:t>
            </a:r>
            <a:r>
              <a:rPr lang="en-US" baseline="0" dirty="0" smtClean="0"/>
              <a:t> corrida à </a:t>
            </a:r>
            <a:r>
              <a:rPr lang="en-US" baseline="0" dirty="0" err="1" smtClean="0"/>
              <a:t>produção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alimentos</a:t>
            </a:r>
            <a:r>
              <a:rPr lang="en-US" baseline="0" dirty="0" smtClean="0"/>
              <a:t> tem </a:t>
            </a:r>
            <a:r>
              <a:rPr lang="en-US" baseline="0" dirty="0" err="1" smtClean="0"/>
              <a:t>levado</a:t>
            </a:r>
            <a:r>
              <a:rPr lang="en-US" baseline="0" dirty="0" smtClean="0"/>
              <a:t> à </a:t>
            </a:r>
            <a:r>
              <a:rPr lang="en-US" baseline="0" dirty="0" err="1" smtClean="0"/>
              <a:t>erosão</a:t>
            </a:r>
            <a:r>
              <a:rPr lang="en-US" baseline="0" dirty="0" smtClean="0"/>
              <a:t> dos solos e  à </a:t>
            </a:r>
            <a:r>
              <a:rPr lang="en-US" baseline="0" dirty="0" err="1" smtClean="0"/>
              <a:t>contaminação</a:t>
            </a:r>
            <a:r>
              <a:rPr lang="en-US" baseline="0" dirty="0" smtClean="0"/>
              <a:t> dos </a:t>
            </a:r>
            <a:r>
              <a:rPr lang="en-US" baseline="0" dirty="0" err="1" smtClean="0"/>
              <a:t>ecossistemas</a:t>
            </a:r>
            <a:r>
              <a:rPr lang="en-US" baseline="0" dirty="0" smtClean="0"/>
              <a:t>, diminuendo </a:t>
            </a:r>
            <a:r>
              <a:rPr lang="en-US" baseline="0" dirty="0" err="1" smtClean="0"/>
              <a:t>ainda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mais</a:t>
            </a:r>
            <a:r>
              <a:rPr lang="en-US" baseline="0" dirty="0" smtClean="0"/>
              <a:t>, a </a:t>
            </a:r>
            <a:r>
              <a:rPr lang="en-US" baseline="0" dirty="0" err="1" smtClean="0"/>
              <a:t>disponibilidade</a:t>
            </a:r>
            <a:r>
              <a:rPr lang="en-US" baseline="0" dirty="0" smtClean="0"/>
              <a:t> de terra </a:t>
            </a:r>
            <a:r>
              <a:rPr lang="en-US" baseline="0" dirty="0" err="1" smtClean="0"/>
              <a:t>arável</a:t>
            </a:r>
            <a:r>
              <a:rPr lang="en-US" baseline="0" dirty="0" smtClean="0"/>
              <a:t> </a:t>
            </a:r>
            <a:r>
              <a:rPr lang="en-US" i="1" baseline="0" dirty="0" smtClean="0"/>
              <a:t>per capita</a:t>
            </a:r>
            <a:r>
              <a:rPr lang="en-US" baseline="0" dirty="0" smtClean="0"/>
              <a:t>. </a:t>
            </a:r>
          </a:p>
          <a:p>
            <a:r>
              <a:rPr lang="en-US" baseline="0" dirty="0" err="1" smtClean="0"/>
              <a:t>Assim</a:t>
            </a:r>
            <a:r>
              <a:rPr lang="en-US" baseline="0" dirty="0" smtClean="0"/>
              <a:t>, é </a:t>
            </a:r>
            <a:r>
              <a:rPr lang="en-US" baseline="0" dirty="0" err="1" smtClean="0"/>
              <a:t>obrigatório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reduzir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estas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práticas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intensivas</a:t>
            </a:r>
            <a:r>
              <a:rPr lang="en-US" baseline="0" dirty="0" smtClean="0"/>
              <a:t> mas </a:t>
            </a:r>
            <a:r>
              <a:rPr lang="en-US" baseline="0" dirty="0" err="1" smtClean="0"/>
              <a:t>sem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comprometer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produção</a:t>
            </a:r>
            <a:r>
              <a:rPr lang="en-US" baseline="0" dirty="0" smtClean="0"/>
              <a:t> das </a:t>
            </a:r>
            <a:r>
              <a:rPr lang="en-US" baseline="0" dirty="0" err="1" smtClean="0"/>
              <a:t>culturas</a:t>
            </a:r>
            <a:r>
              <a:rPr lang="en-US" baseline="0" dirty="0" smtClean="0"/>
              <a:t>. Para o </a:t>
            </a:r>
            <a:r>
              <a:rPr lang="en-US" baseline="0" dirty="0" err="1" smtClean="0"/>
              <a:t>efeito</a:t>
            </a:r>
            <a:r>
              <a:rPr lang="en-US" baseline="0" dirty="0" smtClean="0"/>
              <a:t> e para </a:t>
            </a:r>
            <a:r>
              <a:rPr lang="en-US" baseline="0" dirty="0" err="1" smtClean="0"/>
              <a:t>recuperar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ecossistemas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danificados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foram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desenvolvidas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estratégias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alternativas</a:t>
            </a:r>
            <a:r>
              <a:rPr lang="en-US" baseline="0" dirty="0" smtClean="0"/>
              <a:t> com </a:t>
            </a:r>
            <a:r>
              <a:rPr lang="en-US" baseline="0" dirty="0" err="1" smtClean="0"/>
              <a:t>recurso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ferramentas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biotecnológicas</a:t>
            </a:r>
            <a:r>
              <a:rPr lang="en-US" baseline="0" dirty="0" smtClean="0"/>
              <a:t>. </a:t>
            </a:r>
          </a:p>
          <a:p>
            <a:r>
              <a:rPr lang="en-US" baseline="0" dirty="0" err="1" smtClean="0"/>
              <a:t>Nesta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apresentação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serão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referidas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algumas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estratégias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biotecnológicas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protecção</a:t>
            </a:r>
            <a:r>
              <a:rPr lang="en-US" baseline="0" dirty="0" smtClean="0"/>
              <a:t> do </a:t>
            </a:r>
            <a:r>
              <a:rPr lang="en-US" baseline="0" dirty="0" err="1" smtClean="0"/>
              <a:t>ambiente</a:t>
            </a:r>
            <a:r>
              <a:rPr lang="en-US" baseline="0" dirty="0" smtClean="0"/>
              <a:t>, de forma </a:t>
            </a:r>
            <a:r>
              <a:rPr lang="en-US" baseline="0" dirty="0" err="1" smtClean="0"/>
              <a:t>sustentada</a:t>
            </a:r>
            <a:r>
              <a:rPr lang="en-US" baseline="0" dirty="0" smtClean="0"/>
              <a:t>. 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0460C4-2DE7-426A-9298-4A60FD14D137}" type="slidenum">
              <a:rPr lang="pt-PT" smtClean="0"/>
              <a:pPr>
                <a:defRPr/>
              </a:pPr>
              <a:t>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581504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Uma</a:t>
            </a:r>
            <a:r>
              <a:rPr lang="en-US" dirty="0" smtClean="0"/>
              <a:t> das </a:t>
            </a:r>
            <a:r>
              <a:rPr lang="en-US" dirty="0" err="1" smtClean="0"/>
              <a:t>plantas</a:t>
            </a:r>
            <a:r>
              <a:rPr lang="en-US" dirty="0" smtClean="0"/>
              <a:t> </a:t>
            </a:r>
            <a:r>
              <a:rPr lang="en-US" dirty="0" err="1" smtClean="0"/>
              <a:t>biotecnológicas</a:t>
            </a:r>
            <a:r>
              <a:rPr lang="en-US" dirty="0" smtClean="0"/>
              <a:t> </a:t>
            </a:r>
            <a:r>
              <a:rPr lang="en-US" dirty="0" err="1" smtClean="0"/>
              <a:t>mais</a:t>
            </a:r>
            <a:r>
              <a:rPr lang="en-US" dirty="0" smtClean="0"/>
              <a:t> </a:t>
            </a:r>
            <a:r>
              <a:rPr lang="en-US" dirty="0" err="1" smtClean="0"/>
              <a:t>bem</a:t>
            </a:r>
            <a:r>
              <a:rPr lang="en-US" dirty="0" smtClean="0"/>
              <a:t> </a:t>
            </a:r>
            <a:r>
              <a:rPr lang="en-US" dirty="0" err="1" smtClean="0"/>
              <a:t>sucedidas</a:t>
            </a:r>
            <a:r>
              <a:rPr lang="en-US" dirty="0" smtClean="0"/>
              <a:t> é o </a:t>
            </a:r>
            <a:r>
              <a:rPr lang="en-US" dirty="0" err="1" smtClean="0"/>
              <a:t>milho</a:t>
            </a:r>
            <a:r>
              <a:rPr lang="en-US" dirty="0" smtClean="0"/>
              <a:t>- Bt</a:t>
            </a:r>
            <a:r>
              <a:rPr lang="en-US" baseline="0" dirty="0" smtClean="0"/>
              <a:t>. Este </a:t>
            </a:r>
            <a:r>
              <a:rPr lang="en-US" baseline="0" dirty="0" err="1" smtClean="0"/>
              <a:t>milho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geneticamente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modificado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reduz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fortemente</a:t>
            </a:r>
            <a:r>
              <a:rPr lang="en-US" baseline="0" dirty="0" smtClean="0"/>
              <a:t> o </a:t>
            </a:r>
            <a:r>
              <a:rPr lang="en-US" baseline="0" dirty="0" err="1" smtClean="0"/>
              <a:t>problema</a:t>
            </a:r>
            <a:r>
              <a:rPr lang="en-US" baseline="0" dirty="0" smtClean="0"/>
              <a:t> dos </a:t>
            </a:r>
            <a:r>
              <a:rPr lang="en-US" baseline="0" dirty="0" err="1" smtClean="0"/>
              <a:t>pesticidas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como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explicado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pormenor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apresentação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número</a:t>
            </a:r>
            <a:r>
              <a:rPr lang="en-US" baseline="0" dirty="0" smtClean="0"/>
              <a:t> 8. </a:t>
            </a:r>
          </a:p>
          <a:p>
            <a:r>
              <a:rPr lang="en-US" baseline="0" dirty="0" err="1" smtClean="0"/>
              <a:t>Numa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explicação</a:t>
            </a:r>
            <a:r>
              <a:rPr lang="en-US" baseline="0" dirty="0" smtClean="0"/>
              <a:t> breve, o </a:t>
            </a:r>
            <a:r>
              <a:rPr lang="en-US" baseline="0" dirty="0" err="1" smtClean="0"/>
              <a:t>milho-Bt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produz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uma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proteína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tóxica</a:t>
            </a:r>
            <a:r>
              <a:rPr lang="en-US" baseline="0" dirty="0" smtClean="0"/>
              <a:t> (</a:t>
            </a:r>
            <a:r>
              <a:rPr lang="en-US" baseline="0" dirty="0" err="1" smtClean="0"/>
              <a:t>originária</a:t>
            </a:r>
            <a:r>
              <a:rPr lang="en-US" baseline="0" dirty="0" smtClean="0"/>
              <a:t> do </a:t>
            </a:r>
            <a:r>
              <a:rPr lang="en-US" i="1" baseline="0" dirty="0" smtClean="0"/>
              <a:t>Bacillus thuringiensis</a:t>
            </a:r>
            <a:r>
              <a:rPr lang="en-US" baseline="0" dirty="0" smtClean="0"/>
              <a:t>) que é </a:t>
            </a:r>
            <a:r>
              <a:rPr lang="en-US" baseline="0" dirty="0" err="1" smtClean="0"/>
              <a:t>inofensiva</a:t>
            </a:r>
            <a:r>
              <a:rPr lang="en-US" baseline="0" dirty="0" smtClean="0"/>
              <a:t> para </a:t>
            </a:r>
            <a:r>
              <a:rPr lang="en-US" baseline="0" dirty="0" err="1" smtClean="0"/>
              <a:t>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mamíferos</a:t>
            </a:r>
            <a:r>
              <a:rPr lang="en-US" baseline="0" dirty="0" smtClean="0"/>
              <a:t>, mas </a:t>
            </a:r>
            <a:r>
              <a:rPr lang="en-US" baseline="0" dirty="0" err="1" smtClean="0"/>
              <a:t>letal</a:t>
            </a:r>
            <a:r>
              <a:rPr lang="en-US" baseline="0" dirty="0" smtClean="0"/>
              <a:t> para o </a:t>
            </a:r>
            <a:r>
              <a:rPr lang="en-US" baseline="0" dirty="0" err="1" smtClean="0"/>
              <a:t>insecto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conhecido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como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broca</a:t>
            </a:r>
            <a:r>
              <a:rPr lang="en-US" baseline="0" dirty="0" smtClean="0"/>
              <a:t> do </a:t>
            </a:r>
            <a:r>
              <a:rPr lang="en-US" baseline="0" dirty="0" err="1" smtClean="0"/>
              <a:t>caule</a:t>
            </a:r>
            <a:r>
              <a:rPr lang="en-US" baseline="0" dirty="0" smtClean="0"/>
              <a:t> do </a:t>
            </a:r>
            <a:r>
              <a:rPr lang="en-US" baseline="0" dirty="0" err="1" smtClean="0"/>
              <a:t>milho</a:t>
            </a:r>
            <a:r>
              <a:rPr lang="en-US" baseline="0" dirty="0" smtClean="0"/>
              <a:t>. A </a:t>
            </a:r>
            <a:r>
              <a:rPr lang="en-US" baseline="0" dirty="0" err="1" smtClean="0"/>
              <a:t>toxina</a:t>
            </a:r>
            <a:r>
              <a:rPr lang="en-US" baseline="0" dirty="0" smtClean="0"/>
              <a:t> Bt </a:t>
            </a:r>
            <a:r>
              <a:rPr lang="en-US" baseline="0" dirty="0" err="1" smtClean="0"/>
              <a:t>evita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deste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modo</a:t>
            </a:r>
            <a:r>
              <a:rPr lang="en-US" baseline="0" dirty="0" smtClean="0"/>
              <a:t>, a </a:t>
            </a:r>
            <a:r>
              <a:rPr lang="en-US" baseline="0" dirty="0" err="1" smtClean="0"/>
              <a:t>perda</a:t>
            </a:r>
            <a:r>
              <a:rPr lang="en-US" baseline="0" dirty="0" smtClean="0"/>
              <a:t>  de </a:t>
            </a:r>
            <a:r>
              <a:rPr lang="en-US" baseline="0" dirty="0" err="1" smtClean="0"/>
              <a:t>todo</a:t>
            </a:r>
            <a:r>
              <a:rPr lang="en-US" baseline="0" dirty="0" smtClean="0"/>
              <a:t> um campo de </a:t>
            </a:r>
            <a:r>
              <a:rPr lang="en-US" baseline="0" dirty="0" err="1" smtClean="0"/>
              <a:t>milho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quando</a:t>
            </a:r>
            <a:r>
              <a:rPr lang="en-US" baseline="0" dirty="0" smtClean="0"/>
              <a:t>  larva do </a:t>
            </a:r>
            <a:r>
              <a:rPr lang="en-US" baseline="0" dirty="0" err="1" smtClean="0"/>
              <a:t>insecto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vai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atacar</a:t>
            </a:r>
            <a:r>
              <a:rPr lang="en-US" baseline="0" dirty="0" smtClean="0"/>
              <a:t> o </a:t>
            </a:r>
            <a:r>
              <a:rPr lang="en-US" baseline="0" dirty="0" err="1" smtClean="0"/>
              <a:t>caule</a:t>
            </a:r>
            <a:r>
              <a:rPr lang="en-US" baseline="0" dirty="0" smtClean="0"/>
              <a:t> das </a:t>
            </a:r>
            <a:r>
              <a:rPr lang="en-US" baseline="0" dirty="0" err="1" smtClean="0"/>
              <a:t>plantas</a:t>
            </a:r>
            <a:r>
              <a:rPr lang="en-US" baseline="0" dirty="0" smtClean="0"/>
              <a:t>. </a:t>
            </a:r>
          </a:p>
          <a:p>
            <a:r>
              <a:rPr lang="en-US" baseline="0" dirty="0" smtClean="0"/>
              <a:t>Como o </a:t>
            </a:r>
            <a:r>
              <a:rPr lang="en-US" baseline="0" dirty="0" err="1" smtClean="0"/>
              <a:t>milho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atacado</a:t>
            </a:r>
            <a:r>
              <a:rPr lang="en-US" baseline="0" dirty="0" smtClean="0"/>
              <a:t> pela </a:t>
            </a:r>
            <a:r>
              <a:rPr lang="en-US" baseline="0" dirty="0" err="1" smtClean="0"/>
              <a:t>broca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fica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muito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susceptível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infecção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fungos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oportunistas</a:t>
            </a:r>
            <a:r>
              <a:rPr lang="en-US" baseline="0" dirty="0" smtClean="0"/>
              <a:t>, que </a:t>
            </a:r>
            <a:r>
              <a:rPr lang="en-US" baseline="0" dirty="0" err="1" smtClean="0"/>
              <a:t>contaminam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grãos</a:t>
            </a:r>
            <a:r>
              <a:rPr lang="en-US" baseline="0" dirty="0" smtClean="0"/>
              <a:t> e </a:t>
            </a:r>
            <a:r>
              <a:rPr lang="en-US" baseline="0" dirty="0" err="1" smtClean="0"/>
              <a:t>produzem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perigosas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micotoxinas</a:t>
            </a:r>
            <a:r>
              <a:rPr lang="en-US" baseline="0" dirty="0" smtClean="0"/>
              <a:t>, a </a:t>
            </a:r>
            <a:r>
              <a:rPr lang="en-US" baseline="0" dirty="0" err="1" smtClean="0"/>
              <a:t>protecção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eficaz</a:t>
            </a:r>
            <a:r>
              <a:rPr lang="en-US" baseline="0" dirty="0" smtClean="0"/>
              <a:t> contra o </a:t>
            </a:r>
            <a:r>
              <a:rPr lang="en-US" baseline="0" dirty="0" err="1" smtClean="0"/>
              <a:t>insecto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também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diminuiu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perigos</a:t>
            </a:r>
            <a:r>
              <a:rPr lang="en-US" baseline="0" dirty="0" smtClean="0"/>
              <a:t> para a </a:t>
            </a:r>
            <a:r>
              <a:rPr lang="en-US" baseline="0" dirty="0" err="1" smtClean="0"/>
              <a:t>saúde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associados</a:t>
            </a:r>
            <a:r>
              <a:rPr lang="en-US" baseline="0" dirty="0" smtClean="0"/>
              <a:t> à </a:t>
            </a:r>
            <a:r>
              <a:rPr lang="en-US" baseline="0" dirty="0" err="1" smtClean="0"/>
              <a:t>contaminação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micotoxinas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0460C4-2DE7-426A-9298-4A60FD14D137}" type="slidenum">
              <a:rPr lang="pt-PT" smtClean="0"/>
              <a:pPr>
                <a:defRPr/>
              </a:pPr>
              <a:t>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100280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0460C4-2DE7-426A-9298-4A60FD14D137}" type="slidenum">
              <a:rPr lang="pt-PT" smtClean="0"/>
              <a:pPr>
                <a:defRPr/>
              </a:pPr>
              <a:t>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233780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0460C4-2DE7-426A-9298-4A60FD14D137}" type="slidenum">
              <a:rPr lang="pt-PT" smtClean="0"/>
              <a:pPr>
                <a:defRPr/>
              </a:pPr>
              <a:t>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140495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0460C4-2DE7-426A-9298-4A60FD14D137}" type="slidenum">
              <a:rPr lang="pt-PT" smtClean="0"/>
              <a:pPr>
                <a:defRPr/>
              </a:pPr>
              <a:t>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351171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hlinkClick r:id="rId3"/>
              </a:rPr>
              <a:t>http://www.gmo-compass.org/pdf/documents/Farmers_scientists_briefing_paper_EU_GMO_policies_%282012%29.pdf</a:t>
            </a:r>
            <a:endParaRPr lang="en-US" sz="120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http://www.efsa.europa.eu/en/efsajournal/pub/4302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  <a:p>
            <a:endParaRPr lang="en-US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0460C4-2DE7-426A-9298-4A60FD14D137}" type="slidenum">
              <a:rPr lang="pt-PT" smtClean="0"/>
              <a:pPr>
                <a:defRPr/>
              </a:pPr>
              <a:t>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19828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hlinkClick r:id="rId3"/>
              </a:rPr>
              <a:t>http://www.gmo-compass.org/pdf/documents/Farmers_scientists_briefing_paper_EU_GMO_policies_%282012%29.pdf</a:t>
            </a:r>
            <a:endParaRPr lang="en-US" sz="1200" dirty="0" smtClean="0"/>
          </a:p>
          <a:p>
            <a:endParaRPr lang="en-US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0460C4-2DE7-426A-9298-4A60FD14D137}" type="slidenum">
              <a:rPr lang="pt-PT" smtClean="0"/>
              <a:pPr>
                <a:defRPr/>
              </a:pPr>
              <a:t>10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88409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Posição do Texto 2"/>
          <p:cNvSpPr>
            <a:spLocks noGrp="1"/>
          </p:cNvSpPr>
          <p:nvPr>
            <p:ph type="body" idx="11"/>
          </p:nvPr>
        </p:nvSpPr>
        <p:spPr>
          <a:xfrm>
            <a:off x="755576" y="2132856"/>
            <a:ext cx="8136904" cy="4176464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dirty="0" smtClean="0"/>
              <a:t>Clique para editar os estilos</a:t>
            </a:r>
          </a:p>
        </p:txBody>
      </p:sp>
      <p:sp>
        <p:nvSpPr>
          <p:cNvPr id="5" name="Marcador de Posição do Título 1"/>
          <p:cNvSpPr>
            <a:spLocks noGrp="1"/>
          </p:cNvSpPr>
          <p:nvPr>
            <p:ph type="title"/>
          </p:nvPr>
        </p:nvSpPr>
        <p:spPr>
          <a:xfrm>
            <a:off x="755576" y="548680"/>
            <a:ext cx="6552728" cy="50405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>
              <a:defRPr sz="25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pt-PT" smtClean="0"/>
              <a:t>Clique para editar o estilo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765262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E32E8E-8150-407C-8315-3C7C8B154CF3}" type="datetimeFigureOut">
              <a:rPr lang="pt-PT"/>
              <a:pPr>
                <a:defRPr/>
              </a:pPr>
              <a:t>22-02-2017</a:t>
            </a:fld>
            <a:endParaRPr lang="pt-PT"/>
          </a:p>
        </p:txBody>
      </p:sp>
      <p:sp>
        <p:nvSpPr>
          <p:cNvPr id="6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2FE75-A23B-4A6B-B75B-8D5695839656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40452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1DC8C9-E10B-4EAE-AE8E-CD531B282432}" type="datetimeFigureOut">
              <a:rPr lang="pt-PT"/>
              <a:pPr>
                <a:defRPr/>
              </a:pPr>
              <a:t>22-02-2017</a:t>
            </a:fld>
            <a:endParaRPr lang="pt-PT"/>
          </a:p>
        </p:txBody>
      </p:sp>
      <p:sp>
        <p:nvSpPr>
          <p:cNvPr id="8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9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7BC4F6-9FAC-4EE1-8B06-6B919B85A499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493437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522A6-1386-45CB-8666-B8073ABAC6E0}" type="datetimeFigureOut">
              <a:rPr lang="pt-PT"/>
              <a:pPr>
                <a:defRPr/>
              </a:pPr>
              <a:t>22-02-2017</a:t>
            </a:fld>
            <a:endParaRPr lang="pt-PT"/>
          </a:p>
        </p:txBody>
      </p:sp>
      <p:sp>
        <p:nvSpPr>
          <p:cNvPr id="4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8255ED-36F6-4B5B-B575-97CE8C4F9EB3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297828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B4D51-C73C-45BF-A9F6-79D18082D29D}" type="datetimeFigureOut">
              <a:rPr lang="pt-PT"/>
              <a:pPr>
                <a:defRPr/>
              </a:pPr>
              <a:t>22-02-2017</a:t>
            </a:fld>
            <a:endParaRPr lang="pt-PT"/>
          </a:p>
        </p:txBody>
      </p:sp>
      <p:sp>
        <p:nvSpPr>
          <p:cNvPr id="3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B778E3-ADC9-4F7F-B855-68C71143DEC5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666781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0ABC5-2E8F-4E16-8203-924DBE491FC8}" type="datetimeFigureOut">
              <a:rPr lang="pt-PT"/>
              <a:pPr>
                <a:defRPr/>
              </a:pPr>
              <a:t>22-02-2017</a:t>
            </a:fld>
            <a:endParaRPr lang="pt-PT"/>
          </a:p>
        </p:txBody>
      </p:sp>
      <p:sp>
        <p:nvSpPr>
          <p:cNvPr id="6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D8DA2-81CE-4BB1-ACDD-AAA0CD91B208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780811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PT" noProof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651CE-B843-45BE-8919-D2902AA204E6}" type="datetimeFigureOut">
              <a:rPr lang="pt-PT"/>
              <a:pPr>
                <a:defRPr/>
              </a:pPr>
              <a:t>22-02-2017</a:t>
            </a:fld>
            <a:endParaRPr lang="pt-PT"/>
          </a:p>
        </p:txBody>
      </p:sp>
      <p:sp>
        <p:nvSpPr>
          <p:cNvPr id="6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433217-50E0-4B8D-88E3-5578DDC0BD33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80757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FC8C3F-B92F-4C0E-83B1-A60C5FA92633}" type="datetimeFigureOut">
              <a:rPr lang="pt-PT"/>
              <a:pPr>
                <a:defRPr/>
              </a:pPr>
              <a:t>22-02-2017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3AA09F-14AD-47AA-9A42-3538F1C971E6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558578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5F22CD-515A-4EEE-9688-90CC3D0E5051}" type="datetimeFigureOut">
              <a:rPr lang="pt-PT"/>
              <a:pPr>
                <a:defRPr/>
              </a:pPr>
              <a:t>22-02-2017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12D65-8FD2-47DE-B2F4-F4E6264C8A4B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55762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71821-1207-48A0-BDEF-ACB8AD99AEBA}" type="datetimeFigureOut">
              <a:rPr lang="pt-PT"/>
              <a:pPr>
                <a:defRPr/>
              </a:pPr>
              <a:t>22-02-2017</a:t>
            </a:fld>
            <a:endParaRPr lang="pt-PT"/>
          </a:p>
        </p:txBody>
      </p:sp>
      <p:sp>
        <p:nvSpPr>
          <p:cNvPr id="3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DE710-0C9E-4DC5-883C-EF5497059E14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269149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dirty="0" smtClean="0"/>
              <a:t>Clique para editar o estilo</a:t>
            </a:r>
            <a:endParaRPr lang="pt-PT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dirty="0" smtClean="0"/>
              <a:t>Faça clique para editar o estilo</a:t>
            </a:r>
            <a:endParaRPr lang="pt-PT" dirty="0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397BEE-0031-41BB-A111-122390EFF8B9}" type="datetimeFigureOut">
              <a:rPr lang="pt-PT"/>
              <a:pPr>
                <a:defRPr/>
              </a:pPr>
              <a:t>22-02-2017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F88B57-585F-4580-BFA6-85AC719EF437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75649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+ sub-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Posição do Texto 2"/>
          <p:cNvSpPr>
            <a:spLocks noGrp="1"/>
          </p:cNvSpPr>
          <p:nvPr>
            <p:ph type="body" idx="10"/>
          </p:nvPr>
        </p:nvSpPr>
        <p:spPr>
          <a:xfrm>
            <a:off x="755576" y="1742753"/>
            <a:ext cx="6624736" cy="33005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14" name="Marcador de Posição do Texto 2"/>
          <p:cNvSpPr>
            <a:spLocks noGrp="1"/>
          </p:cNvSpPr>
          <p:nvPr>
            <p:ph type="body" idx="12"/>
          </p:nvPr>
        </p:nvSpPr>
        <p:spPr>
          <a:xfrm>
            <a:off x="755576" y="2420888"/>
            <a:ext cx="8136904" cy="3960440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8" name="Marcador de Posição do Título 1"/>
          <p:cNvSpPr>
            <a:spLocks noGrp="1"/>
          </p:cNvSpPr>
          <p:nvPr>
            <p:ph type="title"/>
          </p:nvPr>
        </p:nvSpPr>
        <p:spPr>
          <a:xfrm>
            <a:off x="755576" y="548680"/>
            <a:ext cx="6552728" cy="50405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>
              <a:defRPr sz="25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pt-PT" dirty="0" smtClean="0"/>
              <a:t>Clique para editar o estilo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556365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817F89-4A36-4F5A-8E26-1D47A66E8147}" type="datetimeFigureOut">
              <a:rPr lang="pt-PT"/>
              <a:pPr>
                <a:defRPr/>
              </a:pPr>
              <a:t>22-02-2017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795EE6-19C1-43FB-AB77-C2AA35173DB5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725495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1E7451-5191-4327-84F9-6D7BD556BE2D}" type="datetimeFigureOut">
              <a:rPr lang="pt-PT"/>
              <a:pPr>
                <a:defRPr/>
              </a:pPr>
              <a:t>22-02-2017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9F860-B672-4B37-A7B7-504C29393084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62446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D22D1A-C591-4EA0-80B9-0B54A15C599E}" type="datetimeFigureOut">
              <a:rPr lang="pt-PT"/>
              <a:pPr>
                <a:defRPr/>
              </a:pPr>
              <a:t>22-02-2017</a:t>
            </a:fld>
            <a:endParaRPr lang="pt-PT"/>
          </a:p>
        </p:txBody>
      </p:sp>
      <p:sp>
        <p:nvSpPr>
          <p:cNvPr id="6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4B576A-5280-4519-9F5C-B478825B180B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205847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dirty="0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3D1E9-26AC-4732-A874-9976414595FE}" type="datetimeFigureOut">
              <a:rPr lang="pt-PT"/>
              <a:pPr>
                <a:defRPr/>
              </a:pPr>
              <a:t>22-02-2017</a:t>
            </a:fld>
            <a:endParaRPr lang="pt-PT"/>
          </a:p>
        </p:txBody>
      </p:sp>
      <p:sp>
        <p:nvSpPr>
          <p:cNvPr id="8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9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60F1B3-546C-4204-A688-76191238B74F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388535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79C10-5B7B-465A-866E-D58B09292F2D}" type="datetimeFigureOut">
              <a:rPr lang="pt-PT"/>
              <a:pPr>
                <a:defRPr/>
              </a:pPr>
              <a:t>22-02-2017</a:t>
            </a:fld>
            <a:endParaRPr lang="pt-PT"/>
          </a:p>
        </p:txBody>
      </p:sp>
      <p:sp>
        <p:nvSpPr>
          <p:cNvPr id="4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DB0091-5093-4A4E-95C9-E68B8666615C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934779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1297B5-3656-47C2-AF46-008945FF7741}" type="datetimeFigureOut">
              <a:rPr lang="pt-PT"/>
              <a:pPr>
                <a:defRPr/>
              </a:pPr>
              <a:t>22-02-2017</a:t>
            </a:fld>
            <a:endParaRPr lang="pt-PT"/>
          </a:p>
        </p:txBody>
      </p:sp>
      <p:sp>
        <p:nvSpPr>
          <p:cNvPr id="3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560D1E-0199-42FB-8657-75AC1ABCBA33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789333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dirty="0" smtClean="0"/>
              <a:t>Clique para editar os estilos</a:t>
            </a:r>
          </a:p>
          <a:p>
            <a:pPr lvl="1"/>
            <a:r>
              <a:rPr lang="pt-PT" dirty="0" smtClean="0"/>
              <a:t>Segundo nível</a:t>
            </a:r>
          </a:p>
          <a:p>
            <a:pPr lvl="2"/>
            <a:r>
              <a:rPr lang="pt-PT" dirty="0" smtClean="0"/>
              <a:t>Terceiro nível</a:t>
            </a:r>
          </a:p>
          <a:p>
            <a:pPr lvl="3"/>
            <a:r>
              <a:rPr lang="pt-PT" dirty="0" smtClean="0"/>
              <a:t>Quarto nível</a:t>
            </a:r>
          </a:p>
          <a:p>
            <a:pPr lvl="4"/>
            <a:r>
              <a:rPr lang="pt-PT" dirty="0" smtClean="0"/>
              <a:t>Quinto nível</a:t>
            </a:r>
            <a:endParaRPr lang="pt-PT" dirty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F1CBD5-92CE-48F6-A908-498FC60F551F}" type="datetimeFigureOut">
              <a:rPr lang="pt-PT"/>
              <a:pPr>
                <a:defRPr/>
              </a:pPr>
              <a:t>22-02-2017</a:t>
            </a:fld>
            <a:endParaRPr lang="pt-PT"/>
          </a:p>
        </p:txBody>
      </p:sp>
      <p:sp>
        <p:nvSpPr>
          <p:cNvPr id="6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9C7D28-069F-4554-AE33-5FDB7265CFD6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078322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PT" noProof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49FF6F-840F-4453-8642-5F952A93BE11}" type="datetimeFigureOut">
              <a:rPr lang="pt-PT"/>
              <a:pPr>
                <a:defRPr/>
              </a:pPr>
              <a:t>22-02-2017</a:t>
            </a:fld>
            <a:endParaRPr lang="pt-PT"/>
          </a:p>
        </p:txBody>
      </p:sp>
      <p:sp>
        <p:nvSpPr>
          <p:cNvPr id="6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88F423-43AB-449B-BFEF-5F80F586ECCC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306167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9CBC0-81EB-4688-961D-B8FEDF4B9D97}" type="datetimeFigureOut">
              <a:rPr lang="pt-PT"/>
              <a:pPr>
                <a:defRPr/>
              </a:pPr>
              <a:t>22-02-2017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82570C-3EC1-44AD-AC4A-670FFE707F2A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569098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83210-96F7-4DEA-BE01-F6B80B9D9F67}" type="datetimeFigureOut">
              <a:rPr lang="pt-PT"/>
              <a:pPr>
                <a:defRPr/>
              </a:pPr>
              <a:t>22-02-2017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78588C-D5C8-4D56-8F0B-DB3C4227B826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40367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ra estre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ângulo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/>
          </a:p>
        </p:txBody>
      </p:sp>
      <p:pic>
        <p:nvPicPr>
          <p:cNvPr id="9" name="Imagem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339725"/>
            <a:ext cx="8643938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Marcador de Posição do Texto 2"/>
          <p:cNvSpPr>
            <a:spLocks noGrp="1"/>
          </p:cNvSpPr>
          <p:nvPr>
            <p:ph type="body" idx="10"/>
          </p:nvPr>
        </p:nvSpPr>
        <p:spPr>
          <a:xfrm>
            <a:off x="755576" y="1268760"/>
            <a:ext cx="8129250" cy="33005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7" name="Marcador de Posição do Texto 2"/>
          <p:cNvSpPr>
            <a:spLocks noGrp="1"/>
          </p:cNvSpPr>
          <p:nvPr>
            <p:ph type="body" idx="12"/>
          </p:nvPr>
        </p:nvSpPr>
        <p:spPr>
          <a:xfrm>
            <a:off x="755576" y="1946895"/>
            <a:ext cx="8136904" cy="3960440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dirty="0" smtClean="0"/>
              <a:t>Clique para editar os estilos</a:t>
            </a:r>
          </a:p>
        </p:txBody>
      </p:sp>
      <p:sp>
        <p:nvSpPr>
          <p:cNvPr id="8" name="Marcador de Posição do Título 1"/>
          <p:cNvSpPr>
            <a:spLocks noGrp="1"/>
          </p:cNvSpPr>
          <p:nvPr>
            <p:ph type="title"/>
          </p:nvPr>
        </p:nvSpPr>
        <p:spPr>
          <a:xfrm>
            <a:off x="755576" y="351498"/>
            <a:ext cx="6552728" cy="50405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>
              <a:defRPr sz="25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pt-PT" smtClean="0"/>
              <a:t>Clique para editar o estilo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655213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+ fundo fotograf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arredondado 3"/>
          <p:cNvSpPr/>
          <p:nvPr userDrawn="1"/>
        </p:nvSpPr>
        <p:spPr>
          <a:xfrm>
            <a:off x="395288" y="2133600"/>
            <a:ext cx="2592387" cy="3959225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>
              <a:solidFill>
                <a:schemeClr val="tx1"/>
              </a:solidFill>
            </a:endParaRPr>
          </a:p>
        </p:txBody>
      </p:sp>
      <p:sp>
        <p:nvSpPr>
          <p:cNvPr id="12" name="Marcador de Posição do Texto 2"/>
          <p:cNvSpPr>
            <a:spLocks noGrp="1"/>
          </p:cNvSpPr>
          <p:nvPr>
            <p:ph type="body" idx="12"/>
          </p:nvPr>
        </p:nvSpPr>
        <p:spPr>
          <a:xfrm>
            <a:off x="3419872" y="2132856"/>
            <a:ext cx="5544616" cy="4176464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dirty="0" smtClean="0"/>
              <a:t>Clique para editar os estilos</a:t>
            </a:r>
          </a:p>
        </p:txBody>
      </p:sp>
      <p:sp>
        <p:nvSpPr>
          <p:cNvPr id="6" name="Marcador de Posição do Título 1"/>
          <p:cNvSpPr>
            <a:spLocks noGrp="1"/>
          </p:cNvSpPr>
          <p:nvPr>
            <p:ph type="title"/>
          </p:nvPr>
        </p:nvSpPr>
        <p:spPr>
          <a:xfrm>
            <a:off x="755576" y="548680"/>
            <a:ext cx="6552728" cy="50405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>
              <a:defRPr sz="25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pt-PT" smtClean="0"/>
              <a:t>Clique para editar o estilo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979793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+ sub-titulo + fundo fotograf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ângulo arredondado 4"/>
          <p:cNvSpPr/>
          <p:nvPr userDrawn="1"/>
        </p:nvSpPr>
        <p:spPr>
          <a:xfrm>
            <a:off x="395288" y="2420938"/>
            <a:ext cx="2592387" cy="367188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>
              <a:solidFill>
                <a:schemeClr val="tx1"/>
              </a:solidFill>
            </a:endParaRPr>
          </a:p>
        </p:txBody>
      </p:sp>
      <p:sp>
        <p:nvSpPr>
          <p:cNvPr id="9" name="Marcador de Posição do Texto 2"/>
          <p:cNvSpPr>
            <a:spLocks noGrp="1"/>
          </p:cNvSpPr>
          <p:nvPr>
            <p:ph type="body" idx="13"/>
          </p:nvPr>
        </p:nvSpPr>
        <p:spPr>
          <a:xfrm>
            <a:off x="3419872" y="2404110"/>
            <a:ext cx="5544616" cy="4176464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dirty="0" smtClean="0"/>
              <a:t>Clique para editar os estilos</a:t>
            </a:r>
          </a:p>
        </p:txBody>
      </p:sp>
      <p:sp>
        <p:nvSpPr>
          <p:cNvPr id="11" name="Marcador de Posição do Texto 2"/>
          <p:cNvSpPr>
            <a:spLocks noGrp="1"/>
          </p:cNvSpPr>
          <p:nvPr>
            <p:ph type="body" idx="10"/>
          </p:nvPr>
        </p:nvSpPr>
        <p:spPr>
          <a:xfrm>
            <a:off x="755576" y="1742753"/>
            <a:ext cx="6624736" cy="33005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12" name="Marcador de Posição do Título 1"/>
          <p:cNvSpPr>
            <a:spLocks noGrp="1"/>
          </p:cNvSpPr>
          <p:nvPr>
            <p:ph type="title"/>
          </p:nvPr>
        </p:nvSpPr>
        <p:spPr>
          <a:xfrm>
            <a:off x="755576" y="548680"/>
            <a:ext cx="6552728" cy="50405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>
              <a:defRPr sz="25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pt-PT" smtClean="0"/>
              <a:t>Clique para editar o estilo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668957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ângulo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31882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88BD8B-CAFE-46D3-833C-A323686D6D65}" type="datetimeFigureOut">
              <a:rPr lang="pt-PT"/>
              <a:pPr>
                <a:defRPr/>
              </a:pPr>
              <a:t>22-02-2017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00319B-2356-495D-BE82-B1707D11EB4A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73442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dirty="0" smtClean="0"/>
              <a:t>Clique para editar os estilos</a:t>
            </a:r>
          </a:p>
          <a:p>
            <a:pPr lvl="1"/>
            <a:r>
              <a:rPr lang="pt-PT" dirty="0" smtClean="0"/>
              <a:t>Segundo nível</a:t>
            </a:r>
          </a:p>
          <a:p>
            <a:pPr lvl="2"/>
            <a:r>
              <a:rPr lang="pt-PT" dirty="0" smtClean="0"/>
              <a:t>Terceiro nível</a:t>
            </a:r>
          </a:p>
          <a:p>
            <a:pPr lvl="3"/>
            <a:r>
              <a:rPr lang="pt-PT" dirty="0" smtClean="0"/>
              <a:t>Quarto nível</a:t>
            </a:r>
          </a:p>
          <a:p>
            <a:pPr lvl="4"/>
            <a:r>
              <a:rPr lang="pt-PT" dirty="0" smtClean="0"/>
              <a:t>Quinto nível</a:t>
            </a:r>
            <a:endParaRPr lang="pt-PT" dirty="0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0A384E-28B1-45AE-8A58-5A2125D191F9}" type="datetimeFigureOut">
              <a:rPr lang="pt-PT"/>
              <a:pPr>
                <a:defRPr/>
              </a:pPr>
              <a:t>22-02-2017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492395-2476-421E-B583-7B6F03F919B3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65601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7360B-5407-47FE-AE77-EA55B45FDAA4}" type="datetimeFigureOut">
              <a:rPr lang="pt-PT"/>
              <a:pPr>
                <a:defRPr/>
              </a:pPr>
              <a:t>22-02-2017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A9822-3CD7-4B26-8907-9220102D666F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41106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ilianafaria\Desktop\apresentacao_ppt_cabeçalho-0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4" t="5658" r="4427" b="73824"/>
          <a:stretch>
            <a:fillRect/>
          </a:stretch>
        </p:blipFill>
        <p:spPr bwMode="auto">
          <a:xfrm>
            <a:off x="250825" y="350838"/>
            <a:ext cx="8643938" cy="133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59" r:id="rId1"/>
    <p:sldLayoutId id="2147484060" r:id="rId2"/>
    <p:sldLayoutId id="2147484084" r:id="rId3"/>
    <p:sldLayoutId id="2147484085" r:id="rId4"/>
    <p:sldLayoutId id="2147484086" r:id="rId5"/>
    <p:sldLayoutId id="2147484087" r:id="rId6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Marcador de Posição do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PT" altLang="pt-PT" smtClean="0"/>
              <a:t>Clique para editar o estilo</a:t>
            </a:r>
          </a:p>
        </p:txBody>
      </p:sp>
      <p:sp>
        <p:nvSpPr>
          <p:cNvPr id="2051" name="Marcador de Posição do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altLang="pt-PT" smtClean="0"/>
              <a:t>Clique para editar os estilos</a:t>
            </a:r>
          </a:p>
          <a:p>
            <a:pPr lvl="1"/>
            <a:r>
              <a:rPr lang="pt-PT" altLang="pt-PT" smtClean="0"/>
              <a:t>Segundo nível</a:t>
            </a:r>
          </a:p>
          <a:p>
            <a:pPr lvl="2"/>
            <a:r>
              <a:rPr lang="pt-PT" altLang="pt-PT" smtClean="0"/>
              <a:t>Terceiro nível</a:t>
            </a:r>
          </a:p>
          <a:p>
            <a:pPr lvl="3"/>
            <a:r>
              <a:rPr lang="pt-PT" altLang="pt-PT" smtClean="0"/>
              <a:t>Quarto nível</a:t>
            </a:r>
          </a:p>
          <a:p>
            <a:pPr lvl="4"/>
            <a:r>
              <a:rPr lang="pt-PT" altLang="pt-PT" smtClean="0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0CDF481-5E48-4A5F-A033-5D55F5E6F1A0}" type="datetimeFigureOut">
              <a:rPr lang="pt-PT"/>
              <a:pPr>
                <a:defRPr/>
              </a:pPr>
              <a:t>22-02-2017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0FCEE8F-861D-4130-9DF4-24864938161E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1" r:id="rId1"/>
    <p:sldLayoutId id="2147484062" r:id="rId2"/>
    <p:sldLayoutId id="2147484063" r:id="rId3"/>
    <p:sldLayoutId id="2147484064" r:id="rId4"/>
    <p:sldLayoutId id="2147484065" r:id="rId5"/>
    <p:sldLayoutId id="2147484066" r:id="rId6"/>
    <p:sldLayoutId id="2147484067" r:id="rId7"/>
    <p:sldLayoutId id="2147484068" r:id="rId8"/>
    <p:sldLayoutId id="2147484069" r:id="rId9"/>
    <p:sldLayoutId id="2147484070" r:id="rId10"/>
    <p:sldLayoutId id="21474840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Marcador de Posição do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PT" altLang="pt-PT" smtClean="0"/>
              <a:t>Clique para editar o estilo</a:t>
            </a:r>
          </a:p>
        </p:txBody>
      </p:sp>
      <p:sp>
        <p:nvSpPr>
          <p:cNvPr id="3075" name="Marcador de Posição do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altLang="pt-PT" smtClean="0"/>
              <a:t>Clique para editar os estilos</a:t>
            </a:r>
          </a:p>
          <a:p>
            <a:pPr lvl="1"/>
            <a:r>
              <a:rPr lang="pt-PT" altLang="pt-PT" smtClean="0"/>
              <a:t>Segundo nível</a:t>
            </a:r>
          </a:p>
          <a:p>
            <a:pPr lvl="2"/>
            <a:r>
              <a:rPr lang="pt-PT" altLang="pt-PT" smtClean="0"/>
              <a:t>Terceiro nível</a:t>
            </a:r>
          </a:p>
          <a:p>
            <a:pPr lvl="3"/>
            <a:r>
              <a:rPr lang="pt-PT" altLang="pt-PT" smtClean="0"/>
              <a:t>Quarto nível</a:t>
            </a:r>
          </a:p>
          <a:p>
            <a:pPr lvl="4"/>
            <a:r>
              <a:rPr lang="pt-PT" altLang="pt-PT" smtClean="0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80F6EDB-C7A0-4C73-ADE8-28D7B007AFEE}" type="datetimeFigureOut">
              <a:rPr lang="pt-PT"/>
              <a:pPr>
                <a:defRPr/>
              </a:pPr>
              <a:t>22-02-2017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F1B3203-2468-4A34-9C32-98429E0D2551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2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Marcador de Posição do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PT" altLang="pt-PT" smtClean="0"/>
              <a:t>Clique para editar o estilo</a:t>
            </a:r>
          </a:p>
        </p:txBody>
      </p:sp>
      <p:sp>
        <p:nvSpPr>
          <p:cNvPr id="4099" name="Marcador de Posição do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altLang="pt-PT" smtClean="0"/>
              <a:t>Clique para editar os estilos</a:t>
            </a:r>
          </a:p>
          <a:p>
            <a:pPr lvl="1"/>
            <a:r>
              <a:rPr lang="pt-PT" altLang="pt-PT" smtClean="0"/>
              <a:t>Segundo nível</a:t>
            </a:r>
          </a:p>
          <a:p>
            <a:pPr lvl="2"/>
            <a:r>
              <a:rPr lang="pt-PT" altLang="pt-PT" smtClean="0"/>
              <a:t>Terceiro nível</a:t>
            </a:r>
          </a:p>
          <a:p>
            <a:pPr lvl="3"/>
            <a:r>
              <a:rPr lang="pt-PT" altLang="pt-PT" smtClean="0"/>
              <a:t>Quarto nível</a:t>
            </a:r>
          </a:p>
          <a:p>
            <a:pPr lvl="4"/>
            <a:r>
              <a:rPr lang="pt-PT" altLang="pt-PT" smtClean="0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F60E029-9C40-4332-B390-843894B9B7B3}" type="datetimeFigureOut">
              <a:rPr lang="pt-PT"/>
              <a:pPr>
                <a:defRPr/>
              </a:pPr>
              <a:t>22-02-2017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AD1068B-4269-4DAF-AA01-1B0D6AFF9E61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3" r:id="rId1"/>
    <p:sldLayoutId id="2147484074" r:id="rId2"/>
    <p:sldLayoutId id="2147484075" r:id="rId3"/>
    <p:sldLayoutId id="2147484076" r:id="rId4"/>
    <p:sldLayoutId id="2147484077" r:id="rId5"/>
    <p:sldLayoutId id="2147484078" r:id="rId6"/>
    <p:sldLayoutId id="2147484079" r:id="rId7"/>
    <p:sldLayoutId id="2147484080" r:id="rId8"/>
    <p:sldLayoutId id="2147484081" r:id="rId9"/>
    <p:sldLayoutId id="2147484082" r:id="rId10"/>
    <p:sldLayoutId id="2147484083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mo-compass.org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47" r="1820" b="9373"/>
          <a:stretch>
            <a:fillRect/>
          </a:stretch>
        </p:blipFill>
        <p:spPr bwMode="auto">
          <a:xfrm>
            <a:off x="0" y="0"/>
            <a:ext cx="9147176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19" name="Grupo 5"/>
          <p:cNvGrpSpPr>
            <a:grpSpLocks/>
          </p:cNvGrpSpPr>
          <p:nvPr/>
        </p:nvGrpSpPr>
        <p:grpSpPr bwMode="auto">
          <a:xfrm>
            <a:off x="3992563" y="3840163"/>
            <a:ext cx="3622675" cy="1568450"/>
            <a:chOff x="3993230" y="3840163"/>
            <a:chExt cx="3622675" cy="1568450"/>
          </a:xfrm>
        </p:grpSpPr>
        <p:sp>
          <p:nvSpPr>
            <p:cNvPr id="7" name="Rounded Rectangle 4"/>
            <p:cNvSpPr/>
            <p:nvPr/>
          </p:nvSpPr>
          <p:spPr bwMode="auto">
            <a:xfrm>
              <a:off x="3993230" y="4332288"/>
              <a:ext cx="3622675" cy="1076325"/>
            </a:xfrm>
            <a:prstGeom prst="roundRect">
              <a:avLst>
                <a:gd name="adj" fmla="val 50000"/>
              </a:avLst>
            </a:prstGeom>
            <a:solidFill>
              <a:srgbClr val="EAEAEA">
                <a:alpha val="8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 sz="2800" dirty="0">
                <a:solidFill>
                  <a:srgbClr val="739600"/>
                </a:solidFill>
                <a:latin typeface="Lucida Sans" pitchFamily="34" charset="0"/>
              </a:endParaRPr>
            </a:p>
          </p:txBody>
        </p:sp>
        <p:sp>
          <p:nvSpPr>
            <p:cNvPr id="8" name="Freeform 5"/>
            <p:cNvSpPr/>
            <p:nvPr/>
          </p:nvSpPr>
          <p:spPr bwMode="auto">
            <a:xfrm>
              <a:off x="4629817" y="3840163"/>
              <a:ext cx="779463" cy="492125"/>
            </a:xfrm>
            <a:custGeom>
              <a:avLst/>
              <a:gdLst>
                <a:gd name="connsiteX0" fmla="*/ 0 w 936104"/>
                <a:gd name="connsiteY0" fmla="*/ 936104 h 936104"/>
                <a:gd name="connsiteX1" fmla="*/ 468052 w 936104"/>
                <a:gd name="connsiteY1" fmla="*/ 0 h 936104"/>
                <a:gd name="connsiteX2" fmla="*/ 936104 w 936104"/>
                <a:gd name="connsiteY2" fmla="*/ 936104 h 936104"/>
                <a:gd name="connsiteX3" fmla="*/ 0 w 936104"/>
                <a:gd name="connsiteY3" fmla="*/ 936104 h 936104"/>
                <a:gd name="connsiteX0" fmla="*/ 0 w 936104"/>
                <a:gd name="connsiteY0" fmla="*/ 936104 h 936104"/>
                <a:gd name="connsiteX1" fmla="*/ 468052 w 936104"/>
                <a:gd name="connsiteY1" fmla="*/ 0 h 936104"/>
                <a:gd name="connsiteX2" fmla="*/ 576064 w 936104"/>
                <a:gd name="connsiteY2" fmla="*/ 504056 h 936104"/>
                <a:gd name="connsiteX3" fmla="*/ 936104 w 936104"/>
                <a:gd name="connsiteY3" fmla="*/ 936104 h 936104"/>
                <a:gd name="connsiteX4" fmla="*/ 0 w 936104"/>
                <a:gd name="connsiteY4" fmla="*/ 936104 h 936104"/>
                <a:gd name="connsiteX0" fmla="*/ 0 w 936104"/>
                <a:gd name="connsiteY0" fmla="*/ 936104 h 936104"/>
                <a:gd name="connsiteX1" fmla="*/ 468052 w 936104"/>
                <a:gd name="connsiteY1" fmla="*/ 0 h 936104"/>
                <a:gd name="connsiteX2" fmla="*/ 576064 w 936104"/>
                <a:gd name="connsiteY2" fmla="*/ 576064 h 936104"/>
                <a:gd name="connsiteX3" fmla="*/ 936104 w 936104"/>
                <a:gd name="connsiteY3" fmla="*/ 936104 h 936104"/>
                <a:gd name="connsiteX4" fmla="*/ 0 w 936104"/>
                <a:gd name="connsiteY4" fmla="*/ 936104 h 936104"/>
                <a:gd name="connsiteX0" fmla="*/ 0 w 936104"/>
                <a:gd name="connsiteY0" fmla="*/ 936104 h 936104"/>
                <a:gd name="connsiteX1" fmla="*/ 468052 w 936104"/>
                <a:gd name="connsiteY1" fmla="*/ 0 h 936104"/>
                <a:gd name="connsiteX2" fmla="*/ 576064 w 936104"/>
                <a:gd name="connsiteY2" fmla="*/ 576064 h 936104"/>
                <a:gd name="connsiteX3" fmla="*/ 936104 w 936104"/>
                <a:gd name="connsiteY3" fmla="*/ 936104 h 936104"/>
                <a:gd name="connsiteX4" fmla="*/ 0 w 936104"/>
                <a:gd name="connsiteY4" fmla="*/ 936104 h 936104"/>
                <a:gd name="connsiteX0" fmla="*/ 0 w 936104"/>
                <a:gd name="connsiteY0" fmla="*/ 936104 h 936104"/>
                <a:gd name="connsiteX1" fmla="*/ 468052 w 936104"/>
                <a:gd name="connsiteY1" fmla="*/ 0 h 936104"/>
                <a:gd name="connsiteX2" fmla="*/ 648072 w 936104"/>
                <a:gd name="connsiteY2" fmla="*/ 504056 h 936104"/>
                <a:gd name="connsiteX3" fmla="*/ 936104 w 936104"/>
                <a:gd name="connsiteY3" fmla="*/ 936104 h 936104"/>
                <a:gd name="connsiteX4" fmla="*/ 0 w 936104"/>
                <a:gd name="connsiteY4" fmla="*/ 936104 h 936104"/>
                <a:gd name="connsiteX0" fmla="*/ 0 w 936104"/>
                <a:gd name="connsiteY0" fmla="*/ 936104 h 936104"/>
                <a:gd name="connsiteX1" fmla="*/ 468052 w 936104"/>
                <a:gd name="connsiteY1" fmla="*/ 0 h 936104"/>
                <a:gd name="connsiteX2" fmla="*/ 648072 w 936104"/>
                <a:gd name="connsiteY2" fmla="*/ 504056 h 936104"/>
                <a:gd name="connsiteX3" fmla="*/ 936104 w 936104"/>
                <a:gd name="connsiteY3" fmla="*/ 936104 h 936104"/>
                <a:gd name="connsiteX4" fmla="*/ 0 w 936104"/>
                <a:gd name="connsiteY4" fmla="*/ 936104 h 936104"/>
                <a:gd name="connsiteX0" fmla="*/ 0 w 1224136"/>
                <a:gd name="connsiteY0" fmla="*/ 936104 h 936104"/>
                <a:gd name="connsiteX1" fmla="*/ 468052 w 1224136"/>
                <a:gd name="connsiteY1" fmla="*/ 0 h 936104"/>
                <a:gd name="connsiteX2" fmla="*/ 1224136 w 1224136"/>
                <a:gd name="connsiteY2" fmla="*/ 720080 h 936104"/>
                <a:gd name="connsiteX3" fmla="*/ 936104 w 1224136"/>
                <a:gd name="connsiteY3" fmla="*/ 936104 h 936104"/>
                <a:gd name="connsiteX4" fmla="*/ 0 w 1224136"/>
                <a:gd name="connsiteY4" fmla="*/ 936104 h 936104"/>
                <a:gd name="connsiteX0" fmla="*/ 0 w 1224136"/>
                <a:gd name="connsiteY0" fmla="*/ 936104 h 936104"/>
                <a:gd name="connsiteX1" fmla="*/ 468052 w 1224136"/>
                <a:gd name="connsiteY1" fmla="*/ 0 h 936104"/>
                <a:gd name="connsiteX2" fmla="*/ 1224136 w 1224136"/>
                <a:gd name="connsiteY2" fmla="*/ 720080 h 936104"/>
                <a:gd name="connsiteX3" fmla="*/ 936104 w 1224136"/>
                <a:gd name="connsiteY3" fmla="*/ 936104 h 936104"/>
                <a:gd name="connsiteX4" fmla="*/ 0 w 1224136"/>
                <a:gd name="connsiteY4" fmla="*/ 936104 h 936104"/>
                <a:gd name="connsiteX0" fmla="*/ 0 w 1224136"/>
                <a:gd name="connsiteY0" fmla="*/ 936104 h 936104"/>
                <a:gd name="connsiteX1" fmla="*/ 262260 w 1224136"/>
                <a:gd name="connsiteY1" fmla="*/ 562917 h 936104"/>
                <a:gd name="connsiteX2" fmla="*/ 468052 w 1224136"/>
                <a:gd name="connsiteY2" fmla="*/ 0 h 936104"/>
                <a:gd name="connsiteX3" fmla="*/ 1224136 w 1224136"/>
                <a:gd name="connsiteY3" fmla="*/ 720080 h 936104"/>
                <a:gd name="connsiteX4" fmla="*/ 936104 w 1224136"/>
                <a:gd name="connsiteY4" fmla="*/ 936104 h 936104"/>
                <a:gd name="connsiteX5" fmla="*/ 0 w 1224136"/>
                <a:gd name="connsiteY5" fmla="*/ 936104 h 936104"/>
                <a:gd name="connsiteX0" fmla="*/ 0 w 1224136"/>
                <a:gd name="connsiteY0" fmla="*/ 936104 h 936104"/>
                <a:gd name="connsiteX1" fmla="*/ 0 w 1224136"/>
                <a:gd name="connsiteY1" fmla="*/ 720080 h 936104"/>
                <a:gd name="connsiteX2" fmla="*/ 468052 w 1224136"/>
                <a:gd name="connsiteY2" fmla="*/ 0 h 936104"/>
                <a:gd name="connsiteX3" fmla="*/ 1224136 w 1224136"/>
                <a:gd name="connsiteY3" fmla="*/ 720080 h 936104"/>
                <a:gd name="connsiteX4" fmla="*/ 936104 w 1224136"/>
                <a:gd name="connsiteY4" fmla="*/ 936104 h 936104"/>
                <a:gd name="connsiteX5" fmla="*/ 0 w 1224136"/>
                <a:gd name="connsiteY5" fmla="*/ 936104 h 936104"/>
                <a:gd name="connsiteX0" fmla="*/ 0 w 1224136"/>
                <a:gd name="connsiteY0" fmla="*/ 936104 h 936104"/>
                <a:gd name="connsiteX1" fmla="*/ 0 w 1224136"/>
                <a:gd name="connsiteY1" fmla="*/ 720080 h 936104"/>
                <a:gd name="connsiteX2" fmla="*/ 468052 w 1224136"/>
                <a:gd name="connsiteY2" fmla="*/ 0 h 936104"/>
                <a:gd name="connsiteX3" fmla="*/ 1224136 w 1224136"/>
                <a:gd name="connsiteY3" fmla="*/ 720080 h 936104"/>
                <a:gd name="connsiteX4" fmla="*/ 936104 w 1224136"/>
                <a:gd name="connsiteY4" fmla="*/ 936104 h 936104"/>
                <a:gd name="connsiteX5" fmla="*/ 0 w 1224136"/>
                <a:gd name="connsiteY5" fmla="*/ 936104 h 936104"/>
                <a:gd name="connsiteX0" fmla="*/ 0 w 1224136"/>
                <a:gd name="connsiteY0" fmla="*/ 936104 h 936104"/>
                <a:gd name="connsiteX1" fmla="*/ 0 w 1224136"/>
                <a:gd name="connsiteY1" fmla="*/ 720080 h 936104"/>
                <a:gd name="connsiteX2" fmla="*/ 468052 w 1224136"/>
                <a:gd name="connsiteY2" fmla="*/ 0 h 936104"/>
                <a:gd name="connsiteX3" fmla="*/ 1224136 w 1224136"/>
                <a:gd name="connsiteY3" fmla="*/ 720080 h 936104"/>
                <a:gd name="connsiteX4" fmla="*/ 936104 w 1224136"/>
                <a:gd name="connsiteY4" fmla="*/ 936104 h 936104"/>
                <a:gd name="connsiteX5" fmla="*/ 0 w 1224136"/>
                <a:gd name="connsiteY5" fmla="*/ 936104 h 936104"/>
                <a:gd name="connsiteX0" fmla="*/ 144016 w 1368152"/>
                <a:gd name="connsiteY0" fmla="*/ 936104 h 936104"/>
                <a:gd name="connsiteX1" fmla="*/ 0 w 1368152"/>
                <a:gd name="connsiteY1" fmla="*/ 720080 h 936104"/>
                <a:gd name="connsiteX2" fmla="*/ 612068 w 1368152"/>
                <a:gd name="connsiteY2" fmla="*/ 0 h 936104"/>
                <a:gd name="connsiteX3" fmla="*/ 1368152 w 1368152"/>
                <a:gd name="connsiteY3" fmla="*/ 720080 h 936104"/>
                <a:gd name="connsiteX4" fmla="*/ 1080120 w 1368152"/>
                <a:gd name="connsiteY4" fmla="*/ 936104 h 936104"/>
                <a:gd name="connsiteX5" fmla="*/ 144016 w 1368152"/>
                <a:gd name="connsiteY5" fmla="*/ 936104 h 936104"/>
                <a:gd name="connsiteX0" fmla="*/ 144016 w 1368152"/>
                <a:gd name="connsiteY0" fmla="*/ 936104 h 936104"/>
                <a:gd name="connsiteX1" fmla="*/ 0 w 1368152"/>
                <a:gd name="connsiteY1" fmla="*/ 720080 h 936104"/>
                <a:gd name="connsiteX2" fmla="*/ 612068 w 1368152"/>
                <a:gd name="connsiteY2" fmla="*/ 0 h 936104"/>
                <a:gd name="connsiteX3" fmla="*/ 1368152 w 1368152"/>
                <a:gd name="connsiteY3" fmla="*/ 720080 h 936104"/>
                <a:gd name="connsiteX4" fmla="*/ 1080120 w 1368152"/>
                <a:gd name="connsiteY4" fmla="*/ 792088 h 936104"/>
                <a:gd name="connsiteX5" fmla="*/ 144016 w 1368152"/>
                <a:gd name="connsiteY5" fmla="*/ 936104 h 936104"/>
                <a:gd name="connsiteX0" fmla="*/ 288032 w 1368152"/>
                <a:gd name="connsiteY0" fmla="*/ 720080 h 792088"/>
                <a:gd name="connsiteX1" fmla="*/ 0 w 1368152"/>
                <a:gd name="connsiteY1" fmla="*/ 720080 h 792088"/>
                <a:gd name="connsiteX2" fmla="*/ 612068 w 1368152"/>
                <a:gd name="connsiteY2" fmla="*/ 0 h 792088"/>
                <a:gd name="connsiteX3" fmla="*/ 1368152 w 1368152"/>
                <a:gd name="connsiteY3" fmla="*/ 720080 h 792088"/>
                <a:gd name="connsiteX4" fmla="*/ 1080120 w 1368152"/>
                <a:gd name="connsiteY4" fmla="*/ 792088 h 792088"/>
                <a:gd name="connsiteX5" fmla="*/ 288032 w 1368152"/>
                <a:gd name="connsiteY5" fmla="*/ 720080 h 792088"/>
                <a:gd name="connsiteX0" fmla="*/ 288032 w 1368152"/>
                <a:gd name="connsiteY0" fmla="*/ 720080 h 720080"/>
                <a:gd name="connsiteX1" fmla="*/ 0 w 1368152"/>
                <a:gd name="connsiteY1" fmla="*/ 720080 h 720080"/>
                <a:gd name="connsiteX2" fmla="*/ 612068 w 1368152"/>
                <a:gd name="connsiteY2" fmla="*/ 0 h 720080"/>
                <a:gd name="connsiteX3" fmla="*/ 1368152 w 1368152"/>
                <a:gd name="connsiteY3" fmla="*/ 720080 h 720080"/>
                <a:gd name="connsiteX4" fmla="*/ 1080120 w 1368152"/>
                <a:gd name="connsiteY4" fmla="*/ 720080 h 720080"/>
                <a:gd name="connsiteX5" fmla="*/ 288032 w 1368152"/>
                <a:gd name="connsiteY5" fmla="*/ 720080 h 720080"/>
                <a:gd name="connsiteX0" fmla="*/ 360040 w 1440160"/>
                <a:gd name="connsiteY0" fmla="*/ 720080 h 720080"/>
                <a:gd name="connsiteX1" fmla="*/ 0 w 1440160"/>
                <a:gd name="connsiteY1" fmla="*/ 720080 h 720080"/>
                <a:gd name="connsiteX2" fmla="*/ 684076 w 1440160"/>
                <a:gd name="connsiteY2" fmla="*/ 0 h 720080"/>
                <a:gd name="connsiteX3" fmla="*/ 1440160 w 1440160"/>
                <a:gd name="connsiteY3" fmla="*/ 720080 h 720080"/>
                <a:gd name="connsiteX4" fmla="*/ 1152128 w 1440160"/>
                <a:gd name="connsiteY4" fmla="*/ 720080 h 720080"/>
                <a:gd name="connsiteX5" fmla="*/ 360040 w 1440160"/>
                <a:gd name="connsiteY5" fmla="*/ 720080 h 720080"/>
                <a:gd name="connsiteX0" fmla="*/ 360040 w 1440160"/>
                <a:gd name="connsiteY0" fmla="*/ 720080 h 720080"/>
                <a:gd name="connsiteX1" fmla="*/ 0 w 1440160"/>
                <a:gd name="connsiteY1" fmla="*/ 720080 h 720080"/>
                <a:gd name="connsiteX2" fmla="*/ 684076 w 1440160"/>
                <a:gd name="connsiteY2" fmla="*/ 0 h 720080"/>
                <a:gd name="connsiteX3" fmla="*/ 1440160 w 1440160"/>
                <a:gd name="connsiteY3" fmla="*/ 720080 h 720080"/>
                <a:gd name="connsiteX4" fmla="*/ 1152128 w 1440160"/>
                <a:gd name="connsiteY4" fmla="*/ 720080 h 720080"/>
                <a:gd name="connsiteX5" fmla="*/ 360040 w 1440160"/>
                <a:gd name="connsiteY5" fmla="*/ 720080 h 720080"/>
                <a:gd name="connsiteX0" fmla="*/ 360040 w 1440160"/>
                <a:gd name="connsiteY0" fmla="*/ 720080 h 720080"/>
                <a:gd name="connsiteX1" fmla="*/ 0 w 1440160"/>
                <a:gd name="connsiteY1" fmla="*/ 720080 h 720080"/>
                <a:gd name="connsiteX2" fmla="*/ 684076 w 1440160"/>
                <a:gd name="connsiteY2" fmla="*/ 0 h 720080"/>
                <a:gd name="connsiteX3" fmla="*/ 1440160 w 1440160"/>
                <a:gd name="connsiteY3" fmla="*/ 720080 h 720080"/>
                <a:gd name="connsiteX4" fmla="*/ 1152128 w 1440160"/>
                <a:gd name="connsiteY4" fmla="*/ 720080 h 720080"/>
                <a:gd name="connsiteX5" fmla="*/ 360040 w 1440160"/>
                <a:gd name="connsiteY5" fmla="*/ 720080 h 720080"/>
                <a:gd name="connsiteX0" fmla="*/ 360040 w 1440160"/>
                <a:gd name="connsiteY0" fmla="*/ 720080 h 720080"/>
                <a:gd name="connsiteX1" fmla="*/ 0 w 1440160"/>
                <a:gd name="connsiteY1" fmla="*/ 720080 h 720080"/>
                <a:gd name="connsiteX2" fmla="*/ 684076 w 1440160"/>
                <a:gd name="connsiteY2" fmla="*/ 0 h 720080"/>
                <a:gd name="connsiteX3" fmla="*/ 1440160 w 1440160"/>
                <a:gd name="connsiteY3" fmla="*/ 720080 h 720080"/>
                <a:gd name="connsiteX4" fmla="*/ 1152128 w 1440160"/>
                <a:gd name="connsiteY4" fmla="*/ 720080 h 720080"/>
                <a:gd name="connsiteX5" fmla="*/ 360040 w 1440160"/>
                <a:gd name="connsiteY5" fmla="*/ 720080 h 720080"/>
                <a:gd name="connsiteX0" fmla="*/ 490964 w 1571084"/>
                <a:gd name="connsiteY0" fmla="*/ 720080 h 720080"/>
                <a:gd name="connsiteX1" fmla="*/ 0 w 1571084"/>
                <a:gd name="connsiteY1" fmla="*/ 720080 h 720080"/>
                <a:gd name="connsiteX2" fmla="*/ 815000 w 1571084"/>
                <a:gd name="connsiteY2" fmla="*/ 0 h 720080"/>
                <a:gd name="connsiteX3" fmla="*/ 1571084 w 1571084"/>
                <a:gd name="connsiteY3" fmla="*/ 720080 h 720080"/>
                <a:gd name="connsiteX4" fmla="*/ 1283052 w 1571084"/>
                <a:gd name="connsiteY4" fmla="*/ 720080 h 720080"/>
                <a:gd name="connsiteX5" fmla="*/ 490964 w 1571084"/>
                <a:gd name="connsiteY5" fmla="*/ 720080 h 720080"/>
                <a:gd name="connsiteX0" fmla="*/ 490964 w 1571084"/>
                <a:gd name="connsiteY0" fmla="*/ 720080 h 720080"/>
                <a:gd name="connsiteX1" fmla="*/ 0 w 1571084"/>
                <a:gd name="connsiteY1" fmla="*/ 720080 h 720080"/>
                <a:gd name="connsiteX2" fmla="*/ 815000 w 1571084"/>
                <a:gd name="connsiteY2" fmla="*/ 0 h 720080"/>
                <a:gd name="connsiteX3" fmla="*/ 1571084 w 1571084"/>
                <a:gd name="connsiteY3" fmla="*/ 720080 h 720080"/>
                <a:gd name="connsiteX4" fmla="*/ 1283052 w 1571084"/>
                <a:gd name="connsiteY4" fmla="*/ 720080 h 720080"/>
                <a:gd name="connsiteX5" fmla="*/ 490964 w 1571084"/>
                <a:gd name="connsiteY5" fmla="*/ 720080 h 720080"/>
                <a:gd name="connsiteX0" fmla="*/ 490964 w 1571084"/>
                <a:gd name="connsiteY0" fmla="*/ 654618 h 654618"/>
                <a:gd name="connsiteX1" fmla="*/ 0 w 1571084"/>
                <a:gd name="connsiteY1" fmla="*/ 654618 h 654618"/>
                <a:gd name="connsiteX2" fmla="*/ 785542 w 1571084"/>
                <a:gd name="connsiteY2" fmla="*/ 0 h 654618"/>
                <a:gd name="connsiteX3" fmla="*/ 1571084 w 1571084"/>
                <a:gd name="connsiteY3" fmla="*/ 654618 h 654618"/>
                <a:gd name="connsiteX4" fmla="*/ 1283052 w 1571084"/>
                <a:gd name="connsiteY4" fmla="*/ 654618 h 654618"/>
                <a:gd name="connsiteX5" fmla="*/ 490964 w 1571084"/>
                <a:gd name="connsiteY5" fmla="*/ 654618 h 654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71084" h="654618">
                  <a:moveTo>
                    <a:pt x="490964" y="654618"/>
                  </a:moveTo>
                  <a:lnTo>
                    <a:pt x="0" y="654618"/>
                  </a:lnTo>
                  <a:cubicBezTo>
                    <a:pt x="564304" y="570686"/>
                    <a:pt x="728760" y="188836"/>
                    <a:pt x="785542" y="0"/>
                  </a:cubicBezTo>
                  <a:cubicBezTo>
                    <a:pt x="821546" y="192021"/>
                    <a:pt x="962746" y="569967"/>
                    <a:pt x="1571084" y="654618"/>
                  </a:cubicBezTo>
                  <a:lnTo>
                    <a:pt x="1283052" y="654618"/>
                  </a:lnTo>
                  <a:lnTo>
                    <a:pt x="490964" y="654618"/>
                  </a:lnTo>
                  <a:close/>
                </a:path>
              </a:pathLst>
            </a:custGeom>
            <a:solidFill>
              <a:srgbClr val="EAEAEA">
                <a:alpha val="8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PT" dirty="0"/>
                <a:t>                </a:t>
              </a:r>
            </a:p>
          </p:txBody>
        </p:sp>
      </p:grpSp>
      <p:sp>
        <p:nvSpPr>
          <p:cNvPr id="9220" name="CaixaDeTexto 3"/>
          <p:cNvSpPr txBox="1">
            <a:spLocks noChangeArrowheads="1"/>
          </p:cNvSpPr>
          <p:nvPr/>
        </p:nvSpPr>
        <p:spPr bwMode="auto">
          <a:xfrm>
            <a:off x="352424" y="656110"/>
            <a:ext cx="6451824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pt-PT" sz="3200" b="1" dirty="0" err="1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Plantas</a:t>
            </a:r>
            <a:r>
              <a:rPr lang="en-US" altLang="pt-PT" sz="3200" b="1" dirty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pt-PT" sz="3200" b="1" dirty="0" err="1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biotecnológicas</a:t>
            </a:r>
            <a:r>
              <a:rPr lang="en-US" altLang="pt-PT" sz="3200" b="1" dirty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para um </a:t>
            </a:r>
            <a:endParaRPr lang="en-US" altLang="pt-PT" sz="3200" b="1" dirty="0" smtClean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/>
            <a:r>
              <a:rPr lang="en-US" altLang="pt-PT" sz="32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pt-PT" sz="3200" b="1" dirty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                 </a:t>
            </a:r>
            <a:r>
              <a:rPr lang="en-US" altLang="pt-PT" sz="3200" b="1" dirty="0" err="1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ambiente</a:t>
            </a:r>
            <a:r>
              <a:rPr lang="en-US" altLang="pt-PT" sz="3200" b="1" dirty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pt-PT" sz="3200" b="1" dirty="0" err="1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sustentável</a:t>
            </a:r>
            <a:r>
              <a:rPr lang="en-US" altLang="pt-PT" sz="3200" b="1" dirty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–</a:t>
            </a:r>
          </a:p>
          <a:p>
            <a:pPr eaLnBrk="1" hangingPunct="1"/>
            <a:endParaRPr lang="en-US" altLang="pt-PT" sz="1600" b="1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/>
            <a:r>
              <a:rPr lang="en-US" altLang="pt-PT" sz="3200" b="1" i="1" dirty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	</a:t>
            </a:r>
            <a:r>
              <a:rPr lang="en-US" altLang="pt-PT" sz="3200" b="1" i="1" dirty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	     </a:t>
            </a:r>
            <a:r>
              <a:rPr lang="pt-PT" altLang="pt-PT" sz="3200" i="1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criar </a:t>
            </a:r>
            <a:r>
              <a:rPr lang="pt-PT" altLang="pt-PT" sz="3200" i="1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um mundo melhor</a:t>
            </a:r>
            <a:endParaRPr lang="pt-PT" altLang="pt-PT" sz="3200" i="1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9221" name="Picture 7" descr="C:\Users\lilianafaria\Desktop\sit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2924175"/>
            <a:ext cx="2492376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Z:\Geral\ITQB  Logo\png\png_site\logo_itqb_nova_hor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5" t="29002" r="7339" b="30137"/>
          <a:stretch/>
        </p:blipFill>
        <p:spPr bwMode="auto">
          <a:xfrm>
            <a:off x="4471752" y="4420177"/>
            <a:ext cx="2664296" cy="9005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upo 12"/>
          <p:cNvGrpSpPr/>
          <p:nvPr/>
        </p:nvGrpSpPr>
        <p:grpSpPr>
          <a:xfrm>
            <a:off x="-5410" y="5675359"/>
            <a:ext cx="2208523" cy="360040"/>
            <a:chOff x="5075023" y="1772816"/>
            <a:chExt cx="1545707" cy="360040"/>
          </a:xfrm>
        </p:grpSpPr>
        <p:sp>
          <p:nvSpPr>
            <p:cNvPr id="14" name="Oval 13"/>
            <p:cNvSpPr/>
            <p:nvPr/>
          </p:nvSpPr>
          <p:spPr>
            <a:xfrm>
              <a:off x="6286248" y="1772816"/>
              <a:ext cx="334482" cy="36004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15" name="Rectângulo 13"/>
            <p:cNvSpPr/>
            <p:nvPr/>
          </p:nvSpPr>
          <p:spPr>
            <a:xfrm>
              <a:off x="5075023" y="1772816"/>
              <a:ext cx="1368152" cy="36004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Inês Matias Luís</a:t>
              </a:r>
              <a:endParaRPr lang="pt-PT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16" name="Grupo 11"/>
          <p:cNvGrpSpPr/>
          <p:nvPr/>
        </p:nvGrpSpPr>
        <p:grpSpPr>
          <a:xfrm>
            <a:off x="-8336" y="6118149"/>
            <a:ext cx="5660456" cy="753962"/>
            <a:chOff x="5077532" y="1783558"/>
            <a:chExt cx="991219" cy="360040"/>
          </a:xfrm>
        </p:grpSpPr>
        <p:sp>
          <p:nvSpPr>
            <p:cNvPr id="17" name="Oval 16"/>
            <p:cNvSpPr/>
            <p:nvPr/>
          </p:nvSpPr>
          <p:spPr>
            <a:xfrm>
              <a:off x="5943100" y="1783558"/>
              <a:ext cx="125651" cy="36004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18" name="Rectângulo 16"/>
            <p:cNvSpPr/>
            <p:nvPr/>
          </p:nvSpPr>
          <p:spPr>
            <a:xfrm>
              <a:off x="5077532" y="1783558"/>
              <a:ext cx="934466" cy="36004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2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 </a:t>
              </a:r>
              <a:endParaRPr lang="pt-PT" sz="20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19" name="Rectângulo 1"/>
          <p:cNvSpPr/>
          <p:nvPr/>
        </p:nvSpPr>
        <p:spPr>
          <a:xfrm>
            <a:off x="182994" y="6144281"/>
            <a:ext cx="561314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“</a:t>
            </a:r>
            <a:r>
              <a:rPr lang="en-US" sz="1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MolBioS</a:t>
            </a:r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PhD </a:t>
            </a:r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Program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– 2016 </a:t>
            </a:r>
          </a:p>
          <a:p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(course “Plant 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Biotechnology for Sustainability and Global </a:t>
            </a:r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Economy”)</a:t>
            </a:r>
            <a:endParaRPr lang="en-US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pt-PT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0" name="Imagem 11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88" t="9359" r="2470" b="18984"/>
          <a:stretch/>
        </p:blipFill>
        <p:spPr>
          <a:xfrm>
            <a:off x="8015623" y="6241883"/>
            <a:ext cx="1112689" cy="616117"/>
          </a:xfrm>
          <a:prstGeom prst="rect">
            <a:avLst/>
          </a:prstGeom>
          <a:solidFill>
            <a:srgbClr val="E8E8E8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611560" y="404664"/>
            <a:ext cx="6696744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5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b="0" dirty="0" err="1" smtClean="0"/>
              <a:t>Mensagem</a:t>
            </a:r>
            <a:r>
              <a:rPr lang="en-US" b="0" dirty="0" smtClean="0"/>
              <a:t> a </a:t>
            </a:r>
            <a:r>
              <a:rPr lang="en-US" b="0" dirty="0" err="1" smtClean="0"/>
              <a:t>reter</a:t>
            </a:r>
            <a:endParaRPr lang="en-US" b="0" dirty="0"/>
          </a:p>
        </p:txBody>
      </p:sp>
      <p:sp>
        <p:nvSpPr>
          <p:cNvPr id="7" name="Cortar Retângulo de Canto Diagonal 6"/>
          <p:cNvSpPr/>
          <p:nvPr/>
        </p:nvSpPr>
        <p:spPr>
          <a:xfrm>
            <a:off x="618129" y="2780928"/>
            <a:ext cx="6120680" cy="991731"/>
          </a:xfrm>
          <a:prstGeom prst="snip2DiagRect">
            <a:avLst/>
          </a:prstGeom>
          <a:noFill/>
          <a:ln w="57150">
            <a:solidFill>
              <a:srgbClr val="57585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587400"/>
                </a:solidFill>
                <a:latin typeface="Arial Narrow" panose="020B0606020202030204" pitchFamily="34" charset="0"/>
                <a:cs typeface="MV Boli" panose="02000500030200090000" pitchFamily="2" charset="0"/>
              </a:rPr>
              <a:t>A </a:t>
            </a:r>
            <a:r>
              <a:rPr lang="en-US" sz="2400" b="1" dirty="0" err="1" smtClean="0">
                <a:solidFill>
                  <a:srgbClr val="587400"/>
                </a:solidFill>
                <a:latin typeface="Arial Narrow" panose="020B0606020202030204" pitchFamily="34" charset="0"/>
                <a:cs typeface="MV Boli" panose="02000500030200090000" pitchFamily="2" charset="0"/>
              </a:rPr>
              <a:t>Agricultura</a:t>
            </a:r>
            <a:r>
              <a:rPr lang="en-US" sz="2400" b="1" dirty="0" smtClean="0">
                <a:solidFill>
                  <a:srgbClr val="587400"/>
                </a:solidFill>
                <a:latin typeface="Arial Narrow" panose="020B0606020202030204" pitchFamily="34" charset="0"/>
                <a:cs typeface="MV Boli" panose="02000500030200090000" pitchFamily="2" charset="0"/>
              </a:rPr>
              <a:t> </a:t>
            </a:r>
            <a:r>
              <a:rPr lang="en-US" sz="2400" b="1" dirty="0" err="1" smtClean="0">
                <a:solidFill>
                  <a:srgbClr val="587400"/>
                </a:solidFill>
                <a:latin typeface="Arial Narrow" panose="020B0606020202030204" pitchFamily="34" charset="0"/>
                <a:cs typeface="MV Boli" panose="02000500030200090000" pitchFamily="2" charset="0"/>
              </a:rPr>
              <a:t>Sustentável</a:t>
            </a:r>
            <a:r>
              <a:rPr lang="en-US" sz="2400" b="1" dirty="0" smtClean="0">
                <a:solidFill>
                  <a:srgbClr val="587400"/>
                </a:solidFill>
                <a:latin typeface="Arial Narrow" panose="020B0606020202030204" pitchFamily="34" charset="0"/>
                <a:cs typeface="MV Boli" panose="02000500030200090000" pitchFamily="2" charset="0"/>
              </a:rPr>
              <a:t>  </a:t>
            </a:r>
            <a:r>
              <a:rPr lang="en-US" sz="2400" b="1" dirty="0" err="1" smtClean="0">
                <a:solidFill>
                  <a:srgbClr val="587400"/>
                </a:solidFill>
                <a:latin typeface="Arial Narrow" panose="020B0606020202030204" pitchFamily="34" charset="0"/>
                <a:cs typeface="MV Boli" panose="02000500030200090000" pitchFamily="2" charset="0"/>
              </a:rPr>
              <a:t>está</a:t>
            </a:r>
            <a:r>
              <a:rPr lang="en-US" sz="2400" b="1" dirty="0" smtClean="0">
                <a:solidFill>
                  <a:srgbClr val="587400"/>
                </a:solidFill>
                <a:latin typeface="Arial Narrow" panose="020B0606020202030204" pitchFamily="34" charset="0"/>
                <a:cs typeface="MV Boli" panose="02000500030200090000" pitchFamily="2" charset="0"/>
              </a:rPr>
              <a:t> </a:t>
            </a:r>
            <a:r>
              <a:rPr lang="en-US" sz="2400" b="1" dirty="0" err="1" smtClean="0">
                <a:solidFill>
                  <a:srgbClr val="587400"/>
                </a:solidFill>
                <a:latin typeface="Arial Narrow" panose="020B0606020202030204" pitchFamily="34" charset="0"/>
                <a:cs typeface="MV Boli" panose="02000500030200090000" pitchFamily="2" charset="0"/>
              </a:rPr>
              <a:t>ao</a:t>
            </a:r>
            <a:r>
              <a:rPr lang="en-US" sz="2400" b="1" dirty="0" smtClean="0">
                <a:solidFill>
                  <a:srgbClr val="587400"/>
                </a:solidFill>
                <a:latin typeface="Arial Narrow" panose="020B0606020202030204" pitchFamily="34" charset="0"/>
                <a:cs typeface="MV Boli" panose="02000500030200090000" pitchFamily="2" charset="0"/>
              </a:rPr>
              <a:t> </a:t>
            </a:r>
            <a:r>
              <a:rPr lang="en-US" sz="2400" b="1" dirty="0" err="1" smtClean="0">
                <a:solidFill>
                  <a:srgbClr val="587400"/>
                </a:solidFill>
                <a:latin typeface="Arial Narrow" panose="020B0606020202030204" pitchFamily="34" charset="0"/>
                <a:cs typeface="MV Boli" panose="02000500030200090000" pitchFamily="2" charset="0"/>
              </a:rPr>
              <a:t>nosso</a:t>
            </a:r>
            <a:r>
              <a:rPr lang="en-US" sz="2400" b="1" dirty="0" smtClean="0">
                <a:solidFill>
                  <a:srgbClr val="587400"/>
                </a:solidFill>
                <a:latin typeface="Arial Narrow" panose="020B0606020202030204" pitchFamily="34" charset="0"/>
                <a:cs typeface="MV Boli" panose="02000500030200090000" pitchFamily="2" charset="0"/>
              </a:rPr>
              <a:t> </a:t>
            </a:r>
            <a:r>
              <a:rPr lang="en-US" sz="2400" b="1" dirty="0" err="1" smtClean="0">
                <a:solidFill>
                  <a:srgbClr val="587400"/>
                </a:solidFill>
                <a:latin typeface="Arial Narrow" panose="020B0606020202030204" pitchFamily="34" charset="0"/>
                <a:cs typeface="MV Boli" panose="02000500030200090000" pitchFamily="2" charset="0"/>
              </a:rPr>
              <a:t>alcance</a:t>
            </a:r>
            <a:r>
              <a:rPr lang="en-US" sz="2400" b="1" dirty="0" smtClean="0">
                <a:solidFill>
                  <a:srgbClr val="587400"/>
                </a:solidFill>
                <a:latin typeface="Arial Narrow" panose="020B0606020202030204" pitchFamily="34" charset="0"/>
                <a:cs typeface="MV Boli" panose="02000500030200090000" pitchFamily="2" charset="0"/>
              </a:rPr>
              <a:t> com a </a:t>
            </a:r>
            <a:r>
              <a:rPr lang="en-US" sz="2400" b="1" dirty="0" err="1" smtClean="0">
                <a:solidFill>
                  <a:srgbClr val="587400"/>
                </a:solidFill>
                <a:latin typeface="Arial Narrow" panose="020B0606020202030204" pitchFamily="34" charset="0"/>
                <a:cs typeface="MV Boli" panose="02000500030200090000" pitchFamily="2" charset="0"/>
              </a:rPr>
              <a:t>ajuda</a:t>
            </a:r>
            <a:r>
              <a:rPr lang="en-US" sz="2400" b="1" dirty="0" smtClean="0">
                <a:solidFill>
                  <a:srgbClr val="587400"/>
                </a:solidFill>
                <a:latin typeface="Arial Narrow" panose="020B0606020202030204" pitchFamily="34" charset="0"/>
                <a:cs typeface="MV Boli" panose="02000500030200090000" pitchFamily="2" charset="0"/>
              </a:rPr>
              <a:t> de </a:t>
            </a:r>
            <a:r>
              <a:rPr lang="en-US" sz="2400" b="1" dirty="0" err="1" smtClean="0">
                <a:solidFill>
                  <a:srgbClr val="587400"/>
                </a:solidFill>
                <a:latin typeface="Arial Narrow" panose="020B0606020202030204" pitchFamily="34" charset="0"/>
                <a:cs typeface="MV Boli" panose="02000500030200090000" pitchFamily="2" charset="0"/>
              </a:rPr>
              <a:t>plantas</a:t>
            </a:r>
            <a:r>
              <a:rPr lang="en-US" sz="2400" b="1" dirty="0" smtClean="0">
                <a:solidFill>
                  <a:srgbClr val="587400"/>
                </a:solidFill>
                <a:latin typeface="Arial Narrow" panose="020B0606020202030204" pitchFamily="34" charset="0"/>
                <a:cs typeface="MV Boli" panose="02000500030200090000" pitchFamily="2" charset="0"/>
              </a:rPr>
              <a:t> </a:t>
            </a:r>
            <a:r>
              <a:rPr lang="en-US" sz="2400" b="1" dirty="0" err="1" smtClean="0">
                <a:solidFill>
                  <a:srgbClr val="587400"/>
                </a:solidFill>
                <a:latin typeface="Arial Narrow" panose="020B0606020202030204" pitchFamily="34" charset="0"/>
                <a:cs typeface="MV Boli" panose="02000500030200090000" pitchFamily="2" charset="0"/>
              </a:rPr>
              <a:t>biotecnológicas</a:t>
            </a:r>
            <a:r>
              <a:rPr lang="en-US" sz="2400" b="1" dirty="0" smtClean="0">
                <a:solidFill>
                  <a:srgbClr val="587400"/>
                </a:solidFill>
                <a:latin typeface="Arial Narrow" panose="020B0606020202030204" pitchFamily="34" charset="0"/>
                <a:cs typeface="MV Boli" panose="02000500030200090000" pitchFamily="2" charset="0"/>
              </a:rPr>
              <a:t> </a:t>
            </a:r>
            <a:endParaRPr lang="en-US" sz="2400" b="1" baseline="-25000" dirty="0">
              <a:solidFill>
                <a:srgbClr val="587400"/>
              </a:solidFill>
              <a:latin typeface="Arial Narrow" panose="020B0606020202030204" pitchFamily="34" charset="0"/>
              <a:cs typeface="MV Boli" panose="02000500030200090000" pitchFamily="2" charset="0"/>
            </a:endParaRPr>
          </a:p>
        </p:txBody>
      </p:sp>
      <p:sp>
        <p:nvSpPr>
          <p:cNvPr id="8" name="Cortar Retângulo de Canto Diagonal 7"/>
          <p:cNvSpPr/>
          <p:nvPr/>
        </p:nvSpPr>
        <p:spPr>
          <a:xfrm>
            <a:off x="1691680" y="4077072"/>
            <a:ext cx="6480720" cy="1432500"/>
          </a:xfrm>
          <a:prstGeom prst="snip2DiagRect">
            <a:avLst/>
          </a:prstGeom>
          <a:noFill/>
          <a:ln w="57150">
            <a:solidFill>
              <a:srgbClr val="57585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587400"/>
                </a:solidFill>
                <a:latin typeface="Arial Narrow" panose="020B0606020202030204" pitchFamily="34" charset="0"/>
                <a:cs typeface="MV Boli" panose="02000500030200090000" pitchFamily="2" charset="0"/>
              </a:rPr>
              <a:t>Adicionalmente</a:t>
            </a:r>
            <a:r>
              <a:rPr lang="en-US" sz="2400" b="1" dirty="0" smtClean="0">
                <a:solidFill>
                  <a:srgbClr val="587400"/>
                </a:solidFill>
                <a:latin typeface="Arial Narrow" panose="020B0606020202030204" pitchFamily="34" charset="0"/>
                <a:cs typeface="MV Boli" panose="02000500030200090000" pitchFamily="2" charset="0"/>
              </a:rPr>
              <a:t>, as </a:t>
            </a:r>
            <a:r>
              <a:rPr lang="en-US" sz="2400" b="1" dirty="0" err="1" smtClean="0">
                <a:solidFill>
                  <a:srgbClr val="587400"/>
                </a:solidFill>
                <a:latin typeface="Arial Narrow" panose="020B0606020202030204" pitchFamily="34" charset="0"/>
                <a:cs typeface="MV Boli" panose="02000500030200090000" pitchFamily="2" charset="0"/>
              </a:rPr>
              <a:t>plantas</a:t>
            </a:r>
            <a:r>
              <a:rPr lang="en-US" sz="2400" b="1" dirty="0" smtClean="0">
                <a:solidFill>
                  <a:srgbClr val="587400"/>
                </a:solidFill>
                <a:latin typeface="Arial Narrow" panose="020B0606020202030204" pitchFamily="34" charset="0"/>
                <a:cs typeface="MV Boli" panose="02000500030200090000" pitchFamily="2" charset="0"/>
              </a:rPr>
              <a:t> </a:t>
            </a:r>
            <a:r>
              <a:rPr lang="en-US" sz="2400" b="1" dirty="0" err="1" smtClean="0">
                <a:solidFill>
                  <a:srgbClr val="587400"/>
                </a:solidFill>
                <a:latin typeface="Arial Narrow" panose="020B0606020202030204" pitchFamily="34" charset="0"/>
                <a:cs typeface="MV Boli" panose="02000500030200090000" pitchFamily="2" charset="0"/>
              </a:rPr>
              <a:t>biotecnológicas</a:t>
            </a:r>
            <a:r>
              <a:rPr lang="en-US" sz="2400" b="1" dirty="0" smtClean="0">
                <a:solidFill>
                  <a:srgbClr val="587400"/>
                </a:solidFill>
                <a:latin typeface="Arial Narrow" panose="020B0606020202030204" pitchFamily="34" charset="0"/>
                <a:cs typeface="MV Boli" panose="02000500030200090000" pitchFamily="2" charset="0"/>
              </a:rPr>
              <a:t> </a:t>
            </a:r>
            <a:r>
              <a:rPr lang="en-US" sz="2400" b="1" dirty="0" err="1" smtClean="0">
                <a:solidFill>
                  <a:srgbClr val="587400"/>
                </a:solidFill>
                <a:latin typeface="Arial Narrow" panose="020B0606020202030204" pitchFamily="34" charset="0"/>
                <a:cs typeface="MV Boli" panose="02000500030200090000" pitchFamily="2" charset="0"/>
              </a:rPr>
              <a:t>podem</a:t>
            </a:r>
            <a:r>
              <a:rPr lang="en-US" sz="2400" b="1" dirty="0" smtClean="0">
                <a:solidFill>
                  <a:srgbClr val="587400"/>
                </a:solidFill>
                <a:latin typeface="Arial Narrow" panose="020B0606020202030204" pitchFamily="34" charset="0"/>
                <a:cs typeface="MV Boli" panose="02000500030200090000" pitchFamily="2" charset="0"/>
              </a:rPr>
              <a:t> </a:t>
            </a:r>
            <a:r>
              <a:rPr lang="en-US" sz="2400" b="1" dirty="0" err="1" smtClean="0">
                <a:solidFill>
                  <a:srgbClr val="587400"/>
                </a:solidFill>
                <a:latin typeface="Arial Narrow" panose="020B0606020202030204" pitchFamily="34" charset="0"/>
                <a:cs typeface="MV Boli" panose="02000500030200090000" pitchFamily="2" charset="0"/>
              </a:rPr>
              <a:t>ajudar</a:t>
            </a:r>
            <a:r>
              <a:rPr lang="en-US" sz="2400" b="1" dirty="0" smtClean="0">
                <a:solidFill>
                  <a:srgbClr val="587400"/>
                </a:solidFill>
                <a:latin typeface="Arial Narrow" panose="020B0606020202030204" pitchFamily="34" charset="0"/>
                <a:cs typeface="MV Boli" panose="02000500030200090000" pitchFamily="2" charset="0"/>
              </a:rPr>
              <a:t> a </a:t>
            </a:r>
            <a:r>
              <a:rPr lang="en-US" sz="2400" b="1" dirty="0" err="1" smtClean="0">
                <a:solidFill>
                  <a:srgbClr val="587400"/>
                </a:solidFill>
                <a:latin typeface="Arial Narrow" panose="020B0606020202030204" pitchFamily="34" charset="0"/>
                <a:cs typeface="MV Boli" panose="02000500030200090000" pitchFamily="2" charset="0"/>
              </a:rPr>
              <a:t>recuperar</a:t>
            </a:r>
            <a:r>
              <a:rPr lang="en-US" sz="2400" b="1" dirty="0" smtClean="0">
                <a:solidFill>
                  <a:srgbClr val="587400"/>
                </a:solidFill>
                <a:latin typeface="Arial Narrow" panose="020B0606020202030204" pitchFamily="34" charset="0"/>
                <a:cs typeface="MV Boli" panose="02000500030200090000" pitchFamily="2" charset="0"/>
              </a:rPr>
              <a:t> </a:t>
            </a:r>
            <a:r>
              <a:rPr lang="en-US" sz="2400" b="1" dirty="0" err="1" smtClean="0">
                <a:solidFill>
                  <a:srgbClr val="587400"/>
                </a:solidFill>
                <a:latin typeface="Arial Narrow" panose="020B0606020202030204" pitchFamily="34" charset="0"/>
                <a:cs typeface="MV Boli" panose="02000500030200090000" pitchFamily="2" charset="0"/>
              </a:rPr>
              <a:t>os</a:t>
            </a:r>
            <a:r>
              <a:rPr lang="en-US" sz="2400" b="1" dirty="0" smtClean="0">
                <a:solidFill>
                  <a:srgbClr val="587400"/>
                </a:solidFill>
                <a:latin typeface="Arial Narrow" panose="020B0606020202030204" pitchFamily="34" charset="0"/>
                <a:cs typeface="MV Boli" panose="02000500030200090000" pitchFamily="2" charset="0"/>
              </a:rPr>
              <a:t> </a:t>
            </a:r>
            <a:r>
              <a:rPr lang="en-US" sz="2400" b="1" dirty="0" err="1" smtClean="0">
                <a:solidFill>
                  <a:srgbClr val="587400"/>
                </a:solidFill>
                <a:latin typeface="Arial Narrow" panose="020B0606020202030204" pitchFamily="34" charset="0"/>
                <a:cs typeface="MV Boli" panose="02000500030200090000" pitchFamily="2" charset="0"/>
              </a:rPr>
              <a:t>ecossistemas</a:t>
            </a:r>
            <a:r>
              <a:rPr lang="en-US" sz="2400" b="1" dirty="0" smtClean="0">
                <a:solidFill>
                  <a:srgbClr val="587400"/>
                </a:solidFill>
                <a:latin typeface="Arial Narrow" panose="020B0606020202030204" pitchFamily="34" charset="0"/>
                <a:cs typeface="MV Boli" panose="02000500030200090000" pitchFamily="2" charset="0"/>
              </a:rPr>
              <a:t> </a:t>
            </a:r>
            <a:r>
              <a:rPr lang="en-US" sz="2400" b="1" dirty="0" err="1" smtClean="0">
                <a:solidFill>
                  <a:srgbClr val="587400"/>
                </a:solidFill>
                <a:latin typeface="Arial Narrow" panose="020B0606020202030204" pitchFamily="34" charset="0"/>
                <a:cs typeface="MV Boli" panose="02000500030200090000" pitchFamily="2" charset="0"/>
              </a:rPr>
              <a:t>degradados</a:t>
            </a:r>
            <a:r>
              <a:rPr lang="en-US" sz="2400" b="1" dirty="0" smtClean="0">
                <a:solidFill>
                  <a:srgbClr val="587400"/>
                </a:solidFill>
                <a:latin typeface="Arial Narrow" panose="020B0606020202030204" pitchFamily="34" charset="0"/>
                <a:cs typeface="MV Boli" panose="02000500030200090000" pitchFamily="2" charset="0"/>
              </a:rPr>
              <a:t> e </a:t>
            </a:r>
            <a:r>
              <a:rPr lang="en-US" sz="2400" b="1" dirty="0" err="1" smtClean="0">
                <a:solidFill>
                  <a:srgbClr val="587400"/>
                </a:solidFill>
                <a:latin typeface="Arial Narrow" panose="020B0606020202030204" pitchFamily="34" charset="0"/>
                <a:cs typeface="MV Boli" panose="02000500030200090000" pitchFamily="2" charset="0"/>
              </a:rPr>
              <a:t>esgotados</a:t>
            </a:r>
            <a:endParaRPr lang="en-US" sz="2400" b="1" baseline="-25000" dirty="0">
              <a:solidFill>
                <a:srgbClr val="587400"/>
              </a:solidFill>
              <a:latin typeface="Arial Narrow" panose="020B0606020202030204" pitchFamily="34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5623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6696744" cy="792088"/>
          </a:xfrm>
        </p:spPr>
        <p:txBody>
          <a:bodyPr/>
          <a:lstStyle/>
          <a:p>
            <a:pPr algn="ctr"/>
            <a:r>
              <a:rPr lang="en-US" b="0" dirty="0" smtClean="0"/>
              <a:t>A </a:t>
            </a:r>
            <a:r>
              <a:rPr lang="en-US" b="0" dirty="0" err="1" smtClean="0"/>
              <a:t>maioria</a:t>
            </a:r>
            <a:r>
              <a:rPr lang="en-US" b="0" dirty="0" smtClean="0"/>
              <a:t> das </a:t>
            </a:r>
            <a:r>
              <a:rPr lang="en-US" b="0" dirty="0" err="1" smtClean="0"/>
              <a:t>práticas</a:t>
            </a:r>
            <a:r>
              <a:rPr lang="en-US" b="0" dirty="0" smtClean="0"/>
              <a:t> </a:t>
            </a:r>
            <a:r>
              <a:rPr lang="en-US" b="0" dirty="0" err="1" smtClean="0"/>
              <a:t>agrícolas</a:t>
            </a:r>
            <a:r>
              <a:rPr lang="en-US" b="0" dirty="0" smtClean="0"/>
              <a:t> </a:t>
            </a:r>
            <a:r>
              <a:rPr lang="en-US" b="0" dirty="0" err="1" smtClean="0"/>
              <a:t>carecem</a:t>
            </a:r>
            <a:r>
              <a:rPr lang="en-US" b="0" dirty="0" smtClean="0"/>
              <a:t> de </a:t>
            </a:r>
            <a:r>
              <a:rPr lang="en-US" b="0" dirty="0" err="1" smtClean="0"/>
              <a:t>sustentabilidade</a:t>
            </a:r>
            <a:r>
              <a:rPr lang="en-US" b="0" dirty="0" smtClean="0"/>
              <a:t> </a:t>
            </a:r>
            <a:r>
              <a:rPr lang="en-US" b="0" dirty="0" err="1" smtClean="0"/>
              <a:t>ambiental</a:t>
            </a:r>
            <a:endParaRPr lang="en-US" b="0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850002467"/>
              </p:ext>
            </p:extLst>
          </p:nvPr>
        </p:nvGraphicFramePr>
        <p:xfrm>
          <a:off x="-252536" y="1916832"/>
          <a:ext cx="6336704" cy="4768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5076056" y="2492896"/>
            <a:ext cx="39090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587400"/>
                </a:solidFill>
                <a:latin typeface="Arial Narrow" panose="020B0606020202030204" pitchFamily="34" charset="0"/>
                <a:cs typeface="MV Boli" panose="02000500030200090000" pitchFamily="2" charset="0"/>
              </a:rPr>
              <a:t>Conseguir</a:t>
            </a:r>
            <a:r>
              <a:rPr lang="en-US" sz="2400" b="1" dirty="0" smtClean="0">
                <a:solidFill>
                  <a:srgbClr val="587400"/>
                </a:solidFill>
                <a:latin typeface="Arial Narrow" panose="020B0606020202030204" pitchFamily="34" charset="0"/>
                <a:cs typeface="MV Boli" panose="02000500030200090000" pitchFamily="2" charset="0"/>
              </a:rPr>
              <a:t>-se-á </a:t>
            </a:r>
            <a:r>
              <a:rPr lang="en-US" sz="2400" b="1" dirty="0" err="1" smtClean="0">
                <a:solidFill>
                  <a:srgbClr val="587400"/>
                </a:solidFill>
                <a:latin typeface="Arial Narrow" panose="020B0606020202030204" pitchFamily="34" charset="0"/>
                <a:cs typeface="MV Boli" panose="02000500030200090000" pitchFamily="2" charset="0"/>
              </a:rPr>
              <a:t>reduzir</a:t>
            </a:r>
            <a:r>
              <a:rPr lang="en-US" sz="2400" b="1" dirty="0" smtClean="0">
                <a:solidFill>
                  <a:srgbClr val="587400"/>
                </a:solidFill>
                <a:latin typeface="Arial Narrow" panose="020B0606020202030204" pitchFamily="34" charset="0"/>
                <a:cs typeface="MV Boli" panose="02000500030200090000" pitchFamily="2" charset="0"/>
              </a:rPr>
              <a:t> o </a:t>
            </a:r>
            <a:r>
              <a:rPr lang="en-US" sz="2400" b="1" dirty="0" err="1" smtClean="0">
                <a:solidFill>
                  <a:srgbClr val="587400"/>
                </a:solidFill>
                <a:latin typeface="Arial Narrow" panose="020B0606020202030204" pitchFamily="34" charset="0"/>
                <a:cs typeface="MV Boli" panose="02000500030200090000" pitchFamily="2" charset="0"/>
              </a:rPr>
              <a:t>seu</a:t>
            </a:r>
            <a:r>
              <a:rPr lang="en-US" sz="2400" b="1" dirty="0" smtClean="0">
                <a:solidFill>
                  <a:srgbClr val="587400"/>
                </a:solidFill>
                <a:latin typeface="Arial Narrow" panose="020B0606020202030204" pitchFamily="34" charset="0"/>
                <a:cs typeface="MV Boli" panose="02000500030200090000" pitchFamily="2" charset="0"/>
              </a:rPr>
              <a:t> </a:t>
            </a:r>
            <a:r>
              <a:rPr lang="en-US" sz="2400" b="1" dirty="0" err="1" smtClean="0">
                <a:solidFill>
                  <a:srgbClr val="587400"/>
                </a:solidFill>
                <a:latin typeface="Arial Narrow" panose="020B0606020202030204" pitchFamily="34" charset="0"/>
                <a:cs typeface="MV Boli" panose="02000500030200090000" pitchFamily="2" charset="0"/>
              </a:rPr>
              <a:t>uso</a:t>
            </a:r>
            <a:r>
              <a:rPr lang="en-US" sz="2400" b="1" dirty="0" smtClean="0">
                <a:solidFill>
                  <a:srgbClr val="587400"/>
                </a:solidFill>
                <a:latin typeface="Arial Narrow" panose="020B0606020202030204" pitchFamily="34" charset="0"/>
                <a:cs typeface="MV Boli" panose="02000500030200090000" pitchFamily="2" charset="0"/>
              </a:rPr>
              <a:t> </a:t>
            </a:r>
            <a:r>
              <a:rPr lang="en-US" sz="2400" b="1" dirty="0" err="1" smtClean="0">
                <a:solidFill>
                  <a:srgbClr val="587400"/>
                </a:solidFill>
                <a:latin typeface="Arial Narrow" panose="020B0606020202030204" pitchFamily="34" charset="0"/>
                <a:cs typeface="MV Boli" panose="02000500030200090000" pitchFamily="2" charset="0"/>
              </a:rPr>
              <a:t>sem</a:t>
            </a:r>
            <a:r>
              <a:rPr lang="en-US" sz="2400" b="1" dirty="0" smtClean="0">
                <a:solidFill>
                  <a:srgbClr val="587400"/>
                </a:solidFill>
                <a:latin typeface="Arial Narrow" panose="020B0606020202030204" pitchFamily="34" charset="0"/>
                <a:cs typeface="MV Boli" panose="02000500030200090000" pitchFamily="2" charset="0"/>
              </a:rPr>
              <a:t> </a:t>
            </a:r>
            <a:r>
              <a:rPr lang="en-US" sz="2400" b="1" dirty="0" err="1" smtClean="0">
                <a:solidFill>
                  <a:srgbClr val="587400"/>
                </a:solidFill>
                <a:latin typeface="Arial Narrow" panose="020B0606020202030204" pitchFamily="34" charset="0"/>
                <a:cs typeface="MV Boli" panose="02000500030200090000" pitchFamily="2" charset="0"/>
              </a:rPr>
              <a:t>diminuir</a:t>
            </a:r>
            <a:r>
              <a:rPr lang="en-US" sz="2400" b="1" dirty="0" smtClean="0">
                <a:solidFill>
                  <a:srgbClr val="587400"/>
                </a:solidFill>
                <a:latin typeface="Arial Narrow" panose="020B0606020202030204" pitchFamily="34" charset="0"/>
                <a:cs typeface="MV Boli" panose="02000500030200090000" pitchFamily="2" charset="0"/>
              </a:rPr>
              <a:t> a </a:t>
            </a:r>
            <a:r>
              <a:rPr lang="en-US" sz="2400" b="1" dirty="0" err="1" smtClean="0">
                <a:solidFill>
                  <a:srgbClr val="587400"/>
                </a:solidFill>
                <a:latin typeface="Arial Narrow" panose="020B0606020202030204" pitchFamily="34" charset="0"/>
                <a:cs typeface="MV Boli" panose="02000500030200090000" pitchFamily="2" charset="0"/>
              </a:rPr>
              <a:t>produção</a:t>
            </a:r>
            <a:r>
              <a:rPr lang="en-US" sz="2400" b="1" dirty="0" smtClean="0">
                <a:solidFill>
                  <a:srgbClr val="587400"/>
                </a:solidFill>
                <a:latin typeface="Arial Narrow" panose="020B0606020202030204" pitchFamily="34" charset="0"/>
                <a:cs typeface="MV Boli" panose="02000500030200090000" pitchFamily="2" charset="0"/>
              </a:rPr>
              <a:t> das </a:t>
            </a:r>
            <a:r>
              <a:rPr lang="en-US" sz="2400" b="1" dirty="0" err="1" smtClean="0">
                <a:solidFill>
                  <a:srgbClr val="587400"/>
                </a:solidFill>
                <a:latin typeface="Arial Narrow" panose="020B0606020202030204" pitchFamily="34" charset="0"/>
                <a:cs typeface="MV Boli" panose="02000500030200090000" pitchFamily="2" charset="0"/>
              </a:rPr>
              <a:t>culturas</a:t>
            </a:r>
            <a:r>
              <a:rPr lang="en-US" sz="2400" b="1" dirty="0" smtClean="0">
                <a:solidFill>
                  <a:srgbClr val="587400"/>
                </a:solidFill>
                <a:latin typeface="Arial Narrow" panose="020B0606020202030204" pitchFamily="34" charset="0"/>
                <a:cs typeface="MV Boli" panose="02000500030200090000" pitchFamily="2" charset="0"/>
              </a:rPr>
              <a:t>?</a:t>
            </a:r>
            <a:endParaRPr lang="en-US" sz="2400" b="1" dirty="0">
              <a:solidFill>
                <a:srgbClr val="587400"/>
              </a:solidFill>
              <a:latin typeface="Arial Narrow" panose="020B0606020202030204" pitchFamily="34" charset="0"/>
              <a:cs typeface="MV Boli" panose="02000500030200090000" pitchFamily="2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5076055" y="5277854"/>
            <a:ext cx="39396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57585A"/>
                </a:solidFill>
                <a:latin typeface="Arial Narrow" panose="020B0606020202030204" pitchFamily="34" charset="0"/>
                <a:cs typeface="MV Boli" panose="02000500030200090000" pitchFamily="2" charset="0"/>
              </a:rPr>
              <a:t>Os </a:t>
            </a:r>
            <a:r>
              <a:rPr lang="en-US" sz="2400" b="1" dirty="0" err="1" smtClean="0">
                <a:solidFill>
                  <a:srgbClr val="57585A"/>
                </a:solidFill>
                <a:latin typeface="Arial Narrow" panose="020B0606020202030204" pitchFamily="34" charset="0"/>
                <a:cs typeface="MV Boli" panose="02000500030200090000" pitchFamily="2" charset="0"/>
              </a:rPr>
              <a:t>processos</a:t>
            </a:r>
            <a:r>
              <a:rPr lang="en-US" sz="2400" b="1" dirty="0" smtClean="0">
                <a:solidFill>
                  <a:srgbClr val="57585A"/>
                </a:solidFill>
                <a:latin typeface="Arial Narrow" panose="020B0606020202030204" pitchFamily="34" charset="0"/>
                <a:cs typeface="MV Boli" panose="02000500030200090000" pitchFamily="2" charset="0"/>
              </a:rPr>
              <a:t> </a:t>
            </a:r>
            <a:r>
              <a:rPr lang="en-US" sz="2400" b="1" dirty="0" err="1" smtClean="0">
                <a:solidFill>
                  <a:srgbClr val="57585A"/>
                </a:solidFill>
                <a:latin typeface="Arial Narrow" panose="020B0606020202030204" pitchFamily="34" charset="0"/>
                <a:cs typeface="MV Boli" panose="02000500030200090000" pitchFamily="2" charset="0"/>
              </a:rPr>
              <a:t>biotecnológicos</a:t>
            </a:r>
            <a:r>
              <a:rPr lang="en-US" sz="2400" b="1" dirty="0" smtClean="0">
                <a:solidFill>
                  <a:srgbClr val="57585A"/>
                </a:solidFill>
                <a:latin typeface="Arial Narrow" panose="020B0606020202030204" pitchFamily="34" charset="0"/>
                <a:cs typeface="MV Boli" panose="02000500030200090000" pitchFamily="2" charset="0"/>
              </a:rPr>
              <a:t> </a:t>
            </a:r>
            <a:r>
              <a:rPr lang="en-US" sz="2400" b="1" dirty="0" err="1" smtClean="0">
                <a:solidFill>
                  <a:srgbClr val="57585A"/>
                </a:solidFill>
                <a:latin typeface="Arial Narrow" panose="020B0606020202030204" pitchFamily="34" charset="0"/>
                <a:cs typeface="MV Boli" panose="02000500030200090000" pitchFamily="2" charset="0"/>
              </a:rPr>
              <a:t>poderão</a:t>
            </a:r>
            <a:r>
              <a:rPr lang="en-US" sz="2400" b="1" dirty="0" smtClean="0">
                <a:solidFill>
                  <a:srgbClr val="57585A"/>
                </a:solidFill>
                <a:latin typeface="Arial Narrow" panose="020B0606020202030204" pitchFamily="34" charset="0"/>
                <a:cs typeface="MV Boli" panose="02000500030200090000" pitchFamily="2" charset="0"/>
              </a:rPr>
              <a:t> </a:t>
            </a:r>
            <a:r>
              <a:rPr lang="en-US" sz="2400" b="1" dirty="0" err="1" smtClean="0">
                <a:solidFill>
                  <a:srgbClr val="57585A"/>
                </a:solidFill>
                <a:latin typeface="Arial Narrow" panose="020B0606020202030204" pitchFamily="34" charset="0"/>
                <a:cs typeface="MV Boli" panose="02000500030200090000" pitchFamily="2" charset="0"/>
              </a:rPr>
              <a:t>ajudar</a:t>
            </a:r>
            <a:r>
              <a:rPr lang="en-US" sz="2400" b="1" dirty="0" smtClean="0">
                <a:solidFill>
                  <a:srgbClr val="57585A"/>
                </a:solidFill>
                <a:latin typeface="Arial Narrow" panose="020B0606020202030204" pitchFamily="34" charset="0"/>
                <a:cs typeface="MV Boli" panose="02000500030200090000" pitchFamily="2" charset="0"/>
              </a:rPr>
              <a:t>!</a:t>
            </a:r>
            <a:endParaRPr lang="en-US" sz="2400" b="1" baseline="-25000" dirty="0">
              <a:solidFill>
                <a:srgbClr val="57585A"/>
              </a:solidFill>
              <a:latin typeface="Arial Narrow" panose="020B0606020202030204" pitchFamily="34" charset="0"/>
              <a:cs typeface="MV Boli" panose="02000500030200090000" pitchFamily="2" charset="0"/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2267744" y="1391935"/>
            <a:ext cx="1341085" cy="1341085"/>
            <a:chOff x="3049144" y="301595"/>
            <a:chExt cx="1341085" cy="1341085"/>
          </a:xfrm>
          <a:scene3d>
            <a:camera prst="orthographicFront"/>
            <a:lightRig rig="flat" dir="t"/>
          </a:scene3d>
        </p:grpSpPr>
        <p:sp>
          <p:nvSpPr>
            <p:cNvPr id="8" name="Oval 7"/>
            <p:cNvSpPr/>
            <p:nvPr/>
          </p:nvSpPr>
          <p:spPr>
            <a:xfrm>
              <a:off x="3049144" y="301595"/>
              <a:ext cx="1341085" cy="1341085"/>
            </a:xfrm>
            <a:prstGeom prst="ellipse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Oval 4"/>
            <p:cNvSpPr/>
            <p:nvPr/>
          </p:nvSpPr>
          <p:spPr>
            <a:xfrm>
              <a:off x="3245541" y="497992"/>
              <a:ext cx="948291" cy="94829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err="1" smtClean="0"/>
                <a:t>Pesticidas</a:t>
              </a:r>
              <a:endParaRPr lang="en-US" sz="1600" kern="1200" dirty="0"/>
            </a:p>
          </p:txBody>
        </p:sp>
      </p:grpSp>
      <p:sp>
        <p:nvSpPr>
          <p:cNvPr id="10" name="CaixaDeTexto 9"/>
          <p:cNvSpPr txBox="1"/>
          <p:nvPr/>
        </p:nvSpPr>
        <p:spPr>
          <a:xfrm>
            <a:off x="4716016" y="3759423"/>
            <a:ext cx="42691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587400"/>
                </a:solidFill>
                <a:latin typeface="Arial Narrow" panose="020B0606020202030204" pitchFamily="34" charset="0"/>
                <a:cs typeface="MV Boli" panose="02000500030200090000" pitchFamily="2" charset="0"/>
              </a:rPr>
              <a:t>Conseguiremos</a:t>
            </a:r>
            <a:r>
              <a:rPr lang="en-US" sz="2400" b="1" dirty="0" smtClean="0">
                <a:solidFill>
                  <a:srgbClr val="587400"/>
                </a:solidFill>
                <a:latin typeface="Arial Narrow" panose="020B0606020202030204" pitchFamily="34" charset="0"/>
                <a:cs typeface="MV Boli" panose="02000500030200090000" pitchFamily="2" charset="0"/>
              </a:rPr>
              <a:t> </a:t>
            </a:r>
            <a:r>
              <a:rPr lang="en-US" sz="2400" b="1" dirty="0" err="1" smtClean="0">
                <a:solidFill>
                  <a:srgbClr val="587400"/>
                </a:solidFill>
                <a:latin typeface="Arial Narrow" panose="020B0606020202030204" pitchFamily="34" charset="0"/>
                <a:cs typeface="MV Boli" panose="02000500030200090000" pitchFamily="2" charset="0"/>
              </a:rPr>
              <a:t>regenerar</a:t>
            </a:r>
            <a:r>
              <a:rPr lang="en-US" sz="2400" b="1" dirty="0" smtClean="0">
                <a:solidFill>
                  <a:srgbClr val="587400"/>
                </a:solidFill>
                <a:latin typeface="Arial Narrow" panose="020B0606020202030204" pitchFamily="34" charset="0"/>
                <a:cs typeface="MV Boli" panose="02000500030200090000" pitchFamily="2" charset="0"/>
              </a:rPr>
              <a:t> </a:t>
            </a:r>
            <a:r>
              <a:rPr lang="en-US" sz="2400" b="1" dirty="0" err="1" smtClean="0">
                <a:solidFill>
                  <a:srgbClr val="587400"/>
                </a:solidFill>
                <a:latin typeface="Arial Narrow" panose="020B0606020202030204" pitchFamily="34" charset="0"/>
                <a:cs typeface="MV Boli" panose="02000500030200090000" pitchFamily="2" charset="0"/>
              </a:rPr>
              <a:t>os</a:t>
            </a:r>
            <a:r>
              <a:rPr lang="en-US" sz="2400" b="1" dirty="0" smtClean="0">
                <a:solidFill>
                  <a:srgbClr val="587400"/>
                </a:solidFill>
                <a:latin typeface="Arial Narrow" panose="020B0606020202030204" pitchFamily="34" charset="0"/>
                <a:cs typeface="MV Boli" panose="02000500030200090000" pitchFamily="2" charset="0"/>
              </a:rPr>
              <a:t> </a:t>
            </a:r>
            <a:r>
              <a:rPr lang="en-US" sz="2400" b="1" dirty="0" err="1" smtClean="0">
                <a:solidFill>
                  <a:srgbClr val="587400"/>
                </a:solidFill>
                <a:latin typeface="Arial Narrow" panose="020B0606020202030204" pitchFamily="34" charset="0"/>
                <a:cs typeface="MV Boli" panose="02000500030200090000" pitchFamily="2" charset="0"/>
              </a:rPr>
              <a:t>ecossistemas</a:t>
            </a:r>
            <a:r>
              <a:rPr lang="en-US" sz="2400" b="1" dirty="0" smtClean="0">
                <a:solidFill>
                  <a:srgbClr val="587400"/>
                </a:solidFill>
                <a:latin typeface="Arial Narrow" panose="020B0606020202030204" pitchFamily="34" charset="0"/>
                <a:cs typeface="MV Boli" panose="02000500030200090000" pitchFamily="2" charset="0"/>
              </a:rPr>
              <a:t> </a:t>
            </a:r>
            <a:r>
              <a:rPr lang="en-US" sz="2400" b="1" dirty="0" err="1" smtClean="0">
                <a:solidFill>
                  <a:srgbClr val="587400"/>
                </a:solidFill>
                <a:latin typeface="Arial Narrow" panose="020B0606020202030204" pitchFamily="34" charset="0"/>
                <a:cs typeface="MV Boli" panose="02000500030200090000" pitchFamily="2" charset="0"/>
              </a:rPr>
              <a:t>danificados</a:t>
            </a:r>
            <a:r>
              <a:rPr lang="en-US" sz="2400" b="1" dirty="0" smtClean="0">
                <a:solidFill>
                  <a:srgbClr val="587400"/>
                </a:solidFill>
                <a:latin typeface="Arial Narrow" panose="020B0606020202030204" pitchFamily="34" charset="0"/>
                <a:cs typeface="MV Boli" panose="02000500030200090000" pitchFamily="2" charset="0"/>
              </a:rPr>
              <a:t>?</a:t>
            </a:r>
            <a:endParaRPr lang="en-US" sz="2400" b="1" dirty="0">
              <a:solidFill>
                <a:srgbClr val="587400"/>
              </a:solidFill>
              <a:latin typeface="Arial Narrow" panose="020B0606020202030204" pitchFamily="34" charset="0"/>
              <a:cs typeface="MV Boli" panose="02000500030200090000" pitchFamily="2" charset="0"/>
            </a:endParaRPr>
          </a:p>
        </p:txBody>
      </p:sp>
      <p:sp>
        <p:nvSpPr>
          <p:cNvPr id="11" name="Seta para baixo 10"/>
          <p:cNvSpPr/>
          <p:nvPr/>
        </p:nvSpPr>
        <p:spPr>
          <a:xfrm>
            <a:off x="6658065" y="4765307"/>
            <a:ext cx="745047" cy="476830"/>
          </a:xfrm>
          <a:prstGeom prst="downArrow">
            <a:avLst/>
          </a:prstGeom>
          <a:solidFill>
            <a:schemeClr val="accent3"/>
          </a:solidFill>
          <a:scene3d>
            <a:camera prst="orthographicFront"/>
            <a:lightRig rig="flat" dir="t"/>
          </a:scene3d>
          <a:sp3d z="190500"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3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7128792" cy="936104"/>
          </a:xfrm>
        </p:spPr>
        <p:txBody>
          <a:bodyPr anchor="ctr"/>
          <a:lstStyle/>
          <a:p>
            <a:pPr algn="ctr"/>
            <a:r>
              <a:rPr lang="en-US" b="0" dirty="0" smtClean="0"/>
              <a:t>Como </a:t>
            </a:r>
            <a:r>
              <a:rPr lang="en-US" b="0" dirty="0" err="1" smtClean="0"/>
              <a:t>agir</a:t>
            </a:r>
            <a:r>
              <a:rPr lang="en-US" b="0" dirty="0" smtClean="0"/>
              <a:t> </a:t>
            </a:r>
            <a:r>
              <a:rPr lang="en-US" b="0" dirty="0" err="1" smtClean="0"/>
              <a:t>nos</a:t>
            </a:r>
            <a:r>
              <a:rPr lang="en-US" b="0" dirty="0" smtClean="0"/>
              <a:t> </a:t>
            </a:r>
            <a:r>
              <a:rPr lang="en-US" b="0" dirty="0" err="1" smtClean="0"/>
              <a:t>problemas</a:t>
            </a:r>
            <a:r>
              <a:rPr lang="en-US" b="0" dirty="0" smtClean="0"/>
              <a:t> </a:t>
            </a:r>
            <a:r>
              <a:rPr lang="en-US" b="0" dirty="0" err="1" smtClean="0"/>
              <a:t>associados</a:t>
            </a:r>
            <a:r>
              <a:rPr lang="en-US" b="0" dirty="0" smtClean="0"/>
              <a:t> </a:t>
            </a:r>
            <a:r>
              <a:rPr lang="en-US" b="0" dirty="0" err="1" smtClean="0"/>
              <a:t>aos</a:t>
            </a:r>
            <a:r>
              <a:rPr lang="en-US" b="0" dirty="0" smtClean="0"/>
              <a:t> </a:t>
            </a:r>
            <a:r>
              <a:rPr lang="en-US" b="0" dirty="0" err="1" smtClean="0"/>
              <a:t>pesticidas</a:t>
            </a:r>
            <a:r>
              <a:rPr lang="en-US" b="0" dirty="0" smtClean="0"/>
              <a:t>?</a:t>
            </a:r>
            <a:endParaRPr lang="en-US" b="0" dirty="0"/>
          </a:p>
        </p:txBody>
      </p:sp>
      <p:grpSp>
        <p:nvGrpSpPr>
          <p:cNvPr id="7" name="Grupo 6"/>
          <p:cNvGrpSpPr/>
          <p:nvPr/>
        </p:nvGrpSpPr>
        <p:grpSpPr>
          <a:xfrm>
            <a:off x="251520" y="1415877"/>
            <a:ext cx="3810000" cy="2905125"/>
            <a:chOff x="149932" y="1628800"/>
            <a:chExt cx="3810000" cy="2905125"/>
          </a:xfrm>
        </p:grpSpPr>
        <p:pic>
          <p:nvPicPr>
            <p:cNvPr id="2052" name="Picture 4" descr="http://kalicurrypuff.files.wordpress.com/2010/07/fig37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932" y="1628800"/>
              <a:ext cx="3810000" cy="2905125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tângulo 1"/>
            <p:cNvSpPr/>
            <p:nvPr/>
          </p:nvSpPr>
          <p:spPr>
            <a:xfrm>
              <a:off x="323528" y="4232089"/>
              <a:ext cx="3636404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100" dirty="0">
                  <a:solidFill>
                    <a:srgbClr val="57585A"/>
                  </a:solidFill>
                </a:rPr>
                <a:t>https://sites.google.com/site/btmaize/what-is-bt-maize</a:t>
              </a:r>
            </a:p>
          </p:txBody>
        </p:sp>
      </p:grpSp>
      <p:grpSp>
        <p:nvGrpSpPr>
          <p:cNvPr id="9" name="Grupo 8"/>
          <p:cNvGrpSpPr/>
          <p:nvPr/>
        </p:nvGrpSpPr>
        <p:grpSpPr>
          <a:xfrm>
            <a:off x="2144688" y="4653136"/>
            <a:ext cx="3744417" cy="1939073"/>
            <a:chOff x="2627784" y="4725144"/>
            <a:chExt cx="3744417" cy="1939073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4" cstate="print"/>
            <a:srcRect l="3985" t="16303" r="6751" b="14358"/>
            <a:stretch/>
          </p:blipFill>
          <p:spPr>
            <a:xfrm>
              <a:off x="2627784" y="4725144"/>
              <a:ext cx="3744417" cy="1939073"/>
            </a:xfrm>
            <a:prstGeom prst="rect">
              <a:avLst/>
            </a:prstGeom>
          </p:spPr>
        </p:pic>
        <p:sp>
          <p:nvSpPr>
            <p:cNvPr id="8" name="CaixaDeTexto 7"/>
            <p:cNvSpPr txBox="1"/>
            <p:nvPr/>
          </p:nvSpPr>
          <p:spPr>
            <a:xfrm>
              <a:off x="4118992" y="5085184"/>
              <a:ext cx="165618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 smtClean="0"/>
                <a:t>Milho</a:t>
              </a:r>
              <a:r>
                <a:rPr lang="en-US" sz="2000" b="1" dirty="0" smtClean="0"/>
                <a:t> Bt</a:t>
              </a:r>
              <a:endParaRPr lang="en-US" sz="2000" b="1" dirty="0"/>
            </a:p>
          </p:txBody>
        </p:sp>
        <p:sp>
          <p:nvSpPr>
            <p:cNvPr id="11" name="CaixaDeTexto 10"/>
            <p:cNvSpPr txBox="1"/>
            <p:nvPr/>
          </p:nvSpPr>
          <p:spPr>
            <a:xfrm>
              <a:off x="4118993" y="5661248"/>
              <a:ext cx="1656184" cy="5283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700"/>
                </a:lnSpc>
              </a:pPr>
              <a:r>
                <a:rPr lang="en-US" sz="2000" b="1" dirty="0" err="1" smtClean="0"/>
                <a:t>Milho</a:t>
              </a:r>
              <a:r>
                <a:rPr lang="en-US" sz="2000" b="1" dirty="0" smtClean="0"/>
                <a:t> </a:t>
              </a:r>
              <a:r>
                <a:rPr lang="en-US" sz="2000" b="1" dirty="0" err="1" smtClean="0"/>
                <a:t>não</a:t>
              </a:r>
              <a:r>
                <a:rPr lang="en-US" sz="2000" b="1" dirty="0" smtClean="0"/>
                <a:t> </a:t>
              </a:r>
              <a:r>
                <a:rPr lang="en-US" sz="2000" b="1" dirty="0" err="1" smtClean="0"/>
                <a:t>transgénico</a:t>
              </a:r>
              <a:endParaRPr lang="en-US" sz="2000" b="1" dirty="0"/>
            </a:p>
          </p:txBody>
        </p:sp>
      </p:grpSp>
      <p:grpSp>
        <p:nvGrpSpPr>
          <p:cNvPr id="12" name="Grupo 11"/>
          <p:cNvGrpSpPr/>
          <p:nvPr/>
        </p:nvGrpSpPr>
        <p:grpSpPr>
          <a:xfrm>
            <a:off x="4535996" y="1988840"/>
            <a:ext cx="4356484" cy="2882396"/>
            <a:chOff x="3959932" y="1639959"/>
            <a:chExt cx="5004556" cy="2882396"/>
          </a:xfrm>
        </p:grpSpPr>
        <p:sp>
          <p:nvSpPr>
            <p:cNvPr id="13" name="CaixaDeTexto 12"/>
            <p:cNvSpPr txBox="1"/>
            <p:nvPr/>
          </p:nvSpPr>
          <p:spPr>
            <a:xfrm>
              <a:off x="3959932" y="1639959"/>
              <a:ext cx="500455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 smtClean="0">
                  <a:solidFill>
                    <a:srgbClr val="587400"/>
                  </a:solidFill>
                  <a:latin typeface="Arial Narrow" panose="020B0606020202030204" pitchFamily="34" charset="0"/>
                  <a:cs typeface="MV Boli" panose="02000500030200090000" pitchFamily="2" charset="0"/>
                </a:rPr>
                <a:t>Vantagens</a:t>
              </a:r>
              <a:endParaRPr lang="en-US" sz="2000" b="1" dirty="0">
                <a:solidFill>
                  <a:srgbClr val="587400"/>
                </a:solidFill>
                <a:latin typeface="Arial Narrow" panose="020B0606020202030204" pitchFamily="34" charset="0"/>
                <a:cs typeface="MV Boli" panose="02000500030200090000" pitchFamily="2" charset="0"/>
              </a:endParaRPr>
            </a:p>
          </p:txBody>
        </p:sp>
        <p:sp>
          <p:nvSpPr>
            <p:cNvPr id="14" name="CaixaDeTexto 13"/>
            <p:cNvSpPr txBox="1"/>
            <p:nvPr/>
          </p:nvSpPr>
          <p:spPr>
            <a:xfrm>
              <a:off x="4051256" y="1967810"/>
              <a:ext cx="4913232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 err="1" smtClean="0"/>
                <a:t>Reduzem</a:t>
              </a:r>
              <a:r>
                <a:rPr lang="en-US" sz="1600" dirty="0" smtClean="0"/>
                <a:t>(</a:t>
              </a:r>
              <a:r>
                <a:rPr lang="en-US" sz="1600" dirty="0">
                  <a:sym typeface="Wingdings 3" panose="05040102010807070707" pitchFamily="18" charset="2"/>
                </a:rPr>
                <a:t></a:t>
              </a:r>
              <a:r>
                <a:rPr lang="en-US" sz="1600" dirty="0" smtClean="0"/>
                <a:t>) </a:t>
              </a:r>
              <a:endParaRPr lang="en-US" sz="1600" dirty="0"/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en-US" sz="1600" dirty="0" smtClean="0">
                  <a:sym typeface="Wingdings 3" panose="05040102010807070707" pitchFamily="18" charset="2"/>
                </a:rPr>
                <a:t>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uso</a:t>
              </a:r>
              <a:r>
                <a:rPr lang="en-US" sz="1600" dirty="0" smtClean="0"/>
                <a:t> de </a:t>
              </a:r>
              <a:r>
                <a:rPr lang="en-US" sz="1600" dirty="0" err="1" smtClean="0"/>
                <a:t>pesticidas</a:t>
              </a:r>
              <a:endParaRPr lang="en-US" sz="1600" dirty="0" smtClean="0">
                <a:sym typeface="Wingdings 3" panose="05040102010807070707" pitchFamily="18" charset="2"/>
              </a:endParaRP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en-US" sz="1600" dirty="0" smtClean="0">
                  <a:sym typeface="Wingdings 3" panose="05040102010807070707" pitchFamily="18" charset="2"/>
                </a:rPr>
                <a:t>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custos</a:t>
              </a:r>
              <a:r>
                <a:rPr lang="en-US" sz="1600" dirty="0" smtClean="0"/>
                <a:t> de </a:t>
              </a:r>
              <a:r>
                <a:rPr lang="en-US" sz="1600" dirty="0" err="1" smtClean="0"/>
                <a:t>produção</a:t>
              </a:r>
              <a:endParaRPr lang="en-US" sz="1600" dirty="0" smtClean="0"/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en-US" sz="1600" dirty="0">
                  <a:sym typeface="Wingdings 3" panose="05040102010807070707" pitchFamily="18" charset="2"/>
                </a:rPr>
                <a:t></a:t>
              </a:r>
              <a:r>
                <a:rPr lang="en-US" sz="1600" dirty="0" smtClean="0">
                  <a:sym typeface="Wingdings 3" panose="05040102010807070707" pitchFamily="18" charset="2"/>
                </a:rPr>
                <a:t> </a:t>
              </a:r>
              <a:r>
                <a:rPr lang="en-US" sz="1600" dirty="0" err="1" smtClean="0"/>
                <a:t>contaminação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ambiental</a:t>
              </a:r>
              <a:endParaRPr lang="en-US" sz="1600" dirty="0" smtClean="0"/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en-US" sz="1600" dirty="0">
                  <a:sym typeface="Wingdings 3" panose="05040102010807070707" pitchFamily="18" charset="2"/>
                </a:rPr>
                <a:t>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intoxicação</a:t>
              </a:r>
              <a:r>
                <a:rPr lang="en-US" sz="1600" dirty="0" smtClean="0"/>
                <a:t> dos </a:t>
              </a:r>
              <a:r>
                <a:rPr lang="en-US" sz="1600" dirty="0" err="1" smtClean="0"/>
                <a:t>agricultores</a:t>
              </a:r>
              <a:endParaRPr lang="en-US" sz="1600" dirty="0" smtClean="0"/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en-US" sz="1600" dirty="0" err="1" smtClean="0"/>
                <a:t>contaminação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por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micotoxinas</a:t>
              </a:r>
              <a:r>
                <a:rPr lang="en-US" sz="1600" dirty="0" smtClean="0"/>
                <a:t> (</a:t>
              </a:r>
              <a:r>
                <a:rPr lang="en-US" sz="1600" dirty="0" err="1" smtClean="0"/>
                <a:t>neurotoxinas</a:t>
              </a:r>
              <a:r>
                <a:rPr lang="en-US" sz="1600" dirty="0" smtClean="0"/>
                <a:t> de </a:t>
              </a:r>
              <a:r>
                <a:rPr lang="en-US" sz="1600" dirty="0" err="1" smtClean="0"/>
                <a:t>fungos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contaminantes</a:t>
              </a:r>
              <a:r>
                <a:rPr lang="en-US" sz="1600" dirty="0" smtClean="0"/>
                <a:t>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 err="1" smtClean="0">
                  <a:sym typeface="Wingdings 3" panose="05040102010807070707" pitchFamily="18" charset="2"/>
                </a:rPr>
                <a:t>Aumentam</a:t>
              </a:r>
              <a:r>
                <a:rPr lang="en-US" sz="1600" dirty="0" smtClean="0">
                  <a:sym typeface="Wingdings 3" panose="05040102010807070707" pitchFamily="18" charset="2"/>
                </a:rPr>
                <a:t> ()</a:t>
              </a:r>
            </a:p>
            <a:p>
              <a:pPr marL="285750" lvl="1" indent="-285750"/>
              <a:r>
                <a:rPr lang="en-US" sz="1600" dirty="0" smtClean="0">
                  <a:sym typeface="Wingdings 3" panose="05040102010807070707" pitchFamily="18" charset="2"/>
                </a:rPr>
                <a:t>                 </a:t>
              </a:r>
              <a:r>
                <a:rPr lang="en-US" sz="1600" dirty="0" err="1" smtClean="0"/>
                <a:t>produção</a:t>
              </a:r>
              <a:r>
                <a:rPr lang="en-US" sz="1600" dirty="0" smtClean="0"/>
                <a:t> das </a:t>
              </a:r>
              <a:r>
                <a:rPr lang="en-US" sz="1600" dirty="0" err="1" smtClean="0"/>
                <a:t>culturas</a:t>
              </a:r>
              <a:endParaRPr lang="en-US" sz="1600" dirty="0" smtClean="0">
                <a:sym typeface="Wingdings 3" panose="05040102010807070707" pitchFamily="18" charset="2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sz="1600" dirty="0" smtClean="0"/>
            </a:p>
          </p:txBody>
        </p:sp>
      </p:grpSp>
      <p:sp>
        <p:nvSpPr>
          <p:cNvPr id="5" name="CaixaDeTexto 4"/>
          <p:cNvSpPr txBox="1"/>
          <p:nvPr/>
        </p:nvSpPr>
        <p:spPr>
          <a:xfrm flipH="1">
            <a:off x="6444208" y="1196752"/>
            <a:ext cx="295232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500" b="1" dirty="0" smtClean="0">
                <a:solidFill>
                  <a:srgbClr val="78A2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Plantas BT</a:t>
            </a:r>
            <a:endParaRPr lang="en-US" sz="2500" b="1" dirty="0">
              <a:solidFill>
                <a:srgbClr val="78A22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2339752" y="2221084"/>
            <a:ext cx="792088" cy="4878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tângulo 14"/>
          <p:cNvSpPr/>
          <p:nvPr/>
        </p:nvSpPr>
        <p:spPr>
          <a:xfrm>
            <a:off x="3224808" y="3203735"/>
            <a:ext cx="555104" cy="5963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aixaDeTexto 9"/>
          <p:cNvSpPr txBox="1"/>
          <p:nvPr/>
        </p:nvSpPr>
        <p:spPr>
          <a:xfrm>
            <a:off x="6084168" y="1628800"/>
            <a:ext cx="26781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/>
              <a:t>(ver apresentação #8 para </a:t>
            </a:r>
          </a:p>
          <a:p>
            <a:pPr algn="ctr"/>
            <a:r>
              <a:rPr lang="pt-PT" dirty="0" smtClean="0"/>
              <a:t>mais pormenores)</a:t>
            </a:r>
            <a:endParaRPr lang="en-US" dirty="0"/>
          </a:p>
        </p:txBody>
      </p:sp>
      <p:sp>
        <p:nvSpPr>
          <p:cNvPr id="16" name="Retângulo 15"/>
          <p:cNvSpPr/>
          <p:nvPr/>
        </p:nvSpPr>
        <p:spPr>
          <a:xfrm>
            <a:off x="425116" y="2048923"/>
            <a:ext cx="474476" cy="4439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tângulo 16"/>
          <p:cNvSpPr/>
          <p:nvPr/>
        </p:nvSpPr>
        <p:spPr>
          <a:xfrm>
            <a:off x="755576" y="2292841"/>
            <a:ext cx="288032" cy="2000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6696744" cy="792088"/>
          </a:xfrm>
        </p:spPr>
        <p:txBody>
          <a:bodyPr anchor="ctr"/>
          <a:lstStyle/>
          <a:p>
            <a:pPr algn="ctr"/>
            <a:r>
              <a:rPr lang="en-US" b="0" dirty="0" err="1" smtClean="0"/>
              <a:t>Plantas</a:t>
            </a:r>
            <a:r>
              <a:rPr lang="en-US" b="0" dirty="0" smtClean="0"/>
              <a:t> </a:t>
            </a:r>
            <a:r>
              <a:rPr lang="en-US" b="0" dirty="0" err="1" smtClean="0"/>
              <a:t>tolerantes</a:t>
            </a:r>
            <a:r>
              <a:rPr lang="en-US" b="0" dirty="0" smtClean="0"/>
              <a:t> a </a:t>
            </a:r>
            <a:r>
              <a:rPr lang="en-US" b="0" dirty="0" err="1" smtClean="0"/>
              <a:t>herbicidas</a:t>
            </a:r>
            <a:r>
              <a:rPr lang="en-US" b="0" dirty="0" smtClean="0"/>
              <a:t> </a:t>
            </a:r>
            <a:endParaRPr lang="en-US" b="0" dirty="0"/>
          </a:p>
        </p:txBody>
      </p:sp>
      <p:grpSp>
        <p:nvGrpSpPr>
          <p:cNvPr id="18" name="Grupo 17"/>
          <p:cNvGrpSpPr/>
          <p:nvPr/>
        </p:nvGrpSpPr>
        <p:grpSpPr>
          <a:xfrm>
            <a:off x="4499992" y="2401841"/>
            <a:ext cx="4644008" cy="1374425"/>
            <a:chOff x="3772092" y="1772816"/>
            <a:chExt cx="5192396" cy="1374425"/>
          </a:xfrm>
        </p:grpSpPr>
        <p:sp>
          <p:nvSpPr>
            <p:cNvPr id="25" name="CaixaDeTexto 24"/>
            <p:cNvSpPr txBox="1"/>
            <p:nvPr/>
          </p:nvSpPr>
          <p:spPr>
            <a:xfrm>
              <a:off x="3959932" y="1772816"/>
              <a:ext cx="358359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 smtClean="0">
                  <a:solidFill>
                    <a:srgbClr val="587400"/>
                  </a:solidFill>
                  <a:latin typeface="Arial Narrow" panose="020B0606020202030204" pitchFamily="34" charset="0"/>
                  <a:cs typeface="MV Boli" panose="02000500030200090000" pitchFamily="2" charset="0"/>
                </a:rPr>
                <a:t>Vantagens</a:t>
              </a:r>
              <a:endParaRPr lang="en-US" sz="2000" b="1" dirty="0">
                <a:solidFill>
                  <a:srgbClr val="587400"/>
                </a:solidFill>
                <a:latin typeface="Arial Narrow" panose="020B0606020202030204" pitchFamily="34" charset="0"/>
                <a:cs typeface="MV Boli" panose="02000500030200090000" pitchFamily="2" charset="0"/>
              </a:endParaRPr>
            </a:p>
          </p:txBody>
        </p:sp>
        <p:sp>
          <p:nvSpPr>
            <p:cNvPr id="16" name="CaixaDeTexto 15"/>
            <p:cNvSpPr txBox="1"/>
            <p:nvPr/>
          </p:nvSpPr>
          <p:spPr>
            <a:xfrm>
              <a:off x="3772092" y="2223911"/>
              <a:ext cx="519239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 err="1" smtClean="0"/>
                <a:t>Menor</a:t>
              </a:r>
              <a:r>
                <a:rPr lang="en-US" dirty="0" smtClean="0"/>
                <a:t> </a:t>
              </a:r>
              <a:r>
                <a:rPr lang="en-US" dirty="0" err="1" smtClean="0"/>
                <a:t>uso</a:t>
              </a:r>
              <a:r>
                <a:rPr lang="en-US" dirty="0" smtClean="0"/>
                <a:t> de </a:t>
              </a:r>
              <a:r>
                <a:rPr lang="en-US" dirty="0" err="1" smtClean="0"/>
                <a:t>herbicidas</a:t>
              </a:r>
              <a:r>
                <a:rPr lang="en-US" dirty="0" smtClean="0"/>
                <a:t> </a:t>
              </a:r>
              <a:r>
                <a:rPr lang="en-US" dirty="0" err="1" smtClean="0"/>
                <a:t>persistentes</a:t>
              </a:r>
              <a:endParaRPr lang="en-US" dirty="0" smtClean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 err="1" smtClean="0"/>
                <a:t>Decréscimo</a:t>
              </a:r>
              <a:r>
                <a:rPr lang="en-US" dirty="0" smtClean="0"/>
                <a:t> de </a:t>
              </a:r>
              <a:r>
                <a:rPr lang="en-US" dirty="0" err="1" smtClean="0"/>
                <a:t>contaminação</a:t>
              </a:r>
              <a:r>
                <a:rPr lang="en-US" dirty="0" smtClean="0"/>
                <a:t> </a:t>
              </a:r>
              <a:r>
                <a:rPr lang="en-US" dirty="0" err="1" smtClean="0"/>
                <a:t>química</a:t>
              </a:r>
              <a:endParaRPr lang="en-US" dirty="0" smtClean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u="sng" dirty="0" err="1" smtClean="0"/>
                <a:t>Eliminação</a:t>
              </a:r>
              <a:r>
                <a:rPr lang="en-US" u="sng" dirty="0" smtClean="0"/>
                <a:t> da </a:t>
              </a:r>
              <a:r>
                <a:rPr lang="en-US" u="sng" dirty="0" err="1" smtClean="0"/>
                <a:t>necessidade</a:t>
              </a:r>
              <a:r>
                <a:rPr lang="en-US" u="sng" dirty="0" smtClean="0"/>
                <a:t> de </a:t>
              </a:r>
              <a:r>
                <a:rPr lang="en-US" u="sng" dirty="0" err="1" smtClean="0"/>
                <a:t>arar</a:t>
              </a:r>
              <a:r>
                <a:rPr lang="en-US" u="sng" dirty="0" smtClean="0"/>
                <a:t> </a:t>
              </a:r>
              <a:r>
                <a:rPr lang="en-US" u="sng" dirty="0" err="1" smtClean="0"/>
                <a:t>os</a:t>
              </a:r>
              <a:r>
                <a:rPr lang="en-US" u="sng" dirty="0" smtClean="0"/>
                <a:t> solos</a:t>
              </a:r>
              <a:endParaRPr lang="en-US" u="sng" dirty="0"/>
            </a:p>
          </p:txBody>
        </p:sp>
      </p:grpSp>
      <p:grpSp>
        <p:nvGrpSpPr>
          <p:cNvPr id="65" name="Grupo 64"/>
          <p:cNvGrpSpPr/>
          <p:nvPr/>
        </p:nvGrpSpPr>
        <p:grpSpPr>
          <a:xfrm>
            <a:off x="725424" y="1705057"/>
            <a:ext cx="3665437" cy="2144135"/>
            <a:chOff x="725424" y="1705057"/>
            <a:chExt cx="3665437" cy="2144135"/>
          </a:xfrm>
        </p:grpSpPr>
        <p:grpSp>
          <p:nvGrpSpPr>
            <p:cNvPr id="64" name="Grupo 63"/>
            <p:cNvGrpSpPr/>
            <p:nvPr/>
          </p:nvGrpSpPr>
          <p:grpSpPr>
            <a:xfrm>
              <a:off x="725424" y="2420888"/>
              <a:ext cx="1683001" cy="1428304"/>
              <a:chOff x="-1142016" y="2204864"/>
              <a:chExt cx="1683001" cy="1428304"/>
            </a:xfrm>
          </p:grpSpPr>
          <p:pic>
            <p:nvPicPr>
              <p:cNvPr id="62" name="Imagem 61"/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-996567" y="2204864"/>
                <a:ext cx="1537552" cy="780232"/>
              </a:xfrm>
              <a:prstGeom prst="rect">
                <a:avLst/>
              </a:prstGeom>
            </p:spPr>
          </p:pic>
          <p:pic>
            <p:nvPicPr>
              <p:cNvPr id="66" name="Imagem 65"/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-1046674" y="2432744"/>
                <a:ext cx="1537552" cy="780232"/>
              </a:xfrm>
              <a:prstGeom prst="rect">
                <a:avLst/>
              </a:prstGeom>
            </p:spPr>
          </p:pic>
          <p:pic>
            <p:nvPicPr>
              <p:cNvPr id="67" name="Imagem 66"/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-1086403" y="2664297"/>
                <a:ext cx="1537552" cy="780232"/>
              </a:xfrm>
              <a:prstGeom prst="rect">
                <a:avLst/>
              </a:prstGeom>
            </p:spPr>
          </p:pic>
          <p:pic>
            <p:nvPicPr>
              <p:cNvPr id="68" name="Imagem 67"/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-1142016" y="2852936"/>
                <a:ext cx="1537552" cy="780232"/>
              </a:xfrm>
              <a:prstGeom prst="rect">
                <a:avLst/>
              </a:prstGeom>
            </p:spPr>
          </p:pic>
        </p:grpSp>
        <p:pic>
          <p:nvPicPr>
            <p:cNvPr id="1030" name="Picture 6" descr="http://agebb.missouri.edu/agforest/archives/v10n2/gh2e.gif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277" t="11236" r="8444" b="57859"/>
            <a:stretch/>
          </p:blipFill>
          <p:spPr bwMode="auto">
            <a:xfrm>
              <a:off x="1780547" y="1733416"/>
              <a:ext cx="728893" cy="67682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http://cliparts.co/cliparts/pi7/9Xq/pi79Xqyi9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694"/>
            <a:stretch/>
          </p:blipFill>
          <p:spPr bwMode="auto">
            <a:xfrm>
              <a:off x="1086171" y="2016998"/>
              <a:ext cx="770009" cy="148062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4" descr="http://cliparts.co/cliparts/pi7/9Xq/pi79Xqyi9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694"/>
            <a:stretch/>
          </p:blipFill>
          <p:spPr bwMode="auto">
            <a:xfrm>
              <a:off x="1337830" y="1764317"/>
              <a:ext cx="770009" cy="148062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4" descr="http://cliparts.co/cliparts/pi7/9Xq/pi79Xqyi9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694"/>
            <a:stretch/>
          </p:blipFill>
          <p:spPr bwMode="auto">
            <a:xfrm>
              <a:off x="834512" y="2336344"/>
              <a:ext cx="770009" cy="148062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4" descr="http://cliparts.co/cliparts/pi7/9Xq/pi79Xqyi9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694"/>
            <a:stretch/>
          </p:blipFill>
          <p:spPr bwMode="auto">
            <a:xfrm>
              <a:off x="1244589" y="2336344"/>
              <a:ext cx="770009" cy="148062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 descr="http://cliparts.co/cliparts/pi7/9Xq/pi79Xqyi9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694"/>
            <a:stretch/>
          </p:blipFill>
          <p:spPr bwMode="auto">
            <a:xfrm>
              <a:off x="1539345" y="2096206"/>
              <a:ext cx="770009" cy="148062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4" descr="http://cliparts.co/cliparts/pi7/9Xq/pi79Xqyi9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694"/>
            <a:stretch/>
          </p:blipFill>
          <p:spPr bwMode="auto">
            <a:xfrm>
              <a:off x="3167765" y="1957738"/>
              <a:ext cx="770009" cy="148062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4" descr="http://cliparts.co/cliparts/pi7/9Xq/pi79Xqyi9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694"/>
            <a:stretch/>
          </p:blipFill>
          <p:spPr bwMode="auto">
            <a:xfrm>
              <a:off x="3419424" y="1705057"/>
              <a:ext cx="770009" cy="148062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4" descr="http://cliparts.co/cliparts/pi7/9Xq/pi79Xqyi9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694"/>
            <a:stretch/>
          </p:blipFill>
          <p:spPr bwMode="auto">
            <a:xfrm>
              <a:off x="2916106" y="2277083"/>
              <a:ext cx="770009" cy="148062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4" descr="http://cliparts.co/cliparts/pi7/9Xq/pi79Xqyi9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694"/>
            <a:stretch/>
          </p:blipFill>
          <p:spPr bwMode="auto">
            <a:xfrm>
              <a:off x="3620852" y="2016997"/>
              <a:ext cx="770009" cy="148062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4" descr="http://cliparts.co/cliparts/pi7/9Xq/pi79Xqyi9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694"/>
            <a:stretch/>
          </p:blipFill>
          <p:spPr bwMode="auto">
            <a:xfrm>
              <a:off x="3343719" y="2336344"/>
              <a:ext cx="770009" cy="148062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Seta para a direita 33"/>
            <p:cNvSpPr/>
            <p:nvPr/>
          </p:nvSpPr>
          <p:spPr>
            <a:xfrm>
              <a:off x="2442211" y="2831840"/>
              <a:ext cx="440109" cy="252507"/>
            </a:xfrm>
            <a:prstGeom prst="rightArrow">
              <a:avLst/>
            </a:prstGeom>
            <a:solidFill>
              <a:srgbClr val="9B9C9F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CaixaDeTexto 35"/>
          <p:cNvSpPr txBox="1"/>
          <p:nvPr/>
        </p:nvSpPr>
        <p:spPr>
          <a:xfrm flipH="1">
            <a:off x="2627784" y="1196752"/>
            <a:ext cx="619268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2500" b="1" dirty="0" smtClean="0">
                <a:solidFill>
                  <a:srgbClr val="78A2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Plantas resistentes ao Roundup </a:t>
            </a:r>
          </a:p>
        </p:txBody>
      </p:sp>
      <p:sp>
        <p:nvSpPr>
          <p:cNvPr id="37" name="CaixaDeTexto 36"/>
          <p:cNvSpPr txBox="1"/>
          <p:nvPr/>
        </p:nvSpPr>
        <p:spPr>
          <a:xfrm>
            <a:off x="7452320" y="1556792"/>
            <a:ext cx="11596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/>
              <a:t>(Glifosato)</a:t>
            </a:r>
            <a:endParaRPr lang="en-US" dirty="0"/>
          </a:p>
        </p:txBody>
      </p:sp>
      <p:grpSp>
        <p:nvGrpSpPr>
          <p:cNvPr id="41" name="Grupo 40"/>
          <p:cNvGrpSpPr/>
          <p:nvPr/>
        </p:nvGrpSpPr>
        <p:grpSpPr>
          <a:xfrm>
            <a:off x="815566" y="4413292"/>
            <a:ext cx="6420730" cy="1600439"/>
            <a:chOff x="3959932" y="1772816"/>
            <a:chExt cx="5296592" cy="1600439"/>
          </a:xfrm>
        </p:grpSpPr>
        <p:sp>
          <p:nvSpPr>
            <p:cNvPr id="42" name="CaixaDeTexto 41"/>
            <p:cNvSpPr txBox="1"/>
            <p:nvPr/>
          </p:nvSpPr>
          <p:spPr>
            <a:xfrm>
              <a:off x="3959932" y="1772816"/>
              <a:ext cx="50958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 smtClean="0">
                  <a:solidFill>
                    <a:srgbClr val="587400"/>
                  </a:solidFill>
                  <a:latin typeface="Arial Narrow" panose="020B0606020202030204" pitchFamily="34" charset="0"/>
                  <a:cs typeface="MV Boli" panose="02000500030200090000" pitchFamily="2" charset="0"/>
                </a:rPr>
                <a:t>Glifosato</a:t>
              </a:r>
              <a:r>
                <a:rPr lang="en-US" sz="2000" b="1" dirty="0" smtClean="0">
                  <a:solidFill>
                    <a:srgbClr val="587400"/>
                  </a:solidFill>
                  <a:latin typeface="Arial Narrow" panose="020B0606020202030204" pitchFamily="34" charset="0"/>
                  <a:cs typeface="MV Boli" panose="02000500030200090000" pitchFamily="2" charset="0"/>
                </a:rPr>
                <a:t> - amigo </a:t>
              </a:r>
              <a:r>
                <a:rPr lang="en-US" sz="2000" b="1" dirty="0" err="1" smtClean="0">
                  <a:solidFill>
                    <a:srgbClr val="587400"/>
                  </a:solidFill>
                  <a:latin typeface="Arial Narrow" panose="020B0606020202030204" pitchFamily="34" charset="0"/>
                  <a:cs typeface="MV Boli" panose="02000500030200090000" pitchFamily="2" charset="0"/>
                </a:rPr>
                <a:t>ou</a:t>
              </a:r>
              <a:r>
                <a:rPr lang="en-US" sz="2000" b="1" dirty="0" smtClean="0">
                  <a:solidFill>
                    <a:srgbClr val="587400"/>
                  </a:solidFill>
                  <a:latin typeface="Arial Narrow" panose="020B0606020202030204" pitchFamily="34" charset="0"/>
                  <a:cs typeface="MV Boli" panose="02000500030200090000" pitchFamily="2" charset="0"/>
                </a:rPr>
                <a:t> </a:t>
              </a:r>
              <a:r>
                <a:rPr lang="en-US" sz="2000" b="1" dirty="0" err="1" smtClean="0">
                  <a:solidFill>
                    <a:srgbClr val="587400"/>
                  </a:solidFill>
                  <a:latin typeface="Arial Narrow" panose="020B0606020202030204" pitchFamily="34" charset="0"/>
                  <a:cs typeface="MV Boli" panose="02000500030200090000" pitchFamily="2" charset="0"/>
                </a:rPr>
                <a:t>inimigo</a:t>
              </a:r>
              <a:r>
                <a:rPr lang="en-US" sz="2000" b="1" dirty="0" smtClean="0">
                  <a:solidFill>
                    <a:srgbClr val="587400"/>
                  </a:solidFill>
                  <a:latin typeface="Arial Narrow" panose="020B0606020202030204" pitchFamily="34" charset="0"/>
                  <a:cs typeface="MV Boli" panose="02000500030200090000" pitchFamily="2" charset="0"/>
                </a:rPr>
                <a:t>?</a:t>
              </a:r>
              <a:endParaRPr lang="en-US" sz="2000" b="1" dirty="0">
                <a:solidFill>
                  <a:srgbClr val="587400"/>
                </a:solidFill>
                <a:latin typeface="Arial Narrow" panose="020B0606020202030204" pitchFamily="34" charset="0"/>
                <a:cs typeface="MV Boli" panose="02000500030200090000" pitchFamily="2" charset="0"/>
              </a:endParaRPr>
            </a:p>
          </p:txBody>
        </p:sp>
        <p:sp>
          <p:nvSpPr>
            <p:cNvPr id="43" name="CaixaDeTexto 42"/>
            <p:cNvSpPr txBox="1"/>
            <p:nvPr/>
          </p:nvSpPr>
          <p:spPr>
            <a:xfrm>
              <a:off x="4051256" y="2172926"/>
              <a:ext cx="520526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 smtClean="0"/>
                <a:t>Tem </a:t>
              </a:r>
              <a:r>
                <a:rPr lang="en-US" dirty="0" err="1" smtClean="0"/>
                <a:t>sido</a:t>
              </a:r>
              <a:r>
                <a:rPr lang="en-US" dirty="0" smtClean="0"/>
                <a:t> </a:t>
              </a:r>
              <a:r>
                <a:rPr lang="en-US" dirty="0" err="1" smtClean="0"/>
                <a:t>usado</a:t>
              </a:r>
              <a:r>
                <a:rPr lang="en-US" dirty="0" smtClean="0"/>
                <a:t> </a:t>
              </a:r>
              <a:r>
                <a:rPr lang="en-US" dirty="0" err="1" smtClean="0"/>
                <a:t>durante</a:t>
              </a:r>
              <a:r>
                <a:rPr lang="en-US" dirty="0" smtClean="0"/>
                <a:t> </a:t>
              </a:r>
              <a:r>
                <a:rPr lang="en-US" dirty="0" err="1" smtClean="0"/>
                <a:t>décadas</a:t>
              </a:r>
              <a:r>
                <a:rPr lang="en-US" dirty="0" smtClean="0"/>
                <a:t> </a:t>
              </a:r>
              <a:r>
                <a:rPr lang="en-US" dirty="0" err="1" smtClean="0"/>
                <a:t>como</a:t>
              </a:r>
              <a:r>
                <a:rPr lang="en-US" dirty="0" smtClean="0"/>
                <a:t> </a:t>
              </a:r>
              <a:r>
                <a:rPr lang="en-US" dirty="0" err="1" smtClean="0"/>
                <a:t>herbicida</a:t>
              </a:r>
              <a:r>
                <a:rPr lang="en-US" dirty="0" smtClean="0"/>
                <a:t> </a:t>
              </a:r>
              <a:r>
                <a:rPr lang="en-US" dirty="0" err="1" smtClean="0"/>
                <a:t>não-seletivo</a:t>
              </a:r>
              <a:r>
                <a:rPr lang="en-US" dirty="0" smtClean="0"/>
                <a:t> e </a:t>
              </a:r>
              <a:r>
                <a:rPr lang="en-US" dirty="0" err="1" smtClean="0"/>
                <a:t>não</a:t>
              </a:r>
              <a:r>
                <a:rPr lang="en-US" dirty="0" smtClean="0"/>
                <a:t> </a:t>
              </a:r>
              <a:r>
                <a:rPr lang="en-US" dirty="0" err="1" smtClean="0"/>
                <a:t>apenas</a:t>
              </a:r>
              <a:r>
                <a:rPr lang="en-US" dirty="0" smtClean="0"/>
                <a:t> </a:t>
              </a:r>
              <a:r>
                <a:rPr lang="en-US" dirty="0" err="1" smtClean="0"/>
                <a:t>nas</a:t>
              </a:r>
              <a:r>
                <a:rPr lang="en-US" dirty="0" smtClean="0"/>
                <a:t> </a:t>
              </a:r>
              <a:r>
                <a:rPr lang="en-US" dirty="0" err="1" smtClean="0"/>
                <a:t>culturas</a:t>
              </a:r>
              <a:r>
                <a:rPr lang="en-US" dirty="0" smtClean="0"/>
                <a:t> a </a:t>
              </a:r>
              <a:r>
                <a:rPr lang="en-US" dirty="0" err="1" smtClean="0"/>
                <a:t>ele</a:t>
              </a:r>
              <a:r>
                <a:rPr lang="en-US" dirty="0" smtClean="0"/>
                <a:t> </a:t>
              </a:r>
              <a:r>
                <a:rPr lang="en-US" dirty="0" err="1" smtClean="0"/>
                <a:t>resistentes</a:t>
              </a:r>
              <a:r>
                <a:rPr lang="en-US" dirty="0" smtClean="0"/>
                <a:t>;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 smtClean="0"/>
                <a:t>De </a:t>
              </a:r>
              <a:r>
                <a:rPr lang="en-US" dirty="0" err="1" smtClean="0"/>
                <a:t>acordo</a:t>
              </a:r>
              <a:r>
                <a:rPr lang="en-US" dirty="0" smtClean="0"/>
                <a:t> com um </a:t>
              </a:r>
              <a:r>
                <a:rPr lang="en-US" dirty="0" err="1" smtClean="0"/>
                <a:t>relatório</a:t>
              </a:r>
              <a:r>
                <a:rPr lang="en-US" dirty="0" smtClean="0"/>
                <a:t> da EFSA (</a:t>
              </a:r>
              <a:r>
                <a:rPr lang="en-US" dirty="0" err="1" smtClean="0"/>
                <a:t>revisto</a:t>
              </a:r>
              <a:r>
                <a:rPr lang="en-US" dirty="0" smtClean="0"/>
                <a:t> </a:t>
              </a:r>
              <a:r>
                <a:rPr lang="en-US" dirty="0" err="1" smtClean="0"/>
                <a:t>por</a:t>
              </a:r>
              <a:r>
                <a:rPr lang="en-US" dirty="0" smtClean="0"/>
                <a:t> </a:t>
              </a:r>
              <a:r>
                <a:rPr lang="en-US" dirty="0" err="1" smtClean="0"/>
                <a:t>cientistas</a:t>
              </a:r>
              <a:r>
                <a:rPr lang="en-US" dirty="0" smtClean="0"/>
                <a:t>):</a:t>
              </a:r>
            </a:p>
            <a:p>
              <a:pPr marL="742950" lvl="1" indent="-285750">
                <a:buFont typeface="Wingdings" panose="05000000000000000000" pitchFamily="2" charset="2"/>
                <a:buChar char="ü"/>
              </a:pPr>
              <a:r>
                <a:rPr lang="en-US" dirty="0" smtClean="0"/>
                <a:t>O </a:t>
              </a:r>
              <a:r>
                <a:rPr lang="en-US" dirty="0" err="1" smtClean="0"/>
                <a:t>glifosato</a:t>
              </a:r>
              <a:r>
                <a:rPr lang="en-US" dirty="0" smtClean="0"/>
                <a:t> </a:t>
              </a:r>
              <a:r>
                <a:rPr lang="en-US" dirty="0" err="1" smtClean="0"/>
                <a:t>em</a:t>
              </a:r>
              <a:r>
                <a:rPr lang="en-US" dirty="0" smtClean="0"/>
                <a:t> </a:t>
              </a:r>
              <a:r>
                <a:rPr lang="en-US" dirty="0" err="1" smtClean="0"/>
                <a:t>si</a:t>
              </a:r>
              <a:r>
                <a:rPr lang="en-US" dirty="0" smtClean="0"/>
                <a:t> </a:t>
              </a:r>
              <a:r>
                <a:rPr lang="en-US" dirty="0" err="1" smtClean="0"/>
                <a:t>não</a:t>
              </a:r>
              <a:r>
                <a:rPr lang="en-US" dirty="0" smtClean="0"/>
                <a:t> </a:t>
              </a:r>
              <a:r>
                <a:rPr lang="en-US" dirty="0" err="1" smtClean="0"/>
                <a:t>apresenta</a:t>
              </a:r>
              <a:r>
                <a:rPr lang="en-US" dirty="0" smtClean="0"/>
                <a:t> </a:t>
              </a:r>
              <a:r>
                <a:rPr lang="en-US" dirty="0" err="1" smtClean="0"/>
                <a:t>efeitos</a:t>
              </a:r>
              <a:r>
                <a:rPr lang="en-US" dirty="0" smtClean="0"/>
                <a:t> </a:t>
              </a:r>
              <a:r>
                <a:rPr lang="en-US" dirty="0" err="1" smtClean="0"/>
                <a:t>carcinogénicos</a:t>
              </a:r>
              <a:endParaRPr lang="en-US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725870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mdpi.com/land/land-04-00938/article_deploy/html/images/land-04-00938-g003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920" b="28753"/>
          <a:stretch/>
        </p:blipFill>
        <p:spPr bwMode="auto">
          <a:xfrm>
            <a:off x="1979712" y="3654365"/>
            <a:ext cx="6814467" cy="32036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upo 7"/>
          <p:cNvGrpSpPr/>
          <p:nvPr/>
        </p:nvGrpSpPr>
        <p:grpSpPr>
          <a:xfrm>
            <a:off x="345912" y="1556792"/>
            <a:ext cx="8330544" cy="1757955"/>
            <a:chOff x="553639" y="3933918"/>
            <a:chExt cx="8330544" cy="1757955"/>
          </a:xfrm>
        </p:grpSpPr>
        <p:sp>
          <p:nvSpPr>
            <p:cNvPr id="9" name="CaixaDeTexto 8"/>
            <p:cNvSpPr txBox="1"/>
            <p:nvPr/>
          </p:nvSpPr>
          <p:spPr>
            <a:xfrm>
              <a:off x="553639" y="3933918"/>
              <a:ext cx="83305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 smtClean="0">
                  <a:solidFill>
                    <a:srgbClr val="57585A"/>
                  </a:solidFill>
                  <a:latin typeface="Arial Narrow" panose="020B0606020202030204" pitchFamily="34" charset="0"/>
                  <a:cs typeface="MV Boli" panose="02000500030200090000" pitchFamily="2" charset="0"/>
                </a:rPr>
                <a:t>Porque</a:t>
              </a:r>
              <a:r>
                <a:rPr lang="en-US" sz="2000" b="1" dirty="0" smtClean="0">
                  <a:solidFill>
                    <a:srgbClr val="57585A"/>
                  </a:solidFill>
                  <a:latin typeface="Arial Narrow" panose="020B0606020202030204" pitchFamily="34" charset="0"/>
                  <a:cs typeface="MV Boli" panose="02000500030200090000" pitchFamily="2" charset="0"/>
                </a:rPr>
                <a:t> </a:t>
              </a:r>
              <a:r>
                <a:rPr lang="en-US" sz="2000" b="1" dirty="0" err="1" smtClean="0">
                  <a:solidFill>
                    <a:srgbClr val="57585A"/>
                  </a:solidFill>
                  <a:latin typeface="Arial Narrow" panose="020B0606020202030204" pitchFamily="34" charset="0"/>
                  <a:cs typeface="MV Boli" panose="02000500030200090000" pitchFamily="2" charset="0"/>
                </a:rPr>
                <a:t>são</a:t>
              </a:r>
              <a:r>
                <a:rPr lang="en-US" sz="2000" b="1" dirty="0" smtClean="0">
                  <a:solidFill>
                    <a:srgbClr val="57585A"/>
                  </a:solidFill>
                  <a:latin typeface="Arial Narrow" panose="020B0606020202030204" pitchFamily="34" charset="0"/>
                  <a:cs typeface="MV Boli" panose="02000500030200090000" pitchFamily="2" charset="0"/>
                </a:rPr>
                <a:t> </a:t>
              </a:r>
              <a:r>
                <a:rPr lang="en-US" sz="2000" b="1" dirty="0" err="1" smtClean="0">
                  <a:solidFill>
                    <a:srgbClr val="57585A"/>
                  </a:solidFill>
                  <a:latin typeface="Arial Narrow" panose="020B0606020202030204" pitchFamily="34" charset="0"/>
                  <a:cs typeface="MV Boli" panose="02000500030200090000" pitchFamily="2" charset="0"/>
                </a:rPr>
                <a:t>melhores</a:t>
              </a:r>
              <a:r>
                <a:rPr lang="en-US" sz="2000" b="1" dirty="0" smtClean="0">
                  <a:solidFill>
                    <a:srgbClr val="57585A"/>
                  </a:solidFill>
                  <a:latin typeface="Arial Narrow" panose="020B0606020202030204" pitchFamily="34" charset="0"/>
                  <a:cs typeface="MV Boli" panose="02000500030200090000" pitchFamily="2" charset="0"/>
                </a:rPr>
                <a:t> </a:t>
              </a:r>
              <a:r>
                <a:rPr lang="en-US" sz="2000" b="1" dirty="0" err="1" smtClean="0">
                  <a:solidFill>
                    <a:srgbClr val="57585A"/>
                  </a:solidFill>
                  <a:latin typeface="Arial Narrow" panose="020B0606020202030204" pitchFamily="34" charset="0"/>
                  <a:cs typeface="MV Boli" panose="02000500030200090000" pitchFamily="2" charset="0"/>
                </a:rPr>
                <a:t>os</a:t>
              </a:r>
              <a:r>
                <a:rPr lang="en-US" sz="2000" b="1" dirty="0" smtClean="0">
                  <a:solidFill>
                    <a:srgbClr val="57585A"/>
                  </a:solidFill>
                  <a:latin typeface="Arial Narrow" panose="020B0606020202030204" pitchFamily="34" charset="0"/>
                  <a:cs typeface="MV Boli" panose="02000500030200090000" pitchFamily="2" charset="0"/>
                </a:rPr>
                <a:t> </a:t>
              </a:r>
              <a:r>
                <a:rPr lang="en-US" sz="2000" b="1" dirty="0" err="1" smtClean="0">
                  <a:solidFill>
                    <a:srgbClr val="57585A"/>
                  </a:solidFill>
                  <a:latin typeface="Arial Narrow" panose="020B0606020202030204" pitchFamily="34" charset="0"/>
                  <a:cs typeface="MV Boli" panose="02000500030200090000" pitchFamily="2" charset="0"/>
                </a:rPr>
                <a:t>sistemas</a:t>
              </a:r>
              <a:r>
                <a:rPr lang="en-US" sz="2000" b="1" dirty="0" smtClean="0">
                  <a:solidFill>
                    <a:srgbClr val="57585A"/>
                  </a:solidFill>
                  <a:latin typeface="Arial Narrow" panose="020B0606020202030204" pitchFamily="34" charset="0"/>
                  <a:cs typeface="MV Boli" panose="02000500030200090000" pitchFamily="2" charset="0"/>
                </a:rPr>
                <a:t> </a:t>
              </a:r>
              <a:r>
                <a:rPr lang="en-US" sz="2000" b="1" dirty="0" err="1" smtClean="0">
                  <a:solidFill>
                    <a:srgbClr val="57585A"/>
                  </a:solidFill>
                  <a:latin typeface="Arial Narrow" panose="020B0606020202030204" pitchFamily="34" charset="0"/>
                  <a:cs typeface="MV Boli" panose="02000500030200090000" pitchFamily="2" charset="0"/>
                </a:rPr>
                <a:t>agrícolas</a:t>
              </a:r>
              <a:r>
                <a:rPr lang="en-US" sz="2000" b="1" dirty="0" smtClean="0">
                  <a:solidFill>
                    <a:srgbClr val="57585A"/>
                  </a:solidFill>
                  <a:latin typeface="Arial Narrow" panose="020B0606020202030204" pitchFamily="34" charset="0"/>
                  <a:cs typeface="MV Boli" panose="02000500030200090000" pitchFamily="2" charset="0"/>
                </a:rPr>
                <a:t> </a:t>
              </a:r>
              <a:r>
                <a:rPr lang="en-US" sz="2000" b="1" dirty="0" err="1" smtClean="0">
                  <a:solidFill>
                    <a:srgbClr val="57585A"/>
                  </a:solidFill>
                  <a:latin typeface="Arial Narrow" panose="020B0606020202030204" pitchFamily="34" charset="0"/>
                  <a:cs typeface="MV Boli" panose="02000500030200090000" pitchFamily="2" charset="0"/>
                </a:rPr>
                <a:t>sem</a:t>
              </a:r>
              <a:r>
                <a:rPr lang="en-US" sz="2000" b="1" dirty="0" smtClean="0">
                  <a:solidFill>
                    <a:srgbClr val="57585A"/>
                  </a:solidFill>
                  <a:latin typeface="Arial Narrow" panose="020B0606020202030204" pitchFamily="34" charset="0"/>
                  <a:cs typeface="MV Boli" panose="02000500030200090000" pitchFamily="2" charset="0"/>
                </a:rPr>
                <a:t> </a:t>
              </a:r>
              <a:r>
                <a:rPr lang="en-US" sz="2000" b="1" dirty="0" err="1" smtClean="0">
                  <a:solidFill>
                    <a:srgbClr val="57585A"/>
                  </a:solidFill>
                  <a:latin typeface="Arial Narrow" panose="020B0606020202030204" pitchFamily="34" charset="0"/>
                  <a:cs typeface="MV Boli" panose="02000500030200090000" pitchFamily="2" charset="0"/>
                </a:rPr>
                <a:t>aração</a:t>
              </a:r>
              <a:r>
                <a:rPr lang="en-US" sz="2000" b="1" dirty="0" smtClean="0">
                  <a:solidFill>
                    <a:srgbClr val="57585A"/>
                  </a:solidFill>
                  <a:latin typeface="Arial Narrow" panose="020B0606020202030204" pitchFamily="34" charset="0"/>
                  <a:cs typeface="MV Boli" panose="02000500030200090000" pitchFamily="2" charset="0"/>
                </a:rPr>
                <a:t> (“tillage”)?</a:t>
              </a:r>
              <a:endParaRPr lang="en-US" sz="2000" b="1" dirty="0">
                <a:solidFill>
                  <a:srgbClr val="57585A"/>
                </a:solidFill>
                <a:latin typeface="Arial Narrow" panose="020B0606020202030204" pitchFamily="34" charset="0"/>
                <a:cs typeface="MV Boli" panose="02000500030200090000" pitchFamily="2" charset="0"/>
              </a:endParaRPr>
            </a:p>
          </p:txBody>
        </p:sp>
        <p:sp>
          <p:nvSpPr>
            <p:cNvPr id="10" name="CaixaDeTexto 9"/>
            <p:cNvSpPr txBox="1"/>
            <p:nvPr/>
          </p:nvSpPr>
          <p:spPr>
            <a:xfrm>
              <a:off x="553639" y="4491544"/>
              <a:ext cx="455864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sym typeface="Wingdings 3" panose="05040102010807070707" pitchFamily="18" charset="2"/>
                </a:rPr>
                <a:t></a:t>
              </a:r>
              <a:r>
                <a:rPr lang="en-US" dirty="0" smtClean="0"/>
                <a:t> </a:t>
              </a:r>
              <a:r>
                <a:rPr lang="en-US" dirty="0" err="1" smtClean="0"/>
                <a:t>custos</a:t>
              </a:r>
              <a:r>
                <a:rPr lang="en-US" dirty="0" smtClean="0"/>
                <a:t> </a:t>
              </a:r>
              <a:r>
                <a:rPr lang="en-US" dirty="0" err="1" smtClean="0"/>
                <a:t>para</a:t>
              </a:r>
              <a:r>
                <a:rPr lang="en-US" dirty="0" smtClean="0"/>
                <a:t> o </a:t>
              </a:r>
              <a:r>
                <a:rPr lang="en-US" dirty="0" err="1" smtClean="0"/>
                <a:t>agricultor</a:t>
              </a:r>
              <a:endParaRPr lang="en-US" dirty="0" smtClean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sym typeface="Wingdings 3" panose="05040102010807070707" pitchFamily="18" charset="2"/>
                </a:rPr>
                <a:t></a:t>
              </a:r>
              <a:r>
                <a:rPr lang="en-US" dirty="0" smtClean="0"/>
                <a:t> </a:t>
              </a:r>
              <a:r>
                <a:rPr lang="en-US" dirty="0" err="1" smtClean="0"/>
                <a:t>erosão</a:t>
              </a:r>
              <a:r>
                <a:rPr lang="en-US" dirty="0" smtClean="0"/>
                <a:t> do solo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sym typeface="Wingdings 3" panose="05040102010807070707" pitchFamily="18" charset="2"/>
                </a:rPr>
                <a:t></a:t>
              </a:r>
              <a:r>
                <a:rPr lang="en-US" dirty="0" smtClean="0">
                  <a:sym typeface="Wingdings 3" panose="05040102010807070707" pitchFamily="18" charset="2"/>
                </a:rPr>
                <a:t> </a:t>
              </a:r>
              <a:r>
                <a:rPr lang="en-US" dirty="0" err="1" smtClean="0"/>
                <a:t>retenção</a:t>
              </a:r>
              <a:r>
                <a:rPr lang="en-US" dirty="0" smtClean="0"/>
                <a:t> da </a:t>
              </a:r>
              <a:r>
                <a:rPr lang="en-US" dirty="0" err="1" smtClean="0"/>
                <a:t>humidade</a:t>
              </a:r>
              <a:r>
                <a:rPr lang="en-US" dirty="0" smtClean="0"/>
                <a:t> do solo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u="sng" dirty="0">
                  <a:sym typeface="Wingdings 3" panose="05040102010807070707" pitchFamily="18" charset="2"/>
                </a:rPr>
                <a:t></a:t>
              </a:r>
              <a:r>
                <a:rPr lang="en-US" u="sng" dirty="0" smtClean="0"/>
                <a:t> </a:t>
              </a:r>
              <a:r>
                <a:rPr lang="en-US" u="sng" dirty="0" err="1" smtClean="0"/>
                <a:t>teor</a:t>
              </a:r>
              <a:r>
                <a:rPr lang="en-US" u="sng" dirty="0" smtClean="0"/>
                <a:t> de humus do solo</a:t>
              </a:r>
              <a:endParaRPr lang="en-US" u="sng" dirty="0"/>
            </a:p>
          </p:txBody>
        </p:sp>
      </p:grpSp>
      <p:sp>
        <p:nvSpPr>
          <p:cNvPr id="11" name="Retângulo 10"/>
          <p:cNvSpPr/>
          <p:nvPr/>
        </p:nvSpPr>
        <p:spPr>
          <a:xfrm>
            <a:off x="107504" y="6367438"/>
            <a:ext cx="187220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100" dirty="0" err="1" smtClean="0">
                <a:solidFill>
                  <a:srgbClr val="57585A"/>
                </a:solidFill>
              </a:rPr>
              <a:t>Sagie</a:t>
            </a:r>
            <a:r>
              <a:rPr lang="en-US" sz="1100" dirty="0" smtClean="0">
                <a:solidFill>
                  <a:srgbClr val="57585A"/>
                </a:solidFill>
              </a:rPr>
              <a:t> &amp; Ramon, Land </a:t>
            </a:r>
            <a:r>
              <a:rPr lang="en-US" sz="1100" dirty="0">
                <a:solidFill>
                  <a:srgbClr val="57585A"/>
                </a:solidFill>
              </a:rPr>
              <a:t>2015, 4(4), 938-956</a:t>
            </a:r>
          </a:p>
        </p:txBody>
      </p:sp>
      <p:sp>
        <p:nvSpPr>
          <p:cNvPr id="12" name="Retângulo arredondado 11"/>
          <p:cNvSpPr/>
          <p:nvPr/>
        </p:nvSpPr>
        <p:spPr>
          <a:xfrm>
            <a:off x="4594142" y="2780928"/>
            <a:ext cx="4082314" cy="504056"/>
          </a:xfrm>
          <a:prstGeom prst="roundRect">
            <a:avLst/>
          </a:prstGeom>
          <a:solidFill>
            <a:srgbClr val="57585A"/>
          </a:solidFill>
          <a:ln w="57150">
            <a:solidFill>
              <a:srgbClr val="739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 smtClean="0"/>
              <a:t>Redução</a:t>
            </a:r>
            <a:r>
              <a:rPr lang="en-US" sz="2200" dirty="0" smtClean="0"/>
              <a:t> do </a:t>
            </a:r>
            <a:r>
              <a:rPr lang="en-US" sz="2200" dirty="0" err="1" smtClean="0"/>
              <a:t>uso</a:t>
            </a:r>
            <a:r>
              <a:rPr lang="en-US" sz="2200" dirty="0" smtClean="0"/>
              <a:t> de </a:t>
            </a:r>
            <a:r>
              <a:rPr lang="en-US" sz="2200" dirty="0" err="1" smtClean="0"/>
              <a:t>fertilizantes</a:t>
            </a:r>
            <a:endParaRPr lang="en-US" sz="2200" dirty="0"/>
          </a:p>
        </p:txBody>
      </p:sp>
      <p:sp>
        <p:nvSpPr>
          <p:cNvPr id="13" name="Seta para a direita 12"/>
          <p:cNvSpPr/>
          <p:nvPr/>
        </p:nvSpPr>
        <p:spPr>
          <a:xfrm>
            <a:off x="3730102" y="2975922"/>
            <a:ext cx="504000" cy="309062"/>
          </a:xfrm>
          <a:prstGeom prst="rightArrow">
            <a:avLst/>
          </a:prstGeom>
          <a:solidFill>
            <a:srgbClr val="77A12D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upo 13"/>
          <p:cNvGrpSpPr/>
          <p:nvPr/>
        </p:nvGrpSpPr>
        <p:grpSpPr>
          <a:xfrm>
            <a:off x="611560" y="5013176"/>
            <a:ext cx="1516467" cy="1264201"/>
            <a:chOff x="4655252" y="5617218"/>
            <a:chExt cx="1516467" cy="1264201"/>
          </a:xfrm>
        </p:grpSpPr>
        <p:sp>
          <p:nvSpPr>
            <p:cNvPr id="15" name="CaixaDeTexto 14"/>
            <p:cNvSpPr txBox="1"/>
            <p:nvPr/>
          </p:nvSpPr>
          <p:spPr>
            <a:xfrm>
              <a:off x="4655252" y="5755897"/>
              <a:ext cx="262662" cy="112552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>
                <a:lnSpc>
                  <a:spcPts val="1340"/>
                </a:lnSpc>
              </a:pPr>
              <a:r>
                <a:rPr lang="pt-PT" sz="1200" dirty="0" smtClean="0"/>
                <a:t>5</a:t>
              </a:r>
            </a:p>
            <a:p>
              <a:pPr>
                <a:lnSpc>
                  <a:spcPts val="1340"/>
                </a:lnSpc>
              </a:pPr>
              <a:r>
                <a:rPr lang="pt-PT" sz="1200" dirty="0" smtClean="0"/>
                <a:t>4</a:t>
              </a:r>
            </a:p>
            <a:p>
              <a:pPr>
                <a:lnSpc>
                  <a:spcPts val="1340"/>
                </a:lnSpc>
              </a:pPr>
              <a:r>
                <a:rPr lang="pt-PT" sz="1200" dirty="0" smtClean="0"/>
                <a:t>3</a:t>
              </a:r>
            </a:p>
            <a:p>
              <a:pPr>
                <a:lnSpc>
                  <a:spcPts val="1340"/>
                </a:lnSpc>
              </a:pPr>
              <a:r>
                <a:rPr lang="pt-PT" sz="1200" dirty="0" smtClean="0"/>
                <a:t>2</a:t>
              </a:r>
            </a:p>
            <a:p>
              <a:pPr>
                <a:lnSpc>
                  <a:spcPts val="1340"/>
                </a:lnSpc>
              </a:pPr>
              <a:r>
                <a:rPr lang="pt-PT" sz="1200" dirty="0" smtClean="0"/>
                <a:t>1</a:t>
              </a:r>
            </a:p>
            <a:p>
              <a:pPr>
                <a:lnSpc>
                  <a:spcPts val="1340"/>
                </a:lnSpc>
              </a:pPr>
              <a:r>
                <a:rPr lang="pt-PT" sz="1200" dirty="0"/>
                <a:t>0</a:t>
              </a:r>
              <a:endParaRPr lang="en-US" sz="1200" dirty="0"/>
            </a:p>
          </p:txBody>
        </p:sp>
        <p:pic>
          <p:nvPicPr>
            <p:cNvPr id="16" name="Picture 2" descr="http://www.mdpi.com/land/land-04-00938/article_deploy/html/images/land-04-00938-g003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717" t="73821" r="43417"/>
            <a:stretch/>
          </p:blipFill>
          <p:spPr bwMode="auto">
            <a:xfrm>
              <a:off x="4858085" y="5617218"/>
              <a:ext cx="1313634" cy="1183103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Título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6696744" cy="792088"/>
          </a:xfrm>
        </p:spPr>
        <p:txBody>
          <a:bodyPr anchor="ctr"/>
          <a:lstStyle/>
          <a:p>
            <a:pPr algn="ctr"/>
            <a:r>
              <a:rPr lang="en-US" b="0" dirty="0" err="1" smtClean="0"/>
              <a:t>Relevância</a:t>
            </a:r>
            <a:r>
              <a:rPr lang="en-US" b="0" dirty="0" smtClean="0"/>
              <a:t> da </a:t>
            </a:r>
            <a:r>
              <a:rPr lang="en-US" b="0" dirty="0" err="1" smtClean="0"/>
              <a:t>eliminação</a:t>
            </a:r>
            <a:r>
              <a:rPr lang="en-US" b="0" dirty="0" smtClean="0"/>
              <a:t> da </a:t>
            </a:r>
            <a:r>
              <a:rPr lang="en-US" b="0" dirty="0" err="1" smtClean="0"/>
              <a:t>necessidade</a:t>
            </a:r>
            <a:r>
              <a:rPr lang="en-US" b="0" dirty="0" smtClean="0"/>
              <a:t> de </a:t>
            </a:r>
            <a:r>
              <a:rPr lang="en-US" b="0" dirty="0" err="1" smtClean="0"/>
              <a:t>arar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876810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eta para a direita 18"/>
          <p:cNvSpPr/>
          <p:nvPr/>
        </p:nvSpPr>
        <p:spPr>
          <a:xfrm rot="5400000">
            <a:off x="6569697" y="5153250"/>
            <a:ext cx="518641" cy="526525"/>
          </a:xfrm>
          <a:prstGeom prst="rightArrow">
            <a:avLst/>
          </a:prstGeom>
          <a:solidFill>
            <a:srgbClr val="C3E090"/>
          </a:solidFill>
          <a:ln>
            <a:solidFill>
              <a:srgbClr val="C3E09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6696744" cy="792088"/>
          </a:xfrm>
        </p:spPr>
        <p:txBody>
          <a:bodyPr anchor="ctr"/>
          <a:lstStyle/>
          <a:p>
            <a:pPr algn="ctr"/>
            <a:r>
              <a:rPr lang="en-US" b="0" dirty="0" smtClean="0"/>
              <a:t>As </a:t>
            </a:r>
            <a:r>
              <a:rPr lang="en-US" b="0" dirty="0" err="1" smtClean="0"/>
              <a:t>plantas</a:t>
            </a:r>
            <a:r>
              <a:rPr lang="en-US" b="0" dirty="0" smtClean="0"/>
              <a:t> </a:t>
            </a:r>
            <a:r>
              <a:rPr lang="en-US" b="0" dirty="0" err="1" smtClean="0"/>
              <a:t>podem</a:t>
            </a:r>
            <a:r>
              <a:rPr lang="en-US" b="0" dirty="0" smtClean="0"/>
              <a:t> </a:t>
            </a:r>
            <a:r>
              <a:rPr lang="en-US" b="0" dirty="0" err="1" smtClean="0"/>
              <a:t>recuperar</a:t>
            </a:r>
            <a:r>
              <a:rPr lang="en-US" b="0" dirty="0" smtClean="0"/>
              <a:t> </a:t>
            </a:r>
            <a:r>
              <a:rPr lang="en-US" b="0" dirty="0" err="1" smtClean="0"/>
              <a:t>os</a:t>
            </a:r>
            <a:r>
              <a:rPr lang="en-US" b="0" dirty="0" smtClean="0"/>
              <a:t> solos </a:t>
            </a:r>
            <a:r>
              <a:rPr lang="en-US" b="0" dirty="0" err="1" smtClean="0"/>
              <a:t>esgotados</a:t>
            </a:r>
            <a:endParaRPr lang="en-US" b="0" dirty="0"/>
          </a:p>
        </p:txBody>
      </p:sp>
      <p:grpSp>
        <p:nvGrpSpPr>
          <p:cNvPr id="9" name="Grupo 8"/>
          <p:cNvGrpSpPr/>
          <p:nvPr/>
        </p:nvGrpSpPr>
        <p:grpSpPr>
          <a:xfrm>
            <a:off x="5148064" y="1464628"/>
            <a:ext cx="3995935" cy="2290296"/>
            <a:chOff x="2486693" y="4139976"/>
            <a:chExt cx="3489946" cy="2000285"/>
          </a:xfrm>
        </p:grpSpPr>
        <p:pic>
          <p:nvPicPr>
            <p:cNvPr id="1030" name="Picture 6" descr="http://assets.atlasobscura.com/media/W1siZiIsInVwbG9hZHMvcGxhY2VfaW1hZ2VzLzZiMWJlOGI5ZDRhMzM1YTQ5ZGRhZGQzNTdiNTFmNjJiXzQ4MTA3NjQyX2FmcmljYV9ncmVlbl93YWxsXzQ2Ni5naWYiXSxbInAiLCJ0aHVtYiIsIjk4MHhcdTAwM2UiXSxbInAiLCJjb252ZXJ0IiwiLXF1YWxpdHkgOTEgLWF1dG8tb3JpZW50Il1d/_48107642_africa_green_wall_466.gif/image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3598" y="4139976"/>
              <a:ext cx="3151821" cy="175852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tângulo 5"/>
            <p:cNvSpPr/>
            <p:nvPr/>
          </p:nvSpPr>
          <p:spPr>
            <a:xfrm>
              <a:off x="2486693" y="5918497"/>
              <a:ext cx="3489946" cy="2217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50" dirty="0">
                  <a:solidFill>
                    <a:srgbClr val="57585A"/>
                  </a:solidFill>
                </a:rPr>
                <a:t>http://www.atlasobscura.com/places/the-great-green-wall-of-africa</a:t>
              </a:r>
            </a:p>
          </p:txBody>
        </p:sp>
      </p:grpSp>
      <p:grpSp>
        <p:nvGrpSpPr>
          <p:cNvPr id="13" name="Grupo 12"/>
          <p:cNvGrpSpPr/>
          <p:nvPr/>
        </p:nvGrpSpPr>
        <p:grpSpPr>
          <a:xfrm>
            <a:off x="4499992" y="3933056"/>
            <a:ext cx="4176464" cy="1191039"/>
            <a:chOff x="5642931" y="4419283"/>
            <a:chExt cx="3667713" cy="969204"/>
          </a:xfrm>
        </p:grpSpPr>
        <p:sp>
          <p:nvSpPr>
            <p:cNvPr id="12" name="CaixaDeTexto 11"/>
            <p:cNvSpPr txBox="1"/>
            <p:nvPr/>
          </p:nvSpPr>
          <p:spPr>
            <a:xfrm>
              <a:off x="5642931" y="4419283"/>
              <a:ext cx="3667713" cy="3255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587400"/>
                  </a:solidFill>
                  <a:latin typeface="Arial Narrow" panose="020B0606020202030204" pitchFamily="34" charset="0"/>
                  <a:cs typeface="MV Boli" panose="02000500030200090000" pitchFamily="2" charset="0"/>
                </a:rPr>
                <a:t>A </a:t>
              </a:r>
              <a:r>
                <a:rPr lang="en-US" sz="2000" b="1" dirty="0" err="1" smtClean="0">
                  <a:solidFill>
                    <a:srgbClr val="587400"/>
                  </a:solidFill>
                  <a:latin typeface="Arial Narrow" panose="020B0606020202030204" pitchFamily="34" charset="0"/>
                  <a:cs typeface="MV Boli" panose="02000500030200090000" pitchFamily="2" charset="0"/>
                </a:rPr>
                <a:t>Biotecnologia</a:t>
              </a:r>
              <a:r>
                <a:rPr lang="en-US" sz="2000" b="1" dirty="0" smtClean="0">
                  <a:solidFill>
                    <a:srgbClr val="587400"/>
                  </a:solidFill>
                  <a:latin typeface="Arial Narrow" panose="020B0606020202030204" pitchFamily="34" charset="0"/>
                  <a:cs typeface="MV Boli" panose="02000500030200090000" pitchFamily="2" charset="0"/>
                </a:rPr>
                <a:t> </a:t>
              </a:r>
              <a:r>
                <a:rPr lang="en-US" sz="2000" b="1" dirty="0" err="1" smtClean="0">
                  <a:solidFill>
                    <a:srgbClr val="587400"/>
                  </a:solidFill>
                  <a:latin typeface="Arial Narrow" panose="020B0606020202030204" pitchFamily="34" charset="0"/>
                  <a:cs typeface="MV Boli" panose="02000500030200090000" pitchFamily="2" charset="0"/>
                </a:rPr>
                <a:t>pode</a:t>
              </a:r>
              <a:r>
                <a:rPr lang="en-US" sz="2000" b="1" dirty="0" smtClean="0">
                  <a:solidFill>
                    <a:srgbClr val="587400"/>
                  </a:solidFill>
                  <a:latin typeface="Arial Narrow" panose="020B0606020202030204" pitchFamily="34" charset="0"/>
                  <a:cs typeface="MV Boli" panose="02000500030200090000" pitchFamily="2" charset="0"/>
                </a:rPr>
                <a:t> </a:t>
              </a:r>
              <a:r>
                <a:rPr lang="en-US" sz="2000" b="1" dirty="0" err="1" smtClean="0">
                  <a:solidFill>
                    <a:srgbClr val="587400"/>
                  </a:solidFill>
                  <a:latin typeface="Arial Narrow" panose="020B0606020202030204" pitchFamily="34" charset="0"/>
                  <a:cs typeface="MV Boli" panose="02000500030200090000" pitchFamily="2" charset="0"/>
                </a:rPr>
                <a:t>ajudar</a:t>
              </a:r>
              <a:r>
                <a:rPr lang="en-US" sz="2000" b="1" dirty="0" smtClean="0">
                  <a:solidFill>
                    <a:srgbClr val="587400"/>
                  </a:solidFill>
                  <a:latin typeface="Arial Narrow" panose="020B0606020202030204" pitchFamily="34" charset="0"/>
                  <a:cs typeface="MV Boli" panose="02000500030200090000" pitchFamily="2" charset="0"/>
                </a:rPr>
                <a:t> a:</a:t>
              </a:r>
              <a:endParaRPr lang="en-US" sz="2000" b="1" dirty="0">
                <a:solidFill>
                  <a:srgbClr val="587400"/>
                </a:solidFill>
                <a:latin typeface="Arial Narrow" panose="020B0606020202030204" pitchFamily="34" charset="0"/>
                <a:cs typeface="MV Boli" panose="02000500030200090000" pitchFamily="2" charset="0"/>
              </a:endParaRPr>
            </a:p>
          </p:txBody>
        </p:sp>
        <p:sp>
          <p:nvSpPr>
            <p:cNvPr id="16" name="CaixaDeTexto 15"/>
            <p:cNvSpPr txBox="1"/>
            <p:nvPr/>
          </p:nvSpPr>
          <p:spPr>
            <a:xfrm>
              <a:off x="5642931" y="4712266"/>
              <a:ext cx="3597701" cy="67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pt-PT" sz="1600" dirty="0" smtClean="0"/>
                <a:t>Selecionar e propagar as melhores árvores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 err="1" smtClean="0"/>
                <a:t>Identificar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marcadores</a:t>
              </a:r>
              <a:r>
                <a:rPr lang="en-US" sz="1600" dirty="0" smtClean="0"/>
                <a:t> </a:t>
              </a:r>
              <a:r>
                <a:rPr lang="en-US" sz="1600" u="sng" dirty="0" smtClean="0"/>
                <a:t>de </a:t>
              </a:r>
              <a:r>
                <a:rPr lang="en-US" sz="1600" u="sng" dirty="0" err="1" smtClean="0"/>
                <a:t>características</a:t>
              </a:r>
              <a:r>
                <a:rPr lang="en-US" sz="1600" u="sng" dirty="0" smtClean="0"/>
                <a:t> de </a:t>
              </a:r>
              <a:r>
                <a:rPr lang="en-US" sz="1600" u="sng" dirty="0" err="1" smtClean="0"/>
                <a:t>interesse</a:t>
              </a:r>
              <a:r>
                <a:rPr lang="en-US" sz="1600" u="sng" dirty="0" smtClean="0"/>
                <a:t>, </a:t>
              </a:r>
              <a:r>
                <a:rPr lang="en-US" sz="1600" u="sng" dirty="0" err="1" smtClean="0"/>
                <a:t>como</a:t>
              </a:r>
              <a:r>
                <a:rPr lang="en-US" sz="1600" u="sng" dirty="0" smtClean="0"/>
                <a:t>:</a:t>
              </a:r>
            </a:p>
          </p:txBody>
        </p:sp>
      </p:grpSp>
      <p:sp>
        <p:nvSpPr>
          <p:cNvPr id="14" name="CaixaDeTexto 13"/>
          <p:cNvSpPr txBox="1"/>
          <p:nvPr/>
        </p:nvSpPr>
        <p:spPr>
          <a:xfrm>
            <a:off x="5364088" y="5733256"/>
            <a:ext cx="35152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PT" dirty="0" smtClean="0"/>
              <a:t>Alta taxa de crescimento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PT" dirty="0" smtClean="0"/>
              <a:t>Qualidade da  goma arábica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PT" dirty="0" smtClean="0"/>
              <a:t>Melhor eficência de uso da água</a:t>
            </a:r>
            <a:endParaRPr lang="en-US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190898" y="2092594"/>
            <a:ext cx="52047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Pretende</a:t>
            </a:r>
            <a:r>
              <a:rPr lang="en-US" dirty="0" smtClean="0"/>
              <a:t> </a:t>
            </a:r>
            <a:r>
              <a:rPr lang="en-US" u="sng" dirty="0" err="1" smtClean="0"/>
              <a:t>reflorestar</a:t>
            </a:r>
            <a:r>
              <a:rPr lang="en-US" u="sng" dirty="0" smtClean="0"/>
              <a:t> </a:t>
            </a:r>
            <a:r>
              <a:rPr lang="en-US" u="sng" dirty="0" err="1" smtClean="0"/>
              <a:t>terrenos</a:t>
            </a:r>
            <a:r>
              <a:rPr lang="en-US" u="sng" dirty="0" smtClean="0"/>
              <a:t> </a:t>
            </a:r>
            <a:r>
              <a:rPr lang="en-US" u="sng" dirty="0" err="1" smtClean="0"/>
              <a:t>exaustos</a:t>
            </a:r>
            <a:r>
              <a:rPr lang="en-US" u="sng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Plantar </a:t>
            </a:r>
            <a:r>
              <a:rPr lang="en-US" dirty="0" err="1" smtClean="0"/>
              <a:t>árvores</a:t>
            </a:r>
            <a:r>
              <a:rPr lang="en-US" dirty="0" smtClean="0"/>
              <a:t> com </a:t>
            </a:r>
            <a:r>
              <a:rPr lang="en-US" dirty="0" err="1" smtClean="0"/>
              <a:t>interesse</a:t>
            </a:r>
            <a:r>
              <a:rPr lang="en-US" dirty="0" smtClean="0"/>
              <a:t> </a:t>
            </a:r>
            <a:r>
              <a:rPr lang="en-US" dirty="0" err="1" smtClean="0"/>
              <a:t>económico</a:t>
            </a:r>
            <a:r>
              <a:rPr lang="en-US" dirty="0" smtClean="0"/>
              <a:t> e social (</a:t>
            </a:r>
            <a:r>
              <a:rPr lang="en-US" i="1" dirty="0" err="1" smtClean="0"/>
              <a:t>por</a:t>
            </a:r>
            <a:r>
              <a:rPr lang="en-US" i="1" dirty="0" smtClean="0"/>
              <a:t> ex.  Acacia </a:t>
            </a:r>
            <a:r>
              <a:rPr lang="en-US" i="1" dirty="0" err="1" smtClean="0"/>
              <a:t>senegal</a:t>
            </a:r>
            <a:r>
              <a:rPr lang="en-US" dirty="0" smtClean="0"/>
              <a:t>, que </a:t>
            </a:r>
            <a:r>
              <a:rPr lang="en-US" dirty="0" err="1" smtClean="0">
                <a:sym typeface="Wingdings 3" panose="05040102010807070707" pitchFamily="18" charset="2"/>
              </a:rPr>
              <a:t>produz</a:t>
            </a:r>
            <a:r>
              <a:rPr lang="en-US" dirty="0" smtClean="0">
                <a:sym typeface="Wingdings 3" panose="05040102010807070707" pitchFamily="18" charset="2"/>
              </a:rPr>
              <a:t> </a:t>
            </a:r>
            <a:r>
              <a:rPr lang="en-US" dirty="0" err="1" smtClean="0">
                <a:sym typeface="Wingdings 3" panose="05040102010807070707" pitchFamily="18" charset="2"/>
              </a:rPr>
              <a:t>goma</a:t>
            </a:r>
            <a:r>
              <a:rPr lang="en-US" dirty="0" smtClean="0">
                <a:sym typeface="Wingdings 3" panose="05040102010807070707" pitchFamily="18" charset="2"/>
              </a:rPr>
              <a:t> </a:t>
            </a:r>
            <a:r>
              <a:rPr lang="en-US" dirty="0" err="1" smtClean="0">
                <a:sym typeface="Wingdings 3" panose="05040102010807070707" pitchFamily="18" charset="2"/>
              </a:rPr>
              <a:t>arábica</a:t>
            </a:r>
            <a:r>
              <a:rPr lang="en-US" dirty="0" smtClean="0">
                <a:sym typeface="Wingdings 3" panose="05040102010807070707" pitchFamily="18" charset="2"/>
              </a:rPr>
              <a:t>)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3548521" y="3207766"/>
            <a:ext cx="519423" cy="4424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tângulo 20"/>
          <p:cNvSpPr/>
          <p:nvPr/>
        </p:nvSpPr>
        <p:spPr>
          <a:xfrm>
            <a:off x="160696" y="1700808"/>
            <a:ext cx="4843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587400"/>
                </a:solidFill>
                <a:latin typeface="Arial Narrow" panose="020B0606020202030204" pitchFamily="34" charset="0"/>
                <a:cs typeface="MV Boli" panose="02000500030200090000" pitchFamily="2" charset="0"/>
              </a:rPr>
              <a:t>A </a:t>
            </a:r>
            <a:r>
              <a:rPr lang="en-US" sz="2000" b="1" dirty="0" err="1" smtClean="0">
                <a:solidFill>
                  <a:srgbClr val="587400"/>
                </a:solidFill>
                <a:latin typeface="Arial Narrow" panose="020B0606020202030204" pitchFamily="34" charset="0"/>
                <a:cs typeface="MV Boli" panose="02000500030200090000" pitchFamily="2" charset="0"/>
              </a:rPr>
              <a:t>iniciativa</a:t>
            </a:r>
            <a:r>
              <a:rPr lang="en-US" sz="2000" b="1" dirty="0" smtClean="0">
                <a:solidFill>
                  <a:srgbClr val="587400"/>
                </a:solidFill>
                <a:latin typeface="Arial Narrow" panose="020B0606020202030204" pitchFamily="34" charset="0"/>
                <a:cs typeface="MV Boli" panose="02000500030200090000" pitchFamily="2" charset="0"/>
              </a:rPr>
              <a:t> da “Grande </a:t>
            </a:r>
            <a:r>
              <a:rPr lang="en-US" sz="2000" b="1" dirty="0" err="1" smtClean="0">
                <a:solidFill>
                  <a:srgbClr val="587400"/>
                </a:solidFill>
                <a:latin typeface="Arial Narrow" panose="020B0606020202030204" pitchFamily="34" charset="0"/>
                <a:cs typeface="MV Boli" panose="02000500030200090000" pitchFamily="2" charset="0"/>
              </a:rPr>
              <a:t>Muralha</a:t>
            </a:r>
            <a:r>
              <a:rPr lang="en-US" sz="2000" b="1" dirty="0" smtClean="0">
                <a:solidFill>
                  <a:srgbClr val="587400"/>
                </a:solidFill>
                <a:latin typeface="Arial Narrow" panose="020B0606020202030204" pitchFamily="34" charset="0"/>
                <a:cs typeface="MV Boli" panose="02000500030200090000" pitchFamily="2" charset="0"/>
              </a:rPr>
              <a:t> Verde”:</a:t>
            </a:r>
            <a:endParaRPr lang="en-US" sz="2000" b="1" dirty="0">
              <a:solidFill>
                <a:srgbClr val="587400"/>
              </a:solidFill>
              <a:latin typeface="Arial Narrow" panose="020B0606020202030204" pitchFamily="34" charset="0"/>
              <a:cs typeface="MV Boli" panose="0200050003020009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055748" y="3140428"/>
            <a:ext cx="3300228" cy="3600940"/>
            <a:chOff x="755577" y="3068960"/>
            <a:chExt cx="3300228" cy="3600940"/>
          </a:xfrm>
        </p:grpSpPr>
        <p:pic>
          <p:nvPicPr>
            <p:cNvPr id="22" name="Picture 4" descr="https://www.thegef.org/gef/sites/thegef.org/files/Images/greatgreenwall_0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345" b="5326"/>
            <a:stretch/>
          </p:blipFill>
          <p:spPr bwMode="auto">
            <a:xfrm>
              <a:off x="755577" y="3088990"/>
              <a:ext cx="3300228" cy="358091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3491880" y="3068960"/>
              <a:ext cx="504056" cy="576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tângulo 2"/>
          <p:cNvSpPr/>
          <p:nvPr/>
        </p:nvSpPr>
        <p:spPr>
          <a:xfrm>
            <a:off x="35496" y="6529504"/>
            <a:ext cx="3744416" cy="2680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rgbClr val="57585A"/>
                </a:solidFill>
              </a:rPr>
              <a:t>https://www.thegef.org/gef/great-green-wall</a:t>
            </a:r>
          </a:p>
        </p:txBody>
      </p:sp>
    </p:spTree>
    <p:extLst>
      <p:ext uri="{BB962C8B-B14F-4D97-AF65-F5344CB8AC3E}">
        <p14:creationId xmlns:p14="http://schemas.microsoft.com/office/powerpoint/2010/main" val="841437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6696744" cy="792088"/>
          </a:xfrm>
        </p:spPr>
        <p:txBody>
          <a:bodyPr anchor="ctr"/>
          <a:lstStyle/>
          <a:p>
            <a:pPr algn="ctr"/>
            <a:r>
              <a:rPr lang="en-US" b="0" dirty="0" smtClean="0"/>
              <a:t>As </a:t>
            </a:r>
            <a:r>
              <a:rPr lang="en-US" b="0" dirty="0" err="1" smtClean="0"/>
              <a:t>plantas</a:t>
            </a:r>
            <a:r>
              <a:rPr lang="en-US" b="0" dirty="0" smtClean="0"/>
              <a:t> </a:t>
            </a:r>
            <a:r>
              <a:rPr lang="en-US" b="0" dirty="0" err="1" smtClean="0"/>
              <a:t>podem</a:t>
            </a:r>
            <a:r>
              <a:rPr lang="en-US" b="0" dirty="0" smtClean="0"/>
              <a:t> </a:t>
            </a:r>
            <a:r>
              <a:rPr lang="en-US" b="0" dirty="0" err="1" smtClean="0"/>
              <a:t>recuperar</a:t>
            </a:r>
            <a:r>
              <a:rPr lang="en-US" b="0" dirty="0" smtClean="0"/>
              <a:t> </a:t>
            </a:r>
            <a:r>
              <a:rPr lang="en-US" b="0" dirty="0" err="1" smtClean="0"/>
              <a:t>os</a:t>
            </a:r>
            <a:r>
              <a:rPr lang="en-US" b="0" dirty="0" smtClean="0"/>
              <a:t> solos </a:t>
            </a:r>
            <a:r>
              <a:rPr lang="en-US" b="0" dirty="0" err="1" smtClean="0"/>
              <a:t>esgotados</a:t>
            </a:r>
            <a:r>
              <a:rPr lang="en-US" b="0" dirty="0" smtClean="0"/>
              <a:t> </a:t>
            </a:r>
            <a:endParaRPr lang="en-US" b="0" dirty="0"/>
          </a:p>
        </p:txBody>
      </p:sp>
      <p:grpSp>
        <p:nvGrpSpPr>
          <p:cNvPr id="17" name="Grupo 16"/>
          <p:cNvGrpSpPr/>
          <p:nvPr/>
        </p:nvGrpSpPr>
        <p:grpSpPr>
          <a:xfrm>
            <a:off x="55654" y="1772816"/>
            <a:ext cx="5904656" cy="4214097"/>
            <a:chOff x="5330615" y="1240980"/>
            <a:chExt cx="5028593" cy="3421619"/>
          </a:xfrm>
        </p:grpSpPr>
        <p:grpSp>
          <p:nvGrpSpPr>
            <p:cNvPr id="10" name="Grupo 9"/>
            <p:cNvGrpSpPr/>
            <p:nvPr/>
          </p:nvGrpSpPr>
          <p:grpSpPr>
            <a:xfrm>
              <a:off x="5330615" y="1240980"/>
              <a:ext cx="5028593" cy="3421619"/>
              <a:chOff x="5330615" y="1240980"/>
              <a:chExt cx="5028593" cy="3421619"/>
            </a:xfrm>
          </p:grpSpPr>
          <p:pic>
            <p:nvPicPr>
              <p:cNvPr id="1026" name="Picture 2" descr="http://www.sciencealert.com/images/stories/great-green-tree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-20000"/>
                        </a14:imgEffect>
                        <a14:imgEffect>
                          <a14:colorTemperature colorTemp="5957"/>
                        </a14:imgEffect>
                        <a14:imgEffect>
                          <a14:saturation sat="170000"/>
                        </a14:imgEffect>
                        <a14:imgEffect>
                          <a14:brightnessContrast bright="13000" contrast="-4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36096" y="1240980"/>
                <a:ext cx="4783295" cy="318886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" name="Retângulo 1"/>
              <p:cNvSpPr/>
              <p:nvPr/>
            </p:nvSpPr>
            <p:spPr>
              <a:xfrm>
                <a:off x="5330615" y="4437691"/>
                <a:ext cx="5028593" cy="2249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200" dirty="0">
                    <a:solidFill>
                      <a:srgbClr val="57585A"/>
                    </a:solidFill>
                  </a:rPr>
                  <a:t>http://www.sciencealert.com/africa-builds-great-green-wall-of-trees-to-improve-farmlands</a:t>
                </a:r>
              </a:p>
            </p:txBody>
          </p:sp>
        </p:grpSp>
        <p:sp>
          <p:nvSpPr>
            <p:cNvPr id="7" name="CaixaDeTexto 6"/>
            <p:cNvSpPr txBox="1"/>
            <p:nvPr/>
          </p:nvSpPr>
          <p:spPr>
            <a:xfrm>
              <a:off x="5955165" y="1776730"/>
              <a:ext cx="3637027" cy="424826"/>
            </a:xfrm>
            <a:prstGeom prst="rect">
              <a:avLst/>
            </a:prstGeom>
            <a:noFill/>
            <a:effectLst>
              <a:glow rad="228600">
                <a:srgbClr val="FFFF00">
                  <a:alpha val="40000"/>
                </a:srgbClr>
              </a:glow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pt-PT" sz="2800" b="1" dirty="0" smtClean="0">
                  <a:solidFill>
                    <a:srgbClr val="A2CE5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“Grande Muralha Verde”</a:t>
              </a:r>
              <a:endParaRPr lang="en-US" sz="2800" b="1" dirty="0">
                <a:solidFill>
                  <a:srgbClr val="A2CE5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5" name="Grupo 4"/>
          <p:cNvGrpSpPr/>
          <p:nvPr/>
        </p:nvGrpSpPr>
        <p:grpSpPr>
          <a:xfrm>
            <a:off x="5796137" y="4676942"/>
            <a:ext cx="3672408" cy="1981385"/>
            <a:chOff x="4779462" y="2775616"/>
            <a:chExt cx="3890774" cy="1981385"/>
          </a:xfrm>
        </p:grpSpPr>
        <p:sp>
          <p:nvSpPr>
            <p:cNvPr id="20" name="CaixaDeTexto 19"/>
            <p:cNvSpPr txBox="1"/>
            <p:nvPr/>
          </p:nvSpPr>
          <p:spPr>
            <a:xfrm>
              <a:off x="5004048" y="3279673"/>
              <a:ext cx="3055869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dirty="0" smtClean="0"/>
                <a:t>As árvores plantadas criaram sombra que permitiram às sementes dormentes germinar, assim </a:t>
              </a:r>
              <a:r>
                <a:rPr lang="pt-PT" dirty="0" err="1" smtClean="0"/>
                <a:t>intensi-ficando</a:t>
              </a:r>
              <a:r>
                <a:rPr lang="pt-PT" dirty="0" smtClean="0"/>
                <a:t> a vegetação</a:t>
              </a:r>
              <a:endParaRPr lang="en-US" dirty="0"/>
            </a:p>
          </p:txBody>
        </p:sp>
        <p:sp>
          <p:nvSpPr>
            <p:cNvPr id="21" name="Retângulo 20"/>
            <p:cNvSpPr/>
            <p:nvPr/>
          </p:nvSpPr>
          <p:spPr>
            <a:xfrm>
              <a:off x="4779462" y="2775616"/>
              <a:ext cx="389077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 smtClean="0">
                  <a:solidFill>
                    <a:srgbClr val="587400"/>
                  </a:solidFill>
                  <a:latin typeface="Arial Narrow" panose="020B0606020202030204" pitchFamily="34" charset="0"/>
                  <a:cs typeface="MV Boli" panose="02000500030200090000" pitchFamily="2" charset="0"/>
                </a:rPr>
                <a:t>Resposta</a:t>
              </a:r>
              <a:r>
                <a:rPr lang="en-US" sz="2000" b="1" dirty="0" smtClean="0">
                  <a:solidFill>
                    <a:srgbClr val="587400"/>
                  </a:solidFill>
                  <a:latin typeface="Arial Narrow" panose="020B0606020202030204" pitchFamily="34" charset="0"/>
                  <a:cs typeface="MV Boli" panose="02000500030200090000" pitchFamily="2" charset="0"/>
                </a:rPr>
                <a:t> dos </a:t>
              </a:r>
              <a:r>
                <a:rPr lang="en-US" sz="2000" b="1" dirty="0" err="1" smtClean="0">
                  <a:solidFill>
                    <a:srgbClr val="587400"/>
                  </a:solidFill>
                  <a:latin typeface="Arial Narrow" panose="020B0606020202030204" pitchFamily="34" charset="0"/>
                  <a:cs typeface="MV Boli" panose="02000500030200090000" pitchFamily="2" charset="0"/>
                </a:rPr>
                <a:t>ecossistemas</a:t>
              </a:r>
              <a:r>
                <a:rPr lang="en-US" sz="2000" b="1" dirty="0" smtClean="0">
                  <a:solidFill>
                    <a:srgbClr val="587400"/>
                  </a:solidFill>
                  <a:latin typeface="Arial Narrow" panose="020B0606020202030204" pitchFamily="34" charset="0"/>
                  <a:cs typeface="MV Boli" panose="02000500030200090000" pitchFamily="2" charset="0"/>
                </a:rPr>
                <a:t>:</a:t>
              </a:r>
              <a:endParaRPr lang="en-US" sz="2000" b="1" dirty="0">
                <a:solidFill>
                  <a:srgbClr val="587400"/>
                </a:solidFill>
                <a:latin typeface="Arial Narrow" panose="020B0606020202030204" pitchFamily="34" charset="0"/>
                <a:cs typeface="MV Boli" panose="0200050003020009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76118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6696744" cy="792088"/>
          </a:xfrm>
        </p:spPr>
        <p:txBody>
          <a:bodyPr anchor="ctr"/>
          <a:lstStyle/>
          <a:p>
            <a:pPr algn="ctr"/>
            <a:r>
              <a:rPr lang="en-US" b="0" dirty="0" smtClean="0"/>
              <a:t>As </a:t>
            </a:r>
            <a:r>
              <a:rPr lang="en-US" b="0" dirty="0" err="1" smtClean="0"/>
              <a:t>plantas</a:t>
            </a:r>
            <a:r>
              <a:rPr lang="en-US" b="0" dirty="0" smtClean="0"/>
              <a:t> </a:t>
            </a:r>
            <a:r>
              <a:rPr lang="en-US" b="0" dirty="0" err="1" smtClean="0"/>
              <a:t>podem</a:t>
            </a:r>
            <a:r>
              <a:rPr lang="en-US" b="0" dirty="0" smtClean="0"/>
              <a:t> remover </a:t>
            </a:r>
            <a:r>
              <a:rPr lang="en-US" b="0" dirty="0" err="1" smtClean="0"/>
              <a:t>compostos</a:t>
            </a:r>
            <a:r>
              <a:rPr lang="en-US" b="0" dirty="0" smtClean="0"/>
              <a:t> </a:t>
            </a:r>
            <a:r>
              <a:rPr lang="en-US" b="0" dirty="0" err="1" smtClean="0"/>
              <a:t>tóxicos</a:t>
            </a:r>
            <a:r>
              <a:rPr lang="en-US" b="0" dirty="0" smtClean="0"/>
              <a:t> do solo - </a:t>
            </a:r>
            <a:r>
              <a:rPr lang="en-US" b="0" dirty="0" err="1" smtClean="0"/>
              <a:t>fitorremediação</a:t>
            </a:r>
            <a:endParaRPr lang="en-US" b="0" dirty="0"/>
          </a:p>
        </p:txBody>
      </p:sp>
      <p:pic>
        <p:nvPicPr>
          <p:cNvPr id="2050" name="Picture 2" descr="media/image1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440072"/>
            <a:ext cx="4400265" cy="49084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254254" y="2100570"/>
            <a:ext cx="42812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err="1" smtClean="0">
                <a:solidFill>
                  <a:srgbClr val="587400"/>
                </a:solidFill>
                <a:latin typeface="Arial Narrow" panose="020B0606020202030204" pitchFamily="34" charset="0"/>
                <a:cs typeface="MV Boli" panose="02000500030200090000" pitchFamily="2" charset="0"/>
              </a:rPr>
              <a:t>Algumas</a:t>
            </a:r>
            <a:r>
              <a:rPr lang="en-US" sz="2000" b="1" dirty="0" smtClean="0">
                <a:solidFill>
                  <a:srgbClr val="587400"/>
                </a:solidFill>
                <a:latin typeface="Arial Narrow" panose="020B0606020202030204" pitchFamily="34" charset="0"/>
                <a:cs typeface="MV Boli" panose="02000500030200090000" pitchFamily="2" charset="0"/>
              </a:rPr>
              <a:t> </a:t>
            </a:r>
            <a:r>
              <a:rPr lang="en-US" sz="2000" b="1" dirty="0" err="1" smtClean="0">
                <a:solidFill>
                  <a:srgbClr val="587400"/>
                </a:solidFill>
                <a:latin typeface="Arial Narrow" panose="020B0606020202030204" pitchFamily="34" charset="0"/>
                <a:cs typeface="MV Boli" panose="02000500030200090000" pitchFamily="2" charset="0"/>
              </a:rPr>
              <a:t>plantas</a:t>
            </a:r>
            <a:r>
              <a:rPr lang="en-US" sz="2000" b="1" dirty="0" smtClean="0">
                <a:solidFill>
                  <a:srgbClr val="587400"/>
                </a:solidFill>
                <a:latin typeface="Arial Narrow" panose="020B0606020202030204" pitchFamily="34" charset="0"/>
                <a:cs typeface="MV Boli" panose="02000500030200090000" pitchFamily="2" charset="0"/>
              </a:rPr>
              <a:t> </a:t>
            </a:r>
            <a:r>
              <a:rPr lang="en-US" sz="2000" b="1" dirty="0" err="1" smtClean="0">
                <a:solidFill>
                  <a:srgbClr val="587400"/>
                </a:solidFill>
                <a:latin typeface="Arial Narrow" panose="020B0606020202030204" pitchFamily="34" charset="0"/>
                <a:cs typeface="MV Boli" panose="02000500030200090000" pitchFamily="2" charset="0"/>
              </a:rPr>
              <a:t>são</a:t>
            </a:r>
            <a:r>
              <a:rPr lang="en-US" sz="2000" b="1" dirty="0" smtClean="0">
                <a:solidFill>
                  <a:srgbClr val="587400"/>
                </a:solidFill>
                <a:latin typeface="Arial Narrow" panose="020B0606020202030204" pitchFamily="34" charset="0"/>
                <a:cs typeface="MV Boli" panose="02000500030200090000" pitchFamily="2" charset="0"/>
              </a:rPr>
              <a:t> </a:t>
            </a:r>
            <a:r>
              <a:rPr lang="en-US" sz="2000" b="1" dirty="0" err="1" smtClean="0">
                <a:solidFill>
                  <a:srgbClr val="587400"/>
                </a:solidFill>
                <a:latin typeface="Arial Narrow" panose="020B0606020202030204" pitchFamily="34" charset="0"/>
                <a:cs typeface="MV Boli" panose="02000500030200090000" pitchFamily="2" charset="0"/>
              </a:rPr>
              <a:t>capazes</a:t>
            </a:r>
            <a:r>
              <a:rPr lang="en-US" sz="2000" b="1" dirty="0" smtClean="0">
                <a:solidFill>
                  <a:srgbClr val="587400"/>
                </a:solidFill>
                <a:latin typeface="Arial Narrow" panose="020B0606020202030204" pitchFamily="34" charset="0"/>
                <a:cs typeface="MV Boli" panose="02000500030200090000" pitchFamily="2" charset="0"/>
              </a:rPr>
              <a:t> de </a:t>
            </a:r>
            <a:r>
              <a:rPr lang="en-US" sz="2000" b="1" dirty="0" err="1" smtClean="0">
                <a:solidFill>
                  <a:srgbClr val="587400"/>
                </a:solidFill>
                <a:latin typeface="Arial Narrow" panose="020B0606020202030204" pitchFamily="34" charset="0"/>
                <a:cs typeface="MV Boli" panose="02000500030200090000" pitchFamily="2" charset="0"/>
              </a:rPr>
              <a:t>extrair</a:t>
            </a:r>
            <a:r>
              <a:rPr lang="en-US" sz="2000" b="1" dirty="0" smtClean="0">
                <a:solidFill>
                  <a:srgbClr val="587400"/>
                </a:solidFill>
                <a:latin typeface="Arial Narrow" panose="020B0606020202030204" pitchFamily="34" charset="0"/>
                <a:cs typeface="MV Boli" panose="02000500030200090000" pitchFamily="2" charset="0"/>
              </a:rPr>
              <a:t> e, </a:t>
            </a:r>
            <a:r>
              <a:rPr lang="en-US" sz="2000" b="1" dirty="0" err="1" smtClean="0">
                <a:solidFill>
                  <a:srgbClr val="587400"/>
                </a:solidFill>
                <a:latin typeface="Arial Narrow" panose="020B0606020202030204" pitchFamily="34" charset="0"/>
                <a:cs typeface="MV Boli" panose="02000500030200090000" pitchFamily="2" charset="0"/>
              </a:rPr>
              <a:t>em</a:t>
            </a:r>
            <a:r>
              <a:rPr lang="en-US" sz="2000" b="1" dirty="0" smtClean="0">
                <a:solidFill>
                  <a:srgbClr val="587400"/>
                </a:solidFill>
                <a:latin typeface="Arial Narrow" panose="020B0606020202030204" pitchFamily="34" charset="0"/>
                <a:cs typeface="MV Boli" panose="02000500030200090000" pitchFamily="2" charset="0"/>
              </a:rPr>
              <a:t> </a:t>
            </a:r>
            <a:r>
              <a:rPr lang="en-US" sz="2000" b="1" dirty="0" err="1" smtClean="0">
                <a:solidFill>
                  <a:srgbClr val="587400"/>
                </a:solidFill>
                <a:latin typeface="Arial Narrow" panose="020B0606020202030204" pitchFamily="34" charset="0"/>
                <a:cs typeface="MV Boli" panose="02000500030200090000" pitchFamily="2" charset="0"/>
              </a:rPr>
              <a:t>alguns</a:t>
            </a:r>
            <a:r>
              <a:rPr lang="en-US" sz="2000" b="1" dirty="0" smtClean="0">
                <a:solidFill>
                  <a:srgbClr val="587400"/>
                </a:solidFill>
                <a:latin typeface="Arial Narrow" panose="020B0606020202030204" pitchFamily="34" charset="0"/>
                <a:cs typeface="MV Boli" panose="02000500030200090000" pitchFamily="2" charset="0"/>
              </a:rPr>
              <a:t> </a:t>
            </a:r>
            <a:r>
              <a:rPr lang="en-US" sz="2000" b="1" dirty="0" err="1" smtClean="0">
                <a:solidFill>
                  <a:srgbClr val="587400"/>
                </a:solidFill>
                <a:latin typeface="Arial Narrow" panose="020B0606020202030204" pitchFamily="34" charset="0"/>
                <a:cs typeface="MV Boli" panose="02000500030200090000" pitchFamily="2" charset="0"/>
              </a:rPr>
              <a:t>casos</a:t>
            </a:r>
            <a:r>
              <a:rPr lang="en-US" sz="2000" b="1" dirty="0" smtClean="0">
                <a:solidFill>
                  <a:srgbClr val="587400"/>
                </a:solidFill>
                <a:latin typeface="Arial Narrow" panose="020B0606020202030204" pitchFamily="34" charset="0"/>
                <a:cs typeface="MV Boli" panose="02000500030200090000" pitchFamily="2" charset="0"/>
              </a:rPr>
              <a:t> </a:t>
            </a:r>
            <a:r>
              <a:rPr lang="en-US" sz="2000" b="1" dirty="0" err="1" smtClean="0">
                <a:solidFill>
                  <a:srgbClr val="587400"/>
                </a:solidFill>
                <a:latin typeface="Arial Narrow" panose="020B0606020202030204" pitchFamily="34" charset="0"/>
                <a:cs typeface="MV Boli" panose="02000500030200090000" pitchFamily="2" charset="0"/>
              </a:rPr>
              <a:t>também</a:t>
            </a:r>
            <a:r>
              <a:rPr lang="en-US" sz="2000" b="1" dirty="0" smtClean="0">
                <a:solidFill>
                  <a:srgbClr val="587400"/>
                </a:solidFill>
                <a:latin typeface="Arial Narrow" panose="020B0606020202030204" pitchFamily="34" charset="0"/>
                <a:cs typeface="MV Boli" panose="02000500030200090000" pitchFamily="2" charset="0"/>
              </a:rPr>
              <a:t> degrader, </a:t>
            </a:r>
            <a:r>
              <a:rPr lang="en-US" sz="2000" b="1" dirty="0" err="1" smtClean="0">
                <a:solidFill>
                  <a:srgbClr val="587400"/>
                </a:solidFill>
                <a:latin typeface="Arial Narrow" panose="020B0606020202030204" pitchFamily="34" charset="0"/>
                <a:cs typeface="MV Boli" panose="02000500030200090000" pitchFamily="2" charset="0"/>
              </a:rPr>
              <a:t>compostos</a:t>
            </a:r>
            <a:r>
              <a:rPr lang="en-US" sz="2000" b="1" dirty="0" smtClean="0">
                <a:solidFill>
                  <a:srgbClr val="587400"/>
                </a:solidFill>
                <a:latin typeface="Arial Narrow" panose="020B0606020202030204" pitchFamily="34" charset="0"/>
                <a:cs typeface="MV Boli" panose="02000500030200090000" pitchFamily="2" charset="0"/>
              </a:rPr>
              <a:t> </a:t>
            </a:r>
            <a:r>
              <a:rPr lang="en-US" sz="2000" b="1" dirty="0" err="1" smtClean="0">
                <a:solidFill>
                  <a:srgbClr val="587400"/>
                </a:solidFill>
                <a:latin typeface="Arial Narrow" panose="020B0606020202030204" pitchFamily="34" charset="0"/>
                <a:cs typeface="MV Boli" panose="02000500030200090000" pitchFamily="2" charset="0"/>
              </a:rPr>
              <a:t>poluentes</a:t>
            </a:r>
            <a:r>
              <a:rPr lang="en-US" sz="2000" b="1" baseline="-25000" dirty="0" smtClean="0">
                <a:solidFill>
                  <a:srgbClr val="587400"/>
                </a:solidFill>
                <a:latin typeface="Arial Narrow" panose="020B0606020202030204" pitchFamily="34" charset="0"/>
                <a:cs typeface="MV Boli" panose="02000500030200090000" pitchFamily="2" charset="0"/>
              </a:rPr>
              <a:t>.</a:t>
            </a:r>
            <a:endParaRPr lang="en-US" sz="2000" b="1" baseline="-25000" dirty="0">
              <a:solidFill>
                <a:srgbClr val="587400"/>
              </a:solidFill>
              <a:latin typeface="Arial Narrow" panose="020B0606020202030204" pitchFamily="34" charset="0"/>
              <a:cs typeface="MV Boli" panose="02000500030200090000" pitchFamily="2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326262" y="3764395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587400"/>
                </a:solidFill>
                <a:latin typeface="Arial Narrow" panose="020B0606020202030204" pitchFamily="34" charset="0"/>
                <a:cs typeface="MV Boli" panose="02000500030200090000" pitchFamily="2" charset="0"/>
              </a:rPr>
              <a:t>Desafios</a:t>
            </a:r>
            <a:r>
              <a:rPr lang="en-US" sz="2000" b="1" dirty="0" smtClean="0">
                <a:solidFill>
                  <a:srgbClr val="587400"/>
                </a:solidFill>
                <a:latin typeface="Arial Narrow" panose="020B0606020202030204" pitchFamily="34" charset="0"/>
                <a:cs typeface="MV Boli" panose="02000500030200090000" pitchFamily="2" charset="0"/>
              </a:rPr>
              <a:t> </a:t>
            </a:r>
            <a:r>
              <a:rPr lang="en-US" sz="2000" b="1" dirty="0" err="1" smtClean="0">
                <a:solidFill>
                  <a:srgbClr val="587400"/>
                </a:solidFill>
                <a:latin typeface="Arial Narrow" panose="020B0606020202030204" pitchFamily="34" charset="0"/>
                <a:cs typeface="MV Boli" panose="02000500030200090000" pitchFamily="2" charset="0"/>
              </a:rPr>
              <a:t>biotecnológicos</a:t>
            </a:r>
            <a:endParaRPr lang="en-US" sz="2000" b="1" baseline="-25000" dirty="0">
              <a:solidFill>
                <a:srgbClr val="587400"/>
              </a:solidFill>
              <a:latin typeface="Arial Narrow" panose="020B0606020202030204" pitchFamily="34" charset="0"/>
              <a:cs typeface="MV Boli" panose="02000500030200090000" pitchFamily="2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20795" y="4103612"/>
            <a:ext cx="401309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 smtClean="0"/>
              <a:t>Identificar os mecanismos moleculares que definem uma planta fitorremediadora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 smtClean="0"/>
              <a:t>Transferir as propriedades fitorremediadoras para árvores que: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PT" dirty="0" smtClean="0"/>
              <a:t>Tenham crescimento rápido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PT" dirty="0" smtClean="0"/>
              <a:t>Possuam amplos sistemas radiculares</a:t>
            </a:r>
            <a:endParaRPr lang="en-US" dirty="0"/>
          </a:p>
        </p:txBody>
      </p:sp>
      <p:sp>
        <p:nvSpPr>
          <p:cNvPr id="8" name="CaixaDeTexto 7"/>
          <p:cNvSpPr txBox="1"/>
          <p:nvPr/>
        </p:nvSpPr>
        <p:spPr>
          <a:xfrm>
            <a:off x="370943" y="3067016"/>
            <a:ext cx="40726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i="1" dirty="0" smtClean="0"/>
              <a:t>Por ex., plantas da família Brassicaceae</a:t>
            </a:r>
            <a:r>
              <a:rPr lang="pt-PT" dirty="0" smtClean="0"/>
              <a:t> acumulam metais</a:t>
            </a:r>
            <a:endParaRPr lang="en-US" i="1" dirty="0"/>
          </a:p>
        </p:txBody>
      </p:sp>
      <p:sp>
        <p:nvSpPr>
          <p:cNvPr id="2" name="Retângulo 1"/>
          <p:cNvSpPr/>
          <p:nvPr/>
        </p:nvSpPr>
        <p:spPr>
          <a:xfrm>
            <a:off x="5336823" y="6348548"/>
            <a:ext cx="366994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100" dirty="0">
                <a:solidFill>
                  <a:srgbClr val="333233"/>
                </a:solidFill>
              </a:rPr>
              <a:t>Environmental Risk Assessment of Soil Contamination, Edited by Maria C. Hernandez-Soriano, ISBN 978-953-51-1235-8</a:t>
            </a:r>
          </a:p>
        </p:txBody>
      </p:sp>
    </p:spTree>
    <p:extLst>
      <p:ext uri="{BB962C8B-B14F-4D97-AF65-F5344CB8AC3E}">
        <p14:creationId xmlns:p14="http://schemas.microsoft.com/office/powerpoint/2010/main" val="830736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467544" y="332656"/>
            <a:ext cx="7272808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5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b="0" dirty="0" smtClean="0"/>
              <a:t>Se </a:t>
            </a:r>
            <a:r>
              <a:rPr lang="en-US" b="0" dirty="0" err="1" smtClean="0"/>
              <a:t>pretenderem</a:t>
            </a:r>
            <a:r>
              <a:rPr lang="en-US" b="0" dirty="0" smtClean="0"/>
              <a:t> </a:t>
            </a:r>
            <a:r>
              <a:rPr lang="en-US" b="0" dirty="0" err="1" smtClean="0"/>
              <a:t>aprender</a:t>
            </a:r>
            <a:r>
              <a:rPr lang="en-US" b="0" dirty="0" smtClean="0"/>
              <a:t> </a:t>
            </a:r>
            <a:r>
              <a:rPr lang="en-US" b="0" dirty="0" err="1" smtClean="0"/>
              <a:t>mais</a:t>
            </a:r>
            <a:r>
              <a:rPr lang="en-US" b="0" dirty="0" smtClean="0"/>
              <a:t> </a:t>
            </a:r>
            <a:r>
              <a:rPr lang="en-US" b="0" dirty="0" err="1" smtClean="0"/>
              <a:t>sobre</a:t>
            </a:r>
            <a:r>
              <a:rPr lang="en-US" b="0" dirty="0" smtClean="0"/>
              <a:t> </a:t>
            </a:r>
            <a:r>
              <a:rPr lang="en-US" b="0" dirty="0" err="1" smtClean="0"/>
              <a:t>estes</a:t>
            </a:r>
            <a:r>
              <a:rPr lang="en-US" b="0" dirty="0" smtClean="0"/>
              <a:t> </a:t>
            </a:r>
            <a:r>
              <a:rPr lang="en-US" b="0" dirty="0" err="1" smtClean="0"/>
              <a:t>tópicos</a:t>
            </a:r>
            <a:endParaRPr lang="en-US" b="0" dirty="0"/>
          </a:p>
        </p:txBody>
      </p:sp>
      <p:sp>
        <p:nvSpPr>
          <p:cNvPr id="5" name="Retângulo 4"/>
          <p:cNvSpPr/>
          <p:nvPr/>
        </p:nvSpPr>
        <p:spPr>
          <a:xfrm>
            <a:off x="107504" y="1916832"/>
            <a:ext cx="8928992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err="1" smtClean="0"/>
              <a:t>Tilman</a:t>
            </a:r>
            <a:r>
              <a:rPr lang="en-US" dirty="0" smtClean="0"/>
              <a:t>, </a:t>
            </a:r>
            <a:r>
              <a:rPr lang="en-US" dirty="0"/>
              <a:t>et </a:t>
            </a:r>
            <a:r>
              <a:rPr lang="en-US" i="1" dirty="0"/>
              <a:t>al</a:t>
            </a:r>
            <a:r>
              <a:rPr lang="en-US" dirty="0"/>
              <a:t>., </a:t>
            </a:r>
            <a:r>
              <a:rPr lang="en-US" i="1" dirty="0"/>
              <a:t>Agricultural sustainability and intensive production practices.</a:t>
            </a:r>
            <a:r>
              <a:rPr lang="en-US" dirty="0"/>
              <a:t> Nature, 2002. </a:t>
            </a:r>
            <a:r>
              <a:rPr lang="en-US" b="1" dirty="0"/>
              <a:t>418</a:t>
            </a:r>
            <a:r>
              <a:rPr lang="en-US" dirty="0"/>
              <a:t>(6898): p. 671-677</a:t>
            </a:r>
            <a:r>
              <a:rPr lang="en-US" dirty="0" smtClean="0"/>
              <a:t>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www.gmo-compass.org/</a:t>
            </a:r>
            <a:endParaRPr lang="en-US" dirty="0" smtClean="0"/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http://www.efsa.europa.eu/sites/default/files/corporate_publications/files/efsaexplainsglyphosate151112en.pdf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err="1" smtClean="0"/>
              <a:t>López</a:t>
            </a:r>
            <a:r>
              <a:rPr lang="en-US" dirty="0" smtClean="0"/>
              <a:t>-Arredondo</a:t>
            </a:r>
            <a:r>
              <a:rPr lang="en-US" i="1" dirty="0" smtClean="0"/>
              <a:t>, </a:t>
            </a:r>
            <a:r>
              <a:rPr lang="en-US" dirty="0" smtClean="0"/>
              <a:t>et</a:t>
            </a:r>
            <a:r>
              <a:rPr lang="en-US" i="1" dirty="0" smtClean="0"/>
              <a:t> al., Biotechnology </a:t>
            </a:r>
            <a:r>
              <a:rPr lang="en-US" i="1" dirty="0"/>
              <a:t>of nutrient uptake and assimilation in plants.</a:t>
            </a:r>
            <a:r>
              <a:rPr lang="en-US" dirty="0" smtClean="0"/>
              <a:t> The International journal of developmental biology, 2013. 57(6-7-8):595-610.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Phytoremediation: Management </a:t>
            </a:r>
            <a:r>
              <a:rPr lang="en-US" dirty="0"/>
              <a:t>of Environmental Contaminants, </a:t>
            </a:r>
            <a:r>
              <a:rPr lang="en-US" dirty="0" smtClean="0"/>
              <a:t>Edited by </a:t>
            </a:r>
            <a:r>
              <a:rPr lang="en-US" dirty="0"/>
              <a:t>Ansari, A.A., Gill, S.S., Gill, R., Lanza, G.R., Newman, L. , ISBN 978-3-319-10395-2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103681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TQB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delo de apresentaçã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Modelo de apresentaçã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Modelo de apresentaçã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4466</TotalTime>
  <Words>866</Words>
  <Application>Microsoft Office PowerPoint</Application>
  <PresentationFormat>On-screen Show (4:3)</PresentationFormat>
  <Paragraphs>113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Arial</vt:lpstr>
      <vt:lpstr>Arial Narrow</vt:lpstr>
      <vt:lpstr>Calibri</vt:lpstr>
      <vt:lpstr>Lucida Sans</vt:lpstr>
      <vt:lpstr>MV Boli</vt:lpstr>
      <vt:lpstr>Wingdings</vt:lpstr>
      <vt:lpstr>Wingdings 3</vt:lpstr>
      <vt:lpstr>ITQB</vt:lpstr>
      <vt:lpstr>Modelo de apresentação personalizado</vt:lpstr>
      <vt:lpstr>2_Modelo de apresentação personalizado</vt:lpstr>
      <vt:lpstr>1_Modelo de apresentação personalizado</vt:lpstr>
      <vt:lpstr>PowerPoint Presentation</vt:lpstr>
      <vt:lpstr>A maioria das práticas agrícolas carecem de sustentabilidade ambiental</vt:lpstr>
      <vt:lpstr>Como agir nos problemas associados aos pesticidas?</vt:lpstr>
      <vt:lpstr>Plantas tolerantes a herbicidas </vt:lpstr>
      <vt:lpstr>Relevância da eliminação da necessidade de arar</vt:lpstr>
      <vt:lpstr>As plantas podem recuperar os solos esgotados</vt:lpstr>
      <vt:lpstr>As plantas podem recuperar os solos esgotados </vt:lpstr>
      <vt:lpstr>As plantas podem remover compostos tóxicos do solo - fitorremediação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Liliana Faria</dc:creator>
  <cp:lastModifiedBy>mmolive</cp:lastModifiedBy>
  <cp:revision>223</cp:revision>
  <cp:lastPrinted>2011-04-04T15:52:01Z</cp:lastPrinted>
  <dcterms:created xsi:type="dcterms:W3CDTF">2010-12-16T09:53:28Z</dcterms:created>
  <dcterms:modified xsi:type="dcterms:W3CDTF">2017-02-22T11:59:59Z</dcterms:modified>
</cp:coreProperties>
</file>