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3" r:id="rId2"/>
    <p:sldMasterId id="2147483709" r:id="rId3"/>
    <p:sldMasterId id="2147483697" r:id="rId4"/>
  </p:sldMasterIdLst>
  <p:notesMasterIdLst>
    <p:notesMasterId r:id="rId19"/>
  </p:notesMasterIdLst>
  <p:sldIdLst>
    <p:sldId id="273" r:id="rId5"/>
    <p:sldId id="264" r:id="rId6"/>
    <p:sldId id="274" r:id="rId7"/>
    <p:sldId id="275" r:id="rId8"/>
    <p:sldId id="276" r:id="rId9"/>
    <p:sldId id="265" r:id="rId10"/>
    <p:sldId id="278" r:id="rId11"/>
    <p:sldId id="279" r:id="rId12"/>
    <p:sldId id="280" r:id="rId13"/>
    <p:sldId id="281" r:id="rId14"/>
    <p:sldId id="277" r:id="rId15"/>
    <p:sldId id="282" r:id="rId16"/>
    <p:sldId id="283" r:id="rId17"/>
    <p:sldId id="284" r:id="rId18"/>
  </p:sldIdLst>
  <p:sldSz cx="9144000" cy="6858000" type="screen4x3"/>
  <p:notesSz cx="6858000" cy="9144000"/>
  <p:defaultTextStyle>
    <a:defPPr>
      <a:defRPr lang="pt-P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600"/>
    <a:srgbClr val="FF9900"/>
    <a:srgbClr val="8FBC00"/>
    <a:srgbClr val="FF6600"/>
    <a:srgbClr val="3399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Estilo E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8187" autoAdjust="0"/>
  </p:normalViewPr>
  <p:slideViewPr>
    <p:cSldViewPr>
      <p:cViewPr varScale="1">
        <p:scale>
          <a:sx n="68" d="100"/>
          <a:sy n="68" d="100"/>
        </p:scale>
        <p:origin x="-632"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409618A-54B0-4B3F-82C0-4961F328FE5A}" type="datetimeFigureOut">
              <a:rPr lang="pt-PT"/>
              <a:pPr>
                <a:defRPr/>
              </a:pPr>
              <a:t>05/09/16</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PT" noProof="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endParaRPr lang="pt-PT" noProof="0"/>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40460C4-2DE7-426A-9298-4A60FD14D137}" type="slidenum">
              <a:rPr lang="pt-PT"/>
              <a:pPr>
                <a:defRPr/>
              </a:pPr>
              <a:t>‹#›</a:t>
            </a:fld>
            <a:endParaRPr lang="pt-PT"/>
          </a:p>
        </p:txBody>
      </p:sp>
    </p:spTree>
    <p:extLst>
      <p:ext uri="{BB962C8B-B14F-4D97-AF65-F5344CB8AC3E}">
        <p14:creationId xmlns:p14="http://schemas.microsoft.com/office/powerpoint/2010/main" val="3888382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Ever since humans started farming they have shared part of their harvest with insects.</a:t>
            </a:r>
            <a:r>
              <a:rPr lang="en-US" sz="1200" b="0" i="0" kern="1200" baseline="0" dirty="0" smtClean="0">
                <a:solidFill>
                  <a:schemeClr val="tx1"/>
                </a:solidFill>
                <a:effectLst/>
                <a:latin typeface="+mn-lt"/>
                <a:ea typeface="+mn-ea"/>
                <a:cs typeface="+mn-cs"/>
              </a:rPr>
              <a:t> Most corn growers rely on traditional crop protection practices to manage these insects, including cultural, biological or chemical (insecticide) methods or a balance of these methods that aims to minimize environmental impact. In the beginning of the 20</a:t>
            </a:r>
            <a:r>
              <a:rPr lang="en-US" sz="1200" b="0" i="0" kern="1200" baseline="30000" dirty="0" smtClean="0">
                <a:solidFill>
                  <a:schemeClr val="tx1"/>
                </a:solidFill>
                <a:effectLst/>
                <a:latin typeface="+mn-lt"/>
                <a:ea typeface="+mn-ea"/>
                <a:cs typeface="+mn-cs"/>
              </a:rPr>
              <a:t>th</a:t>
            </a:r>
            <a:r>
              <a:rPr lang="en-US" sz="1200" b="0" i="0" kern="1200" baseline="0" dirty="0" smtClean="0">
                <a:solidFill>
                  <a:schemeClr val="tx1"/>
                </a:solidFill>
                <a:effectLst/>
                <a:latin typeface="+mn-lt"/>
                <a:ea typeface="+mn-ea"/>
                <a:cs typeface="+mn-cs"/>
              </a:rPr>
              <a:t> century a bacterium </a:t>
            </a:r>
            <a:r>
              <a:rPr lang="en-US" sz="1200" b="0" i="1" kern="1200" baseline="0" dirty="0" smtClean="0">
                <a:solidFill>
                  <a:schemeClr val="tx1"/>
                </a:solidFill>
                <a:effectLst/>
                <a:latin typeface="+mn-lt"/>
                <a:ea typeface="+mn-ea"/>
                <a:cs typeface="+mn-cs"/>
              </a:rPr>
              <a:t>Bacillus </a:t>
            </a:r>
            <a:r>
              <a:rPr lang="en-US" sz="1200" b="0" i="1" kern="1200" baseline="0" dirty="0" err="1" smtClean="0">
                <a:solidFill>
                  <a:schemeClr val="tx1"/>
                </a:solidFill>
                <a:effectLst/>
                <a:latin typeface="+mn-lt"/>
                <a:ea typeface="+mn-ea"/>
                <a:cs typeface="+mn-cs"/>
              </a:rPr>
              <a:t>thuringiensis</a:t>
            </a:r>
            <a:r>
              <a:rPr lang="en-US" sz="1200" b="0" i="1"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a:t>
            </a:r>
            <a:r>
              <a:rPr lang="en-US" sz="1200" b="0" i="0" kern="1200" baseline="0" dirty="0" err="1" smtClean="0">
                <a:solidFill>
                  <a:schemeClr val="tx1"/>
                </a:solidFill>
                <a:effectLst/>
                <a:latin typeface="+mn-lt"/>
                <a:ea typeface="+mn-ea"/>
                <a:cs typeface="+mn-cs"/>
              </a:rPr>
              <a:t>Bt</a:t>
            </a:r>
            <a:r>
              <a:rPr lang="en-US" sz="1200" b="0" i="0" kern="1200" baseline="0" dirty="0" smtClean="0">
                <a:solidFill>
                  <a:schemeClr val="tx1"/>
                </a:solidFill>
                <a:effectLst/>
                <a:latin typeface="+mn-lt"/>
                <a:ea typeface="+mn-ea"/>
                <a:cs typeface="+mn-cs"/>
              </a:rPr>
              <a:t>) was discovered. Interestingly, these bacteria produce specific toxins (</a:t>
            </a:r>
            <a:r>
              <a:rPr lang="en-US" sz="1200" b="0" i="0" kern="1200" baseline="0" dirty="0" err="1" smtClean="0">
                <a:solidFill>
                  <a:schemeClr val="tx1"/>
                </a:solidFill>
                <a:effectLst/>
                <a:latin typeface="+mn-lt"/>
                <a:ea typeface="+mn-ea"/>
                <a:cs typeface="+mn-cs"/>
              </a:rPr>
              <a:t>Bt</a:t>
            </a:r>
            <a:r>
              <a:rPr lang="en-US" sz="1200" b="0" i="0" kern="1200" baseline="0" dirty="0" smtClean="0">
                <a:solidFill>
                  <a:schemeClr val="tx1"/>
                </a:solidFill>
                <a:effectLst/>
                <a:latin typeface="+mn-lt"/>
                <a:ea typeface="+mn-ea"/>
                <a:cs typeface="+mn-cs"/>
              </a:rPr>
              <a:t> toxins) active against certain insects, reason why they started being used as insecticides. Different strains produce different molecules with different specificities (affecting some insects and not others).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2</a:t>
            </a:fld>
            <a:endParaRPr lang="pt-PT"/>
          </a:p>
        </p:txBody>
      </p:sp>
    </p:spTree>
    <p:extLst>
      <p:ext uri="{BB962C8B-B14F-4D97-AF65-F5344CB8AC3E}">
        <p14:creationId xmlns:p14="http://schemas.microsoft.com/office/powerpoint/2010/main" val="1589858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11</a:t>
            </a:fld>
            <a:endParaRPr lang="pt-PT"/>
          </a:p>
        </p:txBody>
      </p:sp>
    </p:spTree>
    <p:extLst>
      <p:ext uri="{BB962C8B-B14F-4D97-AF65-F5344CB8AC3E}">
        <p14:creationId xmlns:p14="http://schemas.microsoft.com/office/powerpoint/2010/main" val="4124190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noProof="0" dirty="0" err="1" smtClean="0"/>
              <a:t>Bt</a:t>
            </a:r>
            <a:r>
              <a:rPr lang="en-US" noProof="0" dirty="0" smtClean="0"/>
              <a:t> plants have been used for</a:t>
            </a:r>
            <a:r>
              <a:rPr lang="en-US" baseline="0" noProof="0" dirty="0" smtClean="0"/>
              <a:t> the last 15 years and have been adopted very well by the farmers. In fact, 26, 49 and 77 % of the global production of corn, cotton and soybean, respectively, is from </a:t>
            </a:r>
            <a:r>
              <a:rPr lang="en-US" baseline="0" noProof="0" dirty="0" err="1" smtClean="0"/>
              <a:t>Bt</a:t>
            </a:r>
            <a:r>
              <a:rPr lang="en-US" baseline="0" noProof="0" dirty="0" smtClean="0"/>
              <a:t> plants. This resulted in a 99% reduction of the use of insecticides in the last 15 years in corn fields, and 95% in cotton fields (in the USA alone).</a:t>
            </a:r>
          </a:p>
          <a:p>
            <a:r>
              <a:rPr lang="en-US" baseline="0" noProof="0" dirty="0" smtClean="0"/>
              <a:t>It is interesting to notice that with the increase of </a:t>
            </a:r>
            <a:r>
              <a:rPr lang="en-US" baseline="0" noProof="0" dirty="0" err="1" smtClean="0"/>
              <a:t>Bt</a:t>
            </a:r>
            <a:r>
              <a:rPr lang="en-US" baseline="0" noProof="0" dirty="0" smtClean="0"/>
              <a:t> plants, the application of insecticides with much broader range of targets, decreased  to levels close to 0, which is a very relevant environmental improvement.</a:t>
            </a:r>
            <a:endParaRPr lang="en-US" noProof="0"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12</a:t>
            </a:fld>
            <a:endParaRPr lang="pt-PT"/>
          </a:p>
        </p:txBody>
      </p:sp>
    </p:spTree>
    <p:extLst>
      <p:ext uri="{BB962C8B-B14F-4D97-AF65-F5344CB8AC3E}">
        <p14:creationId xmlns:p14="http://schemas.microsoft.com/office/powerpoint/2010/main" val="1981507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13</a:t>
            </a:fld>
            <a:endParaRPr lang="pt-PT"/>
          </a:p>
        </p:txBody>
      </p:sp>
    </p:spTree>
    <p:extLst>
      <p:ext uri="{BB962C8B-B14F-4D97-AF65-F5344CB8AC3E}">
        <p14:creationId xmlns:p14="http://schemas.microsoft.com/office/powerpoint/2010/main" val="3264291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en-US"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14</a:t>
            </a:fld>
            <a:endParaRPr lang="pt-PT"/>
          </a:p>
        </p:txBody>
      </p:sp>
    </p:spTree>
    <p:extLst>
      <p:ext uri="{BB962C8B-B14F-4D97-AF65-F5344CB8AC3E}">
        <p14:creationId xmlns:p14="http://schemas.microsoft.com/office/powerpoint/2010/main" val="1254417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noProof="0" dirty="0" smtClean="0"/>
              <a:t>When a larvae</a:t>
            </a:r>
            <a:r>
              <a:rPr lang="en-US" baseline="0" noProof="0" dirty="0" smtClean="0"/>
              <a:t> feeds from leaves treated with </a:t>
            </a:r>
            <a:r>
              <a:rPr lang="en-US" i="1" baseline="0" noProof="0" dirty="0" smtClean="0"/>
              <a:t>Bacillus </a:t>
            </a:r>
            <a:r>
              <a:rPr lang="en-US" i="1" baseline="0" noProof="0" dirty="0" err="1" smtClean="0"/>
              <a:t>thuringiensis</a:t>
            </a:r>
            <a:r>
              <a:rPr lang="en-US" baseline="0" noProof="0" dirty="0" smtClean="0"/>
              <a:t>, the toxins (active molecules) present in these bacteria are released upon </a:t>
            </a:r>
            <a:r>
              <a:rPr lang="en-US" baseline="0" noProof="0" dirty="0" err="1" smtClean="0"/>
              <a:t>hydrolization</a:t>
            </a:r>
            <a:r>
              <a:rPr lang="en-US" baseline="0" noProof="0" dirty="0" smtClean="0"/>
              <a:t>  in the </a:t>
            </a:r>
            <a:r>
              <a:rPr lang="en-US" baseline="0" noProof="0" dirty="0" err="1" smtClean="0"/>
              <a:t>alcaline</a:t>
            </a:r>
            <a:r>
              <a:rPr lang="en-US" baseline="0" noProof="0" dirty="0" smtClean="0"/>
              <a:t> conditions of insect digestion. The released toxins bind to specific receptors present in the </a:t>
            </a:r>
            <a:r>
              <a:rPr lang="en-US" baseline="0" noProof="0" dirty="0" err="1" smtClean="0"/>
              <a:t>midgut</a:t>
            </a:r>
            <a:r>
              <a:rPr lang="en-US" baseline="0" noProof="0" dirty="0" smtClean="0"/>
              <a:t> surface of the larvae, thus affecting </a:t>
            </a:r>
            <a:r>
              <a:rPr lang="en-US" baseline="0" noProof="0" dirty="0" err="1" smtClean="0"/>
              <a:t>permeabilization</a:t>
            </a:r>
            <a:r>
              <a:rPr lang="en-US" baseline="0" noProof="0" dirty="0" smtClean="0"/>
              <a:t> and creating holes. The damaged </a:t>
            </a:r>
            <a:r>
              <a:rPr lang="en-US" baseline="0" noProof="0" dirty="0" err="1" smtClean="0"/>
              <a:t>midgut</a:t>
            </a:r>
            <a:r>
              <a:rPr lang="en-US" baseline="0" noProof="0" dirty="0" smtClean="0"/>
              <a:t> is unable to absorb nutrients and additionally can not prevent the release of contaminating bacteria to the lymph (thus infecting other tissues). Altogether, these factors lead to the death of the larvae.</a:t>
            </a:r>
            <a:endParaRPr lang="en-US" noProof="0"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3</a:t>
            </a:fld>
            <a:endParaRPr lang="pt-PT"/>
          </a:p>
        </p:txBody>
      </p:sp>
    </p:spTree>
    <p:extLst>
      <p:ext uri="{BB962C8B-B14F-4D97-AF65-F5344CB8AC3E}">
        <p14:creationId xmlns:p14="http://schemas.microsoft.com/office/powerpoint/2010/main" val="291889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noProof="0" dirty="0" smtClean="0"/>
              <a:t>The positive results of the</a:t>
            </a:r>
            <a:r>
              <a:rPr lang="en-US" baseline="0" noProof="0" dirty="0" smtClean="0"/>
              <a:t> application of </a:t>
            </a:r>
            <a:r>
              <a:rPr lang="en-US" i="1" baseline="0" noProof="0" dirty="0" smtClean="0"/>
              <a:t>Bacillus </a:t>
            </a:r>
            <a:r>
              <a:rPr lang="en-US" i="1" baseline="0" noProof="0" dirty="0" err="1" smtClean="0"/>
              <a:t>thuringiensis</a:t>
            </a:r>
            <a:r>
              <a:rPr lang="en-US" i="1" baseline="0" noProof="0" dirty="0" smtClean="0"/>
              <a:t> </a:t>
            </a:r>
            <a:r>
              <a:rPr lang="en-US" baseline="0" noProof="0" dirty="0" smtClean="0"/>
              <a:t>as insecticides led to the development of plants able to produce only the insect-specific toxin, thus avoiding to apply (through aspersion) the whole bacteria. The first genetically-engineered (GE) plants were introduced in the market in 1995. </a:t>
            </a:r>
            <a:endParaRPr lang="en-US" noProof="0"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4</a:t>
            </a:fld>
            <a:endParaRPr lang="pt-PT"/>
          </a:p>
        </p:txBody>
      </p:sp>
    </p:spTree>
    <p:extLst>
      <p:ext uri="{BB962C8B-B14F-4D97-AF65-F5344CB8AC3E}">
        <p14:creationId xmlns:p14="http://schemas.microsoft.com/office/powerpoint/2010/main" val="343580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noProof="0" dirty="0" smtClean="0"/>
              <a:t>Despite the potential benefits</a:t>
            </a:r>
            <a:r>
              <a:rPr lang="en-US" baseline="0" noProof="0" dirty="0" smtClean="0"/>
              <a:t> of the development of GE plants able to produce </a:t>
            </a:r>
            <a:r>
              <a:rPr lang="en-US" baseline="0" noProof="0" dirty="0" err="1" smtClean="0"/>
              <a:t>Bt</a:t>
            </a:r>
            <a:r>
              <a:rPr lang="en-US" baseline="0" noProof="0" dirty="0" smtClean="0"/>
              <a:t> toxins, several concerns have been raised in the past years.</a:t>
            </a:r>
            <a:endParaRPr lang="en-US" noProof="0"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5</a:t>
            </a:fld>
            <a:endParaRPr lang="pt-PT"/>
          </a:p>
        </p:txBody>
      </p:sp>
    </p:spTree>
    <p:extLst>
      <p:ext uri="{BB962C8B-B14F-4D97-AF65-F5344CB8AC3E}">
        <p14:creationId xmlns:p14="http://schemas.microsoft.com/office/powerpoint/2010/main" val="3665634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sz="1200" b="0" i="0" kern="1200" noProof="0" dirty="0" smtClean="0">
                <a:solidFill>
                  <a:schemeClr val="tx1"/>
                </a:solidFill>
                <a:effectLst/>
                <a:latin typeface="+mn-lt"/>
                <a:ea typeface="+mn-ea"/>
                <a:cs typeface="+mn-cs"/>
              </a:rPr>
              <a:t>It is possible to state that </a:t>
            </a:r>
            <a:r>
              <a:rPr lang="en-US" sz="1200" b="0" i="0" kern="1200" noProof="0" dirty="0" err="1" smtClean="0">
                <a:solidFill>
                  <a:schemeClr val="tx1"/>
                </a:solidFill>
                <a:effectLst/>
                <a:latin typeface="+mn-lt"/>
                <a:ea typeface="+mn-ea"/>
                <a:cs typeface="+mn-cs"/>
              </a:rPr>
              <a:t>Bt</a:t>
            </a:r>
            <a:r>
              <a:rPr lang="en-US" sz="1200" b="0" i="0" kern="1200" noProof="0" dirty="0" smtClean="0">
                <a:solidFill>
                  <a:schemeClr val="tx1"/>
                </a:solidFill>
                <a:effectLst/>
                <a:latin typeface="+mn-lt"/>
                <a:ea typeface="+mn-ea"/>
                <a:cs typeface="+mn-cs"/>
              </a:rPr>
              <a:t> toxins</a:t>
            </a:r>
            <a:r>
              <a:rPr lang="en-US" sz="1200" b="0" i="0" kern="1200" baseline="0" noProof="0" dirty="0" smtClean="0">
                <a:solidFill>
                  <a:schemeClr val="tx1"/>
                </a:solidFill>
                <a:effectLst/>
                <a:latin typeface="+mn-lt"/>
                <a:ea typeface="+mn-ea"/>
                <a:cs typeface="+mn-cs"/>
              </a:rPr>
              <a:t> persist in the environment. This is true, since e</a:t>
            </a:r>
            <a:r>
              <a:rPr lang="en-US" sz="1200" b="0" i="0" kern="1200" noProof="0" dirty="0" smtClean="0">
                <a:solidFill>
                  <a:schemeClr val="tx1"/>
                </a:solidFill>
                <a:effectLst/>
                <a:latin typeface="+mn-lt"/>
                <a:ea typeface="+mn-ea"/>
                <a:cs typeface="+mn-cs"/>
              </a:rPr>
              <a:t>very</a:t>
            </a:r>
            <a:r>
              <a:rPr lang="en-US" sz="1200" b="0" i="0" kern="1200" baseline="0" noProof="0" dirty="0" smtClean="0">
                <a:solidFill>
                  <a:schemeClr val="tx1"/>
                </a:solidFill>
                <a:effectLst/>
                <a:latin typeface="+mn-lt"/>
                <a:ea typeface="+mn-ea"/>
                <a:cs typeface="+mn-cs"/>
              </a:rPr>
              <a:t> single molecule persists in the environment, </a:t>
            </a:r>
            <a:r>
              <a:rPr lang="en-US" sz="1200" b="1" i="0" kern="1200" baseline="0" noProof="0" dirty="0" smtClean="0">
                <a:solidFill>
                  <a:schemeClr val="tx1"/>
                </a:solidFill>
                <a:effectLst/>
                <a:latin typeface="+mn-lt"/>
                <a:ea typeface="+mn-ea"/>
                <a:cs typeface="+mn-cs"/>
              </a:rPr>
              <a:t>BUT</a:t>
            </a:r>
            <a:r>
              <a:rPr lang="en-US" sz="1200" b="0" i="0" kern="1200" baseline="0" noProof="0" dirty="0" smtClean="0">
                <a:solidFill>
                  <a:schemeClr val="tx1"/>
                </a:solidFill>
                <a:effectLst/>
                <a:latin typeface="+mn-lt"/>
                <a:ea typeface="+mn-ea"/>
                <a:cs typeface="+mn-cs"/>
              </a:rPr>
              <a:t>, this occurs for a certain period of time. We must know how much time it takes to degrade a compound in order to understand the possibility of its accumulation in the soil (thus knowing the chances of its concentration increasing over the years). </a:t>
            </a:r>
            <a:r>
              <a:rPr lang="en-US" sz="1200" b="0" i="0" kern="1200" baseline="0" noProof="0" dirty="0" err="1" smtClean="0">
                <a:solidFill>
                  <a:schemeClr val="tx1"/>
                </a:solidFill>
                <a:effectLst/>
                <a:latin typeface="+mn-lt"/>
                <a:ea typeface="+mn-ea"/>
                <a:cs typeface="+mn-cs"/>
              </a:rPr>
              <a:t>Bt</a:t>
            </a:r>
            <a:r>
              <a:rPr lang="en-US" sz="1200" b="0" i="0" kern="1200" baseline="0" noProof="0" dirty="0" smtClean="0">
                <a:solidFill>
                  <a:schemeClr val="tx1"/>
                </a:solidFill>
                <a:effectLst/>
                <a:latin typeface="+mn-lt"/>
                <a:ea typeface="+mn-ea"/>
                <a:cs typeface="+mn-cs"/>
              </a:rPr>
              <a:t> toxins (either applied externally or produced by </a:t>
            </a:r>
            <a:r>
              <a:rPr lang="en-US" sz="1200" b="0" i="0" kern="1200" baseline="0" noProof="0" dirty="0" err="1" smtClean="0">
                <a:solidFill>
                  <a:schemeClr val="tx1"/>
                </a:solidFill>
                <a:effectLst/>
                <a:latin typeface="+mn-lt"/>
                <a:ea typeface="+mn-ea"/>
                <a:cs typeface="+mn-cs"/>
              </a:rPr>
              <a:t>Bt</a:t>
            </a:r>
            <a:r>
              <a:rPr lang="en-US" sz="1200" b="0" i="0" kern="1200" baseline="0" noProof="0" dirty="0" smtClean="0">
                <a:solidFill>
                  <a:schemeClr val="tx1"/>
                </a:solidFill>
                <a:effectLst/>
                <a:latin typeface="+mn-lt"/>
                <a:ea typeface="+mn-ea"/>
                <a:cs typeface="+mn-cs"/>
              </a:rPr>
              <a:t>-plants) have a half life in the environment of less that 2 months, meaning that it takes less than 2 months for half of the </a:t>
            </a:r>
            <a:r>
              <a:rPr lang="en-US" sz="1200" b="0" i="0" kern="1200" baseline="0" noProof="0" dirty="0" err="1" smtClean="0">
                <a:solidFill>
                  <a:schemeClr val="tx1"/>
                </a:solidFill>
                <a:effectLst/>
                <a:latin typeface="+mn-lt"/>
                <a:ea typeface="+mn-ea"/>
                <a:cs typeface="+mn-cs"/>
              </a:rPr>
              <a:t>Bt</a:t>
            </a:r>
            <a:r>
              <a:rPr lang="en-US" sz="1200" b="0" i="0" kern="1200" baseline="0" noProof="0" dirty="0" smtClean="0">
                <a:solidFill>
                  <a:schemeClr val="tx1"/>
                </a:solidFill>
                <a:effectLst/>
                <a:latin typeface="+mn-lt"/>
                <a:ea typeface="+mn-ea"/>
                <a:cs typeface="+mn-cs"/>
              </a:rPr>
              <a:t> toxins to fully disappear from the soil. Additionally, in less than 1 year, every trace of the </a:t>
            </a:r>
            <a:r>
              <a:rPr lang="en-US" sz="1200" b="0" i="0" kern="1200" baseline="0" noProof="0" dirty="0" err="1" smtClean="0">
                <a:solidFill>
                  <a:schemeClr val="tx1"/>
                </a:solidFill>
                <a:effectLst/>
                <a:latin typeface="+mn-lt"/>
                <a:ea typeface="+mn-ea"/>
                <a:cs typeface="+mn-cs"/>
              </a:rPr>
              <a:t>Bt</a:t>
            </a:r>
            <a:r>
              <a:rPr lang="en-US" sz="1200" b="0" i="0" kern="1200" baseline="0" noProof="0" dirty="0" smtClean="0">
                <a:solidFill>
                  <a:schemeClr val="tx1"/>
                </a:solidFill>
                <a:effectLst/>
                <a:latin typeface="+mn-lt"/>
                <a:ea typeface="+mn-ea"/>
                <a:cs typeface="+mn-cs"/>
              </a:rPr>
              <a:t> toxins vanishes from the environment.</a:t>
            </a:r>
          </a:p>
          <a:p>
            <a:r>
              <a:rPr lang="en-US" sz="1200" b="0" i="0" kern="1200" baseline="0" noProof="0" dirty="0" smtClean="0">
                <a:solidFill>
                  <a:schemeClr val="tx1"/>
                </a:solidFill>
                <a:effectLst/>
                <a:latin typeface="+mn-lt"/>
                <a:ea typeface="+mn-ea"/>
                <a:cs typeface="+mn-cs"/>
              </a:rPr>
              <a:t>Interestingly, a study conducted after 3 years of sustained use of </a:t>
            </a:r>
            <a:r>
              <a:rPr lang="en-US" sz="1200" b="0" i="0" kern="1200" baseline="0" noProof="0" dirty="0" err="1" smtClean="0">
                <a:solidFill>
                  <a:schemeClr val="tx1"/>
                </a:solidFill>
                <a:effectLst/>
                <a:latin typeface="+mn-lt"/>
                <a:ea typeface="+mn-ea"/>
                <a:cs typeface="+mn-cs"/>
              </a:rPr>
              <a:t>Bt</a:t>
            </a:r>
            <a:r>
              <a:rPr lang="en-US" sz="1200" b="0" i="0" kern="1200" baseline="0" noProof="0" dirty="0" smtClean="0">
                <a:solidFill>
                  <a:schemeClr val="tx1"/>
                </a:solidFill>
                <a:effectLst/>
                <a:latin typeface="+mn-lt"/>
                <a:ea typeface="+mn-ea"/>
                <a:cs typeface="+mn-cs"/>
              </a:rPr>
              <a:t> corn demonstrated that </a:t>
            </a:r>
            <a:r>
              <a:rPr lang="en-US" sz="1200" b="0" i="0" kern="1200" baseline="0" noProof="0" dirty="0" err="1" smtClean="0">
                <a:solidFill>
                  <a:schemeClr val="tx1"/>
                </a:solidFill>
                <a:effectLst/>
                <a:latin typeface="+mn-lt"/>
                <a:ea typeface="+mn-ea"/>
                <a:cs typeface="+mn-cs"/>
              </a:rPr>
              <a:t>Bt</a:t>
            </a:r>
            <a:r>
              <a:rPr lang="en-US" sz="1200" b="0" i="0" kern="1200" baseline="0" noProof="0" dirty="0" smtClean="0">
                <a:solidFill>
                  <a:schemeClr val="tx1"/>
                </a:solidFill>
                <a:effectLst/>
                <a:latin typeface="+mn-lt"/>
                <a:ea typeface="+mn-ea"/>
                <a:cs typeface="+mn-cs"/>
              </a:rPr>
              <a:t> toxins does not persist in the environment, which is a clear indication of normal degradation of these toxins.</a:t>
            </a:r>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6</a:t>
            </a:fld>
            <a:endParaRPr lang="pt-PT"/>
          </a:p>
        </p:txBody>
      </p:sp>
    </p:spTree>
    <p:extLst>
      <p:ext uri="{BB962C8B-B14F-4D97-AF65-F5344CB8AC3E}">
        <p14:creationId xmlns:p14="http://schemas.microsoft.com/office/powerpoint/2010/main" val="3318485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err="1" smtClean="0"/>
              <a:t>Bt</a:t>
            </a:r>
            <a:r>
              <a:rPr lang="en-US" noProof="0" dirty="0" smtClean="0"/>
              <a:t> plants produce</a:t>
            </a:r>
            <a:r>
              <a:rPr lang="en-US" baseline="0" noProof="0" dirty="0" smtClean="0"/>
              <a:t> </a:t>
            </a:r>
            <a:r>
              <a:rPr lang="en-US" baseline="0" noProof="0" dirty="0" err="1" smtClean="0"/>
              <a:t>Bt</a:t>
            </a:r>
            <a:r>
              <a:rPr lang="en-US" baseline="0" noProof="0" dirty="0" smtClean="0"/>
              <a:t> toxins that act as insecticides against specific insect larvae. Because </a:t>
            </a:r>
            <a:r>
              <a:rPr lang="en-US" baseline="0" noProof="0" dirty="0" err="1" smtClean="0"/>
              <a:t>Bt</a:t>
            </a:r>
            <a:r>
              <a:rPr lang="en-US" baseline="0" noProof="0" dirty="0" smtClean="0"/>
              <a:t> toxins reduce the presence of </a:t>
            </a:r>
            <a:r>
              <a:rPr lang="en-US" sz="1200" dirty="0" smtClean="0">
                <a:solidFill>
                  <a:schemeClr val="tx1"/>
                </a:solidFill>
              </a:rPr>
              <a:t>corn borer, bollworm and aphids, it is expected that the diversity of these species will</a:t>
            </a:r>
            <a:r>
              <a:rPr lang="en-US" sz="1200" baseline="0" dirty="0" smtClean="0">
                <a:solidFill>
                  <a:schemeClr val="tx1"/>
                </a:solidFill>
              </a:rPr>
              <a:t> </a:t>
            </a:r>
            <a:r>
              <a:rPr lang="en-US" sz="1200" dirty="0" smtClean="0">
                <a:solidFill>
                  <a:schemeClr val="tx1"/>
                </a:solidFill>
              </a:rPr>
              <a:t>decrease. However, although the toxins are still not 100% specific, they are however, harmless to a number of non-target insects (opposite to the older, conventional, insecticides).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noProof="0" dirty="0" smtClean="0">
                <a:solidFill>
                  <a:schemeClr val="tx1"/>
                </a:solidFill>
              </a:rPr>
              <a:t>The concerns, a few years ago, regarding a serious decline in monarch butterflies (emblematic butterflies that migrate across USA) and honeybees (crucial for pollination in many agricultural systems) turned against BT-plants as the causal agents of such decline. However, scientific studies revealed that the reduction in monarch butterflies (that don’t feed on maize or cotton, which were the </a:t>
            </a:r>
            <a:r>
              <a:rPr lang="en-US" sz="1200" baseline="0" noProof="0" dirty="0" err="1" smtClean="0">
                <a:solidFill>
                  <a:schemeClr val="tx1"/>
                </a:solidFill>
              </a:rPr>
              <a:t>Bt</a:t>
            </a:r>
            <a:r>
              <a:rPr lang="en-US" sz="1200" baseline="0" noProof="0" dirty="0" smtClean="0">
                <a:solidFill>
                  <a:schemeClr val="tx1"/>
                </a:solidFill>
              </a:rPr>
              <a:t>-plants in the field) was instead due to the climatic conditions (“el </a:t>
            </a:r>
            <a:r>
              <a:rPr lang="en-US" sz="1200" baseline="0" noProof="0" dirty="0" err="1" smtClean="0">
                <a:solidFill>
                  <a:schemeClr val="tx1"/>
                </a:solidFill>
              </a:rPr>
              <a:t>niño</a:t>
            </a:r>
            <a:r>
              <a:rPr lang="en-US" sz="1200" baseline="0" noProof="0" dirty="0" smtClean="0">
                <a:solidFill>
                  <a:schemeClr val="tx1"/>
                </a:solidFill>
              </a:rPr>
              <a:t>”) while honeybees are not even susceptible to </a:t>
            </a:r>
            <a:r>
              <a:rPr lang="en-US" sz="1200" baseline="0" noProof="0" dirty="0" err="1" smtClean="0">
                <a:solidFill>
                  <a:schemeClr val="tx1"/>
                </a:solidFill>
              </a:rPr>
              <a:t>Bt</a:t>
            </a:r>
            <a:r>
              <a:rPr lang="en-US" sz="1200" baseline="0" noProof="0" dirty="0" smtClean="0">
                <a:solidFill>
                  <a:schemeClr val="tx1"/>
                </a:solidFill>
              </a:rPr>
              <a:t> toxins and the population decline was due to other factors like pollution</a:t>
            </a:r>
            <a:r>
              <a:rPr lang="pt-PT" sz="1200" baseline="0" dirty="0" smtClean="0">
                <a:solidFill>
                  <a:schemeClr val="tx1"/>
                </a:solidFill>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noProof="0" dirty="0" smtClean="0">
                <a:solidFill>
                  <a:schemeClr val="tx1"/>
                </a:solidFill>
              </a:rPr>
              <a:t>Additionally, a decrease in plant pests resulted in less applications of broad-range toxics thus promoting a more sustainable environment with more ecological niches that in turn increase the biodiversity of the landscape</a:t>
            </a:r>
            <a:r>
              <a:rPr lang="pt-PT" sz="1200" baseline="0" dirty="0" smtClean="0">
                <a:solidFill>
                  <a:schemeClr val="tx1"/>
                </a:solidFill>
              </a:rPr>
              <a:t>.</a:t>
            </a:r>
            <a:endParaRPr lang="en-US" sz="1200" dirty="0" smtClean="0">
              <a:solidFill>
                <a:schemeClr val="tx1"/>
              </a:solidFill>
            </a:endParaRPr>
          </a:p>
          <a:p>
            <a:endParaRPr lang="en-US"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7</a:t>
            </a:fld>
            <a:endParaRPr lang="pt-PT"/>
          </a:p>
        </p:txBody>
      </p:sp>
    </p:spTree>
    <p:extLst>
      <p:ext uri="{BB962C8B-B14F-4D97-AF65-F5344CB8AC3E}">
        <p14:creationId xmlns:p14="http://schemas.microsoft.com/office/powerpoint/2010/main" val="323576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smtClean="0"/>
              <a:t>The possible transfer of genes responsible for the production of the </a:t>
            </a:r>
            <a:r>
              <a:rPr lang="en-US" noProof="0" dirty="0" err="1" smtClean="0"/>
              <a:t>Bt</a:t>
            </a:r>
            <a:r>
              <a:rPr lang="en-US" baseline="0" noProof="0" dirty="0" smtClean="0"/>
              <a:t> toxins to other varieties or species is one of the main concerns among the society. Therefore, when in 2001, a study was published in Nature scientific magazine, stating that genes from </a:t>
            </a:r>
            <a:r>
              <a:rPr lang="en-US" baseline="0" noProof="0" dirty="0" err="1" smtClean="0"/>
              <a:t>Bt</a:t>
            </a:r>
            <a:r>
              <a:rPr lang="en-US" baseline="0" noProof="0" dirty="0" smtClean="0"/>
              <a:t> plants had been identified in wild varieties in Mexico, the discussion about GM-food went hot in the media. However, one year later, after countless</a:t>
            </a:r>
            <a:r>
              <a:rPr lang="en-US" sz="1200" b="0" i="0" kern="1200" dirty="0" smtClean="0">
                <a:solidFill>
                  <a:schemeClr val="tx1"/>
                </a:solidFill>
                <a:effectLst/>
                <a:latin typeface="+mn-lt"/>
                <a:ea typeface="+mn-ea"/>
                <a:cs typeface="+mn-cs"/>
              </a:rPr>
              <a:t> </a:t>
            </a:r>
            <a:r>
              <a:rPr lang="en-US" baseline="0" noProof="0" dirty="0" smtClean="0"/>
              <a:t>letters and data from the scientific community, Nature stated that </a:t>
            </a:r>
            <a:r>
              <a:rPr lang="en-US" sz="1200" dirty="0" smtClean="0">
                <a:solidFill>
                  <a:schemeClr val="tx1"/>
                </a:solidFill>
              </a:rPr>
              <a:t>"the evidence available was not sufficient to justify the publication of the original paper“</a:t>
            </a:r>
            <a:r>
              <a:rPr lang="en-US" sz="1200" baseline="0" dirty="0" smtClean="0">
                <a:solidFill>
                  <a:schemeClr val="tx1"/>
                </a:solidFill>
              </a:rPr>
              <a:t>! In fact, the data presented in the first article showed such a reduced presence of </a:t>
            </a:r>
            <a:r>
              <a:rPr lang="en-US" sz="1200" baseline="0" dirty="0" err="1" smtClean="0">
                <a:solidFill>
                  <a:schemeClr val="tx1"/>
                </a:solidFill>
              </a:rPr>
              <a:t>Bt</a:t>
            </a:r>
            <a:r>
              <a:rPr lang="en-US" sz="1200" baseline="0" dirty="0" smtClean="0">
                <a:solidFill>
                  <a:schemeClr val="tx1"/>
                </a:solidFill>
              </a:rPr>
              <a:t>-genes in the wild maize that it most likely represented laboratory contamination. Moreover, careful experimental repetitions using more reliable techniques demonstrated complete absence of </a:t>
            </a:r>
            <a:r>
              <a:rPr lang="en-US" sz="1200" baseline="0" dirty="0" err="1" smtClean="0">
                <a:solidFill>
                  <a:schemeClr val="tx1"/>
                </a:solidFill>
              </a:rPr>
              <a:t>Bt</a:t>
            </a:r>
            <a:r>
              <a:rPr lang="en-US" sz="1200" baseline="0" dirty="0" smtClean="0">
                <a:solidFill>
                  <a:schemeClr val="tx1"/>
                </a:solidFill>
              </a:rPr>
              <a:t>-genes in the wild corn plants.</a:t>
            </a:r>
            <a:endParaRPr lang="pt-PT" sz="1200" dirty="0" smtClean="0">
              <a:solidFill>
                <a:schemeClr val="tx1"/>
              </a:solidFill>
            </a:endParaRPr>
          </a:p>
          <a:p>
            <a:endParaRPr lang="en-US"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8</a:t>
            </a:fld>
            <a:endParaRPr lang="pt-PT"/>
          </a:p>
        </p:txBody>
      </p:sp>
    </p:spTree>
    <p:extLst>
      <p:ext uri="{BB962C8B-B14F-4D97-AF65-F5344CB8AC3E}">
        <p14:creationId xmlns:p14="http://schemas.microsoft.com/office/powerpoint/2010/main" val="950757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noProof="0" dirty="0" smtClean="0"/>
              <a:t>Environmental</a:t>
            </a:r>
            <a:r>
              <a:rPr lang="en-US" baseline="0" noProof="0" dirty="0" smtClean="0"/>
              <a:t> pressure promotes fast mutation among species in order to adapt to the new conditions. Therefore, similarly to pesticide application, the insecticidal activity of </a:t>
            </a:r>
            <a:r>
              <a:rPr lang="en-US" baseline="0" noProof="0" dirty="0" err="1" smtClean="0"/>
              <a:t>Bt</a:t>
            </a:r>
            <a:r>
              <a:rPr lang="en-US" baseline="0" noProof="0" dirty="0" smtClean="0"/>
              <a:t>-plants can promote fast mutations among target organisms. Nonetheless, farmers are instructed to create refuge areas (areas where non-GM plants grow) to prevent these phenomena. By allowing insect development in the absence of environmental constrains, these insects will be available to mate with insects that may have mutated gaining resistance to Bt. However, the progeny of such crosses will still be unviable, thus diluting the mutation effect in the populations, and ending up in a much slower fixation of the detrimental mutations in the population, and reducing appearance of resistant insects.</a:t>
            </a:r>
            <a:endParaRPr lang="en-US" noProof="0" dirty="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9</a:t>
            </a:fld>
            <a:endParaRPr lang="pt-PT"/>
          </a:p>
        </p:txBody>
      </p:sp>
    </p:spTree>
    <p:extLst>
      <p:ext uri="{BB962C8B-B14F-4D97-AF65-F5344CB8AC3E}">
        <p14:creationId xmlns:p14="http://schemas.microsoft.com/office/powerpoint/2010/main" val="358155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i="0" noProof="0" dirty="0" smtClean="0"/>
              <a:t>Different strains of</a:t>
            </a:r>
            <a:r>
              <a:rPr lang="en-US" i="0" baseline="0" noProof="0" dirty="0" smtClean="0"/>
              <a:t> </a:t>
            </a:r>
            <a:r>
              <a:rPr lang="en-US" i="1" noProof="0" dirty="0" smtClean="0"/>
              <a:t>Bacillus </a:t>
            </a:r>
            <a:r>
              <a:rPr lang="en-US" i="1" noProof="0" dirty="0" err="1" smtClean="0"/>
              <a:t>thuringiensis</a:t>
            </a:r>
            <a:r>
              <a:rPr lang="en-US" i="1" noProof="0" dirty="0" smtClean="0"/>
              <a:t> </a:t>
            </a:r>
            <a:r>
              <a:rPr lang="en-US" baseline="0" noProof="0" dirty="0" smtClean="0"/>
              <a:t>produce different </a:t>
            </a:r>
            <a:r>
              <a:rPr lang="en-US" baseline="0" noProof="0" dirty="0" err="1" smtClean="0"/>
              <a:t>Bt</a:t>
            </a:r>
            <a:r>
              <a:rPr lang="en-US" baseline="0" noProof="0" dirty="0" smtClean="0"/>
              <a:t> toxins. Among those there are some that can be harmful to humans. However, only the toxins specific for insect pests are used and applied (and heavily monitored). Therefore, </a:t>
            </a:r>
            <a:r>
              <a:rPr lang="en-US" baseline="0" noProof="0" dirty="0" err="1" smtClean="0"/>
              <a:t>Bt</a:t>
            </a:r>
            <a:r>
              <a:rPr lang="en-US" baseline="0" noProof="0" dirty="0" smtClean="0"/>
              <a:t> plants only produce the toxins specific for insect pests and are not harmful to humans or other vertebrates.</a:t>
            </a:r>
          </a:p>
          <a:p>
            <a:endParaRPr lang="pt-PT" baseline="0" noProof="0" dirty="0" smtClean="0"/>
          </a:p>
          <a:p>
            <a:endParaRPr lang="pt-PT" baseline="0" noProof="0" dirty="0" smtClean="0"/>
          </a:p>
        </p:txBody>
      </p:sp>
      <p:sp>
        <p:nvSpPr>
          <p:cNvPr id="4" name="Marcador de Posição do Número do Diapositivo 3"/>
          <p:cNvSpPr>
            <a:spLocks noGrp="1"/>
          </p:cNvSpPr>
          <p:nvPr>
            <p:ph type="sldNum" sz="quarter" idx="10"/>
          </p:nvPr>
        </p:nvSpPr>
        <p:spPr/>
        <p:txBody>
          <a:bodyPr/>
          <a:lstStyle/>
          <a:p>
            <a:pPr>
              <a:defRPr/>
            </a:pPr>
            <a:fld id="{640460C4-2DE7-426A-9298-4A60FD14D137}" type="slidenum">
              <a:rPr lang="pt-PT" smtClean="0"/>
              <a:pPr>
                <a:defRPr/>
              </a:pPr>
              <a:t>10</a:t>
            </a:fld>
            <a:endParaRPr lang="pt-PT"/>
          </a:p>
        </p:txBody>
      </p:sp>
    </p:spTree>
    <p:extLst>
      <p:ext uri="{BB962C8B-B14F-4D97-AF65-F5344CB8AC3E}">
        <p14:creationId xmlns:p14="http://schemas.microsoft.com/office/powerpoint/2010/main" val="251435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beçalho">
    <p:spTree>
      <p:nvGrpSpPr>
        <p:cNvPr id="1" name=""/>
        <p:cNvGrpSpPr/>
        <p:nvPr/>
      </p:nvGrpSpPr>
      <p:grpSpPr>
        <a:xfrm>
          <a:off x="0" y="0"/>
          <a:ext cx="0" cy="0"/>
          <a:chOff x="0" y="0"/>
          <a:chExt cx="0" cy="0"/>
        </a:xfrm>
      </p:grpSpPr>
      <p:sp>
        <p:nvSpPr>
          <p:cNvPr id="10" name="Marcador de Posição do Texto 2"/>
          <p:cNvSpPr>
            <a:spLocks noGrp="1"/>
          </p:cNvSpPr>
          <p:nvPr>
            <p:ph type="body" idx="11"/>
          </p:nvPr>
        </p:nvSpPr>
        <p:spPr>
          <a:xfrm>
            <a:off x="755576" y="2132856"/>
            <a:ext cx="8136904"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5"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76526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CBE32E8E-8150-407C-8315-3C7C8B154CF3}"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F432FE75-A23B-4A6B-B75B-8D5695839656}" type="slidenum">
              <a:rPr lang="pt-PT"/>
              <a:pPr>
                <a:defRPr/>
              </a:pPr>
              <a:t>‹#›</a:t>
            </a:fld>
            <a:endParaRPr lang="pt-PT"/>
          </a:p>
        </p:txBody>
      </p:sp>
    </p:spTree>
    <p:extLst>
      <p:ext uri="{BB962C8B-B14F-4D97-AF65-F5344CB8AC3E}">
        <p14:creationId xmlns:p14="http://schemas.microsoft.com/office/powerpoint/2010/main" val="344045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121DC8C9-E10B-4EAE-AE8E-CD531B282432}" type="datetimeFigureOut">
              <a:rPr lang="pt-PT"/>
              <a:pPr>
                <a:defRPr/>
              </a:pPr>
              <a:t>05/09/16</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2D7BC4F6-9FAC-4EE1-8B06-6B919B85A499}" type="slidenum">
              <a:rPr lang="pt-PT"/>
              <a:pPr>
                <a:defRPr/>
              </a:pPr>
              <a:t>‹#›</a:t>
            </a:fld>
            <a:endParaRPr lang="pt-PT"/>
          </a:p>
        </p:txBody>
      </p:sp>
    </p:spTree>
    <p:extLst>
      <p:ext uri="{BB962C8B-B14F-4D97-AF65-F5344CB8AC3E}">
        <p14:creationId xmlns:p14="http://schemas.microsoft.com/office/powerpoint/2010/main" val="1649343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C95522A6-1386-45CB-8666-B8073ABAC6E0}" type="datetimeFigureOut">
              <a:rPr lang="pt-PT"/>
              <a:pPr>
                <a:defRPr/>
              </a:pPr>
              <a:t>05/09/16</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1C8255ED-36F6-4B5B-B575-97CE8C4F9EB3}" type="slidenum">
              <a:rPr lang="pt-PT"/>
              <a:pPr>
                <a:defRPr/>
              </a:pPr>
              <a:t>‹#›</a:t>
            </a:fld>
            <a:endParaRPr lang="pt-PT"/>
          </a:p>
        </p:txBody>
      </p:sp>
    </p:spTree>
    <p:extLst>
      <p:ext uri="{BB962C8B-B14F-4D97-AF65-F5344CB8AC3E}">
        <p14:creationId xmlns:p14="http://schemas.microsoft.com/office/powerpoint/2010/main" val="202978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172B4D51-C73C-45BF-A9F6-79D18082D29D}" type="datetimeFigureOut">
              <a:rPr lang="pt-PT"/>
              <a:pPr>
                <a:defRPr/>
              </a:pPr>
              <a:t>05/09/16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E1B778E3-ADC9-4F7F-B855-68C71143DEC5}" type="slidenum">
              <a:rPr lang="pt-PT"/>
              <a:pPr>
                <a:defRPr/>
              </a:pPr>
              <a:t>‹#›</a:t>
            </a:fld>
            <a:endParaRPr lang="pt-PT"/>
          </a:p>
        </p:txBody>
      </p:sp>
    </p:spTree>
    <p:extLst>
      <p:ext uri="{BB962C8B-B14F-4D97-AF65-F5344CB8AC3E}">
        <p14:creationId xmlns:p14="http://schemas.microsoft.com/office/powerpoint/2010/main" val="3966678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EEA0ABC5-2E8F-4E16-8203-924DBE491FC8}"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1A9D8DA2-81CE-4BB1-ACDD-AAA0CD91B208}" type="slidenum">
              <a:rPr lang="pt-PT"/>
              <a:pPr>
                <a:defRPr/>
              </a:pPr>
              <a:t>‹#›</a:t>
            </a:fld>
            <a:endParaRPr lang="pt-PT"/>
          </a:p>
        </p:txBody>
      </p:sp>
    </p:spTree>
    <p:extLst>
      <p:ext uri="{BB962C8B-B14F-4D97-AF65-F5344CB8AC3E}">
        <p14:creationId xmlns:p14="http://schemas.microsoft.com/office/powerpoint/2010/main" val="2378081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682651CE-B843-45BE-8919-D2902AA204E6}"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D1433217-50E0-4B8D-88E3-5578DDC0BD33}" type="slidenum">
              <a:rPr lang="pt-PT"/>
              <a:pPr>
                <a:defRPr/>
              </a:pPr>
              <a:t>‹#›</a:t>
            </a:fld>
            <a:endParaRPr lang="pt-PT"/>
          </a:p>
        </p:txBody>
      </p:sp>
    </p:spTree>
    <p:extLst>
      <p:ext uri="{BB962C8B-B14F-4D97-AF65-F5344CB8AC3E}">
        <p14:creationId xmlns:p14="http://schemas.microsoft.com/office/powerpoint/2010/main" val="328075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41FC8C3F-B92F-4C0E-83B1-A60C5FA92633}"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33AA09F-14AD-47AA-9A42-3538F1C971E6}" type="slidenum">
              <a:rPr lang="pt-PT"/>
              <a:pPr>
                <a:defRPr/>
              </a:pPr>
              <a:t>‹#›</a:t>
            </a:fld>
            <a:endParaRPr lang="pt-PT"/>
          </a:p>
        </p:txBody>
      </p:sp>
    </p:spTree>
    <p:extLst>
      <p:ext uri="{BB962C8B-B14F-4D97-AF65-F5344CB8AC3E}">
        <p14:creationId xmlns:p14="http://schemas.microsoft.com/office/powerpoint/2010/main" val="655857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3D5F22CD-515A-4EEE-9688-90CC3D0E5051}"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96C12D65-8FD2-47DE-B2F4-F4E6264C8A4B}" type="slidenum">
              <a:rPr lang="pt-PT"/>
              <a:pPr>
                <a:defRPr/>
              </a:pPr>
              <a:t>‹#›</a:t>
            </a:fld>
            <a:endParaRPr lang="pt-PT"/>
          </a:p>
        </p:txBody>
      </p:sp>
    </p:spTree>
    <p:extLst>
      <p:ext uri="{BB962C8B-B14F-4D97-AF65-F5344CB8AC3E}">
        <p14:creationId xmlns:p14="http://schemas.microsoft.com/office/powerpoint/2010/main" val="75576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39271821-1207-48A0-BDEF-ACB8AD99AEBA}" type="datetimeFigureOut">
              <a:rPr lang="pt-PT"/>
              <a:pPr>
                <a:defRPr/>
              </a:pPr>
              <a:t>05/09/16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491DE710-0C9E-4DC5-883C-EF5497059E14}" type="slidenum">
              <a:rPr lang="pt-PT"/>
              <a:pPr>
                <a:defRPr/>
              </a:pPr>
              <a:t>‹#›</a:t>
            </a:fld>
            <a:endParaRPr lang="pt-PT"/>
          </a:p>
        </p:txBody>
      </p:sp>
    </p:spTree>
    <p:extLst>
      <p:ext uri="{BB962C8B-B14F-4D97-AF65-F5344CB8AC3E}">
        <p14:creationId xmlns:p14="http://schemas.microsoft.com/office/powerpoint/2010/main" val="1726914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dirty="0" smtClean="0"/>
              <a:t>Clique para editar o estilo</a:t>
            </a:r>
            <a:endParaRPr lang="pt-PT"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dirty="0" smtClean="0"/>
              <a:t>Faça clique para editar o estilo</a:t>
            </a:r>
            <a:endParaRPr lang="pt-PT" dirty="0"/>
          </a:p>
        </p:txBody>
      </p:sp>
      <p:sp>
        <p:nvSpPr>
          <p:cNvPr id="4" name="Marcador de Posição da Data 3"/>
          <p:cNvSpPr>
            <a:spLocks noGrp="1"/>
          </p:cNvSpPr>
          <p:nvPr>
            <p:ph type="dt" sz="half" idx="10"/>
          </p:nvPr>
        </p:nvSpPr>
        <p:spPr/>
        <p:txBody>
          <a:bodyPr/>
          <a:lstStyle>
            <a:lvl1pPr>
              <a:defRPr/>
            </a:lvl1pPr>
          </a:lstStyle>
          <a:p>
            <a:pPr>
              <a:defRPr/>
            </a:pPr>
            <a:fld id="{B4397BEE-0031-41BB-A111-122390EFF8B9}"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47F88B57-585F-4580-BFA6-85AC719EF437}" type="slidenum">
              <a:rPr lang="pt-PT"/>
              <a:pPr>
                <a:defRPr/>
              </a:pPr>
              <a:t>‹#›</a:t>
            </a:fld>
            <a:endParaRPr lang="pt-PT"/>
          </a:p>
        </p:txBody>
      </p:sp>
    </p:spTree>
    <p:extLst>
      <p:ext uri="{BB962C8B-B14F-4D97-AF65-F5344CB8AC3E}">
        <p14:creationId xmlns:p14="http://schemas.microsoft.com/office/powerpoint/2010/main" val="107564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beçalho + sub-título">
    <p:spTree>
      <p:nvGrpSpPr>
        <p:cNvPr id="1" name=""/>
        <p:cNvGrpSpPr/>
        <p:nvPr/>
      </p:nvGrpSpPr>
      <p:grpSpPr>
        <a:xfrm>
          <a:off x="0" y="0"/>
          <a:ext cx="0" cy="0"/>
          <a:chOff x="0" y="0"/>
          <a:chExt cx="0" cy="0"/>
        </a:xfrm>
      </p:grpSpPr>
      <p:sp>
        <p:nvSpPr>
          <p:cNvPr id="10" name="Marcador de Posição do Texto 2"/>
          <p:cNvSpPr>
            <a:spLocks noGrp="1"/>
          </p:cNvSpPr>
          <p:nvPr>
            <p:ph type="body" idx="10"/>
          </p:nvPr>
        </p:nvSpPr>
        <p:spPr>
          <a:xfrm>
            <a:off x="755576" y="1742753"/>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4" name="Marcador de Posição do Texto 2"/>
          <p:cNvSpPr>
            <a:spLocks noGrp="1"/>
          </p:cNvSpPr>
          <p:nvPr>
            <p:ph type="body" idx="12"/>
          </p:nvPr>
        </p:nvSpPr>
        <p:spPr>
          <a:xfrm>
            <a:off x="755576" y="2420888"/>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8"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dirty="0" smtClean="0"/>
              <a:t>Clique para editar o estilo</a:t>
            </a:r>
            <a:endParaRPr lang="pt-PT" dirty="0"/>
          </a:p>
        </p:txBody>
      </p:sp>
    </p:spTree>
    <p:extLst>
      <p:ext uri="{BB962C8B-B14F-4D97-AF65-F5344CB8AC3E}">
        <p14:creationId xmlns:p14="http://schemas.microsoft.com/office/powerpoint/2010/main" val="155636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01817F89-4A36-4F5A-8E26-1D47A66E8147}"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D3795EE6-19C1-43FB-AB77-C2AA35173DB5}" type="slidenum">
              <a:rPr lang="pt-PT"/>
              <a:pPr>
                <a:defRPr/>
              </a:pPr>
              <a:t>‹#›</a:t>
            </a:fld>
            <a:endParaRPr lang="pt-PT"/>
          </a:p>
        </p:txBody>
      </p:sp>
    </p:spTree>
    <p:extLst>
      <p:ext uri="{BB962C8B-B14F-4D97-AF65-F5344CB8AC3E}">
        <p14:creationId xmlns:p14="http://schemas.microsoft.com/office/powerpoint/2010/main" val="1872549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111E7451-5191-4327-84F9-6D7BD556BE2D}"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729F860-B672-4B37-A7B7-504C29393084}" type="slidenum">
              <a:rPr lang="pt-PT"/>
              <a:pPr>
                <a:defRPr/>
              </a:pPr>
              <a:t>‹#›</a:t>
            </a:fld>
            <a:endParaRPr lang="pt-PT"/>
          </a:p>
        </p:txBody>
      </p:sp>
    </p:spTree>
    <p:extLst>
      <p:ext uri="{BB962C8B-B14F-4D97-AF65-F5344CB8AC3E}">
        <p14:creationId xmlns:p14="http://schemas.microsoft.com/office/powerpoint/2010/main" val="336244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C8D22D1A-C591-4EA0-80B9-0B54A15C599E}"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784B576A-5280-4519-9F5C-B478825B180B}" type="slidenum">
              <a:rPr lang="pt-PT"/>
              <a:pPr>
                <a:defRPr/>
              </a:pPr>
              <a:t>‹#›</a:t>
            </a:fld>
            <a:endParaRPr lang="pt-PT"/>
          </a:p>
        </p:txBody>
      </p:sp>
    </p:spTree>
    <p:extLst>
      <p:ext uri="{BB962C8B-B14F-4D97-AF65-F5344CB8AC3E}">
        <p14:creationId xmlns:p14="http://schemas.microsoft.com/office/powerpoint/2010/main" val="312058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4843D1E9-26AC-4732-A874-9976414595FE}" type="datetimeFigureOut">
              <a:rPr lang="pt-PT"/>
              <a:pPr>
                <a:defRPr/>
              </a:pPr>
              <a:t>05/09/16</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B860F1B3-546C-4204-A688-76191238B74F}" type="slidenum">
              <a:rPr lang="pt-PT"/>
              <a:pPr>
                <a:defRPr/>
              </a:pPr>
              <a:t>‹#›</a:t>
            </a:fld>
            <a:endParaRPr lang="pt-PT"/>
          </a:p>
        </p:txBody>
      </p:sp>
    </p:spTree>
    <p:extLst>
      <p:ext uri="{BB962C8B-B14F-4D97-AF65-F5344CB8AC3E}">
        <p14:creationId xmlns:p14="http://schemas.microsoft.com/office/powerpoint/2010/main" val="3738853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BFC79C10-5B7B-465A-866E-D58B09292F2D}" type="datetimeFigureOut">
              <a:rPr lang="pt-PT"/>
              <a:pPr>
                <a:defRPr/>
              </a:pPr>
              <a:t>05/09/16</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7FDB0091-5093-4A4E-95C9-E68B8666615C}" type="slidenum">
              <a:rPr lang="pt-PT"/>
              <a:pPr>
                <a:defRPr/>
              </a:pPr>
              <a:t>‹#›</a:t>
            </a:fld>
            <a:endParaRPr lang="pt-PT"/>
          </a:p>
        </p:txBody>
      </p:sp>
    </p:spTree>
    <p:extLst>
      <p:ext uri="{BB962C8B-B14F-4D97-AF65-F5344CB8AC3E}">
        <p14:creationId xmlns:p14="http://schemas.microsoft.com/office/powerpoint/2010/main" val="2693477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A11297B5-3656-47C2-AF46-008945FF7741}" type="datetimeFigureOut">
              <a:rPr lang="pt-PT"/>
              <a:pPr>
                <a:defRPr/>
              </a:pPr>
              <a:t>05/09/16</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45560D1E-0199-42FB-8657-75AC1ABCBA33}" type="slidenum">
              <a:rPr lang="pt-PT"/>
              <a:pPr>
                <a:defRPr/>
              </a:pPr>
              <a:t>‹#›</a:t>
            </a:fld>
            <a:endParaRPr lang="pt-PT"/>
          </a:p>
        </p:txBody>
      </p:sp>
    </p:spTree>
    <p:extLst>
      <p:ext uri="{BB962C8B-B14F-4D97-AF65-F5344CB8AC3E}">
        <p14:creationId xmlns:p14="http://schemas.microsoft.com/office/powerpoint/2010/main" val="21789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24F1CBD5-92CE-48F6-A908-498FC60F551F}"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2A9C7D28-069F-4554-AE33-5FDB7265CFD6}" type="slidenum">
              <a:rPr lang="pt-PT"/>
              <a:pPr>
                <a:defRPr/>
              </a:pPr>
              <a:t>‹#›</a:t>
            </a:fld>
            <a:endParaRPr lang="pt-PT"/>
          </a:p>
        </p:txBody>
      </p:sp>
    </p:spTree>
    <p:extLst>
      <p:ext uri="{BB962C8B-B14F-4D97-AF65-F5344CB8AC3E}">
        <p14:creationId xmlns:p14="http://schemas.microsoft.com/office/powerpoint/2010/main" val="2307832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0C49FF6F-840F-4453-8642-5F952A93BE11}" type="datetimeFigureOut">
              <a:rPr lang="pt-PT"/>
              <a:pPr>
                <a:defRPr/>
              </a:pPr>
              <a:t>05/09/16</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5A88F423-43AB-449B-BFEF-5F80F586ECCC}" type="slidenum">
              <a:rPr lang="pt-PT"/>
              <a:pPr>
                <a:defRPr/>
              </a:pPr>
              <a:t>‹#›</a:t>
            </a:fld>
            <a:endParaRPr lang="pt-PT"/>
          </a:p>
        </p:txBody>
      </p:sp>
    </p:spTree>
    <p:extLst>
      <p:ext uri="{BB962C8B-B14F-4D97-AF65-F5344CB8AC3E}">
        <p14:creationId xmlns:p14="http://schemas.microsoft.com/office/powerpoint/2010/main" val="2330616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6E29CBC0-81EB-4688-961D-B8FEDF4B9D97}"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A682570C-3EC1-44AD-AC4A-670FFE707F2A}" type="slidenum">
              <a:rPr lang="pt-PT"/>
              <a:pPr>
                <a:defRPr/>
              </a:pPr>
              <a:t>‹#›</a:t>
            </a:fld>
            <a:endParaRPr lang="pt-PT"/>
          </a:p>
        </p:txBody>
      </p:sp>
    </p:spTree>
    <p:extLst>
      <p:ext uri="{BB962C8B-B14F-4D97-AF65-F5344CB8AC3E}">
        <p14:creationId xmlns:p14="http://schemas.microsoft.com/office/powerpoint/2010/main" val="3656909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CDC83210-96F7-4DEA-BE01-F6B80B9D9F67}"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E478588C-D5C8-4D56-8F0B-DB3C4227B826}" type="slidenum">
              <a:rPr lang="pt-PT"/>
              <a:pPr>
                <a:defRPr/>
              </a:pPr>
              <a:t>‹#›</a:t>
            </a:fld>
            <a:endParaRPr lang="pt-PT"/>
          </a:p>
        </p:txBody>
      </p:sp>
    </p:spTree>
    <p:extLst>
      <p:ext uri="{BB962C8B-B14F-4D97-AF65-F5344CB8AC3E}">
        <p14:creationId xmlns:p14="http://schemas.microsoft.com/office/powerpoint/2010/main" val="394036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rra estreita">
    <p:spTree>
      <p:nvGrpSpPr>
        <p:cNvPr id="1" name=""/>
        <p:cNvGrpSpPr/>
        <p:nvPr/>
      </p:nvGrpSpPr>
      <p:grpSpPr>
        <a:xfrm>
          <a:off x="0" y="0"/>
          <a:ext cx="0" cy="0"/>
          <a:chOff x="0" y="0"/>
          <a:chExt cx="0" cy="0"/>
        </a:xfrm>
      </p:grpSpPr>
      <p:sp>
        <p:nvSpPr>
          <p:cNvPr id="5" name="Rectângulo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pic>
        <p:nvPicPr>
          <p:cNvPr id="9" name="Imagem 3"/>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41300" y="339725"/>
            <a:ext cx="86439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Posição do Texto 2"/>
          <p:cNvSpPr>
            <a:spLocks noGrp="1"/>
          </p:cNvSpPr>
          <p:nvPr>
            <p:ph type="body" idx="10"/>
          </p:nvPr>
        </p:nvSpPr>
        <p:spPr>
          <a:xfrm>
            <a:off x="755576" y="1268760"/>
            <a:ext cx="8129250"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7" name="Marcador de Posição do Texto 2"/>
          <p:cNvSpPr>
            <a:spLocks noGrp="1"/>
          </p:cNvSpPr>
          <p:nvPr>
            <p:ph type="body" idx="12"/>
          </p:nvPr>
        </p:nvSpPr>
        <p:spPr>
          <a:xfrm>
            <a:off x="755576" y="1946895"/>
            <a:ext cx="8136904" cy="3960440"/>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8" name="Marcador de Posição do Título 1"/>
          <p:cNvSpPr>
            <a:spLocks noGrp="1"/>
          </p:cNvSpPr>
          <p:nvPr>
            <p:ph type="title"/>
          </p:nvPr>
        </p:nvSpPr>
        <p:spPr>
          <a:xfrm>
            <a:off x="755576" y="351498"/>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65521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beçalho + fundo fotografia">
    <p:spTree>
      <p:nvGrpSpPr>
        <p:cNvPr id="1" name=""/>
        <p:cNvGrpSpPr/>
        <p:nvPr/>
      </p:nvGrpSpPr>
      <p:grpSpPr>
        <a:xfrm>
          <a:off x="0" y="0"/>
          <a:ext cx="0" cy="0"/>
          <a:chOff x="0" y="0"/>
          <a:chExt cx="0" cy="0"/>
        </a:xfrm>
      </p:grpSpPr>
      <p:sp>
        <p:nvSpPr>
          <p:cNvPr id="4" name="Rectângulo arredondado 3"/>
          <p:cNvSpPr/>
          <p:nvPr userDrawn="1"/>
        </p:nvSpPr>
        <p:spPr>
          <a:xfrm>
            <a:off x="395288" y="2133600"/>
            <a:ext cx="2592387" cy="395922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solidFill>
                <a:schemeClr val="tx1"/>
              </a:solidFill>
            </a:endParaRPr>
          </a:p>
        </p:txBody>
      </p:sp>
      <p:sp>
        <p:nvSpPr>
          <p:cNvPr id="12" name="Marcador de Posição do Texto 2"/>
          <p:cNvSpPr>
            <a:spLocks noGrp="1"/>
          </p:cNvSpPr>
          <p:nvPr>
            <p:ph type="body" idx="12"/>
          </p:nvPr>
        </p:nvSpPr>
        <p:spPr>
          <a:xfrm>
            <a:off x="3419872" y="2132856"/>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6"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197979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beçalho + sub-titulo + fundo fotografia">
    <p:spTree>
      <p:nvGrpSpPr>
        <p:cNvPr id="1" name=""/>
        <p:cNvGrpSpPr/>
        <p:nvPr/>
      </p:nvGrpSpPr>
      <p:grpSpPr>
        <a:xfrm>
          <a:off x="0" y="0"/>
          <a:ext cx="0" cy="0"/>
          <a:chOff x="0" y="0"/>
          <a:chExt cx="0" cy="0"/>
        </a:xfrm>
      </p:grpSpPr>
      <p:sp>
        <p:nvSpPr>
          <p:cNvPr id="5" name="Rectângulo arredondado 4"/>
          <p:cNvSpPr/>
          <p:nvPr userDrawn="1"/>
        </p:nvSpPr>
        <p:spPr>
          <a:xfrm>
            <a:off x="395288" y="2420938"/>
            <a:ext cx="2592387" cy="367188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solidFill>
                <a:schemeClr val="tx1"/>
              </a:solidFill>
            </a:endParaRPr>
          </a:p>
        </p:txBody>
      </p:sp>
      <p:sp>
        <p:nvSpPr>
          <p:cNvPr id="9" name="Marcador de Posição do Texto 2"/>
          <p:cNvSpPr>
            <a:spLocks noGrp="1"/>
          </p:cNvSpPr>
          <p:nvPr>
            <p:ph type="body" idx="13"/>
          </p:nvPr>
        </p:nvSpPr>
        <p:spPr>
          <a:xfrm>
            <a:off x="3419872" y="2404110"/>
            <a:ext cx="5544616" cy="4176464"/>
          </a:xfrm>
          <a:prstGeom prst="rect">
            <a:avLst/>
          </a:prstGeom>
        </p:spPr>
        <p:txBody>
          <a:bodyPr anchor="t"/>
          <a:lstStyle>
            <a:lvl1pPr marL="0" marR="0" indent="0" algn="l" defTabSz="914400" rtl="0" eaLnBrk="1" fontAlgn="auto" latinLnBrk="0" hangingPunct="1">
              <a:lnSpc>
                <a:spcPts val="2000"/>
              </a:lnSpc>
              <a:spcBef>
                <a:spcPts val="0"/>
              </a:spcBef>
              <a:spcAft>
                <a:spcPts val="0"/>
              </a:spcAft>
              <a:buClrTx/>
              <a:buSzTx/>
              <a:buFont typeface="Arial" pitchFamily="34" charset="0"/>
              <a:buNone/>
              <a:tabLst/>
              <a:defRPr sz="1400" b="0">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dirty="0" smtClean="0"/>
              <a:t>Clique para editar os estilos</a:t>
            </a:r>
          </a:p>
        </p:txBody>
      </p:sp>
      <p:sp>
        <p:nvSpPr>
          <p:cNvPr id="11" name="Marcador de Posição do Texto 2"/>
          <p:cNvSpPr>
            <a:spLocks noGrp="1"/>
          </p:cNvSpPr>
          <p:nvPr>
            <p:ph type="body" idx="10"/>
          </p:nvPr>
        </p:nvSpPr>
        <p:spPr>
          <a:xfrm>
            <a:off x="755576" y="1742753"/>
            <a:ext cx="6624736" cy="330051"/>
          </a:xfrm>
          <a:prstGeom prst="rect">
            <a:avLst/>
          </a:prstGeom>
        </p:spPr>
        <p:txBody>
          <a:bodyPr anchor="t"/>
          <a:lstStyle>
            <a:lvl1pPr marL="0" indent="0">
              <a:buNone/>
              <a:defRPr sz="1600" b="1">
                <a:solidFill>
                  <a:schemeClr val="tx1">
                    <a:lumMod val="65000"/>
                    <a:lumOff val="3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12" name="Marcador de Posição do Título 1"/>
          <p:cNvSpPr>
            <a:spLocks noGrp="1"/>
          </p:cNvSpPr>
          <p:nvPr>
            <p:ph type="title"/>
          </p:nvPr>
        </p:nvSpPr>
        <p:spPr>
          <a:xfrm>
            <a:off x="755576" y="548680"/>
            <a:ext cx="6552728" cy="504057"/>
          </a:xfrm>
          <a:prstGeom prst="rect">
            <a:avLst/>
          </a:prstGeom>
        </p:spPr>
        <p:txBody>
          <a:bodyPr vert="horz" lIns="91440" tIns="45720" rIns="91440" bIns="45720" rtlCol="0" anchor="t">
            <a:noAutofit/>
          </a:bodyPr>
          <a:lstStyle>
            <a:lvl1pPr algn="l">
              <a:defRPr sz="2500" b="1">
                <a:solidFill>
                  <a:schemeClr val="bg1"/>
                </a:solidFill>
                <a:latin typeface="+mn-lt"/>
              </a:defRPr>
            </a:lvl1pPr>
          </a:lstStyle>
          <a:p>
            <a:r>
              <a:rPr lang="pt-PT" smtClean="0"/>
              <a:t>Clique para editar o estilo</a:t>
            </a:r>
            <a:endParaRPr lang="pt-PT" dirty="0"/>
          </a:p>
        </p:txBody>
      </p:sp>
    </p:spTree>
    <p:extLst>
      <p:ext uri="{BB962C8B-B14F-4D97-AF65-F5344CB8AC3E}">
        <p14:creationId xmlns:p14="http://schemas.microsoft.com/office/powerpoint/2010/main" val="266895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co">
    <p:spTree>
      <p:nvGrpSpPr>
        <p:cNvPr id="1" name=""/>
        <p:cNvGrpSpPr/>
        <p:nvPr/>
      </p:nvGrpSpPr>
      <p:grpSpPr>
        <a:xfrm>
          <a:off x="0" y="0"/>
          <a:ext cx="0" cy="0"/>
          <a:chOff x="0" y="0"/>
          <a:chExt cx="0" cy="0"/>
        </a:xfrm>
      </p:grpSpPr>
      <p:sp>
        <p:nvSpPr>
          <p:cNvPr id="2" name="Rectângulo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Tree>
    <p:extLst>
      <p:ext uri="{BB962C8B-B14F-4D97-AF65-F5344CB8AC3E}">
        <p14:creationId xmlns:p14="http://schemas.microsoft.com/office/powerpoint/2010/main" val="383188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lvl1pPr>
              <a:defRPr/>
            </a:lvl1pPr>
          </a:lstStyle>
          <a:p>
            <a:pPr>
              <a:defRPr/>
            </a:pPr>
            <a:fld id="{1088BD8B-CAFE-46D3-833C-A323686D6D65}"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5000319B-2356-495D-BE82-B1707D11EB4A}" type="slidenum">
              <a:rPr lang="pt-PT"/>
              <a:pPr>
                <a:defRPr/>
              </a:pPr>
              <a:t>‹#›</a:t>
            </a:fld>
            <a:endParaRPr lang="pt-PT"/>
          </a:p>
        </p:txBody>
      </p:sp>
    </p:spTree>
    <p:extLst>
      <p:ext uri="{BB962C8B-B14F-4D97-AF65-F5344CB8AC3E}">
        <p14:creationId xmlns:p14="http://schemas.microsoft.com/office/powerpoint/2010/main" val="367344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a Data 3"/>
          <p:cNvSpPr>
            <a:spLocks noGrp="1"/>
          </p:cNvSpPr>
          <p:nvPr>
            <p:ph type="dt" sz="half" idx="10"/>
          </p:nvPr>
        </p:nvSpPr>
        <p:spPr/>
        <p:txBody>
          <a:bodyPr/>
          <a:lstStyle>
            <a:lvl1pPr>
              <a:defRPr/>
            </a:lvl1pPr>
          </a:lstStyle>
          <a:p>
            <a:pPr>
              <a:defRPr/>
            </a:pPr>
            <a:fld id="{730A384E-28B1-45AE-8A58-5A2125D191F9}"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88492395-2476-421E-B583-7B6F03F919B3}" type="slidenum">
              <a:rPr lang="pt-PT"/>
              <a:pPr>
                <a:defRPr/>
              </a:pPr>
              <a:t>‹#›</a:t>
            </a:fld>
            <a:endParaRPr lang="pt-PT"/>
          </a:p>
        </p:txBody>
      </p:sp>
    </p:spTree>
    <p:extLst>
      <p:ext uri="{BB962C8B-B14F-4D97-AF65-F5344CB8AC3E}">
        <p14:creationId xmlns:p14="http://schemas.microsoft.com/office/powerpoint/2010/main" val="56560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4497360B-5407-47FE-AE77-EA55B45FDAA4}" type="datetimeFigureOut">
              <a:rPr lang="pt-PT"/>
              <a:pPr>
                <a:defRPr/>
              </a:pPr>
              <a:t>05/09/16</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333A9822-3CD7-4B26-8907-9220102D666F}" type="slidenum">
              <a:rPr lang="pt-PT"/>
              <a:pPr>
                <a:defRPr/>
              </a:pPr>
              <a:t>‹#›</a:t>
            </a:fld>
            <a:endParaRPr lang="pt-PT"/>
          </a:p>
        </p:txBody>
      </p:sp>
    </p:spTree>
    <p:extLst>
      <p:ext uri="{BB962C8B-B14F-4D97-AF65-F5344CB8AC3E}">
        <p14:creationId xmlns:p14="http://schemas.microsoft.com/office/powerpoint/2010/main" val="1941106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4.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lilianafaria\Desktop\apresentacao_ppt_cabeçalho-02.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50825" y="350838"/>
            <a:ext cx="8643938"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9" r:id="rId1"/>
    <p:sldLayoutId id="2147484060" r:id="rId2"/>
    <p:sldLayoutId id="2147484084" r:id="rId3"/>
    <p:sldLayoutId id="2147484085" r:id="rId4"/>
    <p:sldLayoutId id="2147484086" r:id="rId5"/>
    <p:sldLayoutId id="2147484087" r:id="rId6"/>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2051"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0CDF481-5E48-4A5F-A033-5D55F5E6F1A0}" type="datetimeFigureOut">
              <a:rPr lang="pt-PT"/>
              <a:pPr>
                <a:defRPr/>
              </a:pPr>
              <a:t>05/09/16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0FCEE8F-861D-4130-9DF4-24864938161E}"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3075"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80F6EDB-C7A0-4C73-ADE8-28D7B007AFEE}" type="datetimeFigureOut">
              <a:rPr lang="pt-PT"/>
              <a:pPr>
                <a:defRPr/>
              </a:pPr>
              <a:t>05/09/16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F1B3203-2468-4A34-9C32-98429E0D2551}"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72" r:id="rId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p>
        </p:txBody>
      </p:sp>
      <p:sp>
        <p:nvSpPr>
          <p:cNvPr id="4099"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F60E029-9C40-4332-B390-843894B9B7B3}" type="datetimeFigureOut">
              <a:rPr lang="pt-PT"/>
              <a:pPr>
                <a:defRPr/>
              </a:pPr>
              <a:t>05/09/16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AD1068B-4269-4DAF-AA01-1B0D6AFF9E61}"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hyperlink" Target="http://www.isaaa.org/gmapprovaldatabase/"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1.wdp"/><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m 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38" y="0"/>
            <a:ext cx="9147176"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Grupo 5"/>
          <p:cNvGrpSpPr>
            <a:grpSpLocks/>
          </p:cNvGrpSpPr>
          <p:nvPr/>
        </p:nvGrpSpPr>
        <p:grpSpPr bwMode="auto">
          <a:xfrm>
            <a:off x="3992563" y="3840163"/>
            <a:ext cx="3622675" cy="1568450"/>
            <a:chOff x="3993230" y="3840163"/>
            <a:chExt cx="3622675" cy="1568450"/>
          </a:xfrm>
        </p:grpSpPr>
        <p:sp>
          <p:nvSpPr>
            <p:cNvPr id="7" name="Rounded Rectangle 4"/>
            <p:cNvSpPr/>
            <p:nvPr/>
          </p:nvSpPr>
          <p:spPr bwMode="auto">
            <a:xfrm>
              <a:off x="3993230" y="4332288"/>
              <a:ext cx="3622675" cy="1076325"/>
            </a:xfrm>
            <a:prstGeom prst="roundRect">
              <a:avLst>
                <a:gd name="adj" fmla="val 50000"/>
              </a:avLst>
            </a:pr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rgbClr val="739600"/>
                </a:solidFill>
                <a:latin typeface="Lucida Sans" pitchFamily="34" charset="0"/>
              </a:endParaRPr>
            </a:p>
          </p:txBody>
        </p:sp>
        <p:sp>
          <p:nvSpPr>
            <p:cNvPr id="8" name="Freeform 5"/>
            <p:cNvSpPr/>
            <p:nvPr/>
          </p:nvSpPr>
          <p:spPr bwMode="auto">
            <a:xfrm>
              <a:off x="4629817" y="3840163"/>
              <a:ext cx="779463" cy="492125"/>
            </a:xfrm>
            <a:custGeom>
              <a:avLst/>
              <a:gdLst>
                <a:gd name="connsiteX0" fmla="*/ 0 w 936104"/>
                <a:gd name="connsiteY0" fmla="*/ 936104 h 936104"/>
                <a:gd name="connsiteX1" fmla="*/ 468052 w 936104"/>
                <a:gd name="connsiteY1" fmla="*/ 0 h 936104"/>
                <a:gd name="connsiteX2" fmla="*/ 936104 w 936104"/>
                <a:gd name="connsiteY2" fmla="*/ 936104 h 936104"/>
                <a:gd name="connsiteX3" fmla="*/ 0 w 936104"/>
                <a:gd name="connsiteY3" fmla="*/ 936104 h 936104"/>
                <a:gd name="connsiteX0" fmla="*/ 0 w 936104"/>
                <a:gd name="connsiteY0" fmla="*/ 936104 h 936104"/>
                <a:gd name="connsiteX1" fmla="*/ 468052 w 936104"/>
                <a:gd name="connsiteY1" fmla="*/ 0 h 936104"/>
                <a:gd name="connsiteX2" fmla="*/ 576064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576064 w 936104"/>
                <a:gd name="connsiteY2" fmla="*/ 576064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936104"/>
                <a:gd name="connsiteY0" fmla="*/ 936104 h 936104"/>
                <a:gd name="connsiteX1" fmla="*/ 468052 w 936104"/>
                <a:gd name="connsiteY1" fmla="*/ 0 h 936104"/>
                <a:gd name="connsiteX2" fmla="*/ 648072 w 936104"/>
                <a:gd name="connsiteY2" fmla="*/ 504056 h 936104"/>
                <a:gd name="connsiteX3" fmla="*/ 936104 w 936104"/>
                <a:gd name="connsiteY3" fmla="*/ 936104 h 936104"/>
                <a:gd name="connsiteX4" fmla="*/ 0 w 936104"/>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468052 w 1224136"/>
                <a:gd name="connsiteY1" fmla="*/ 0 h 936104"/>
                <a:gd name="connsiteX2" fmla="*/ 1224136 w 1224136"/>
                <a:gd name="connsiteY2" fmla="*/ 720080 h 936104"/>
                <a:gd name="connsiteX3" fmla="*/ 936104 w 1224136"/>
                <a:gd name="connsiteY3" fmla="*/ 936104 h 936104"/>
                <a:gd name="connsiteX4" fmla="*/ 0 w 1224136"/>
                <a:gd name="connsiteY4" fmla="*/ 936104 h 936104"/>
                <a:gd name="connsiteX0" fmla="*/ 0 w 1224136"/>
                <a:gd name="connsiteY0" fmla="*/ 936104 h 936104"/>
                <a:gd name="connsiteX1" fmla="*/ 262260 w 1224136"/>
                <a:gd name="connsiteY1" fmla="*/ 562917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0 w 1224136"/>
                <a:gd name="connsiteY0" fmla="*/ 936104 h 936104"/>
                <a:gd name="connsiteX1" fmla="*/ 0 w 1224136"/>
                <a:gd name="connsiteY1" fmla="*/ 720080 h 936104"/>
                <a:gd name="connsiteX2" fmla="*/ 468052 w 1224136"/>
                <a:gd name="connsiteY2" fmla="*/ 0 h 936104"/>
                <a:gd name="connsiteX3" fmla="*/ 1224136 w 1224136"/>
                <a:gd name="connsiteY3" fmla="*/ 720080 h 936104"/>
                <a:gd name="connsiteX4" fmla="*/ 936104 w 1224136"/>
                <a:gd name="connsiteY4" fmla="*/ 936104 h 936104"/>
                <a:gd name="connsiteX5" fmla="*/ 0 w 1224136"/>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936104 h 936104"/>
                <a:gd name="connsiteX5" fmla="*/ 144016 w 1368152"/>
                <a:gd name="connsiteY5" fmla="*/ 936104 h 936104"/>
                <a:gd name="connsiteX0" fmla="*/ 144016 w 1368152"/>
                <a:gd name="connsiteY0" fmla="*/ 936104 h 936104"/>
                <a:gd name="connsiteX1" fmla="*/ 0 w 1368152"/>
                <a:gd name="connsiteY1" fmla="*/ 720080 h 936104"/>
                <a:gd name="connsiteX2" fmla="*/ 612068 w 1368152"/>
                <a:gd name="connsiteY2" fmla="*/ 0 h 936104"/>
                <a:gd name="connsiteX3" fmla="*/ 1368152 w 1368152"/>
                <a:gd name="connsiteY3" fmla="*/ 720080 h 936104"/>
                <a:gd name="connsiteX4" fmla="*/ 1080120 w 1368152"/>
                <a:gd name="connsiteY4" fmla="*/ 792088 h 936104"/>
                <a:gd name="connsiteX5" fmla="*/ 144016 w 1368152"/>
                <a:gd name="connsiteY5" fmla="*/ 936104 h 936104"/>
                <a:gd name="connsiteX0" fmla="*/ 288032 w 1368152"/>
                <a:gd name="connsiteY0" fmla="*/ 720080 h 792088"/>
                <a:gd name="connsiteX1" fmla="*/ 0 w 1368152"/>
                <a:gd name="connsiteY1" fmla="*/ 720080 h 792088"/>
                <a:gd name="connsiteX2" fmla="*/ 612068 w 1368152"/>
                <a:gd name="connsiteY2" fmla="*/ 0 h 792088"/>
                <a:gd name="connsiteX3" fmla="*/ 1368152 w 1368152"/>
                <a:gd name="connsiteY3" fmla="*/ 720080 h 792088"/>
                <a:gd name="connsiteX4" fmla="*/ 1080120 w 1368152"/>
                <a:gd name="connsiteY4" fmla="*/ 792088 h 792088"/>
                <a:gd name="connsiteX5" fmla="*/ 288032 w 1368152"/>
                <a:gd name="connsiteY5" fmla="*/ 720080 h 792088"/>
                <a:gd name="connsiteX0" fmla="*/ 288032 w 1368152"/>
                <a:gd name="connsiteY0" fmla="*/ 720080 h 720080"/>
                <a:gd name="connsiteX1" fmla="*/ 0 w 1368152"/>
                <a:gd name="connsiteY1" fmla="*/ 720080 h 720080"/>
                <a:gd name="connsiteX2" fmla="*/ 612068 w 1368152"/>
                <a:gd name="connsiteY2" fmla="*/ 0 h 720080"/>
                <a:gd name="connsiteX3" fmla="*/ 1368152 w 1368152"/>
                <a:gd name="connsiteY3" fmla="*/ 720080 h 720080"/>
                <a:gd name="connsiteX4" fmla="*/ 1080120 w 1368152"/>
                <a:gd name="connsiteY4" fmla="*/ 720080 h 720080"/>
                <a:gd name="connsiteX5" fmla="*/ 288032 w 1368152"/>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360040 w 1440160"/>
                <a:gd name="connsiteY0" fmla="*/ 720080 h 720080"/>
                <a:gd name="connsiteX1" fmla="*/ 0 w 1440160"/>
                <a:gd name="connsiteY1" fmla="*/ 720080 h 720080"/>
                <a:gd name="connsiteX2" fmla="*/ 684076 w 1440160"/>
                <a:gd name="connsiteY2" fmla="*/ 0 h 720080"/>
                <a:gd name="connsiteX3" fmla="*/ 1440160 w 1440160"/>
                <a:gd name="connsiteY3" fmla="*/ 720080 h 720080"/>
                <a:gd name="connsiteX4" fmla="*/ 1152128 w 1440160"/>
                <a:gd name="connsiteY4" fmla="*/ 720080 h 720080"/>
                <a:gd name="connsiteX5" fmla="*/ 360040 w 1440160"/>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720080 h 720080"/>
                <a:gd name="connsiteX1" fmla="*/ 0 w 1571084"/>
                <a:gd name="connsiteY1" fmla="*/ 720080 h 720080"/>
                <a:gd name="connsiteX2" fmla="*/ 815000 w 1571084"/>
                <a:gd name="connsiteY2" fmla="*/ 0 h 720080"/>
                <a:gd name="connsiteX3" fmla="*/ 1571084 w 1571084"/>
                <a:gd name="connsiteY3" fmla="*/ 720080 h 720080"/>
                <a:gd name="connsiteX4" fmla="*/ 1283052 w 1571084"/>
                <a:gd name="connsiteY4" fmla="*/ 720080 h 720080"/>
                <a:gd name="connsiteX5" fmla="*/ 490964 w 1571084"/>
                <a:gd name="connsiteY5" fmla="*/ 720080 h 720080"/>
                <a:gd name="connsiteX0" fmla="*/ 490964 w 1571084"/>
                <a:gd name="connsiteY0" fmla="*/ 654618 h 654618"/>
                <a:gd name="connsiteX1" fmla="*/ 0 w 1571084"/>
                <a:gd name="connsiteY1" fmla="*/ 654618 h 654618"/>
                <a:gd name="connsiteX2" fmla="*/ 785542 w 1571084"/>
                <a:gd name="connsiteY2" fmla="*/ 0 h 654618"/>
                <a:gd name="connsiteX3" fmla="*/ 1571084 w 1571084"/>
                <a:gd name="connsiteY3" fmla="*/ 654618 h 654618"/>
                <a:gd name="connsiteX4" fmla="*/ 1283052 w 1571084"/>
                <a:gd name="connsiteY4" fmla="*/ 654618 h 654618"/>
                <a:gd name="connsiteX5" fmla="*/ 490964 w 1571084"/>
                <a:gd name="connsiteY5" fmla="*/ 6546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084" h="654618">
                  <a:moveTo>
                    <a:pt x="490964" y="654618"/>
                  </a:moveTo>
                  <a:lnTo>
                    <a:pt x="0" y="654618"/>
                  </a:lnTo>
                  <a:cubicBezTo>
                    <a:pt x="564304" y="570686"/>
                    <a:pt x="728760" y="188836"/>
                    <a:pt x="785542" y="0"/>
                  </a:cubicBezTo>
                  <a:cubicBezTo>
                    <a:pt x="821546" y="192021"/>
                    <a:pt x="962746" y="569967"/>
                    <a:pt x="1571084" y="654618"/>
                  </a:cubicBezTo>
                  <a:lnTo>
                    <a:pt x="1283052" y="654618"/>
                  </a:lnTo>
                  <a:lnTo>
                    <a:pt x="490964" y="654618"/>
                  </a:lnTo>
                  <a:close/>
                </a:path>
              </a:pathLst>
            </a:custGeom>
            <a:solidFill>
              <a:srgbClr val="EAEAEA">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                </a:t>
              </a:r>
            </a:p>
          </p:txBody>
        </p:sp>
      </p:grpSp>
      <p:sp>
        <p:nvSpPr>
          <p:cNvPr id="9220" name="CaixaDeTexto 3"/>
          <p:cNvSpPr txBox="1">
            <a:spLocks noChangeArrowheads="1"/>
          </p:cNvSpPr>
          <p:nvPr/>
        </p:nvSpPr>
        <p:spPr bwMode="auto">
          <a:xfrm>
            <a:off x="323528" y="836712"/>
            <a:ext cx="6965901"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150000"/>
              </a:lnSpc>
            </a:pPr>
            <a:r>
              <a:rPr lang="en-US" altLang="pt-PT" sz="3200" b="1" dirty="0">
                <a:solidFill>
                  <a:schemeClr val="bg1"/>
                </a:solidFill>
              </a:rPr>
              <a:t>BT </a:t>
            </a:r>
            <a:r>
              <a:rPr lang="en-US" altLang="pt-PT" sz="3200" b="1" dirty="0" smtClean="0">
                <a:solidFill>
                  <a:schemeClr val="bg1"/>
                </a:solidFill>
              </a:rPr>
              <a:t>plants</a:t>
            </a:r>
          </a:p>
          <a:p>
            <a:pPr algn="r" eaLnBrk="1" hangingPunct="1">
              <a:lnSpc>
                <a:spcPct val="150000"/>
              </a:lnSpc>
            </a:pPr>
            <a:r>
              <a:rPr lang="en-US" altLang="pt-PT" sz="3200" i="1" dirty="0" smtClean="0">
                <a:solidFill>
                  <a:schemeClr val="bg1"/>
                </a:solidFill>
              </a:rPr>
              <a:t>- fighting </a:t>
            </a:r>
            <a:r>
              <a:rPr lang="en-US" altLang="pt-PT" sz="3200" i="1" dirty="0">
                <a:solidFill>
                  <a:schemeClr val="bg1"/>
                </a:solidFill>
              </a:rPr>
              <a:t>insects with bacterial </a:t>
            </a:r>
            <a:r>
              <a:rPr lang="en-US" altLang="pt-PT" sz="3200" i="1" dirty="0" smtClean="0">
                <a:solidFill>
                  <a:schemeClr val="bg1"/>
                </a:solidFill>
              </a:rPr>
              <a:t>weapons</a:t>
            </a:r>
          </a:p>
          <a:p>
            <a:pPr eaLnBrk="1" hangingPunct="1"/>
            <a:endParaRPr lang="pt-PT" altLang="pt-PT" dirty="0" smtClean="0">
              <a:solidFill>
                <a:schemeClr val="bg1"/>
              </a:solidFill>
            </a:endParaRPr>
          </a:p>
        </p:txBody>
      </p:sp>
      <p:pic>
        <p:nvPicPr>
          <p:cNvPr id="9221" name="Picture 7" descr="C:\Users\lilianafaria\Desktop\sit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38" y="2924175"/>
            <a:ext cx="249237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Z:\Geral\ITQB  Logo\png\png_site\logo_itqb_nova_hor.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7185" t="29002" r="7339" b="30137"/>
          <a:stretch/>
        </p:blipFill>
        <p:spPr bwMode="auto">
          <a:xfrm>
            <a:off x="4471752" y="4420177"/>
            <a:ext cx="2664296" cy="90054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o 12"/>
          <p:cNvGrpSpPr/>
          <p:nvPr/>
        </p:nvGrpSpPr>
        <p:grpSpPr>
          <a:xfrm>
            <a:off x="-5410" y="5675359"/>
            <a:ext cx="1916925" cy="360040"/>
            <a:chOff x="5075023" y="1772816"/>
            <a:chExt cx="1545707" cy="360040"/>
          </a:xfrm>
        </p:grpSpPr>
        <p:sp>
          <p:nvSpPr>
            <p:cNvPr id="12" name="Oval 11"/>
            <p:cNvSpPr/>
            <p:nvPr/>
          </p:nvSpPr>
          <p:spPr>
            <a:xfrm>
              <a:off x="6286248" y="1772816"/>
              <a:ext cx="334482"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ectângulo 13"/>
            <p:cNvSpPr/>
            <p:nvPr/>
          </p:nvSpPr>
          <p:spPr>
            <a:xfrm>
              <a:off x="5075023" y="1772816"/>
              <a:ext cx="1368152"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lumMod val="65000"/>
                      <a:lumOff val="35000"/>
                    </a:schemeClr>
                  </a:solidFill>
                </a:rPr>
                <a:t>Luís Andrade</a:t>
              </a:r>
              <a:endParaRPr lang="pt-PT" b="1" dirty="0">
                <a:solidFill>
                  <a:schemeClr val="tx1">
                    <a:lumMod val="65000"/>
                    <a:lumOff val="35000"/>
                  </a:schemeClr>
                </a:solidFill>
              </a:endParaRPr>
            </a:p>
          </p:txBody>
        </p:sp>
      </p:grpSp>
      <p:grpSp>
        <p:nvGrpSpPr>
          <p:cNvPr id="14" name="Grupo 11"/>
          <p:cNvGrpSpPr/>
          <p:nvPr/>
        </p:nvGrpSpPr>
        <p:grpSpPr>
          <a:xfrm>
            <a:off x="-8336" y="6118149"/>
            <a:ext cx="5660456" cy="753962"/>
            <a:chOff x="5077532" y="1783558"/>
            <a:chExt cx="991219" cy="360040"/>
          </a:xfrm>
        </p:grpSpPr>
        <p:sp>
          <p:nvSpPr>
            <p:cNvPr id="15" name="Oval 14"/>
            <p:cNvSpPr/>
            <p:nvPr/>
          </p:nvSpPr>
          <p:spPr>
            <a:xfrm>
              <a:off x="5943100" y="1783558"/>
              <a:ext cx="125651" cy="3600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ângulo 16"/>
            <p:cNvSpPr/>
            <p:nvPr/>
          </p:nvSpPr>
          <p:spPr>
            <a:xfrm>
              <a:off x="5077532" y="1783558"/>
              <a:ext cx="934466" cy="360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000" b="1" dirty="0" smtClean="0">
                  <a:solidFill>
                    <a:schemeClr val="tx1">
                      <a:lumMod val="65000"/>
                      <a:lumOff val="35000"/>
                    </a:schemeClr>
                  </a:solidFill>
                </a:rPr>
                <a:t>  </a:t>
              </a:r>
              <a:endParaRPr lang="pt-PT" sz="2000" b="1" dirty="0">
                <a:solidFill>
                  <a:schemeClr val="tx1">
                    <a:lumMod val="65000"/>
                    <a:lumOff val="35000"/>
                  </a:schemeClr>
                </a:solidFill>
              </a:endParaRPr>
            </a:p>
          </p:txBody>
        </p:sp>
      </p:grpSp>
      <p:sp>
        <p:nvSpPr>
          <p:cNvPr id="17" name="Rectângulo 1"/>
          <p:cNvSpPr/>
          <p:nvPr/>
        </p:nvSpPr>
        <p:spPr>
          <a:xfrm>
            <a:off x="182994" y="6144281"/>
            <a:ext cx="5613142" cy="738664"/>
          </a:xfrm>
          <a:prstGeom prst="rect">
            <a:avLst/>
          </a:prstGeom>
        </p:spPr>
        <p:txBody>
          <a:bodyPr wrap="square">
            <a:spAutoFit/>
          </a:bodyPr>
          <a:lstStyle/>
          <a:p>
            <a:r>
              <a:rPr lang="en-US" sz="1400" b="1" dirty="0" smtClean="0">
                <a:solidFill>
                  <a:schemeClr val="tx1">
                    <a:lumMod val="65000"/>
                    <a:lumOff val="35000"/>
                  </a:schemeClr>
                </a:solidFill>
              </a:rPr>
              <a:t>“Plants for Life” International </a:t>
            </a:r>
            <a:r>
              <a:rPr lang="en-US" sz="1400" b="1" dirty="0">
                <a:solidFill>
                  <a:schemeClr val="tx1">
                    <a:lumMod val="65000"/>
                    <a:lumOff val="35000"/>
                  </a:schemeClr>
                </a:solidFill>
              </a:rPr>
              <a:t>PhD </a:t>
            </a:r>
            <a:r>
              <a:rPr lang="en-US" sz="1400" b="1" dirty="0" smtClean="0">
                <a:solidFill>
                  <a:schemeClr val="tx1">
                    <a:lumMod val="65000"/>
                    <a:lumOff val="35000"/>
                  </a:schemeClr>
                </a:solidFill>
              </a:rPr>
              <a:t>Program</a:t>
            </a:r>
            <a:r>
              <a:rPr lang="en-US" sz="1400" b="1" dirty="0">
                <a:solidFill>
                  <a:schemeClr val="tx1">
                    <a:lumMod val="65000"/>
                    <a:lumOff val="35000"/>
                  </a:schemeClr>
                </a:solidFill>
              </a:rPr>
              <a:t> </a:t>
            </a:r>
            <a:r>
              <a:rPr lang="en-US" sz="1400" b="1" dirty="0" smtClean="0">
                <a:solidFill>
                  <a:schemeClr val="tx1">
                    <a:lumMod val="65000"/>
                    <a:lumOff val="35000"/>
                  </a:schemeClr>
                </a:solidFill>
              </a:rPr>
              <a:t>– 2016 </a:t>
            </a:r>
          </a:p>
          <a:p>
            <a:r>
              <a:rPr lang="en-US" sz="1400" b="1" dirty="0" smtClean="0">
                <a:solidFill>
                  <a:schemeClr val="tx1">
                    <a:lumMod val="65000"/>
                    <a:lumOff val="35000"/>
                  </a:schemeClr>
                </a:solidFill>
              </a:rPr>
              <a:t>(course “Plant </a:t>
            </a:r>
            <a:r>
              <a:rPr lang="en-US" sz="1400" b="1" dirty="0">
                <a:solidFill>
                  <a:schemeClr val="tx1">
                    <a:lumMod val="65000"/>
                    <a:lumOff val="35000"/>
                  </a:schemeClr>
                </a:solidFill>
              </a:rPr>
              <a:t>Biotechnology for Sustainability and Global </a:t>
            </a:r>
            <a:r>
              <a:rPr lang="en-US" sz="1400" b="1" dirty="0" smtClean="0">
                <a:solidFill>
                  <a:schemeClr val="tx1">
                    <a:lumMod val="65000"/>
                    <a:lumOff val="35000"/>
                  </a:schemeClr>
                </a:solidFill>
              </a:rPr>
              <a:t>Economy”)</a:t>
            </a:r>
            <a:endParaRPr lang="en-US" sz="1400" b="1" dirty="0">
              <a:solidFill>
                <a:schemeClr val="tx1">
                  <a:lumMod val="65000"/>
                  <a:lumOff val="35000"/>
                </a:schemeClr>
              </a:solidFill>
            </a:endParaRPr>
          </a:p>
          <a:p>
            <a:r>
              <a:rPr lang="en-US" sz="1400" b="1" dirty="0">
                <a:solidFill>
                  <a:schemeClr val="tx1">
                    <a:lumMod val="65000"/>
                    <a:lumOff val="35000"/>
                  </a:schemeClr>
                </a:solidFill>
              </a:rPr>
              <a:t> </a:t>
            </a:r>
            <a:endParaRPr lang="pt-PT" sz="1400" b="1" dirty="0">
              <a:solidFill>
                <a:schemeClr val="tx1">
                  <a:lumMod val="65000"/>
                  <a:lumOff val="35000"/>
                </a:schemeClr>
              </a:solidFill>
            </a:endParaRPr>
          </a:p>
        </p:txBody>
      </p:sp>
      <p:pic>
        <p:nvPicPr>
          <p:cNvPr id="18" name="Picture 2" descr="http://www.itqb.unl.pt/education/phd-plantsforlife/banner-phd-plants-for-life-beta.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348200" y="6039473"/>
            <a:ext cx="832312" cy="847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755650" y="549275"/>
            <a:ext cx="6480175" cy="503238"/>
          </a:xfrm>
          <a:extLst/>
        </p:spPr>
        <p:txBody>
          <a:bodyPr wrap="square" numCol="1" anchorCtr="0" compatLnSpc="1">
            <a:prstTxWarp prst="textNoShape">
              <a:avLst/>
            </a:prstTxWarp>
          </a:bodyPr>
          <a:lstStyle/>
          <a:p>
            <a:pPr eaLnBrk="1" hangingPunct="1">
              <a:defRPr/>
            </a:pPr>
            <a:r>
              <a:rPr lang="en-US" dirty="0"/>
              <a:t>How half truths can be misleading</a:t>
            </a:r>
            <a:endParaRPr lang="pt-PT" dirty="0" smtClean="0"/>
          </a:p>
        </p:txBody>
      </p:sp>
      <p:sp>
        <p:nvSpPr>
          <p:cNvPr id="6" name="Marcador de Posição do Texto 5"/>
          <p:cNvSpPr>
            <a:spLocks noGrp="1"/>
          </p:cNvSpPr>
          <p:nvPr>
            <p:ph type="body" idx="10"/>
          </p:nvPr>
        </p:nvSpPr>
        <p:spPr>
          <a:xfrm>
            <a:off x="755650" y="1743074"/>
            <a:ext cx="7776790" cy="533797"/>
          </a:xfrm>
        </p:spPr>
        <p:txBody>
          <a:bodyPr/>
          <a:lstStyle/>
          <a:p>
            <a:r>
              <a:rPr lang="en-US" sz="2600" dirty="0" smtClean="0"/>
              <a:t>“BT </a:t>
            </a:r>
            <a:r>
              <a:rPr lang="en-US" sz="2600" dirty="0"/>
              <a:t>toxins are toxic to humans</a:t>
            </a:r>
            <a:r>
              <a:rPr lang="en-US" sz="2600" dirty="0" smtClean="0"/>
              <a:t>!”</a:t>
            </a:r>
            <a:endParaRPr lang="pt-PT" sz="2600" dirty="0"/>
          </a:p>
          <a:p>
            <a:pPr eaLnBrk="1" fontAlgn="auto" hangingPunct="1">
              <a:spcAft>
                <a:spcPts val="0"/>
              </a:spcAft>
              <a:buFont typeface="Arial" pitchFamily="34" charset="0"/>
              <a:buNone/>
              <a:defRPr/>
            </a:pPr>
            <a:endParaRPr lang="pt-PT" sz="2600" dirty="0"/>
          </a:p>
        </p:txBody>
      </p:sp>
      <p:sp>
        <p:nvSpPr>
          <p:cNvPr id="7" name="Marcador de Posição do Texto 6"/>
          <p:cNvSpPr>
            <a:spLocks noGrp="1"/>
          </p:cNvSpPr>
          <p:nvPr>
            <p:ph type="body" idx="12"/>
          </p:nvPr>
        </p:nvSpPr>
        <p:spPr>
          <a:xfrm>
            <a:off x="899592" y="2348880"/>
            <a:ext cx="7128792" cy="1656184"/>
          </a:xfrm>
        </p:spPr>
        <p:txBody>
          <a:bodyPr/>
          <a:lstStyle/>
          <a:p>
            <a:pPr marL="285750" indent="-285750">
              <a:lnSpc>
                <a:spcPct val="100000"/>
              </a:lnSpc>
              <a:spcBef>
                <a:spcPts val="1000"/>
              </a:spcBef>
              <a:buFont typeface="Arial" panose="020B0604020202020204" pitchFamily="34" charset="0"/>
              <a:buChar char="•"/>
              <a:defRPr/>
            </a:pPr>
            <a:r>
              <a:rPr lang="en-US" sz="2000" dirty="0" smtClean="0">
                <a:solidFill>
                  <a:schemeClr val="tx1"/>
                </a:solidFill>
              </a:rPr>
              <a:t>Commercialized BT toxins are not harmful to humans </a:t>
            </a:r>
          </a:p>
          <a:p>
            <a:pPr marL="285750" indent="-285750">
              <a:lnSpc>
                <a:spcPct val="100000"/>
              </a:lnSpc>
              <a:spcBef>
                <a:spcPts val="1000"/>
              </a:spcBef>
              <a:buFont typeface="Arial" panose="020B0604020202020204" pitchFamily="34" charset="0"/>
              <a:buChar char="•"/>
              <a:defRPr/>
            </a:pPr>
            <a:r>
              <a:rPr lang="en-US" sz="2000" dirty="0" err="1" smtClean="0">
                <a:solidFill>
                  <a:schemeClr val="tx1"/>
                </a:solidFill>
              </a:rPr>
              <a:t>Starlink</a:t>
            </a:r>
            <a:r>
              <a:rPr lang="en-US" sz="2000" dirty="0" smtClean="0">
                <a:solidFill>
                  <a:schemeClr val="tx1"/>
                </a:solidFill>
              </a:rPr>
              <a:t> corn (a </a:t>
            </a:r>
            <a:r>
              <a:rPr lang="en-US" sz="2000" dirty="0" err="1" smtClean="0">
                <a:solidFill>
                  <a:schemeClr val="tx1"/>
                </a:solidFill>
              </a:rPr>
              <a:t>Bt</a:t>
            </a:r>
            <a:r>
              <a:rPr lang="en-US" sz="2000" dirty="0" smtClean="0">
                <a:solidFill>
                  <a:schemeClr val="tx1"/>
                </a:solidFill>
              </a:rPr>
              <a:t> plant variety approved only  for animal feed) was wrongly commercialized for human consumption. However this had no damaging effects, as reported by EFSA</a:t>
            </a:r>
          </a:p>
        </p:txBody>
      </p:sp>
      <p:sp>
        <p:nvSpPr>
          <p:cNvPr id="2" name="CaixaDeTexto 1"/>
          <p:cNvSpPr txBox="1"/>
          <p:nvPr/>
        </p:nvSpPr>
        <p:spPr>
          <a:xfrm>
            <a:off x="395536" y="5743872"/>
            <a:ext cx="3960440" cy="1015663"/>
          </a:xfrm>
          <a:prstGeom prst="rect">
            <a:avLst/>
          </a:prstGeom>
          <a:noFill/>
          <a:ln w="19050">
            <a:solidFill>
              <a:schemeClr val="tx1">
                <a:lumMod val="50000"/>
                <a:lumOff val="50000"/>
              </a:schemeClr>
            </a:solidFill>
          </a:ln>
        </p:spPr>
        <p:txBody>
          <a:bodyPr wrap="square" rtlCol="0">
            <a:spAutoFit/>
          </a:bodyPr>
          <a:lstStyle/>
          <a:p>
            <a:pPr algn="ctr"/>
            <a:r>
              <a:rPr lang="en-US" sz="2000" b="1" dirty="0" err="1" smtClean="0"/>
              <a:t>Bt</a:t>
            </a:r>
            <a:r>
              <a:rPr lang="en-US" sz="2000" b="1" dirty="0" smtClean="0"/>
              <a:t> plants for human consumption are not harmful to humans or other higher animals!</a:t>
            </a:r>
            <a:endParaRPr lang="en-US" sz="2000" b="1" dirty="0"/>
          </a:p>
        </p:txBody>
      </p:sp>
      <p:pic>
        <p:nvPicPr>
          <p:cNvPr id="3" name="Picture 2" descr="https://upload.wikimedia.org/wikipedia/commons/thumb/8/87/EFSA_logo.svg/2000px-EFSA_logo.svg.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32040" y="4681814"/>
            <a:ext cx="3600400" cy="1708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2135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83568" y="1844824"/>
            <a:ext cx="7992888"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BT </a:t>
            </a:r>
            <a:r>
              <a:rPr lang="en-US" sz="2000" dirty="0"/>
              <a:t>toxins persist for </a:t>
            </a:r>
            <a:r>
              <a:rPr lang="en-US" sz="2000" b="1" dirty="0"/>
              <a:t>a very short</a:t>
            </a:r>
            <a:r>
              <a:rPr lang="en-US" sz="2000" dirty="0"/>
              <a:t> period of time in the environment!</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Fields </a:t>
            </a:r>
            <a:r>
              <a:rPr lang="en-US" sz="2000" dirty="0"/>
              <a:t>of </a:t>
            </a:r>
            <a:r>
              <a:rPr lang="en-US" sz="2000" dirty="0" err="1" smtClean="0"/>
              <a:t>Bt</a:t>
            </a:r>
            <a:r>
              <a:rPr lang="en-US" sz="2000" dirty="0" smtClean="0"/>
              <a:t>-plants </a:t>
            </a:r>
            <a:r>
              <a:rPr lang="en-US" sz="2000" dirty="0"/>
              <a:t>show </a:t>
            </a:r>
            <a:r>
              <a:rPr lang="en-US" sz="2000" b="1" dirty="0"/>
              <a:t>a decrease in damaging insects</a:t>
            </a:r>
            <a:r>
              <a:rPr lang="en-US" sz="2000" dirty="0"/>
              <a:t>… and </a:t>
            </a:r>
            <a:r>
              <a:rPr lang="en-US" sz="2000" b="1" dirty="0"/>
              <a:t>an increase in biodiversity</a:t>
            </a:r>
            <a:r>
              <a:rPr lang="en-US" sz="2000" dirty="0"/>
              <a:t>!</a:t>
            </a:r>
          </a:p>
          <a:p>
            <a:endParaRPr lang="en-US" sz="2000" dirty="0" smtClean="0"/>
          </a:p>
          <a:p>
            <a:pPr marL="285750" indent="-285750">
              <a:buFont typeface="Arial" panose="020B0604020202020204" pitchFamily="34" charset="0"/>
              <a:buChar char="•"/>
            </a:pPr>
            <a:r>
              <a:rPr lang="en-US" sz="2000" dirty="0" smtClean="0"/>
              <a:t>A </a:t>
            </a:r>
            <a:r>
              <a:rPr lang="en-US" sz="2000" dirty="0"/>
              <a:t>study referring </a:t>
            </a:r>
            <a:r>
              <a:rPr lang="en-US" sz="2000" dirty="0" smtClean="0"/>
              <a:t>gene </a:t>
            </a:r>
            <a:r>
              <a:rPr lang="en-US" sz="2000" dirty="0"/>
              <a:t>transfer between </a:t>
            </a:r>
            <a:r>
              <a:rPr lang="en-US" sz="2000" dirty="0" smtClean="0"/>
              <a:t>GM corn </a:t>
            </a:r>
            <a:r>
              <a:rPr lang="en-US" sz="2000" dirty="0"/>
              <a:t>and non</a:t>
            </a:r>
            <a:r>
              <a:rPr lang="en-US" sz="2000" dirty="0" smtClean="0"/>
              <a:t>-GM corn (wild plants) </a:t>
            </a:r>
            <a:r>
              <a:rPr lang="en-US" sz="2000" dirty="0"/>
              <a:t>plants </a:t>
            </a:r>
            <a:r>
              <a:rPr lang="en-US" sz="2000" b="1" dirty="0" smtClean="0"/>
              <a:t>has </a:t>
            </a:r>
            <a:r>
              <a:rPr lang="en-US" sz="2000" b="1" dirty="0"/>
              <a:t>been discredited</a:t>
            </a:r>
            <a:r>
              <a:rPr lang="en-US" sz="2000" dirty="0"/>
              <a:t>!</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Target </a:t>
            </a:r>
            <a:r>
              <a:rPr lang="en-US" sz="2000" dirty="0"/>
              <a:t>insects develop fast resistance</a:t>
            </a:r>
            <a:r>
              <a:rPr lang="en-US" sz="2000" b="1" dirty="0"/>
              <a:t> if the high </a:t>
            </a:r>
            <a:r>
              <a:rPr lang="en-US" sz="2000" b="1" dirty="0" smtClean="0"/>
              <a:t>dose / refuge </a:t>
            </a:r>
            <a:r>
              <a:rPr lang="en-US" sz="2000" b="1" dirty="0"/>
              <a:t>strategy is not applied</a:t>
            </a:r>
            <a:r>
              <a:rPr lang="en-US" sz="2000" dirty="0"/>
              <a:t>!</a:t>
            </a:r>
          </a:p>
          <a:p>
            <a:pPr marL="285750" indent="-285750">
              <a:buFont typeface="Arial" panose="020B0604020202020204" pitchFamily="34" charset="0"/>
              <a:buChar char="•"/>
            </a:pPr>
            <a:endParaRPr lang="pt-PT" sz="2000" dirty="0" smtClean="0"/>
          </a:p>
          <a:p>
            <a:pPr marL="285750" indent="-285750">
              <a:buFont typeface="Arial" panose="020B0604020202020204" pitchFamily="34" charset="0"/>
              <a:buChar char="•"/>
            </a:pPr>
            <a:r>
              <a:rPr lang="en-US" sz="2000" dirty="0" err="1" smtClean="0"/>
              <a:t>Bt</a:t>
            </a:r>
            <a:r>
              <a:rPr lang="en-US" sz="2000" dirty="0" smtClean="0"/>
              <a:t> </a:t>
            </a:r>
            <a:r>
              <a:rPr lang="en-US" sz="2000" dirty="0"/>
              <a:t>plants for human consumption </a:t>
            </a:r>
            <a:r>
              <a:rPr lang="en-US" sz="2000" b="1" dirty="0"/>
              <a:t>are</a:t>
            </a:r>
            <a:r>
              <a:rPr lang="en-US" sz="2000" dirty="0"/>
              <a:t> </a:t>
            </a:r>
            <a:endParaRPr lang="en-US" sz="2000" dirty="0" smtClean="0"/>
          </a:p>
          <a:p>
            <a:r>
              <a:rPr lang="en-US" sz="2000" b="1" dirty="0" smtClean="0"/>
              <a:t>     not </a:t>
            </a:r>
            <a:r>
              <a:rPr lang="en-US" sz="2000" b="1" dirty="0"/>
              <a:t>harmful to humans</a:t>
            </a:r>
            <a:r>
              <a:rPr lang="en-US" sz="2000" dirty="0" smtClean="0"/>
              <a:t>!</a:t>
            </a:r>
            <a:endParaRPr lang="en-US" sz="2000" dirty="0"/>
          </a:p>
        </p:txBody>
      </p:sp>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en-US" dirty="0" smtClean="0"/>
              <a:t>The correct sentences should be:</a:t>
            </a:r>
          </a:p>
        </p:txBody>
      </p:sp>
      <p:pic>
        <p:nvPicPr>
          <p:cNvPr id="5" name="Picture 2" descr="http://nutritionfactsorg.s3.amazonaws.com/wp-content/uploads/2014/11/10120056/Nov10-1024x576.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12116" y="4869160"/>
            <a:ext cx="3347934" cy="18832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8627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bwMode="auto">
          <a:xfrm>
            <a:off x="755650" y="549275"/>
            <a:ext cx="6696670" cy="503238"/>
          </a:xfrm>
          <a:extLst/>
        </p:spPr>
        <p:txBody>
          <a:bodyPr wrap="square" numCol="1" anchorCtr="0" compatLnSpc="1">
            <a:prstTxWarp prst="textNoShape">
              <a:avLst/>
            </a:prstTxWarp>
          </a:bodyPr>
          <a:lstStyle/>
          <a:p>
            <a:pPr marL="0" indent="0" eaLnBrk="1" hangingPunct="1">
              <a:buNone/>
              <a:defRPr/>
            </a:pPr>
            <a:r>
              <a:rPr lang="en-US" sz="2800" dirty="0"/>
              <a:t>The cultivation of </a:t>
            </a:r>
            <a:r>
              <a:rPr lang="en-US" sz="2800" dirty="0" err="1"/>
              <a:t>Bt</a:t>
            </a:r>
            <a:r>
              <a:rPr lang="en-US" sz="2800" dirty="0"/>
              <a:t> plants is </a:t>
            </a:r>
            <a:r>
              <a:rPr lang="en-US" sz="2800" dirty="0" smtClean="0"/>
              <a:t>widely spread</a:t>
            </a:r>
            <a:endParaRPr lang="en-US" sz="2800" dirty="0"/>
          </a:p>
        </p:txBody>
      </p:sp>
      <p:graphicFrame>
        <p:nvGraphicFramePr>
          <p:cNvPr id="7" name="Tabela 6"/>
          <p:cNvGraphicFramePr>
            <a:graphicFrameLocks noGrp="1"/>
          </p:cNvGraphicFramePr>
          <p:nvPr>
            <p:extLst>
              <p:ext uri="{D42A27DB-BD31-4B8C-83A1-F6EECF244321}">
                <p14:modId xmlns:p14="http://schemas.microsoft.com/office/powerpoint/2010/main" val="4248253259"/>
              </p:ext>
            </p:extLst>
          </p:nvPr>
        </p:nvGraphicFramePr>
        <p:xfrm>
          <a:off x="3715259" y="1556792"/>
          <a:ext cx="5033205" cy="1982500"/>
        </p:xfrm>
        <a:graphic>
          <a:graphicData uri="http://schemas.openxmlformats.org/drawingml/2006/table">
            <a:tbl>
              <a:tblPr firstRow="1" bandRow="1">
                <a:tableStyleId>{8EC20E35-A176-4012-BC5E-935CFFF8708E}</a:tableStyleId>
              </a:tblPr>
              <a:tblGrid>
                <a:gridCol w="1677735"/>
                <a:gridCol w="1677735"/>
                <a:gridCol w="1677735"/>
              </a:tblGrid>
              <a:tr h="495625">
                <a:tc>
                  <a:txBody>
                    <a:bodyPr/>
                    <a:lstStyle/>
                    <a:p>
                      <a:r>
                        <a:rPr lang="en-US" noProof="0" dirty="0" err="1" smtClean="0"/>
                        <a:t>Bt</a:t>
                      </a:r>
                      <a:r>
                        <a:rPr lang="en-US" noProof="0" dirty="0" smtClean="0"/>
                        <a:t> Plants</a:t>
                      </a:r>
                      <a:endParaRPr lang="en-US" noProof="0" dirty="0"/>
                    </a:p>
                  </a:txBody>
                  <a:tcPr/>
                </a:tc>
                <a:tc>
                  <a:txBody>
                    <a:bodyPr/>
                    <a:lstStyle/>
                    <a:p>
                      <a:r>
                        <a:rPr lang="en-US" noProof="0" dirty="0" smtClean="0"/>
                        <a:t>% USA</a:t>
                      </a:r>
                      <a:endParaRPr lang="en-US" noProof="0" dirty="0"/>
                    </a:p>
                  </a:txBody>
                  <a:tcPr/>
                </a:tc>
                <a:tc>
                  <a:txBody>
                    <a:bodyPr/>
                    <a:lstStyle/>
                    <a:p>
                      <a:r>
                        <a:rPr lang="en-US" noProof="0" dirty="0" smtClean="0"/>
                        <a:t>% World</a:t>
                      </a:r>
                      <a:endParaRPr lang="en-US" noProof="0" dirty="0"/>
                    </a:p>
                  </a:txBody>
                  <a:tcPr/>
                </a:tc>
              </a:tr>
              <a:tr h="495625">
                <a:tc>
                  <a:txBody>
                    <a:bodyPr/>
                    <a:lstStyle/>
                    <a:p>
                      <a:r>
                        <a:rPr lang="en-US" noProof="0" dirty="0" smtClean="0"/>
                        <a:t>Corn</a:t>
                      </a:r>
                      <a:endParaRPr lang="en-US" noProof="0" dirty="0"/>
                    </a:p>
                  </a:txBody>
                  <a:tcPr/>
                </a:tc>
                <a:tc>
                  <a:txBody>
                    <a:bodyPr/>
                    <a:lstStyle/>
                    <a:p>
                      <a:r>
                        <a:rPr lang="en-US" noProof="0" dirty="0" smtClean="0"/>
                        <a:t>76</a:t>
                      </a:r>
                      <a:endParaRPr lang="en-US" noProof="0" dirty="0"/>
                    </a:p>
                  </a:txBody>
                  <a:tcPr/>
                </a:tc>
                <a:tc>
                  <a:txBody>
                    <a:bodyPr/>
                    <a:lstStyle/>
                    <a:p>
                      <a:r>
                        <a:rPr lang="en-US" noProof="0" dirty="0" smtClean="0"/>
                        <a:t>26</a:t>
                      </a:r>
                      <a:endParaRPr lang="en-US" noProof="0" dirty="0"/>
                    </a:p>
                  </a:txBody>
                  <a:tcPr/>
                </a:tc>
              </a:tr>
              <a:tr h="495625">
                <a:tc>
                  <a:txBody>
                    <a:bodyPr/>
                    <a:lstStyle/>
                    <a:p>
                      <a:r>
                        <a:rPr lang="en-US" noProof="0" dirty="0" smtClean="0"/>
                        <a:t>Cotton</a:t>
                      </a:r>
                      <a:endParaRPr lang="en-US" noProof="0" dirty="0"/>
                    </a:p>
                  </a:txBody>
                  <a:tcPr/>
                </a:tc>
                <a:tc>
                  <a:txBody>
                    <a:bodyPr/>
                    <a:lstStyle/>
                    <a:p>
                      <a:r>
                        <a:rPr lang="en-US" noProof="0" dirty="0" smtClean="0"/>
                        <a:t>75</a:t>
                      </a:r>
                      <a:endParaRPr lang="en-US" noProof="0" dirty="0"/>
                    </a:p>
                  </a:txBody>
                  <a:tcPr/>
                </a:tc>
                <a:tc>
                  <a:txBody>
                    <a:bodyPr/>
                    <a:lstStyle/>
                    <a:p>
                      <a:r>
                        <a:rPr lang="en-US" noProof="0" dirty="0" smtClean="0"/>
                        <a:t>49</a:t>
                      </a:r>
                      <a:endParaRPr lang="en-US" noProof="0" dirty="0"/>
                    </a:p>
                  </a:txBody>
                  <a:tcPr/>
                </a:tc>
              </a:tr>
              <a:tr h="495625">
                <a:tc>
                  <a:txBody>
                    <a:bodyPr/>
                    <a:lstStyle/>
                    <a:p>
                      <a:r>
                        <a:rPr lang="en-US" noProof="0" dirty="0" smtClean="0"/>
                        <a:t>Soybean</a:t>
                      </a:r>
                      <a:endParaRPr lang="en-US" noProof="0" dirty="0"/>
                    </a:p>
                  </a:txBody>
                  <a:tcPr/>
                </a:tc>
                <a:tc>
                  <a:txBody>
                    <a:bodyPr/>
                    <a:lstStyle/>
                    <a:p>
                      <a:r>
                        <a:rPr lang="en-US" noProof="0" dirty="0" smtClean="0"/>
                        <a:t>94</a:t>
                      </a:r>
                      <a:endParaRPr lang="en-US" noProof="0" dirty="0"/>
                    </a:p>
                  </a:txBody>
                  <a:tcPr/>
                </a:tc>
                <a:tc>
                  <a:txBody>
                    <a:bodyPr/>
                    <a:lstStyle/>
                    <a:p>
                      <a:r>
                        <a:rPr lang="en-US" noProof="0" dirty="0" smtClean="0"/>
                        <a:t>77</a:t>
                      </a:r>
                      <a:endParaRPr lang="en-US" noProof="0" dirty="0"/>
                    </a:p>
                  </a:txBody>
                  <a:tcPr/>
                </a:tc>
              </a:tr>
            </a:tbl>
          </a:graphicData>
        </a:graphic>
      </p:graphicFrame>
      <p:pic>
        <p:nvPicPr>
          <p:cNvPr id="8" name="Picture 2" descr="http://i1.wp.com/sitn.hms.harvard.edu/wp-content/uploads/2015/08/fig2pesticides.png?resize=691%2C51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5102" t="10128" r="3159" b="14737"/>
          <a:stretch/>
        </p:blipFill>
        <p:spPr bwMode="auto">
          <a:xfrm>
            <a:off x="2987824" y="3789040"/>
            <a:ext cx="5832649" cy="2952328"/>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p:cNvSpPr txBox="1"/>
          <p:nvPr/>
        </p:nvSpPr>
        <p:spPr>
          <a:xfrm>
            <a:off x="251519" y="1700808"/>
            <a:ext cx="3041497" cy="2554545"/>
          </a:xfrm>
          <a:prstGeom prst="rect">
            <a:avLst/>
          </a:prstGeom>
          <a:noFill/>
        </p:spPr>
        <p:txBody>
          <a:bodyPr wrap="square" rtlCol="0">
            <a:spAutoFit/>
          </a:bodyPr>
          <a:lstStyle/>
          <a:p>
            <a:pPr algn="just"/>
            <a:r>
              <a:rPr lang="pt-PT" sz="2000" dirty="0" smtClean="0"/>
              <a:t> </a:t>
            </a:r>
            <a:endParaRPr lang="pt-PT" sz="2000" dirty="0"/>
          </a:p>
          <a:p>
            <a:pPr marL="285750" indent="-285750" algn="just">
              <a:buFont typeface="Arial" panose="020B0604020202020204" pitchFamily="34" charset="0"/>
              <a:buChar char="•"/>
            </a:pPr>
            <a:r>
              <a:rPr lang="en-US" sz="2000" dirty="0" smtClean="0"/>
              <a:t>In USA, in the period of 1995-2010</a:t>
            </a:r>
            <a:r>
              <a:rPr lang="en-US" sz="2000" dirty="0"/>
              <a:t>,</a:t>
            </a:r>
            <a:r>
              <a:rPr lang="en-US" sz="2000" dirty="0" smtClean="0"/>
              <a:t> </a:t>
            </a:r>
            <a:r>
              <a:rPr lang="en-US" sz="2000" dirty="0"/>
              <a:t>the amount of </a:t>
            </a:r>
            <a:r>
              <a:rPr lang="en-US" sz="2000" dirty="0" smtClean="0"/>
              <a:t>pesticides used per acre </a:t>
            </a:r>
            <a:r>
              <a:rPr lang="en-US" sz="2000" dirty="0"/>
              <a:t>of </a:t>
            </a:r>
            <a:r>
              <a:rPr lang="en-US" sz="2000" dirty="0" smtClean="0"/>
              <a:t>corn decreased </a:t>
            </a:r>
            <a:r>
              <a:rPr lang="en-US" sz="2000" dirty="0"/>
              <a:t>by 99%, while </a:t>
            </a:r>
            <a:r>
              <a:rPr lang="en-US" sz="2000" dirty="0" smtClean="0"/>
              <a:t>insecticide </a:t>
            </a:r>
            <a:r>
              <a:rPr lang="en-US" sz="2000" dirty="0"/>
              <a:t>use on cotton crops </a:t>
            </a:r>
            <a:r>
              <a:rPr lang="en-US" sz="2000" dirty="0" smtClean="0"/>
              <a:t>reduced approx.  95%.</a:t>
            </a:r>
            <a:endParaRPr lang="en-US" sz="2000" dirty="0"/>
          </a:p>
        </p:txBody>
      </p:sp>
    </p:spTree>
    <p:extLst>
      <p:ext uri="{BB962C8B-B14F-4D97-AF65-F5344CB8AC3E}">
        <p14:creationId xmlns:p14="http://schemas.microsoft.com/office/powerpoint/2010/main" val="5778582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marL="0" indent="0" eaLnBrk="1" hangingPunct="1">
              <a:buNone/>
              <a:defRPr/>
            </a:pPr>
            <a:r>
              <a:rPr lang="en-US" sz="2800" dirty="0" smtClean="0"/>
              <a:t>The final message </a:t>
            </a:r>
            <a:endParaRPr lang="en-US" sz="2800" dirty="0"/>
          </a:p>
        </p:txBody>
      </p:sp>
      <p:sp>
        <p:nvSpPr>
          <p:cNvPr id="9" name="CaixaDeTexto 8"/>
          <p:cNvSpPr txBox="1"/>
          <p:nvPr/>
        </p:nvSpPr>
        <p:spPr>
          <a:xfrm>
            <a:off x="517474" y="2052131"/>
            <a:ext cx="5122851" cy="4093428"/>
          </a:xfrm>
          <a:prstGeom prst="rect">
            <a:avLst/>
          </a:prstGeom>
          <a:noFill/>
        </p:spPr>
        <p:txBody>
          <a:bodyPr wrap="square" rtlCol="0">
            <a:spAutoFit/>
          </a:bodyPr>
          <a:lstStyle/>
          <a:p>
            <a:pPr marL="342900" indent="-342900" algn="just">
              <a:buFont typeface="Wingdings" panose="05000000000000000000" pitchFamily="2" charset="2"/>
              <a:buChar char="ü"/>
            </a:pPr>
            <a:r>
              <a:rPr lang="en-US" sz="2000" dirty="0" smtClean="0"/>
              <a:t>The </a:t>
            </a:r>
            <a:r>
              <a:rPr lang="en-US" sz="2000" dirty="0" err="1" smtClean="0"/>
              <a:t>Bt</a:t>
            </a:r>
            <a:r>
              <a:rPr lang="en-US" sz="2000" dirty="0" smtClean="0"/>
              <a:t> toxins are being used in agriculture for almost a century</a:t>
            </a:r>
            <a:endParaRPr lang="pt-PT" sz="2000" dirty="0"/>
          </a:p>
          <a:p>
            <a:pPr marL="342900" indent="-342900" algn="just">
              <a:buFont typeface="Wingdings" panose="05000000000000000000" pitchFamily="2" charset="2"/>
              <a:buChar char="ü"/>
            </a:pPr>
            <a:endParaRPr lang="pt-PT" sz="2000" dirty="0"/>
          </a:p>
          <a:p>
            <a:pPr marL="342900" indent="-342900" algn="just">
              <a:buFont typeface="Wingdings" panose="05000000000000000000" pitchFamily="2" charset="2"/>
              <a:buChar char="ü"/>
            </a:pPr>
            <a:r>
              <a:rPr lang="en-US" sz="2000" dirty="0" smtClean="0"/>
              <a:t>Since the introduction of </a:t>
            </a:r>
            <a:r>
              <a:rPr lang="en-US" sz="2000" dirty="0" err="1" smtClean="0"/>
              <a:t>Bt</a:t>
            </a:r>
            <a:r>
              <a:rPr lang="en-US" sz="2000" dirty="0" smtClean="0"/>
              <a:t> plants, 20 years ago, there were no real </a:t>
            </a:r>
            <a:r>
              <a:rPr lang="en-US" sz="2000" dirty="0"/>
              <a:t>environmental </a:t>
            </a:r>
            <a:r>
              <a:rPr lang="en-US" sz="2000" dirty="0" smtClean="0"/>
              <a:t>or health problems reported</a:t>
            </a:r>
          </a:p>
          <a:p>
            <a:pPr marL="342900" indent="-342900" algn="just">
              <a:buFont typeface="Wingdings" panose="05000000000000000000" pitchFamily="2" charset="2"/>
              <a:buChar char="ü"/>
            </a:pPr>
            <a:endParaRPr lang="en-US" sz="2000" dirty="0" smtClean="0"/>
          </a:p>
          <a:p>
            <a:pPr marL="342900" indent="-342900" algn="just">
              <a:buFont typeface="Wingdings" panose="05000000000000000000" pitchFamily="2" charset="2"/>
              <a:buChar char="ü"/>
            </a:pPr>
            <a:endParaRPr lang="en-US" sz="2000" dirty="0" smtClean="0"/>
          </a:p>
          <a:p>
            <a:pPr marL="342900" indent="-342900" algn="just">
              <a:buFont typeface="Wingdings" panose="05000000000000000000" pitchFamily="2" charset="2"/>
              <a:buChar char="ü"/>
            </a:pPr>
            <a:r>
              <a:rPr lang="en-US" sz="2000" dirty="0" smtClean="0"/>
              <a:t>The use of </a:t>
            </a:r>
            <a:r>
              <a:rPr lang="en-US" sz="2000" dirty="0" err="1" smtClean="0"/>
              <a:t>Bt</a:t>
            </a:r>
            <a:r>
              <a:rPr lang="en-US" sz="2000" dirty="0" smtClean="0"/>
              <a:t> plants promoted a striking decrease in insecticide use and in pest populations</a:t>
            </a:r>
          </a:p>
          <a:p>
            <a:pPr marL="342900" indent="-342900" algn="just">
              <a:buFont typeface="Wingdings" panose="05000000000000000000" pitchFamily="2" charset="2"/>
              <a:buChar char="ü"/>
            </a:pPr>
            <a:endParaRPr lang="pt-PT" sz="2000" dirty="0"/>
          </a:p>
          <a:p>
            <a:pPr algn="just"/>
            <a:endParaRPr lang="pt-PT" sz="2000" dirty="0" smtClean="0"/>
          </a:p>
        </p:txBody>
      </p:sp>
      <p:pic>
        <p:nvPicPr>
          <p:cNvPr id="2050" name="Picture 2" descr="http://foodfornet.s3.amazonaws.com/wp-content/uploads/2015/11/canstockphoto31028087.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38178" y="3861048"/>
            <a:ext cx="2754302" cy="22826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68344" y="5489937"/>
            <a:ext cx="707596" cy="1446550"/>
          </a:xfrm>
          <a:prstGeom prst="rect">
            <a:avLst/>
          </a:prstGeom>
          <a:noFill/>
        </p:spPr>
        <p:txBody>
          <a:bodyPr wrap="none" rtlCol="0">
            <a:spAutoFit/>
          </a:bodyPr>
          <a:lstStyle/>
          <a:p>
            <a:r>
              <a:rPr lang="en-US" sz="8800" b="1" dirty="0" smtClean="0"/>
              <a:t>?</a:t>
            </a:r>
            <a:endParaRPr lang="en-US" sz="8800" b="1" dirty="0"/>
          </a:p>
        </p:txBody>
      </p:sp>
    </p:spTree>
    <p:extLst>
      <p:ext uri="{BB962C8B-B14F-4D97-AF65-F5344CB8AC3E}">
        <p14:creationId xmlns:p14="http://schemas.microsoft.com/office/powerpoint/2010/main" val="20320505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en/3/3f/Gu%C3%B0laugur_Kristinn_%C3%93ttarsson_(Science_montage_LM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086286">
            <a:off x="6867097" y="2047210"/>
            <a:ext cx="2041853" cy="1731492"/>
          </a:xfrm>
          <a:prstGeom prst="rect">
            <a:avLst/>
          </a:prstGeom>
          <a:noFill/>
          <a:extLst>
            <a:ext uri="{909E8E84-426E-40dd-AFC4-6F175D3DCCD1}">
              <a14:hiddenFill xmlns:a14="http://schemas.microsoft.com/office/drawing/2010/main">
                <a:solidFill>
                  <a:srgbClr val="FFFFFF"/>
                </a:solidFill>
              </a14:hiddenFill>
            </a:ext>
          </a:extLst>
        </p:spPr>
      </p:pic>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marL="0" indent="0" eaLnBrk="1" hangingPunct="1">
              <a:buNone/>
              <a:defRPr/>
            </a:pPr>
            <a:r>
              <a:rPr lang="en-US" sz="2800" dirty="0" smtClean="0"/>
              <a:t>Relevant scientific literature</a:t>
            </a:r>
            <a:endParaRPr lang="en-US" sz="2800" dirty="0"/>
          </a:p>
        </p:txBody>
      </p:sp>
      <p:sp>
        <p:nvSpPr>
          <p:cNvPr id="9" name="CaixaDeTexto 8"/>
          <p:cNvSpPr txBox="1"/>
          <p:nvPr/>
        </p:nvSpPr>
        <p:spPr>
          <a:xfrm>
            <a:off x="324074" y="1700808"/>
            <a:ext cx="6696198" cy="4770537"/>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smtClean="0"/>
              <a:t>More common questions regarding GE plants, including </a:t>
            </a:r>
            <a:r>
              <a:rPr lang="en-US" sz="1600" dirty="0" err="1" smtClean="0"/>
              <a:t>Bt</a:t>
            </a:r>
            <a:r>
              <a:rPr lang="en-US" sz="1600" dirty="0" smtClean="0"/>
              <a:t> plants</a:t>
            </a:r>
            <a:r>
              <a:rPr lang="pt-PT" sz="1600" dirty="0" smtClean="0"/>
              <a:t>:</a:t>
            </a:r>
            <a:endParaRPr lang="en-US" sz="1600" dirty="0" smtClean="0"/>
          </a:p>
          <a:p>
            <a:pPr algn="just">
              <a:tabLst>
                <a:tab pos="363538" algn="l"/>
              </a:tabLst>
            </a:pPr>
            <a:r>
              <a:rPr lang="en-US" sz="1600" dirty="0"/>
              <a:t>	</a:t>
            </a:r>
            <a:r>
              <a:rPr lang="en-US" sz="1600" b="1" dirty="0" err="1" smtClean="0"/>
              <a:t>Lemaux</a:t>
            </a:r>
            <a:r>
              <a:rPr lang="en-US" sz="1600" b="1" dirty="0" smtClean="0"/>
              <a:t> </a:t>
            </a:r>
            <a:r>
              <a:rPr lang="en-US" sz="1600" b="1" dirty="0"/>
              <a:t>(2008</a:t>
            </a:r>
            <a:r>
              <a:rPr lang="en-US" sz="1600" b="1" dirty="0" smtClean="0"/>
              <a:t>): </a:t>
            </a:r>
            <a:r>
              <a:rPr lang="en-US" sz="1600" b="1" dirty="0"/>
              <a:t>Genetically </a:t>
            </a:r>
            <a:r>
              <a:rPr lang="en-US" sz="1600" b="1" dirty="0" smtClean="0"/>
              <a:t>Engineered Plants </a:t>
            </a:r>
            <a:r>
              <a:rPr lang="en-US" sz="1600" b="1" dirty="0"/>
              <a:t>and </a:t>
            </a:r>
            <a:r>
              <a:rPr lang="en-US" sz="1600" b="1" dirty="0" smtClean="0"/>
              <a:t>Foods: A </a:t>
            </a:r>
            <a:r>
              <a:rPr lang="en-US" sz="1600" b="1" dirty="0"/>
              <a:t>Scientist’s </a:t>
            </a:r>
            <a:r>
              <a:rPr lang="en-US" sz="1600" b="1" dirty="0" smtClean="0"/>
              <a:t>Analysis of </a:t>
            </a:r>
            <a:r>
              <a:rPr lang="en-US" sz="1600" b="1" dirty="0"/>
              <a:t>the </a:t>
            </a:r>
            <a:r>
              <a:rPr lang="en-US" sz="1600" b="1" dirty="0" smtClean="0"/>
              <a:t>Issues.</a:t>
            </a:r>
          </a:p>
          <a:p>
            <a:pPr algn="just"/>
            <a:endParaRPr lang="pt-PT" sz="1600" b="1" dirty="0" smtClean="0"/>
          </a:p>
          <a:p>
            <a:pPr marL="285750" indent="-285750">
              <a:buFont typeface="Arial" panose="020B0604020202020204" pitchFamily="34" charset="0"/>
              <a:buChar char="•"/>
            </a:pPr>
            <a:r>
              <a:rPr lang="en-US" sz="1600" dirty="0"/>
              <a:t>Degradation of </a:t>
            </a:r>
            <a:r>
              <a:rPr lang="en-US" sz="1600" dirty="0" err="1"/>
              <a:t>Bt</a:t>
            </a:r>
            <a:r>
              <a:rPr lang="en-US" sz="1600" dirty="0"/>
              <a:t> toxins in the environment:</a:t>
            </a:r>
          </a:p>
          <a:p>
            <a:pPr>
              <a:tabLst>
                <a:tab pos="363538" algn="l"/>
              </a:tabLst>
            </a:pPr>
            <a:r>
              <a:rPr lang="pt-PT" sz="1600" b="1" dirty="0"/>
              <a:t>	</a:t>
            </a:r>
            <a:r>
              <a:rPr lang="pt-PT" sz="1600" b="1" dirty="0" err="1"/>
              <a:t>Dubelman</a:t>
            </a:r>
            <a:r>
              <a:rPr lang="pt-PT" sz="1600" b="1" dirty="0"/>
              <a:t> </a:t>
            </a:r>
            <a:r>
              <a:rPr lang="pt-PT" sz="1600" b="1" i="1" dirty="0" err="1"/>
              <a:t>et</a:t>
            </a:r>
            <a:r>
              <a:rPr lang="pt-PT" sz="1600" b="1" i="1" dirty="0"/>
              <a:t> al</a:t>
            </a:r>
            <a:r>
              <a:rPr lang="pt-PT" sz="1600" b="1" dirty="0"/>
              <a:t>. (2005): </a:t>
            </a:r>
            <a:r>
              <a:rPr lang="en-US" sz="1600" b="1" dirty="0"/>
              <a:t>Cry1Ab Protein Does Not Persist in Soil After 3 Years of Sustained </a:t>
            </a:r>
            <a:r>
              <a:rPr lang="en-US" sz="1600" b="1" dirty="0" err="1"/>
              <a:t>Bt</a:t>
            </a:r>
            <a:r>
              <a:rPr lang="en-US" sz="1600" b="1" dirty="0"/>
              <a:t> Corn Use.</a:t>
            </a:r>
          </a:p>
          <a:p>
            <a:pPr marL="342900" indent="-342900" algn="just">
              <a:buFont typeface="Wingdings" panose="05000000000000000000" pitchFamily="2" charset="2"/>
              <a:buChar char="ü"/>
            </a:pPr>
            <a:endParaRPr lang="pt-PT" sz="1600" dirty="0" smtClean="0"/>
          </a:p>
          <a:p>
            <a:pPr marL="285750" indent="-285750" algn="just">
              <a:buFont typeface="Arial" panose="020B0604020202020204" pitchFamily="34" charset="0"/>
              <a:buChar char="•"/>
            </a:pPr>
            <a:r>
              <a:rPr lang="pt-PT" sz="1600" dirty="0" err="1" smtClean="0"/>
              <a:t>Safety</a:t>
            </a:r>
            <a:r>
              <a:rPr lang="pt-PT" sz="1600" dirty="0" smtClean="0"/>
              <a:t> </a:t>
            </a:r>
            <a:r>
              <a:rPr lang="pt-PT" sz="1600" dirty="0" err="1" smtClean="0"/>
              <a:t>of</a:t>
            </a:r>
            <a:r>
              <a:rPr lang="pt-PT" sz="1600" dirty="0" smtClean="0"/>
              <a:t> </a:t>
            </a:r>
            <a:r>
              <a:rPr lang="pt-PT" sz="1600" dirty="0" err="1" smtClean="0"/>
              <a:t>Bt</a:t>
            </a:r>
            <a:r>
              <a:rPr lang="pt-PT" sz="1600" dirty="0" smtClean="0"/>
              <a:t> </a:t>
            </a:r>
            <a:r>
              <a:rPr lang="pt-PT" sz="1600" dirty="0" err="1" smtClean="0"/>
              <a:t>plants</a:t>
            </a:r>
            <a:r>
              <a:rPr lang="pt-PT" sz="1600" dirty="0" smtClean="0"/>
              <a:t>:</a:t>
            </a:r>
            <a:endParaRPr lang="pt-PT" sz="1600" dirty="0"/>
          </a:p>
          <a:p>
            <a:pPr algn="just">
              <a:tabLst>
                <a:tab pos="363538" algn="l"/>
              </a:tabLst>
            </a:pPr>
            <a:r>
              <a:rPr lang="pt-PT" sz="1600" dirty="0" smtClean="0"/>
              <a:t>	</a:t>
            </a:r>
            <a:r>
              <a:rPr lang="en-US" sz="1600" b="1" dirty="0"/>
              <a:t>U.S. Environmental Protection Agency (2001): </a:t>
            </a:r>
            <a:r>
              <a:rPr lang="en-US" sz="1600" b="1" i="1" dirty="0"/>
              <a:t>Bacillus </a:t>
            </a:r>
            <a:r>
              <a:rPr lang="en-US" sz="1600" b="1" i="1" dirty="0" err="1"/>
              <a:t>thuringiensis</a:t>
            </a:r>
            <a:r>
              <a:rPr lang="en-US" sz="1600" b="1" dirty="0"/>
              <a:t> (</a:t>
            </a:r>
            <a:r>
              <a:rPr lang="en-US" sz="1600" b="1" dirty="0" err="1"/>
              <a:t>Bt</a:t>
            </a:r>
            <a:r>
              <a:rPr lang="en-US" sz="1600" b="1" dirty="0"/>
              <a:t>) Plant-Incorporated </a:t>
            </a:r>
            <a:r>
              <a:rPr lang="en-US" sz="1600" b="1" dirty="0" smtClean="0"/>
              <a:t>Protectants.</a:t>
            </a:r>
          </a:p>
          <a:p>
            <a:pPr marL="342900" indent="-342900" algn="just">
              <a:buFont typeface="Wingdings" panose="05000000000000000000" pitchFamily="2" charset="2"/>
              <a:buChar char="ü"/>
            </a:pPr>
            <a:endParaRPr lang="pt-PT" sz="1600" dirty="0" smtClean="0"/>
          </a:p>
          <a:p>
            <a:pPr marL="285750" indent="-285750" algn="just">
              <a:buFont typeface="Arial" panose="020B0604020202020204" pitchFamily="34" charset="0"/>
              <a:buChar char="•"/>
            </a:pPr>
            <a:r>
              <a:rPr lang="en-US" sz="1600" dirty="0" smtClean="0"/>
              <a:t>Impact of </a:t>
            </a:r>
            <a:r>
              <a:rPr lang="en-US" sz="1600" dirty="0" err="1" smtClean="0"/>
              <a:t>Bt</a:t>
            </a:r>
            <a:r>
              <a:rPr lang="en-US" sz="1600" dirty="0" smtClean="0"/>
              <a:t> plants in monarch butterflies and honey bees:</a:t>
            </a:r>
          </a:p>
          <a:p>
            <a:pPr algn="just">
              <a:tabLst>
                <a:tab pos="363538" algn="l"/>
              </a:tabLst>
            </a:pPr>
            <a:r>
              <a:rPr lang="en-US" sz="1600" b="1" dirty="0" smtClean="0"/>
              <a:t>	</a:t>
            </a:r>
            <a:r>
              <a:rPr lang="en-US" sz="1600" b="1" dirty="0" err="1" smtClean="0"/>
              <a:t>Dively</a:t>
            </a:r>
            <a:r>
              <a:rPr lang="en-US" sz="1600" b="1" dirty="0"/>
              <a:t> </a:t>
            </a:r>
            <a:r>
              <a:rPr lang="en-US" sz="1600" b="1" i="1" dirty="0"/>
              <a:t>et al.</a:t>
            </a:r>
            <a:r>
              <a:rPr lang="en-US" sz="1600" b="1" dirty="0"/>
              <a:t> </a:t>
            </a:r>
            <a:r>
              <a:rPr lang="en-US" sz="1600" b="1" dirty="0" smtClean="0"/>
              <a:t>(2004): Effects </a:t>
            </a:r>
            <a:r>
              <a:rPr lang="en-US" sz="1600" b="1" dirty="0"/>
              <a:t>on monarch butterfly larvae </a:t>
            </a:r>
            <a:r>
              <a:rPr lang="en-US" sz="1600" b="1" dirty="0" smtClean="0"/>
              <a:t>after </a:t>
            </a:r>
            <a:r>
              <a:rPr lang="en-US" sz="1600" b="1" dirty="0"/>
              <a:t>continuous exposure to Cry1Ab-expressing corn during </a:t>
            </a:r>
            <a:r>
              <a:rPr lang="en-US" sz="1600" b="1" dirty="0" err="1"/>
              <a:t>anthesis</a:t>
            </a:r>
            <a:r>
              <a:rPr lang="en-US" sz="1600" b="1" dirty="0" smtClean="0"/>
              <a:t>.</a:t>
            </a:r>
          </a:p>
          <a:p>
            <a:pPr algn="just">
              <a:tabLst>
                <a:tab pos="363538" algn="l"/>
              </a:tabLst>
            </a:pPr>
            <a:r>
              <a:rPr lang="pt-PT" sz="1600" b="1" dirty="0" smtClean="0"/>
              <a:t>	</a:t>
            </a:r>
            <a:r>
              <a:rPr lang="pt-PT" sz="1600" b="1" dirty="0" err="1" smtClean="0"/>
              <a:t>Duan</a:t>
            </a:r>
            <a:r>
              <a:rPr lang="pt-PT" sz="1600" b="1" dirty="0" smtClean="0"/>
              <a:t> </a:t>
            </a:r>
            <a:r>
              <a:rPr lang="pt-PT" sz="1600" b="1" i="1" dirty="0" err="1" smtClean="0"/>
              <a:t>et</a:t>
            </a:r>
            <a:r>
              <a:rPr lang="pt-PT" sz="1600" b="1" i="1" dirty="0" smtClean="0"/>
              <a:t> al. </a:t>
            </a:r>
            <a:r>
              <a:rPr lang="pt-PT" sz="1600" b="1" dirty="0" smtClean="0"/>
              <a:t>(2008): </a:t>
            </a:r>
            <a:r>
              <a:rPr lang="en-US" sz="1600" b="1" dirty="0"/>
              <a:t>A Meta-Analysis of Effects of </a:t>
            </a:r>
            <a:r>
              <a:rPr lang="en-US" sz="1600" b="1" dirty="0" err="1"/>
              <a:t>Bt</a:t>
            </a:r>
            <a:r>
              <a:rPr lang="en-US" sz="1600" b="1" dirty="0"/>
              <a:t> </a:t>
            </a:r>
            <a:r>
              <a:rPr lang="en-US" sz="1600" b="1" dirty="0" smtClean="0"/>
              <a:t>crops </a:t>
            </a:r>
            <a:r>
              <a:rPr lang="en-US" sz="1600" b="1" dirty="0"/>
              <a:t>on </a:t>
            </a:r>
            <a:r>
              <a:rPr lang="en-US" sz="1600" b="1" dirty="0" smtClean="0"/>
              <a:t>honey </a:t>
            </a:r>
            <a:r>
              <a:rPr lang="en-US" sz="1600" b="1" dirty="0"/>
              <a:t>b</a:t>
            </a:r>
            <a:r>
              <a:rPr lang="en-US" sz="1600" b="1" dirty="0" smtClean="0"/>
              <a:t>ees.</a:t>
            </a:r>
          </a:p>
          <a:p>
            <a:pPr algn="just"/>
            <a:endParaRPr lang="pt-PT" sz="1600" b="1" dirty="0"/>
          </a:p>
          <a:p>
            <a:pPr marL="285750" indent="-285750" algn="just">
              <a:buFont typeface="Arial" panose="020B0604020202020204" pitchFamily="34" charset="0"/>
              <a:buChar char="•"/>
            </a:pPr>
            <a:r>
              <a:rPr lang="pt-PT" sz="1600" dirty="0" err="1" smtClean="0"/>
              <a:t>Database</a:t>
            </a:r>
            <a:r>
              <a:rPr lang="pt-PT" sz="1600" dirty="0" smtClean="0"/>
              <a:t> </a:t>
            </a:r>
            <a:r>
              <a:rPr lang="pt-PT" sz="1600" dirty="0" err="1" smtClean="0"/>
              <a:t>of</a:t>
            </a:r>
            <a:r>
              <a:rPr lang="pt-PT" sz="1600" dirty="0" smtClean="0"/>
              <a:t> </a:t>
            </a:r>
            <a:r>
              <a:rPr lang="pt-PT" sz="1600" dirty="0" err="1" smtClean="0"/>
              <a:t>aproved</a:t>
            </a:r>
            <a:r>
              <a:rPr lang="pt-PT" sz="1600" dirty="0" smtClean="0"/>
              <a:t> GM </a:t>
            </a:r>
            <a:r>
              <a:rPr lang="pt-PT" sz="1600" dirty="0" err="1" smtClean="0"/>
              <a:t>crops</a:t>
            </a:r>
            <a:r>
              <a:rPr lang="pt-PT" sz="1600" dirty="0" smtClean="0"/>
              <a:t>, </a:t>
            </a:r>
            <a:r>
              <a:rPr lang="pt-PT" sz="1600" dirty="0" err="1" smtClean="0"/>
              <a:t>including</a:t>
            </a:r>
            <a:r>
              <a:rPr lang="pt-PT" sz="1600" dirty="0" smtClean="0"/>
              <a:t> </a:t>
            </a:r>
            <a:r>
              <a:rPr lang="pt-PT" sz="1600" dirty="0" err="1" smtClean="0"/>
              <a:t>Bt</a:t>
            </a:r>
            <a:r>
              <a:rPr lang="pt-PT" sz="1600" dirty="0" smtClean="0"/>
              <a:t> </a:t>
            </a:r>
            <a:r>
              <a:rPr lang="pt-PT" sz="1600" dirty="0" err="1" smtClean="0"/>
              <a:t>plants</a:t>
            </a:r>
            <a:r>
              <a:rPr lang="pt-PT" sz="1600" dirty="0" smtClean="0"/>
              <a:t>:</a:t>
            </a:r>
          </a:p>
          <a:p>
            <a:pPr algn="just"/>
            <a:r>
              <a:rPr lang="pt-PT" sz="1600" b="1" dirty="0"/>
              <a:t>	</a:t>
            </a:r>
            <a:r>
              <a:rPr lang="en-US" sz="1600" b="1" i="1" dirty="0">
                <a:hlinkClick r:id="rId4"/>
              </a:rPr>
              <a:t>http://www.isaaa.org/gmapprovaldatabase</a:t>
            </a:r>
            <a:r>
              <a:rPr lang="en-US" sz="1600" b="1" i="1" dirty="0" smtClean="0">
                <a:hlinkClick r:id="rId4"/>
              </a:rPr>
              <a:t>/</a:t>
            </a:r>
            <a:endParaRPr lang="en-US" sz="1600" dirty="0" smtClean="0"/>
          </a:p>
        </p:txBody>
      </p:sp>
    </p:spTree>
    <p:extLst>
      <p:ext uri="{BB962C8B-B14F-4D97-AF65-F5344CB8AC3E}">
        <p14:creationId xmlns:p14="http://schemas.microsoft.com/office/powerpoint/2010/main" val="24430372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en-US" dirty="0" smtClean="0"/>
              <a:t>Problem: insects eat and damage plants</a:t>
            </a:r>
          </a:p>
        </p:txBody>
      </p:sp>
      <p:sp>
        <p:nvSpPr>
          <p:cNvPr id="3" name="Marcador de Posição do Texto 2"/>
          <p:cNvSpPr>
            <a:spLocks noGrp="1"/>
          </p:cNvSpPr>
          <p:nvPr>
            <p:ph type="body" idx="11"/>
          </p:nvPr>
        </p:nvSpPr>
        <p:spPr>
          <a:xfrm>
            <a:off x="755650" y="2133600"/>
            <a:ext cx="8137525" cy="4175125"/>
          </a:xfrm>
        </p:spPr>
        <p:txBody>
          <a:bodyPr/>
          <a:lstStyle/>
          <a:p>
            <a:pPr>
              <a:defRPr/>
            </a:pPr>
            <a:endParaRPr lang="pt-PT" dirty="0" smtClean="0"/>
          </a:p>
          <a:p>
            <a:pPr>
              <a:defRPr/>
            </a:pPr>
            <a:endParaRPr lang="pt-PT" dirty="0"/>
          </a:p>
          <a:p>
            <a:pPr>
              <a:defRPr/>
            </a:pPr>
            <a:endParaRPr lang="pt-PT" dirty="0" smtClean="0"/>
          </a:p>
          <a:p>
            <a:pPr>
              <a:defRPr/>
            </a:pPr>
            <a:endParaRPr lang="pt-PT" dirty="0"/>
          </a:p>
          <a:p>
            <a:pPr>
              <a:defRPr/>
            </a:pPr>
            <a:endParaRPr lang="pt-PT" dirty="0" smtClean="0"/>
          </a:p>
          <a:p>
            <a:pPr>
              <a:defRPr/>
            </a:pPr>
            <a:endParaRPr lang="pt-PT" dirty="0"/>
          </a:p>
          <a:p>
            <a:pPr>
              <a:defRPr/>
            </a:pPr>
            <a:endParaRPr lang="pt-PT" dirty="0" smtClean="0"/>
          </a:p>
          <a:p>
            <a:pPr>
              <a:defRPr/>
            </a:pPr>
            <a:endParaRPr lang="pt-PT" dirty="0"/>
          </a:p>
          <a:p>
            <a:pPr>
              <a:defRPr/>
            </a:pPr>
            <a:endParaRPr lang="pt-PT" dirty="0" smtClean="0"/>
          </a:p>
          <a:p>
            <a:pPr>
              <a:defRPr/>
            </a:pPr>
            <a:endParaRPr lang="pt-PT" dirty="0"/>
          </a:p>
          <a:p>
            <a:pPr>
              <a:defRPr/>
            </a:pPr>
            <a:endParaRPr lang="pt-PT" dirty="0" smtClean="0"/>
          </a:p>
          <a:p>
            <a:pPr>
              <a:defRPr/>
            </a:pPr>
            <a:endParaRPr lang="pt-PT" dirty="0"/>
          </a:p>
          <a:p>
            <a:pPr>
              <a:defRPr/>
            </a:pPr>
            <a:endParaRPr lang="pt-PT" dirty="0"/>
          </a:p>
        </p:txBody>
      </p:sp>
      <p:pic>
        <p:nvPicPr>
          <p:cNvPr id="1026" name="Picture 2" descr="http://p-fst2.pixstatic.com/506b0799fb04d60a61001301._w.1500_s.fit_.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040" y="1916832"/>
            <a:ext cx="4023795" cy="28464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www.faqs.org/photos/corn-or-maize-based-diets-214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9512" y="1916832"/>
            <a:ext cx="4095803" cy="28461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2051720" y="5844060"/>
            <a:ext cx="5040560" cy="830997"/>
          </a:xfrm>
          <a:prstGeom prst="rect">
            <a:avLst/>
          </a:prstGeom>
          <a:noFill/>
        </p:spPr>
        <p:txBody>
          <a:bodyPr wrap="square" rtlCol="0">
            <a:spAutoFit/>
          </a:bodyPr>
          <a:lstStyle/>
          <a:p>
            <a:pPr algn="ctr"/>
            <a:r>
              <a:rPr lang="en-US" sz="2400" b="1" i="1" dirty="0" smtClean="0">
                <a:solidFill>
                  <a:srgbClr val="595959"/>
                </a:solidFill>
              </a:rPr>
              <a:t>Bacillus </a:t>
            </a:r>
            <a:r>
              <a:rPr lang="en-US" sz="2400" b="1" i="1" dirty="0" err="1" smtClean="0">
                <a:solidFill>
                  <a:srgbClr val="595959"/>
                </a:solidFill>
              </a:rPr>
              <a:t>thuringiensis</a:t>
            </a:r>
            <a:r>
              <a:rPr lang="en-US" sz="2400" b="1" i="1" dirty="0" smtClean="0">
                <a:solidFill>
                  <a:srgbClr val="595959"/>
                </a:solidFill>
              </a:rPr>
              <a:t> </a:t>
            </a:r>
            <a:r>
              <a:rPr lang="en-US" sz="2400" b="1" dirty="0" smtClean="0">
                <a:solidFill>
                  <a:srgbClr val="595959"/>
                </a:solidFill>
              </a:rPr>
              <a:t>(</a:t>
            </a:r>
            <a:r>
              <a:rPr lang="en-US" sz="2400" b="1" dirty="0" err="1" smtClean="0">
                <a:solidFill>
                  <a:srgbClr val="595959"/>
                </a:solidFill>
              </a:rPr>
              <a:t>Bt</a:t>
            </a:r>
            <a:r>
              <a:rPr lang="en-US" sz="2400" b="1" dirty="0" smtClean="0">
                <a:solidFill>
                  <a:srgbClr val="595959"/>
                </a:solidFill>
              </a:rPr>
              <a:t>) toxins </a:t>
            </a:r>
          </a:p>
          <a:p>
            <a:pPr algn="ctr"/>
            <a:r>
              <a:rPr lang="en-US" sz="2400" b="1" dirty="0" smtClean="0">
                <a:solidFill>
                  <a:srgbClr val="595959"/>
                </a:solidFill>
              </a:rPr>
              <a:t>are used since 1930 as insecticides</a:t>
            </a:r>
            <a:endParaRPr lang="en-US" sz="2400" b="1" dirty="0">
              <a:solidFill>
                <a:srgbClr val="595959"/>
              </a:solidFill>
            </a:endParaRPr>
          </a:p>
        </p:txBody>
      </p:sp>
      <p:pic>
        <p:nvPicPr>
          <p:cNvPr id="1030" name="Picture 6" descr="http://media.gerbeaud.net/2012/04/toxines-bacillus-thuringiensis.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27063" y="4404766"/>
            <a:ext cx="1753229" cy="13149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816262" y="2062003"/>
            <a:ext cx="5148226"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Larvae feed from leaves treated with </a:t>
            </a:r>
            <a:r>
              <a:rPr lang="en-US" dirty="0" err="1" smtClean="0"/>
              <a:t>Bt</a:t>
            </a:r>
            <a:r>
              <a:rPr lang="en-US" dirty="0" smtClean="0"/>
              <a:t> toxins</a:t>
            </a:r>
          </a:p>
          <a:p>
            <a:pPr marL="285750" indent="-285750">
              <a:buFont typeface="Arial" panose="020B0604020202020204" pitchFamily="34" charset="0"/>
              <a:buChar char="•"/>
            </a:pPr>
            <a:endParaRPr lang="pt-PT" dirty="0" smtClean="0"/>
          </a:p>
          <a:p>
            <a:pPr marL="285750" indent="-285750">
              <a:buFont typeface="Arial" panose="020B0604020202020204" pitchFamily="34" charset="0"/>
              <a:buChar char="•"/>
            </a:pPr>
            <a:endParaRPr lang="pt-PT"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err="1" smtClean="0"/>
              <a:t>Bt</a:t>
            </a:r>
            <a:r>
              <a:rPr lang="en-US" dirty="0" smtClean="0"/>
              <a:t> toxin binds specifically to the insect </a:t>
            </a:r>
            <a:r>
              <a:rPr lang="en-US" dirty="0" err="1" smtClean="0"/>
              <a:t>midgut</a:t>
            </a:r>
            <a:r>
              <a:rPr lang="en-US" dirty="0" smtClean="0"/>
              <a:t> surface</a:t>
            </a:r>
          </a:p>
          <a:p>
            <a:pPr marL="285750" indent="-285750">
              <a:buFont typeface="Arial" panose="020B0604020202020204" pitchFamily="34" charset="0"/>
              <a:buChar char="•"/>
            </a:pPr>
            <a:endParaRPr lang="pt-PT" dirty="0" smtClean="0"/>
          </a:p>
          <a:p>
            <a:pPr marL="285750" indent="-285750">
              <a:buFont typeface="Arial" panose="020B0604020202020204" pitchFamily="34" charset="0"/>
              <a:buChar char="•"/>
            </a:pPr>
            <a:endParaRPr lang="pt-PT"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Upon binding, the toxin  inhibits nutrient absorption</a:t>
            </a:r>
            <a:r>
              <a:rPr lang="is-IS" dirty="0" smtClean="0"/>
              <a:t>…</a:t>
            </a:r>
            <a:r>
              <a:rPr lang="en-US" dirty="0" smtClean="0"/>
              <a:t> </a:t>
            </a:r>
          </a:p>
          <a:p>
            <a:pPr marL="285750" indent="-285750">
              <a:buFont typeface="Arial" panose="020B0604020202020204" pitchFamily="34" charset="0"/>
              <a:buChar char="•"/>
            </a:pPr>
            <a:endParaRPr lang="pt-PT"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is-IS" dirty="0" smtClean="0"/>
              <a:t>… it </a:t>
            </a:r>
            <a:r>
              <a:rPr lang="en-US" dirty="0" smtClean="0"/>
              <a:t>additionally, promotes the insect tissue infection by other bacteria present in the </a:t>
            </a:r>
            <a:r>
              <a:rPr lang="en-US" dirty="0" err="1" smtClean="0"/>
              <a:t>midgut</a:t>
            </a:r>
            <a:endParaRPr lang="en-US" dirty="0"/>
          </a:p>
        </p:txBody>
      </p:sp>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en-US" dirty="0" smtClean="0"/>
              <a:t>Acting mode of the </a:t>
            </a:r>
            <a:r>
              <a:rPr lang="en-US" dirty="0" err="1" smtClean="0"/>
              <a:t>Bt</a:t>
            </a:r>
            <a:r>
              <a:rPr lang="en-US" dirty="0" smtClean="0"/>
              <a:t> toxin</a:t>
            </a:r>
          </a:p>
        </p:txBody>
      </p:sp>
      <p:pic>
        <p:nvPicPr>
          <p:cNvPr id="2052" name="Picture 4" descr="http://mbio.asm.org/content/2/4/e00161-11/F1.large.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7043"/>
                    </a14:imgEffect>
                    <a14:imgEffect>
                      <a14:saturation sat="122000"/>
                    </a14:imgEffect>
                    <a14:imgEffect>
                      <a14:brightnessContrast bright="-11000" contrast="48000"/>
                    </a14:imgEffect>
                  </a14:imgLayer>
                </a14:imgProps>
              </a:ext>
              <a:ext uri="{28A0092B-C50C-407E-A947-70E740481C1C}">
                <a14:useLocalDpi xmlns:a14="http://schemas.microsoft.com/office/drawing/2010/main"/>
              </a:ext>
            </a:extLst>
          </a:blip>
          <a:srcRect l="4549"/>
          <a:stretch/>
        </p:blipFill>
        <p:spPr bwMode="auto">
          <a:xfrm>
            <a:off x="215132" y="1812216"/>
            <a:ext cx="3276748" cy="4909614"/>
          </a:xfrm>
          <a:prstGeom prst="rect">
            <a:avLst/>
          </a:prstGeom>
          <a:noFill/>
          <a:effectLst>
            <a:outerShdw blurRad="193675" dir="27000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www.vectorportal.com/img_novi/lock-key-publicdomainvector.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763478" y="3614651"/>
            <a:ext cx="313480" cy="3904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vectorportal.com/img_novi/lock-key-publicdomainvector.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rot="3600565">
            <a:off x="8267557" y="3613876"/>
            <a:ext cx="223657" cy="39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8770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en-US" dirty="0" smtClean="0"/>
              <a:t>Production of GM </a:t>
            </a:r>
            <a:r>
              <a:rPr lang="en-US" dirty="0" err="1" smtClean="0"/>
              <a:t>Bt</a:t>
            </a:r>
            <a:r>
              <a:rPr lang="en-US" dirty="0" smtClean="0"/>
              <a:t>-plants</a:t>
            </a:r>
          </a:p>
        </p:txBody>
      </p:sp>
      <p:sp>
        <p:nvSpPr>
          <p:cNvPr id="5" name="Retângulo 4"/>
          <p:cNvSpPr/>
          <p:nvPr/>
        </p:nvSpPr>
        <p:spPr>
          <a:xfrm>
            <a:off x="0" y="1196752"/>
            <a:ext cx="9144000" cy="510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nationofchange.org/sites/default/files/MonsantosBTToxinsKillingCells01251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81250" y="1503411"/>
            <a:ext cx="4381500" cy="29337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 name="Picture 8" descr="http://i1.wp.com/sitn.hms.harvard.edu/wp-content/uploads/2015/08/fig14.png?resize=720%2C15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496" y="4474308"/>
            <a:ext cx="9108504" cy="2118800"/>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5496" y="5531185"/>
            <a:ext cx="4680520" cy="1138175"/>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thumb7.shutterstock.com/display_pic_with_logo/85920/85920,1183159030,1/stock-photo-hairy-caterpillar-in-front-of-a-white-background-3749359.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896716" y="5174897"/>
            <a:ext cx="515044" cy="193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1305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899592" y="2636912"/>
            <a:ext cx="6984776"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err="1" smtClean="0"/>
              <a:t>Bt</a:t>
            </a:r>
            <a:r>
              <a:rPr lang="en-US" sz="2000" dirty="0" smtClean="0"/>
              <a:t> toxins persist in the environment!</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Fields of </a:t>
            </a:r>
            <a:r>
              <a:rPr lang="en-US" sz="2000" dirty="0" err="1" smtClean="0"/>
              <a:t>Bt</a:t>
            </a:r>
            <a:r>
              <a:rPr lang="en-US" sz="2000" dirty="0" smtClean="0"/>
              <a:t> plants </a:t>
            </a:r>
            <a:r>
              <a:rPr lang="pt-PT" sz="2000" dirty="0" smtClean="0"/>
              <a:t>show </a:t>
            </a:r>
            <a:r>
              <a:rPr lang="pt-PT" sz="2000" dirty="0" err="1"/>
              <a:t>l</a:t>
            </a:r>
            <a:r>
              <a:rPr lang="pt-PT" sz="2000" dirty="0" err="1" smtClean="0"/>
              <a:t>ess</a:t>
            </a:r>
            <a:r>
              <a:rPr lang="pt-PT" sz="2000" dirty="0" smtClean="0"/>
              <a:t> </a:t>
            </a:r>
            <a:r>
              <a:rPr lang="en-US" sz="2000" dirty="0" smtClean="0"/>
              <a:t>diversity of insect species</a:t>
            </a:r>
            <a:r>
              <a:rPr lang="pt-PT" sz="2000" dirty="0" smtClean="0"/>
              <a:t>!</a:t>
            </a: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Studies showed gene transfer to wild varieties!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a:t>T</a:t>
            </a:r>
            <a:r>
              <a:rPr lang="en-US" sz="2000" dirty="0" smtClean="0"/>
              <a:t>arget insects can develop a fast resistance to </a:t>
            </a:r>
            <a:r>
              <a:rPr lang="en-US" sz="2000" dirty="0" err="1" smtClean="0"/>
              <a:t>Bt</a:t>
            </a:r>
            <a:r>
              <a:rPr lang="en-US" sz="2000" dirty="0" smtClean="0"/>
              <a:t> toxins!</a:t>
            </a:r>
          </a:p>
          <a:p>
            <a:endParaRPr lang="pt-PT" sz="2000" dirty="0"/>
          </a:p>
          <a:p>
            <a:pPr marL="285750" indent="-285750">
              <a:buFont typeface="Arial" panose="020B0604020202020204" pitchFamily="34" charset="0"/>
              <a:buChar char="•"/>
            </a:pPr>
            <a:r>
              <a:rPr lang="en-US" sz="2000" dirty="0" err="1" smtClean="0"/>
              <a:t>Bt</a:t>
            </a:r>
            <a:r>
              <a:rPr lang="en-US" sz="2000" dirty="0" smtClean="0"/>
              <a:t> toxins are toxic to humans!</a:t>
            </a:r>
            <a:endParaRPr lang="pt-PT" sz="2000" dirty="0"/>
          </a:p>
          <a:p>
            <a:pPr marL="285750" indent="-285750">
              <a:buFont typeface="Arial" panose="020B0604020202020204" pitchFamily="34" charset="0"/>
              <a:buChar char="•"/>
            </a:pPr>
            <a:endParaRPr lang="pt-PT" sz="2000" dirty="0" smtClean="0"/>
          </a:p>
        </p:txBody>
      </p:sp>
      <p:sp>
        <p:nvSpPr>
          <p:cNvPr id="11266" name="Título 1"/>
          <p:cNvSpPr>
            <a:spLocks noGrp="1"/>
          </p:cNvSpPr>
          <p:nvPr>
            <p:ph type="title"/>
          </p:nvPr>
        </p:nvSpPr>
        <p:spPr bwMode="auto">
          <a:xfrm>
            <a:off x="755650" y="549275"/>
            <a:ext cx="6553200" cy="503238"/>
          </a:xfrm>
          <a:extLst/>
        </p:spPr>
        <p:txBody>
          <a:bodyPr wrap="square" numCol="1" anchorCtr="0" compatLnSpc="1">
            <a:prstTxWarp prst="textNoShape">
              <a:avLst/>
            </a:prstTxWarp>
          </a:bodyPr>
          <a:lstStyle/>
          <a:p>
            <a:pPr eaLnBrk="1" hangingPunct="1">
              <a:defRPr/>
            </a:pPr>
            <a:r>
              <a:rPr lang="en-US" dirty="0" smtClean="0"/>
              <a:t>Are </a:t>
            </a:r>
            <a:r>
              <a:rPr lang="en-US" dirty="0" err="1" smtClean="0"/>
              <a:t>Bt</a:t>
            </a:r>
            <a:r>
              <a:rPr lang="en-US" dirty="0" smtClean="0"/>
              <a:t> plants creating new problems?</a:t>
            </a:r>
          </a:p>
        </p:txBody>
      </p:sp>
      <p:pic>
        <p:nvPicPr>
          <p:cNvPr id="5122" name="Picture 2" descr="http://nutritionfactsorg.s3.amazonaws.com/wp-content/uploads/2014/11/10120056/Nov10-1024x576.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68144" y="5013176"/>
            <a:ext cx="3091906" cy="17391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Marcador de Posição do Texto 5"/>
          <p:cNvSpPr>
            <a:spLocks noGrp="1"/>
          </p:cNvSpPr>
          <p:nvPr>
            <p:ph type="body" idx="4294967295"/>
          </p:nvPr>
        </p:nvSpPr>
        <p:spPr>
          <a:xfrm>
            <a:off x="827658" y="1887091"/>
            <a:ext cx="5184502" cy="533797"/>
          </a:xfrm>
          <a:prstGeom prst="rect">
            <a:avLst/>
          </a:prstGeom>
        </p:spPr>
        <p:txBody>
          <a:bodyPr/>
          <a:lstStyle/>
          <a:p>
            <a:pPr marL="0" indent="0">
              <a:buNone/>
            </a:pPr>
            <a:r>
              <a:rPr lang="en-US" sz="2400" b="1" dirty="0" smtClean="0">
                <a:solidFill>
                  <a:schemeClr val="tx1">
                    <a:lumMod val="65000"/>
                    <a:lumOff val="35000"/>
                  </a:schemeClr>
                </a:solidFill>
              </a:rPr>
              <a:t>Claimed  dangers</a:t>
            </a:r>
            <a:endParaRPr lang="en-US" sz="2400" b="1" dirty="0">
              <a:solidFill>
                <a:schemeClr val="tx1">
                  <a:lumMod val="65000"/>
                  <a:lumOff val="35000"/>
                </a:schemeClr>
              </a:solidFill>
            </a:endParaRPr>
          </a:p>
          <a:p>
            <a:pPr eaLnBrk="1" fontAlgn="auto" hangingPunct="1">
              <a:spcAft>
                <a:spcPts val="0"/>
              </a:spcAft>
              <a:buFont typeface="Arial" pitchFamily="34" charset="0"/>
              <a:buNone/>
              <a:defRPr/>
            </a:pPr>
            <a:endParaRPr lang="pt-PT" sz="2400" b="1" dirty="0">
              <a:solidFill>
                <a:schemeClr val="tx1">
                  <a:lumMod val="65000"/>
                  <a:lumOff val="35000"/>
                </a:schemeClr>
              </a:solidFill>
            </a:endParaRPr>
          </a:p>
        </p:txBody>
      </p:sp>
    </p:spTree>
    <p:extLst>
      <p:ext uri="{BB962C8B-B14F-4D97-AF65-F5344CB8AC3E}">
        <p14:creationId xmlns:p14="http://schemas.microsoft.com/office/powerpoint/2010/main" val="12716349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755650" y="549275"/>
            <a:ext cx="6480175" cy="503238"/>
          </a:xfrm>
          <a:extLst/>
        </p:spPr>
        <p:txBody>
          <a:bodyPr wrap="square" numCol="1" anchorCtr="0" compatLnSpc="1">
            <a:prstTxWarp prst="textNoShape">
              <a:avLst/>
            </a:prstTxWarp>
          </a:bodyPr>
          <a:lstStyle/>
          <a:p>
            <a:pPr eaLnBrk="1" hangingPunct="1">
              <a:defRPr/>
            </a:pPr>
            <a:r>
              <a:rPr lang="en-US" dirty="0"/>
              <a:t>How </a:t>
            </a:r>
            <a:r>
              <a:rPr lang="en-US" dirty="0" smtClean="0"/>
              <a:t>half-truths </a:t>
            </a:r>
            <a:r>
              <a:rPr lang="en-US" dirty="0"/>
              <a:t>can be </a:t>
            </a:r>
            <a:r>
              <a:rPr lang="en-US" dirty="0" smtClean="0"/>
              <a:t>misleading</a:t>
            </a:r>
            <a:r>
              <a:rPr lang="is-IS" dirty="0" smtClean="0"/>
              <a:t>…</a:t>
            </a:r>
            <a:endParaRPr lang="pt-PT" dirty="0" smtClean="0"/>
          </a:p>
        </p:txBody>
      </p:sp>
      <p:sp>
        <p:nvSpPr>
          <p:cNvPr id="6" name="Marcador de Posição do Texto 5"/>
          <p:cNvSpPr>
            <a:spLocks noGrp="1"/>
          </p:cNvSpPr>
          <p:nvPr>
            <p:ph type="body" idx="10"/>
          </p:nvPr>
        </p:nvSpPr>
        <p:spPr>
          <a:xfrm>
            <a:off x="755650" y="1743074"/>
            <a:ext cx="6624638" cy="461789"/>
          </a:xfrm>
        </p:spPr>
        <p:txBody>
          <a:bodyPr/>
          <a:lstStyle/>
          <a:p>
            <a:pPr eaLnBrk="1" fontAlgn="auto" hangingPunct="1">
              <a:spcAft>
                <a:spcPts val="0"/>
              </a:spcAft>
              <a:defRPr/>
            </a:pPr>
            <a:r>
              <a:rPr lang="en-US" sz="2400" dirty="0" smtClean="0"/>
              <a:t>“</a:t>
            </a:r>
            <a:r>
              <a:rPr lang="en-US" sz="2400" dirty="0" err="1" smtClean="0"/>
              <a:t>Bt</a:t>
            </a:r>
            <a:r>
              <a:rPr lang="en-US" sz="2400" dirty="0" smtClean="0"/>
              <a:t> </a:t>
            </a:r>
            <a:r>
              <a:rPr lang="en-US" sz="2400" dirty="0"/>
              <a:t>toxins persist in the environment</a:t>
            </a:r>
            <a:r>
              <a:rPr lang="en-US" sz="2400" dirty="0" smtClean="0"/>
              <a:t>!”</a:t>
            </a:r>
            <a:endParaRPr lang="en-US" sz="2400" dirty="0"/>
          </a:p>
          <a:p>
            <a:pPr eaLnBrk="1" fontAlgn="auto" hangingPunct="1">
              <a:spcAft>
                <a:spcPts val="0"/>
              </a:spcAft>
              <a:buFont typeface="Arial" pitchFamily="34" charset="0"/>
              <a:buNone/>
              <a:defRPr/>
            </a:pPr>
            <a:endParaRPr lang="pt-PT" sz="2400" dirty="0"/>
          </a:p>
        </p:txBody>
      </p:sp>
      <p:sp>
        <p:nvSpPr>
          <p:cNvPr id="7" name="Marcador de Posição do Texto 6"/>
          <p:cNvSpPr>
            <a:spLocks noGrp="1"/>
          </p:cNvSpPr>
          <p:nvPr>
            <p:ph type="body" idx="12"/>
          </p:nvPr>
        </p:nvSpPr>
        <p:spPr>
          <a:xfrm>
            <a:off x="899592" y="2276872"/>
            <a:ext cx="6480720" cy="1224135"/>
          </a:xfrm>
        </p:spPr>
        <p:txBody>
          <a:bodyPr/>
          <a:lstStyle/>
          <a:p>
            <a:pPr marL="285750" indent="-285750">
              <a:buFont typeface="Arial" panose="020B0604020202020204" pitchFamily="34" charset="0"/>
              <a:buChar char="•"/>
              <a:defRPr/>
            </a:pPr>
            <a:r>
              <a:rPr lang="en-US" sz="1800" dirty="0" err="1" smtClean="0">
                <a:solidFill>
                  <a:schemeClr val="tx1"/>
                </a:solidFill>
              </a:rPr>
              <a:t>Bt</a:t>
            </a:r>
            <a:r>
              <a:rPr lang="en-US" sz="1800" dirty="0" smtClean="0">
                <a:solidFill>
                  <a:schemeClr val="tx1"/>
                </a:solidFill>
              </a:rPr>
              <a:t> toxins in soil are degraded within a few days</a:t>
            </a:r>
          </a:p>
          <a:p>
            <a:pPr marL="285750" indent="-285750">
              <a:buFont typeface="Arial" panose="020B0604020202020204" pitchFamily="34" charset="0"/>
              <a:buChar char="•"/>
              <a:defRPr/>
            </a:pPr>
            <a:endParaRPr lang="en-US" sz="1800" dirty="0" smtClean="0">
              <a:solidFill>
                <a:schemeClr val="tx1"/>
              </a:solidFill>
            </a:endParaRPr>
          </a:p>
          <a:p>
            <a:pPr marL="285750" indent="-285750">
              <a:buFont typeface="Arial" panose="020B0604020202020204" pitchFamily="34" charset="0"/>
              <a:buChar char="•"/>
              <a:defRPr/>
            </a:pPr>
            <a:r>
              <a:rPr lang="en-US" sz="1800" dirty="0" smtClean="0">
                <a:solidFill>
                  <a:schemeClr val="tx1"/>
                </a:solidFill>
              </a:rPr>
              <a:t>The soil used for 3 </a:t>
            </a:r>
            <a:r>
              <a:rPr lang="en-US" sz="1800" dirty="0">
                <a:solidFill>
                  <a:schemeClr val="tx1"/>
                </a:solidFill>
              </a:rPr>
              <a:t>consecutive </a:t>
            </a:r>
            <a:r>
              <a:rPr lang="en-US" sz="1800" dirty="0" smtClean="0">
                <a:solidFill>
                  <a:schemeClr val="tx1"/>
                </a:solidFill>
              </a:rPr>
              <a:t>years of cultivation of </a:t>
            </a:r>
            <a:r>
              <a:rPr lang="en-US" sz="1800" dirty="0" err="1" smtClean="0">
                <a:solidFill>
                  <a:schemeClr val="tx1"/>
                </a:solidFill>
              </a:rPr>
              <a:t>Bt</a:t>
            </a:r>
            <a:r>
              <a:rPr lang="en-US" sz="1800" dirty="0" smtClean="0">
                <a:solidFill>
                  <a:schemeClr val="tx1"/>
                </a:solidFill>
              </a:rPr>
              <a:t> corn does not show accumulation</a:t>
            </a:r>
            <a:endParaRPr lang="en-US" sz="1800" dirty="0">
              <a:solidFill>
                <a:schemeClr val="tx1"/>
              </a:solidFill>
            </a:endParaRPr>
          </a:p>
        </p:txBody>
      </p:sp>
      <p:pic>
        <p:nvPicPr>
          <p:cNvPr id="6146" name="Picture 2" descr="http://s0.geograph.org.uk/photos/69/82/698293_d9dbe17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28919" y="3645024"/>
            <a:ext cx="3936437" cy="29523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689298" y="5750711"/>
            <a:ext cx="3882702" cy="707886"/>
          </a:xfrm>
          <a:prstGeom prst="rect">
            <a:avLst/>
          </a:prstGeom>
          <a:noFill/>
          <a:ln w="19050">
            <a:solidFill>
              <a:schemeClr val="tx1">
                <a:lumMod val="50000"/>
                <a:lumOff val="50000"/>
              </a:schemeClr>
            </a:solidFill>
          </a:ln>
        </p:spPr>
        <p:txBody>
          <a:bodyPr wrap="square" rtlCol="0">
            <a:spAutoFit/>
          </a:bodyPr>
          <a:lstStyle/>
          <a:p>
            <a:pPr algn="ctr"/>
            <a:r>
              <a:rPr lang="en-US" sz="2000" b="1" dirty="0" err="1" smtClean="0"/>
              <a:t>Bt</a:t>
            </a:r>
            <a:r>
              <a:rPr lang="en-US" sz="2000" b="1" dirty="0" smtClean="0"/>
              <a:t> toxins persist for a very short period of time in the environment!</a:t>
            </a:r>
            <a:endParaRPr lang="en-US" sz="2000" b="1"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755650" y="549275"/>
            <a:ext cx="6480175" cy="503238"/>
          </a:xfrm>
          <a:extLst/>
        </p:spPr>
        <p:txBody>
          <a:bodyPr wrap="square" numCol="1" anchorCtr="0" compatLnSpc="1">
            <a:prstTxWarp prst="textNoShape">
              <a:avLst/>
            </a:prstTxWarp>
          </a:bodyPr>
          <a:lstStyle/>
          <a:p>
            <a:pPr eaLnBrk="1" hangingPunct="1">
              <a:defRPr/>
            </a:pPr>
            <a:r>
              <a:rPr lang="en-US" dirty="0"/>
              <a:t>How half truths can be </a:t>
            </a:r>
            <a:r>
              <a:rPr lang="en-US" dirty="0" smtClean="0"/>
              <a:t>misleading</a:t>
            </a:r>
            <a:endParaRPr lang="pt-PT" dirty="0" smtClean="0"/>
          </a:p>
        </p:txBody>
      </p:sp>
      <p:sp>
        <p:nvSpPr>
          <p:cNvPr id="6" name="Marcador de Posição do Texto 5"/>
          <p:cNvSpPr>
            <a:spLocks noGrp="1"/>
          </p:cNvSpPr>
          <p:nvPr>
            <p:ph type="body" idx="10"/>
          </p:nvPr>
        </p:nvSpPr>
        <p:spPr>
          <a:xfrm>
            <a:off x="683568" y="1743074"/>
            <a:ext cx="8136904" cy="677814"/>
          </a:xfrm>
        </p:spPr>
        <p:txBody>
          <a:bodyPr/>
          <a:lstStyle/>
          <a:p>
            <a:r>
              <a:rPr lang="en-US" sz="2600" dirty="0" smtClean="0"/>
              <a:t>“Fields </a:t>
            </a:r>
            <a:r>
              <a:rPr lang="en-US" sz="2600" dirty="0"/>
              <a:t>of </a:t>
            </a:r>
            <a:r>
              <a:rPr lang="en-US" sz="2600" dirty="0" err="1" smtClean="0"/>
              <a:t>Bt</a:t>
            </a:r>
            <a:r>
              <a:rPr lang="en-US" sz="2600" dirty="0" smtClean="0"/>
              <a:t> </a:t>
            </a:r>
            <a:r>
              <a:rPr lang="en-US" sz="2600" dirty="0"/>
              <a:t>plants show </a:t>
            </a:r>
            <a:r>
              <a:rPr lang="pt-PT" sz="2600" dirty="0" err="1" smtClean="0"/>
              <a:t>less</a:t>
            </a:r>
            <a:r>
              <a:rPr lang="pt-PT" sz="2600" dirty="0" smtClean="0"/>
              <a:t> </a:t>
            </a:r>
            <a:r>
              <a:rPr lang="en-US" sz="2600" dirty="0" smtClean="0"/>
              <a:t>diversity </a:t>
            </a:r>
            <a:r>
              <a:rPr lang="en-US" sz="2600" dirty="0"/>
              <a:t>of </a:t>
            </a:r>
            <a:r>
              <a:rPr lang="en-US" sz="2600" dirty="0" smtClean="0"/>
              <a:t>insect species</a:t>
            </a:r>
            <a:r>
              <a:rPr lang="pt-PT" sz="2600" dirty="0" smtClean="0"/>
              <a:t>!”</a:t>
            </a:r>
            <a:endParaRPr lang="en-US" sz="2600" dirty="0"/>
          </a:p>
          <a:p>
            <a:pPr eaLnBrk="1" fontAlgn="auto" hangingPunct="1">
              <a:spcAft>
                <a:spcPts val="0"/>
              </a:spcAft>
              <a:buFont typeface="Arial" pitchFamily="34" charset="0"/>
              <a:buNone/>
              <a:defRPr/>
            </a:pPr>
            <a:endParaRPr lang="pt-PT" sz="2400" dirty="0"/>
          </a:p>
        </p:txBody>
      </p:sp>
      <p:sp>
        <p:nvSpPr>
          <p:cNvPr id="7" name="Marcador de Posição do Texto 6"/>
          <p:cNvSpPr>
            <a:spLocks noGrp="1"/>
          </p:cNvSpPr>
          <p:nvPr>
            <p:ph type="body" idx="12"/>
          </p:nvPr>
        </p:nvSpPr>
        <p:spPr>
          <a:xfrm>
            <a:off x="827584" y="2348880"/>
            <a:ext cx="7704856" cy="1584176"/>
          </a:xfrm>
        </p:spPr>
        <p:txBody>
          <a:bodyPr/>
          <a:lstStyle/>
          <a:p>
            <a:pPr marL="285750" indent="-285750">
              <a:lnSpc>
                <a:spcPct val="100000"/>
              </a:lnSpc>
              <a:spcBef>
                <a:spcPts val="1000"/>
              </a:spcBef>
              <a:buFont typeface="Arial" panose="020B0604020202020204" pitchFamily="34" charset="0"/>
              <a:buChar char="•"/>
              <a:defRPr/>
            </a:pPr>
            <a:r>
              <a:rPr lang="en-US" sz="2000" dirty="0" smtClean="0">
                <a:solidFill>
                  <a:schemeClr val="tx1"/>
                </a:solidFill>
              </a:rPr>
              <a:t>Specific </a:t>
            </a:r>
            <a:r>
              <a:rPr lang="en-US" sz="2000" dirty="0" err="1" smtClean="0">
                <a:solidFill>
                  <a:schemeClr val="tx1"/>
                </a:solidFill>
              </a:rPr>
              <a:t>Bt</a:t>
            </a:r>
            <a:r>
              <a:rPr lang="en-US" sz="2000" dirty="0" smtClean="0">
                <a:solidFill>
                  <a:schemeClr val="tx1"/>
                </a:solidFill>
              </a:rPr>
              <a:t> toxins decrease the abundance </a:t>
            </a:r>
            <a:r>
              <a:rPr lang="en-US" sz="2000" dirty="0">
                <a:solidFill>
                  <a:schemeClr val="tx1"/>
                </a:solidFill>
              </a:rPr>
              <a:t>of </a:t>
            </a:r>
            <a:r>
              <a:rPr lang="en-US" sz="2000" dirty="0" smtClean="0">
                <a:solidFill>
                  <a:schemeClr val="tx1"/>
                </a:solidFill>
              </a:rPr>
              <a:t>either corn borer or bollworm </a:t>
            </a:r>
            <a:r>
              <a:rPr lang="en-US" sz="2000" dirty="0">
                <a:solidFill>
                  <a:schemeClr val="tx1"/>
                </a:solidFill>
              </a:rPr>
              <a:t>and </a:t>
            </a:r>
            <a:r>
              <a:rPr lang="en-US" sz="2000" dirty="0" smtClean="0">
                <a:solidFill>
                  <a:schemeClr val="tx1"/>
                </a:solidFill>
              </a:rPr>
              <a:t>aphids</a:t>
            </a:r>
            <a:endParaRPr lang="pt-PT" sz="2000" dirty="0">
              <a:solidFill>
                <a:schemeClr val="tx1"/>
              </a:solidFill>
            </a:endParaRPr>
          </a:p>
          <a:p>
            <a:pPr marL="285750" indent="-285750">
              <a:lnSpc>
                <a:spcPct val="100000"/>
              </a:lnSpc>
              <a:spcBef>
                <a:spcPts val="1000"/>
              </a:spcBef>
              <a:buFont typeface="Arial" panose="020B0604020202020204" pitchFamily="34" charset="0"/>
              <a:buChar char="•"/>
              <a:defRPr/>
            </a:pPr>
            <a:r>
              <a:rPr lang="en-US" sz="2000" dirty="0">
                <a:solidFill>
                  <a:schemeClr val="tx1"/>
                </a:solidFill>
              </a:rPr>
              <a:t>Studies show that neither monarch butterflies nor </a:t>
            </a:r>
            <a:r>
              <a:rPr lang="en-US" sz="2000" dirty="0" smtClean="0">
                <a:solidFill>
                  <a:schemeClr val="tx1"/>
                </a:solidFill>
              </a:rPr>
              <a:t>honeybees </a:t>
            </a:r>
            <a:r>
              <a:rPr lang="en-US" sz="2000" dirty="0">
                <a:solidFill>
                  <a:schemeClr val="tx1"/>
                </a:solidFill>
              </a:rPr>
              <a:t>are </a:t>
            </a:r>
            <a:r>
              <a:rPr lang="en-US" sz="2000" dirty="0" smtClean="0">
                <a:solidFill>
                  <a:schemeClr val="tx1"/>
                </a:solidFill>
              </a:rPr>
              <a:t>affected by current </a:t>
            </a:r>
            <a:r>
              <a:rPr lang="en-US" sz="2000" dirty="0" err="1" smtClean="0">
                <a:solidFill>
                  <a:schemeClr val="tx1"/>
                </a:solidFill>
              </a:rPr>
              <a:t>Bt</a:t>
            </a:r>
            <a:r>
              <a:rPr lang="en-US" sz="2000" dirty="0" smtClean="0">
                <a:solidFill>
                  <a:schemeClr val="tx1"/>
                </a:solidFill>
              </a:rPr>
              <a:t> </a:t>
            </a:r>
            <a:r>
              <a:rPr lang="en-US" sz="2000" dirty="0">
                <a:solidFill>
                  <a:schemeClr val="tx1"/>
                </a:solidFill>
              </a:rPr>
              <a:t>toxins</a:t>
            </a:r>
          </a:p>
          <a:p>
            <a:pPr marL="285750" indent="-285750">
              <a:lnSpc>
                <a:spcPct val="100000"/>
              </a:lnSpc>
              <a:buFont typeface="Arial" panose="020B0604020202020204" pitchFamily="34" charset="0"/>
              <a:buChar char="•"/>
              <a:defRPr/>
            </a:pPr>
            <a:endParaRPr lang="en-US" sz="2000" dirty="0" smtClean="0">
              <a:solidFill>
                <a:schemeClr val="tx1"/>
              </a:solidFill>
            </a:endParaRPr>
          </a:p>
          <a:p>
            <a:pPr marL="285750" indent="-285750">
              <a:lnSpc>
                <a:spcPct val="100000"/>
              </a:lnSpc>
              <a:buFont typeface="Arial" panose="020B0604020202020204" pitchFamily="34" charset="0"/>
              <a:buChar char="•"/>
              <a:defRPr/>
            </a:pPr>
            <a:endParaRPr lang="pt-PT" sz="2000" dirty="0" smtClean="0">
              <a:solidFill>
                <a:schemeClr val="tx1"/>
              </a:solidFill>
            </a:endParaRPr>
          </a:p>
          <a:p>
            <a:pPr marL="285750" indent="-285750">
              <a:lnSpc>
                <a:spcPct val="100000"/>
              </a:lnSpc>
              <a:buFont typeface="Arial" panose="020B0604020202020204" pitchFamily="34" charset="0"/>
              <a:buChar char="•"/>
              <a:defRPr/>
            </a:pPr>
            <a:endParaRPr lang="en-US" sz="2000" dirty="0" smtClean="0">
              <a:solidFill>
                <a:schemeClr val="tx1"/>
              </a:solidFill>
            </a:endParaRPr>
          </a:p>
        </p:txBody>
      </p:sp>
      <p:sp>
        <p:nvSpPr>
          <p:cNvPr id="2" name="CaixaDeTexto 1"/>
          <p:cNvSpPr txBox="1"/>
          <p:nvPr/>
        </p:nvSpPr>
        <p:spPr>
          <a:xfrm>
            <a:off x="3916552" y="5889605"/>
            <a:ext cx="4968552" cy="707886"/>
          </a:xfrm>
          <a:prstGeom prst="rect">
            <a:avLst/>
          </a:prstGeom>
          <a:noFill/>
          <a:ln w="19050">
            <a:solidFill>
              <a:schemeClr val="tx1">
                <a:lumMod val="50000"/>
                <a:lumOff val="50000"/>
              </a:schemeClr>
            </a:solidFill>
          </a:ln>
        </p:spPr>
        <p:txBody>
          <a:bodyPr wrap="square" rtlCol="0">
            <a:spAutoFit/>
          </a:bodyPr>
          <a:lstStyle/>
          <a:p>
            <a:pPr algn="ctr"/>
            <a:r>
              <a:rPr lang="en-US" sz="2000" b="1" dirty="0" smtClean="0"/>
              <a:t>Fields of BT plants show less pest damages…</a:t>
            </a:r>
          </a:p>
          <a:p>
            <a:pPr algn="ctr"/>
            <a:r>
              <a:rPr lang="en-US" sz="2000" b="1" dirty="0" smtClean="0"/>
              <a:t> and increased insect biodiversity!</a:t>
            </a:r>
            <a:endParaRPr lang="en-US" sz="2000" b="1" dirty="0"/>
          </a:p>
        </p:txBody>
      </p:sp>
      <p:pic>
        <p:nvPicPr>
          <p:cNvPr id="7170" name="Picture 2" descr="http://www.sapecagro.es/contenido_dinamico/noticia/23284-Algodon.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35998" y="4059070"/>
            <a:ext cx="3384376" cy="25382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2" descr="https://c402277.ssl.cf1.rackcdn.com/photos/8284/images/cropped/ButterflySizeFINAL-mobile.png?142238210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56176" y="3861048"/>
            <a:ext cx="2239525" cy="1672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3488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755650" y="549275"/>
            <a:ext cx="6480175" cy="503238"/>
          </a:xfrm>
          <a:extLst/>
        </p:spPr>
        <p:txBody>
          <a:bodyPr wrap="square" numCol="1" anchorCtr="0" compatLnSpc="1">
            <a:prstTxWarp prst="textNoShape">
              <a:avLst/>
            </a:prstTxWarp>
          </a:bodyPr>
          <a:lstStyle/>
          <a:p>
            <a:pPr eaLnBrk="1" hangingPunct="1">
              <a:defRPr/>
            </a:pPr>
            <a:r>
              <a:rPr lang="en-US" dirty="0"/>
              <a:t>How half truths can be misleading</a:t>
            </a:r>
            <a:endParaRPr lang="pt-PT" dirty="0" smtClean="0"/>
          </a:p>
        </p:txBody>
      </p:sp>
      <p:sp>
        <p:nvSpPr>
          <p:cNvPr id="6" name="Marcador de Posição do Texto 5"/>
          <p:cNvSpPr>
            <a:spLocks noGrp="1"/>
          </p:cNvSpPr>
          <p:nvPr>
            <p:ph type="body" idx="10"/>
          </p:nvPr>
        </p:nvSpPr>
        <p:spPr>
          <a:xfrm>
            <a:off x="755650" y="1743074"/>
            <a:ext cx="7776790" cy="533797"/>
          </a:xfrm>
        </p:spPr>
        <p:txBody>
          <a:bodyPr/>
          <a:lstStyle/>
          <a:p>
            <a:r>
              <a:rPr lang="en-US" sz="2600" dirty="0" smtClean="0"/>
              <a:t>“Studies show </a:t>
            </a:r>
            <a:r>
              <a:rPr lang="en-US" sz="2600" dirty="0"/>
              <a:t>gene </a:t>
            </a:r>
            <a:r>
              <a:rPr lang="en-US" sz="2600" dirty="0" smtClean="0"/>
              <a:t>transfer </a:t>
            </a:r>
            <a:r>
              <a:rPr lang="en-US" sz="2600" dirty="0"/>
              <a:t>to wild </a:t>
            </a:r>
            <a:r>
              <a:rPr lang="en-US" sz="2600" dirty="0" smtClean="0"/>
              <a:t>varieties!”</a:t>
            </a:r>
            <a:endParaRPr lang="en-US" sz="2600" dirty="0"/>
          </a:p>
          <a:p>
            <a:pPr eaLnBrk="1" fontAlgn="auto" hangingPunct="1">
              <a:spcAft>
                <a:spcPts val="0"/>
              </a:spcAft>
              <a:buFont typeface="Arial" pitchFamily="34" charset="0"/>
              <a:buNone/>
              <a:defRPr/>
            </a:pPr>
            <a:endParaRPr lang="pt-PT" sz="2600" dirty="0"/>
          </a:p>
        </p:txBody>
      </p:sp>
      <p:sp>
        <p:nvSpPr>
          <p:cNvPr id="7" name="Marcador de Posição do Texto 6"/>
          <p:cNvSpPr>
            <a:spLocks noGrp="1"/>
          </p:cNvSpPr>
          <p:nvPr>
            <p:ph type="body" idx="12"/>
          </p:nvPr>
        </p:nvSpPr>
        <p:spPr>
          <a:xfrm>
            <a:off x="755576" y="2348880"/>
            <a:ext cx="7848872" cy="2448272"/>
          </a:xfrm>
        </p:spPr>
        <p:txBody>
          <a:bodyPr/>
          <a:lstStyle/>
          <a:p>
            <a:pPr marL="285750" indent="-285750">
              <a:lnSpc>
                <a:spcPct val="100000"/>
              </a:lnSpc>
              <a:spcBef>
                <a:spcPts val="1000"/>
              </a:spcBef>
              <a:buFont typeface="Arial" panose="020B0604020202020204" pitchFamily="34" charset="0"/>
              <a:buChar char="•"/>
              <a:defRPr/>
            </a:pPr>
            <a:r>
              <a:rPr lang="en-US" sz="2000" dirty="0" smtClean="0">
                <a:solidFill>
                  <a:schemeClr val="tx1"/>
                </a:solidFill>
              </a:rPr>
              <a:t>In 2001, a study from a highly renowned scientific magazine (Nature) stated that transgenic material was transferred to wild corn landraces </a:t>
            </a:r>
            <a:endParaRPr lang="pt-PT" sz="2000" dirty="0" smtClean="0">
              <a:solidFill>
                <a:schemeClr val="tx1"/>
              </a:solidFill>
            </a:endParaRPr>
          </a:p>
          <a:p>
            <a:pPr marL="285750" indent="-285750">
              <a:lnSpc>
                <a:spcPct val="100000"/>
              </a:lnSpc>
              <a:spcBef>
                <a:spcPts val="1000"/>
              </a:spcBef>
              <a:buFont typeface="Arial" panose="020B0604020202020204" pitchFamily="34" charset="0"/>
              <a:buChar char="•"/>
              <a:defRPr/>
            </a:pPr>
            <a:r>
              <a:rPr lang="en-US" sz="2000" dirty="0" smtClean="0">
                <a:solidFill>
                  <a:schemeClr val="tx1"/>
                </a:solidFill>
              </a:rPr>
              <a:t>However, in an unprecedented communication, Nature </a:t>
            </a:r>
            <a:r>
              <a:rPr lang="en-US" sz="2000" dirty="0">
                <a:solidFill>
                  <a:schemeClr val="tx1"/>
                </a:solidFill>
              </a:rPr>
              <a:t>published </a:t>
            </a:r>
            <a:endParaRPr lang="en-US" sz="2000" dirty="0" smtClean="0">
              <a:solidFill>
                <a:schemeClr val="tx1"/>
              </a:solidFill>
            </a:endParaRPr>
          </a:p>
          <a:p>
            <a:pPr>
              <a:lnSpc>
                <a:spcPct val="100000"/>
              </a:lnSpc>
              <a:defRPr/>
            </a:pPr>
            <a:r>
              <a:rPr lang="en-US" sz="2000" dirty="0">
                <a:solidFill>
                  <a:schemeClr val="tx1"/>
                </a:solidFill>
              </a:rPr>
              <a:t> </a:t>
            </a:r>
            <a:r>
              <a:rPr lang="en-US" sz="2000" dirty="0" smtClean="0">
                <a:solidFill>
                  <a:schemeClr val="tx1"/>
                </a:solidFill>
              </a:rPr>
              <a:t>    "</a:t>
            </a:r>
            <a:r>
              <a:rPr lang="en-US" sz="2000" dirty="0">
                <a:solidFill>
                  <a:schemeClr val="tx1"/>
                </a:solidFill>
              </a:rPr>
              <a:t>the evidence available is not sufficient to justify the publication of </a:t>
            </a:r>
            <a:endParaRPr lang="en-US" sz="2000" dirty="0" smtClean="0">
              <a:solidFill>
                <a:schemeClr val="tx1"/>
              </a:solidFill>
            </a:endParaRPr>
          </a:p>
          <a:p>
            <a:pPr>
              <a:lnSpc>
                <a:spcPct val="100000"/>
              </a:lnSpc>
              <a:defRPr/>
            </a:pPr>
            <a:r>
              <a:rPr lang="en-US" sz="2000" dirty="0">
                <a:solidFill>
                  <a:schemeClr val="tx1"/>
                </a:solidFill>
              </a:rPr>
              <a:t> </a:t>
            </a:r>
            <a:r>
              <a:rPr lang="en-US" sz="2000" dirty="0" smtClean="0">
                <a:solidFill>
                  <a:schemeClr val="tx1"/>
                </a:solidFill>
              </a:rPr>
              <a:t>     the </a:t>
            </a:r>
            <a:r>
              <a:rPr lang="en-US" sz="2000" dirty="0">
                <a:solidFill>
                  <a:schemeClr val="tx1"/>
                </a:solidFill>
              </a:rPr>
              <a:t>original paper."</a:t>
            </a:r>
            <a:endParaRPr lang="pt-PT" sz="2000" dirty="0" smtClean="0">
              <a:solidFill>
                <a:schemeClr val="tx1"/>
              </a:solidFill>
            </a:endParaRPr>
          </a:p>
          <a:p>
            <a:pPr marL="285750" indent="-285750">
              <a:lnSpc>
                <a:spcPct val="100000"/>
              </a:lnSpc>
              <a:spcBef>
                <a:spcPts val="1000"/>
              </a:spcBef>
              <a:buFont typeface="Arial" panose="020B0604020202020204" pitchFamily="34" charset="0"/>
              <a:buChar char="•"/>
              <a:defRPr/>
            </a:pPr>
            <a:endParaRPr lang="en-US" sz="2000" dirty="0" smtClean="0">
              <a:solidFill>
                <a:schemeClr val="tx1"/>
              </a:solidFill>
            </a:endParaRPr>
          </a:p>
        </p:txBody>
      </p:sp>
      <p:sp>
        <p:nvSpPr>
          <p:cNvPr id="2" name="CaixaDeTexto 1"/>
          <p:cNvSpPr txBox="1"/>
          <p:nvPr/>
        </p:nvSpPr>
        <p:spPr>
          <a:xfrm>
            <a:off x="539552" y="5589240"/>
            <a:ext cx="4896544" cy="1015663"/>
          </a:xfrm>
          <a:prstGeom prst="rect">
            <a:avLst/>
          </a:prstGeom>
          <a:noFill/>
          <a:ln w="19050">
            <a:solidFill>
              <a:schemeClr val="tx1">
                <a:lumMod val="50000"/>
                <a:lumOff val="50000"/>
              </a:schemeClr>
            </a:solidFill>
          </a:ln>
        </p:spPr>
        <p:txBody>
          <a:bodyPr wrap="square" rtlCol="0">
            <a:spAutoFit/>
          </a:bodyPr>
          <a:lstStyle/>
          <a:p>
            <a:pPr algn="ctr"/>
            <a:r>
              <a:rPr lang="en-US" sz="2000" b="1" dirty="0" smtClean="0"/>
              <a:t>A study referring horizontal gene transfer </a:t>
            </a:r>
          </a:p>
          <a:p>
            <a:pPr algn="ctr"/>
            <a:r>
              <a:rPr lang="en-US" sz="2000" b="1" dirty="0" smtClean="0"/>
              <a:t>between GMO and non-GMO plants </a:t>
            </a:r>
          </a:p>
          <a:p>
            <a:pPr algn="ctr"/>
            <a:r>
              <a:rPr lang="en-US" sz="2000" b="1" dirty="0" smtClean="0"/>
              <a:t>was discredited</a:t>
            </a:r>
            <a:r>
              <a:rPr lang="en-US" sz="2000" b="1" dirty="0"/>
              <a:t>!</a:t>
            </a:r>
          </a:p>
        </p:txBody>
      </p:sp>
      <p:pic>
        <p:nvPicPr>
          <p:cNvPr id="8194" name="Picture 2" descr="http://www.greenpeace.org/international/Global/international/planet-2/image/2004/9/landraces-varieties-of-mexican-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00927" y="4365104"/>
            <a:ext cx="3291553" cy="22547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2305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4"/>
          <p:cNvSpPr>
            <a:spLocks noGrp="1"/>
          </p:cNvSpPr>
          <p:nvPr>
            <p:ph type="title"/>
          </p:nvPr>
        </p:nvSpPr>
        <p:spPr bwMode="auto">
          <a:xfrm>
            <a:off x="755650" y="549275"/>
            <a:ext cx="6480175" cy="503238"/>
          </a:xfrm>
          <a:extLst/>
        </p:spPr>
        <p:txBody>
          <a:bodyPr wrap="square" numCol="1" anchorCtr="0" compatLnSpc="1">
            <a:prstTxWarp prst="textNoShape">
              <a:avLst/>
            </a:prstTxWarp>
          </a:bodyPr>
          <a:lstStyle/>
          <a:p>
            <a:pPr eaLnBrk="1" hangingPunct="1">
              <a:defRPr/>
            </a:pPr>
            <a:r>
              <a:rPr lang="en-US" dirty="0"/>
              <a:t>How half truths can be misleading</a:t>
            </a:r>
            <a:endParaRPr lang="pt-PT" dirty="0" smtClean="0"/>
          </a:p>
        </p:txBody>
      </p:sp>
      <p:sp>
        <p:nvSpPr>
          <p:cNvPr id="6" name="Marcador de Posição do Texto 5"/>
          <p:cNvSpPr>
            <a:spLocks noGrp="1"/>
          </p:cNvSpPr>
          <p:nvPr>
            <p:ph type="body" idx="10"/>
          </p:nvPr>
        </p:nvSpPr>
        <p:spPr>
          <a:xfrm>
            <a:off x="611560" y="1743075"/>
            <a:ext cx="8208838" cy="461789"/>
          </a:xfrm>
        </p:spPr>
        <p:txBody>
          <a:bodyPr/>
          <a:lstStyle/>
          <a:p>
            <a:r>
              <a:rPr lang="en-US" sz="2600" dirty="0" smtClean="0"/>
              <a:t>“Target </a:t>
            </a:r>
            <a:r>
              <a:rPr lang="en-US" sz="2600" dirty="0"/>
              <a:t>insects can develop a fast resistance to BT toxins</a:t>
            </a:r>
            <a:r>
              <a:rPr lang="en-US" sz="2600" dirty="0" smtClean="0"/>
              <a:t>!”</a:t>
            </a:r>
            <a:endParaRPr lang="en-US" sz="2600" dirty="0"/>
          </a:p>
          <a:p>
            <a:pPr eaLnBrk="1" fontAlgn="auto" hangingPunct="1">
              <a:spcAft>
                <a:spcPts val="0"/>
              </a:spcAft>
              <a:buFont typeface="Arial" pitchFamily="34" charset="0"/>
              <a:buNone/>
              <a:defRPr/>
            </a:pPr>
            <a:endParaRPr lang="pt-PT" sz="2600" dirty="0"/>
          </a:p>
        </p:txBody>
      </p:sp>
      <p:sp>
        <p:nvSpPr>
          <p:cNvPr id="7" name="Marcador de Posição do Texto 6"/>
          <p:cNvSpPr>
            <a:spLocks noGrp="1"/>
          </p:cNvSpPr>
          <p:nvPr>
            <p:ph type="body" idx="12"/>
          </p:nvPr>
        </p:nvSpPr>
        <p:spPr>
          <a:xfrm>
            <a:off x="899592" y="2348881"/>
            <a:ext cx="7704856" cy="1008111"/>
          </a:xfrm>
        </p:spPr>
        <p:txBody>
          <a:bodyPr/>
          <a:lstStyle/>
          <a:p>
            <a:pPr marL="285750" indent="-285750">
              <a:lnSpc>
                <a:spcPct val="100000"/>
              </a:lnSpc>
              <a:spcBef>
                <a:spcPts val="1000"/>
              </a:spcBef>
              <a:buFont typeface="Arial" panose="020B0604020202020204" pitchFamily="34" charset="0"/>
              <a:buChar char="•"/>
              <a:defRPr/>
            </a:pPr>
            <a:r>
              <a:rPr lang="en-US" sz="2000" dirty="0" smtClean="0">
                <a:solidFill>
                  <a:schemeClr val="tx1"/>
                </a:solidFill>
              </a:rPr>
              <a:t>Overuse of BT </a:t>
            </a:r>
            <a:r>
              <a:rPr lang="en-US" sz="2000" dirty="0">
                <a:solidFill>
                  <a:schemeClr val="tx1"/>
                </a:solidFill>
              </a:rPr>
              <a:t>plants </a:t>
            </a:r>
            <a:r>
              <a:rPr lang="en-US" sz="2000" dirty="0" smtClean="0">
                <a:solidFill>
                  <a:schemeClr val="tx1"/>
                </a:solidFill>
              </a:rPr>
              <a:t>can produce </a:t>
            </a:r>
            <a:r>
              <a:rPr lang="en-US" sz="2000" dirty="0">
                <a:solidFill>
                  <a:schemeClr val="tx1"/>
                </a:solidFill>
              </a:rPr>
              <a:t>pests resistant to </a:t>
            </a:r>
            <a:r>
              <a:rPr lang="en-US" sz="2000" dirty="0" smtClean="0">
                <a:solidFill>
                  <a:schemeClr val="tx1"/>
                </a:solidFill>
              </a:rPr>
              <a:t>BT toxins</a:t>
            </a:r>
            <a:endParaRPr lang="pt-PT" sz="2000" dirty="0" smtClean="0">
              <a:solidFill>
                <a:schemeClr val="tx1"/>
              </a:solidFill>
            </a:endParaRPr>
          </a:p>
          <a:p>
            <a:pPr marL="285750" indent="-285750">
              <a:lnSpc>
                <a:spcPct val="100000"/>
              </a:lnSpc>
              <a:spcBef>
                <a:spcPts val="1000"/>
              </a:spcBef>
              <a:buFont typeface="Arial" panose="020B0604020202020204" pitchFamily="34" charset="0"/>
              <a:buChar char="•"/>
              <a:defRPr/>
            </a:pPr>
            <a:r>
              <a:rPr lang="en-US" sz="2000" dirty="0" smtClean="0">
                <a:solidFill>
                  <a:schemeClr val="tx1"/>
                </a:solidFill>
              </a:rPr>
              <a:t>High </a:t>
            </a:r>
            <a:r>
              <a:rPr lang="en-US" sz="2000" dirty="0" err="1" smtClean="0">
                <a:solidFill>
                  <a:schemeClr val="tx1"/>
                </a:solidFill>
              </a:rPr>
              <a:t>Bt</a:t>
            </a:r>
            <a:r>
              <a:rPr lang="en-US" sz="2000" dirty="0" smtClean="0">
                <a:solidFill>
                  <a:schemeClr val="tx1"/>
                </a:solidFill>
              </a:rPr>
              <a:t> toxin production and a refuge strategy, reduce this problem</a:t>
            </a:r>
          </a:p>
          <a:p>
            <a:pPr marL="285750" indent="-285750">
              <a:lnSpc>
                <a:spcPct val="100000"/>
              </a:lnSpc>
              <a:spcBef>
                <a:spcPts val="1000"/>
              </a:spcBef>
              <a:buFont typeface="Arial" panose="020B0604020202020204" pitchFamily="34" charset="0"/>
              <a:buChar char="•"/>
              <a:defRPr/>
            </a:pPr>
            <a:endParaRPr lang="pt-PT" sz="2000" dirty="0" smtClean="0">
              <a:solidFill>
                <a:schemeClr val="tx1"/>
              </a:solidFill>
            </a:endParaRPr>
          </a:p>
          <a:p>
            <a:pPr marL="285750" indent="-285750">
              <a:lnSpc>
                <a:spcPct val="100000"/>
              </a:lnSpc>
              <a:spcBef>
                <a:spcPts val="1000"/>
              </a:spcBef>
              <a:buFont typeface="Arial" panose="020B0604020202020204" pitchFamily="34" charset="0"/>
              <a:buChar char="•"/>
              <a:defRPr/>
            </a:pPr>
            <a:endParaRPr lang="en-US" sz="2000" dirty="0" smtClean="0">
              <a:solidFill>
                <a:schemeClr val="tx1"/>
              </a:solidFill>
            </a:endParaRPr>
          </a:p>
        </p:txBody>
      </p:sp>
      <p:sp>
        <p:nvSpPr>
          <p:cNvPr id="2" name="CaixaDeTexto 1"/>
          <p:cNvSpPr txBox="1"/>
          <p:nvPr/>
        </p:nvSpPr>
        <p:spPr>
          <a:xfrm>
            <a:off x="5364088" y="5761725"/>
            <a:ext cx="3600400" cy="1015663"/>
          </a:xfrm>
          <a:prstGeom prst="rect">
            <a:avLst/>
          </a:prstGeom>
          <a:noFill/>
          <a:ln w="19050">
            <a:solidFill>
              <a:schemeClr val="tx1">
                <a:lumMod val="50000"/>
                <a:lumOff val="50000"/>
              </a:schemeClr>
            </a:solidFill>
          </a:ln>
        </p:spPr>
        <p:txBody>
          <a:bodyPr wrap="square" rtlCol="0">
            <a:spAutoFit/>
          </a:bodyPr>
          <a:lstStyle/>
          <a:p>
            <a:pPr algn="ctr"/>
            <a:r>
              <a:rPr lang="en-US" sz="2000" b="1" dirty="0" smtClean="0"/>
              <a:t>Target insects develop fast resistance if the high dose /refuge strategy is not applied!</a:t>
            </a:r>
            <a:endParaRPr lang="en-US" sz="2000" b="1" dirty="0"/>
          </a:p>
        </p:txBody>
      </p:sp>
      <p:pic>
        <p:nvPicPr>
          <p:cNvPr id="9218" name="Picture 2" descr="Insect resistance management (IRM) high dose and refuge strategy assumes resistance is recessive."/>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23528" y="3573015"/>
            <a:ext cx="4896544" cy="31128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5433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TQ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2057</TotalTime>
  <Words>1804</Words>
  <Application>Microsoft Macintosh PowerPoint</Application>
  <PresentationFormat>On-screen Show (4:3)</PresentationFormat>
  <Paragraphs>156</Paragraphs>
  <Slides>14</Slides>
  <Notes>13</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ITQB</vt:lpstr>
      <vt:lpstr>Modelo de apresentação personalizado</vt:lpstr>
      <vt:lpstr>2_Modelo de apresentação personalizado</vt:lpstr>
      <vt:lpstr>1_Modelo de apresentação personalizado</vt:lpstr>
      <vt:lpstr>PowerPoint Presentation</vt:lpstr>
      <vt:lpstr>Problem: insects eat and damage plants</vt:lpstr>
      <vt:lpstr>Acting mode of the Bt toxin</vt:lpstr>
      <vt:lpstr>Production of GM Bt-plants</vt:lpstr>
      <vt:lpstr>Are Bt plants creating new problems?</vt:lpstr>
      <vt:lpstr>How half-truths can be misleading…</vt:lpstr>
      <vt:lpstr>How half truths can be misleading</vt:lpstr>
      <vt:lpstr>How half truths can be misleading</vt:lpstr>
      <vt:lpstr>How half truths can be misleading</vt:lpstr>
      <vt:lpstr>How half truths can be misleading</vt:lpstr>
      <vt:lpstr>The correct sentences should be:</vt:lpstr>
      <vt:lpstr>The cultivation of Bt plants is widely spread</vt:lpstr>
      <vt:lpstr>The final message </vt:lpstr>
      <vt:lpstr>Relevant scientific literature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Liliana Faria</dc:creator>
  <cp:lastModifiedBy>Margarida Oliveira</cp:lastModifiedBy>
  <cp:revision>203</cp:revision>
  <cp:lastPrinted>2011-04-04T15:52:01Z</cp:lastPrinted>
  <dcterms:created xsi:type="dcterms:W3CDTF">2010-12-16T09:53:28Z</dcterms:created>
  <dcterms:modified xsi:type="dcterms:W3CDTF">2016-09-05T22:14:57Z</dcterms:modified>
</cp:coreProperties>
</file>