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19"/>
  </p:notesMasterIdLst>
  <p:sldIdLst>
    <p:sldId id="273" r:id="rId5"/>
    <p:sldId id="264" r:id="rId6"/>
    <p:sldId id="274" r:id="rId7"/>
    <p:sldId id="275" r:id="rId8"/>
    <p:sldId id="276" r:id="rId9"/>
    <p:sldId id="265" r:id="rId10"/>
    <p:sldId id="278" r:id="rId11"/>
    <p:sldId id="279" r:id="rId12"/>
    <p:sldId id="280" r:id="rId13"/>
    <p:sldId id="281" r:id="rId14"/>
    <p:sldId id="277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600"/>
    <a:srgbClr val="FF9900"/>
    <a:srgbClr val="8FBC00"/>
    <a:srgbClr val="FF6600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4759" autoAdjust="0"/>
  </p:normalViewPr>
  <p:slideViewPr>
    <p:cSldViewPr>
      <p:cViewPr varScale="1">
        <p:scale>
          <a:sx n="63" d="100"/>
          <a:sy n="63" d="100"/>
        </p:scale>
        <p:origin x="9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696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noProof="0" dirty="0" err="1" smtClean="0"/>
              <a:t>Diferentes</a:t>
            </a:r>
            <a:r>
              <a:rPr lang="en-US" i="0" baseline="0" noProof="0" dirty="0" smtClean="0"/>
              <a:t> </a:t>
            </a:r>
            <a:r>
              <a:rPr lang="en-US" i="0" baseline="0" noProof="0" dirty="0" err="1" smtClean="0"/>
              <a:t>estirpes</a:t>
            </a:r>
            <a:r>
              <a:rPr lang="en-US" i="0" baseline="0" noProof="0" dirty="0" smtClean="0"/>
              <a:t> de </a:t>
            </a:r>
            <a:r>
              <a:rPr lang="en-US" i="1" noProof="0" dirty="0" smtClean="0"/>
              <a:t>Bacillus thuringiensis </a:t>
            </a:r>
            <a:r>
              <a:rPr lang="en-US" baseline="0" noProof="0" dirty="0" err="1" smtClean="0"/>
              <a:t>produzem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diferentes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toxinas</a:t>
            </a:r>
            <a:r>
              <a:rPr lang="en-US" baseline="0" noProof="0" dirty="0" smtClean="0"/>
              <a:t> Bt e </a:t>
            </a:r>
            <a:r>
              <a:rPr lang="en-US" baseline="0" noProof="0" dirty="0" err="1" smtClean="0"/>
              <a:t>algumas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podem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mesmo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prejudiciais</a:t>
            </a:r>
            <a:r>
              <a:rPr lang="en-US" baseline="0" noProof="0" dirty="0" smtClean="0"/>
              <a:t> para as </a:t>
            </a:r>
            <a:r>
              <a:rPr lang="en-US" baseline="0" noProof="0" dirty="0" err="1" smtClean="0"/>
              <a:t>pessoas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Contudo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só</a:t>
            </a:r>
            <a:r>
              <a:rPr lang="en-US" baseline="0" noProof="0" dirty="0" smtClean="0"/>
              <a:t> as </a:t>
            </a:r>
            <a:r>
              <a:rPr lang="en-US" baseline="0" noProof="0" dirty="0" err="1" smtClean="0"/>
              <a:t>toxinas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específicas</a:t>
            </a:r>
            <a:r>
              <a:rPr lang="en-US" baseline="0" noProof="0" dirty="0" smtClean="0"/>
              <a:t> contra as </a:t>
            </a:r>
            <a:r>
              <a:rPr lang="en-US" baseline="0" noProof="0" dirty="0" err="1" smtClean="0"/>
              <a:t>pragas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agrícolas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usadas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transgénicas</a:t>
            </a:r>
            <a:r>
              <a:rPr lang="en-US" baseline="0" noProof="0" dirty="0" smtClean="0"/>
              <a:t> (e </a:t>
            </a:r>
            <a:r>
              <a:rPr lang="en-US" baseline="0" noProof="0" dirty="0" err="1" smtClean="0"/>
              <a:t>sujeitas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apertado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controlo</a:t>
            </a:r>
            <a:r>
              <a:rPr lang="en-US" baseline="0" noProof="0" dirty="0" smtClean="0"/>
              <a:t>). </a:t>
            </a:r>
          </a:p>
          <a:p>
            <a:endParaRPr lang="en-US" baseline="0" noProof="0" dirty="0" smtClean="0"/>
          </a:p>
          <a:p>
            <a:r>
              <a:rPr lang="en-US" baseline="0" noProof="0" dirty="0" err="1" smtClean="0"/>
              <a:t>Consequentemente</a:t>
            </a:r>
            <a:r>
              <a:rPr lang="en-US" baseline="0" noProof="0" dirty="0" smtClean="0"/>
              <a:t>, as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Bt </a:t>
            </a:r>
            <a:r>
              <a:rPr lang="en-US" baseline="0" noProof="0" dirty="0" err="1" smtClean="0"/>
              <a:t>só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produzem</a:t>
            </a:r>
            <a:r>
              <a:rPr lang="en-US" baseline="0" noProof="0" dirty="0" smtClean="0"/>
              <a:t> as </a:t>
            </a:r>
            <a:r>
              <a:rPr lang="en-US" baseline="0" noProof="0" dirty="0" err="1" smtClean="0"/>
              <a:t>toxinas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específicas</a:t>
            </a:r>
            <a:r>
              <a:rPr lang="en-US" baseline="0" noProof="0" dirty="0" smtClean="0"/>
              <a:t> contra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insectos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nocivos</a:t>
            </a:r>
            <a:r>
              <a:rPr lang="en-US" baseline="0" noProof="0" dirty="0" smtClean="0"/>
              <a:t> e </a:t>
            </a:r>
            <a:r>
              <a:rPr lang="en-US" baseline="0" noProof="0" dirty="0" err="1" smtClean="0"/>
              <a:t>não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prejudiciais</a:t>
            </a:r>
            <a:r>
              <a:rPr lang="en-US" baseline="0" noProof="0" dirty="0" smtClean="0"/>
              <a:t> para as </a:t>
            </a:r>
            <a:r>
              <a:rPr lang="en-US" baseline="0" noProof="0" dirty="0" err="1" smtClean="0"/>
              <a:t>pessoas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ou</a:t>
            </a:r>
            <a:r>
              <a:rPr lang="en-US" baseline="0" noProof="0" dirty="0" smtClean="0"/>
              <a:t> outros </a:t>
            </a:r>
            <a:r>
              <a:rPr lang="en-US" baseline="0" noProof="0" dirty="0" err="1" smtClean="0"/>
              <a:t>vertebrados</a:t>
            </a:r>
            <a:r>
              <a:rPr lang="en-US" baseline="0" noProof="0" dirty="0" smtClean="0"/>
              <a:t>.</a:t>
            </a:r>
          </a:p>
          <a:p>
            <a:endParaRPr lang="pt-PT" baseline="0" noProof="0" dirty="0" smtClean="0"/>
          </a:p>
          <a:p>
            <a:endParaRPr lang="pt-PT" baseline="0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4350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419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As </a:t>
            </a:r>
            <a:r>
              <a:rPr lang="en-US" noProof="0" dirty="0" err="1" smtClean="0"/>
              <a:t>plantas</a:t>
            </a:r>
            <a:r>
              <a:rPr lang="en-US" noProof="0" dirty="0" smtClean="0"/>
              <a:t> Bt </a:t>
            </a:r>
            <a:r>
              <a:rPr lang="en-US" noProof="0" dirty="0" err="1" smtClean="0"/>
              <a:t>já</a:t>
            </a:r>
            <a:r>
              <a:rPr lang="en-US" noProof="0" dirty="0" smtClean="0"/>
              <a:t> </a:t>
            </a:r>
            <a:r>
              <a:rPr lang="en-US" noProof="0" dirty="0" err="1" smtClean="0"/>
              <a:t>são</a:t>
            </a:r>
            <a:r>
              <a:rPr lang="en-US" noProof="0" dirty="0" smtClean="0"/>
              <a:t> </a:t>
            </a:r>
            <a:r>
              <a:rPr lang="en-US" noProof="0" dirty="0" err="1" smtClean="0"/>
              <a:t>usadas</a:t>
            </a:r>
            <a:r>
              <a:rPr lang="en-US" noProof="0" dirty="0" smtClean="0"/>
              <a:t> </a:t>
            </a:r>
            <a:r>
              <a:rPr lang="en-US" noProof="0" dirty="0" err="1" smtClean="0"/>
              <a:t>há</a:t>
            </a:r>
            <a:r>
              <a:rPr lang="en-US" noProof="0" dirty="0" smtClean="0"/>
              <a:t> 15 </a:t>
            </a:r>
            <a:r>
              <a:rPr lang="en-US" noProof="0" dirty="0" err="1" smtClean="0"/>
              <a:t>anos</a:t>
            </a:r>
            <a:r>
              <a:rPr lang="en-US" noProof="0" dirty="0" smtClean="0"/>
              <a:t> e </a:t>
            </a:r>
            <a:r>
              <a:rPr lang="en-US" noProof="0" dirty="0" err="1" smtClean="0"/>
              <a:t>têm</a:t>
            </a:r>
            <a:r>
              <a:rPr lang="en-US" noProof="0" dirty="0" smtClean="0"/>
              <a:t> </a:t>
            </a:r>
            <a:r>
              <a:rPr lang="en-US" noProof="0" dirty="0" err="1" smtClean="0"/>
              <a:t>sido</a:t>
            </a:r>
            <a:r>
              <a:rPr lang="en-US" noProof="0" dirty="0" smtClean="0"/>
              <a:t> </a:t>
            </a:r>
            <a:r>
              <a:rPr lang="en-US" noProof="0" dirty="0" err="1" smtClean="0"/>
              <a:t>muito</a:t>
            </a:r>
            <a:r>
              <a:rPr lang="en-US" noProof="0" dirty="0" smtClean="0"/>
              <a:t> </a:t>
            </a:r>
            <a:r>
              <a:rPr lang="en-US" noProof="0" dirty="0" err="1" smtClean="0"/>
              <a:t>bem</a:t>
            </a:r>
            <a:r>
              <a:rPr lang="en-US" noProof="0" dirty="0" smtClean="0"/>
              <a:t> </a:t>
            </a:r>
            <a:r>
              <a:rPr lang="en-US" noProof="0" dirty="0" err="1" smtClean="0"/>
              <a:t>aceites</a:t>
            </a:r>
            <a:r>
              <a:rPr lang="en-US" noProof="0" dirty="0" smtClean="0"/>
              <a:t> </a:t>
            </a:r>
            <a:r>
              <a:rPr lang="en-US" noProof="0" dirty="0" err="1" smtClean="0"/>
              <a:t>pelos</a:t>
            </a:r>
            <a:r>
              <a:rPr lang="en-US" noProof="0" dirty="0" smtClean="0"/>
              <a:t> </a:t>
            </a:r>
            <a:r>
              <a:rPr lang="en-US" noProof="0" dirty="0" err="1" smtClean="0"/>
              <a:t>agricultores</a:t>
            </a:r>
            <a:r>
              <a:rPr lang="en-US" baseline="0" noProof="0" dirty="0" smtClean="0"/>
              <a:t>. </a:t>
            </a:r>
          </a:p>
          <a:p>
            <a:r>
              <a:rPr lang="en-US" baseline="0" noProof="0" dirty="0" err="1" smtClean="0"/>
              <a:t>Cerca</a:t>
            </a:r>
            <a:r>
              <a:rPr lang="en-US" baseline="0" noProof="0" dirty="0" smtClean="0"/>
              <a:t> de 26, 49 and 77 % da </a:t>
            </a:r>
            <a:r>
              <a:rPr lang="en-US" baseline="0" noProof="0" dirty="0" err="1" smtClean="0"/>
              <a:t>produção</a:t>
            </a:r>
            <a:r>
              <a:rPr lang="en-US" baseline="0" noProof="0" dirty="0" smtClean="0"/>
              <a:t> global de, </a:t>
            </a:r>
            <a:r>
              <a:rPr lang="en-US" baseline="0" noProof="0" dirty="0" err="1" smtClean="0"/>
              <a:t>respectivamente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milho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algodão</a:t>
            </a:r>
            <a:r>
              <a:rPr lang="en-US" baseline="0" noProof="0" dirty="0" smtClean="0"/>
              <a:t> e </a:t>
            </a:r>
            <a:r>
              <a:rPr lang="en-US" baseline="0" noProof="0" dirty="0" err="1" smtClean="0"/>
              <a:t>soja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já</a:t>
            </a:r>
            <a:r>
              <a:rPr lang="en-US" baseline="0" noProof="0" dirty="0" smtClean="0"/>
              <a:t> é </a:t>
            </a:r>
            <a:r>
              <a:rPr lang="en-US" baseline="0" noProof="0" dirty="0" err="1" smtClean="0"/>
              <a:t>constituída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Bt. Como </a:t>
            </a:r>
            <a:r>
              <a:rPr lang="en-US" baseline="0" noProof="0" dirty="0" err="1" smtClean="0"/>
              <a:t>consequência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nos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últimos</a:t>
            </a:r>
            <a:r>
              <a:rPr lang="en-US" baseline="0" noProof="0" dirty="0" smtClean="0"/>
              <a:t> 15 </a:t>
            </a:r>
            <a:r>
              <a:rPr lang="en-US" baseline="0" noProof="0" dirty="0" err="1" smtClean="0"/>
              <a:t>anos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houve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redução</a:t>
            </a:r>
            <a:r>
              <a:rPr lang="en-US" baseline="0" noProof="0" dirty="0" smtClean="0"/>
              <a:t> de 99% do </a:t>
            </a:r>
            <a:r>
              <a:rPr lang="en-US" baseline="0" noProof="0" dirty="0" err="1" smtClean="0"/>
              <a:t>uso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insecticidas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campos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milho</a:t>
            </a:r>
            <a:r>
              <a:rPr lang="en-US" baseline="0" noProof="0" dirty="0" smtClean="0"/>
              <a:t> e de 95% </a:t>
            </a:r>
            <a:r>
              <a:rPr lang="en-US" baseline="0" noProof="0" dirty="0" err="1" smtClean="0"/>
              <a:t>nos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campos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algodão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só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nos</a:t>
            </a:r>
            <a:r>
              <a:rPr lang="en-US" baseline="0" noProof="0" dirty="0" smtClean="0"/>
              <a:t> EUA).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É </a:t>
            </a:r>
            <a:r>
              <a:rPr lang="en-US" baseline="0" noProof="0" dirty="0" err="1" smtClean="0"/>
              <a:t>muito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significativo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constatar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que</a:t>
            </a:r>
            <a:r>
              <a:rPr lang="en-US" baseline="0" noProof="0" dirty="0" smtClean="0"/>
              <a:t> com o </a:t>
            </a:r>
            <a:r>
              <a:rPr lang="en-US" baseline="0" noProof="0" dirty="0" err="1" smtClean="0"/>
              <a:t>aumento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cultivo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Bt a </a:t>
            </a:r>
            <a:r>
              <a:rPr lang="en-US" baseline="0" noProof="0" dirty="0" err="1" smtClean="0"/>
              <a:t>aplicação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insecticidas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grande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espectro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acção</a:t>
            </a:r>
            <a:r>
              <a:rPr lang="en-US" baseline="0" noProof="0" dirty="0" smtClean="0"/>
              <a:t> se </a:t>
            </a:r>
            <a:r>
              <a:rPr lang="en-US" baseline="0" noProof="0" dirty="0" err="1" smtClean="0"/>
              <a:t>reduziu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para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níveis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próximos</a:t>
            </a:r>
            <a:r>
              <a:rPr lang="en-US" baseline="0" noProof="0" dirty="0" smtClean="0"/>
              <a:t> de zero, o </a:t>
            </a:r>
            <a:r>
              <a:rPr lang="en-US" baseline="0" noProof="0" dirty="0" err="1" smtClean="0"/>
              <a:t>que</a:t>
            </a:r>
            <a:r>
              <a:rPr lang="en-US" baseline="0" noProof="0" dirty="0" smtClean="0"/>
              <a:t> é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melhoria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ambiental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muito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relevante</a:t>
            </a:r>
            <a:r>
              <a:rPr lang="en-US" baseline="0" noProof="0" dirty="0" smtClean="0"/>
              <a:t>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150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4291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441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iniciaram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tiveram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partilhar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colheitas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maioria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produtores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milho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técnicas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tradicionais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protecção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métodos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biológicos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químicos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insecticidas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balanço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métodos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minimizar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ambientais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início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século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descoberta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bactéria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Bacillus thuringiensis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(Bt) que,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interessantemente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produz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Bt)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razão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começaram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ser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insecticidas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verificando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estirpes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bactéria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produzem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moléculas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especificidade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alguns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insectos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outros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985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 smtClean="0"/>
              <a:t>Quando</a:t>
            </a:r>
            <a:r>
              <a:rPr lang="en-US" noProof="0" dirty="0" smtClean="0"/>
              <a:t> a larva de</a:t>
            </a:r>
            <a:r>
              <a:rPr lang="en-US" baseline="0" noProof="0" dirty="0" smtClean="0"/>
              <a:t> </a:t>
            </a:r>
            <a:r>
              <a:rPr lang="en-US" noProof="0" dirty="0" err="1" smtClean="0"/>
              <a:t>insecto</a:t>
            </a:r>
            <a:r>
              <a:rPr lang="en-US" noProof="0" dirty="0" smtClean="0"/>
              <a:t> se </a:t>
            </a:r>
            <a:r>
              <a:rPr lang="en-US" noProof="0" dirty="0" err="1" smtClean="0"/>
              <a:t>alimenta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folhas</a:t>
            </a:r>
            <a:r>
              <a:rPr lang="en-US" noProof="0" dirty="0" smtClean="0"/>
              <a:t> </a:t>
            </a:r>
            <a:r>
              <a:rPr lang="en-US" noProof="0" dirty="0" err="1" smtClean="0"/>
              <a:t>tratadas</a:t>
            </a:r>
            <a:r>
              <a:rPr lang="en-US" noProof="0" dirty="0" smtClean="0"/>
              <a:t> com</a:t>
            </a:r>
            <a:r>
              <a:rPr lang="en-US" baseline="0" noProof="0" dirty="0" smtClean="0"/>
              <a:t> </a:t>
            </a:r>
            <a:r>
              <a:rPr lang="en-US" i="1" baseline="0" noProof="0" dirty="0" smtClean="0"/>
              <a:t>Bacillus </a:t>
            </a:r>
            <a:r>
              <a:rPr lang="en-US" i="1" baseline="0" noProof="0" dirty="0" err="1" smtClean="0"/>
              <a:t>thuringiensis</a:t>
            </a:r>
            <a:r>
              <a:rPr lang="en-US" baseline="0" noProof="0" dirty="0" smtClean="0"/>
              <a:t>, as </a:t>
            </a:r>
            <a:r>
              <a:rPr lang="en-US" baseline="0" noProof="0" dirty="0" err="1" smtClean="0"/>
              <a:t>toxinas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moléculas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activas</a:t>
            </a:r>
            <a:r>
              <a:rPr lang="en-US" baseline="0" noProof="0" dirty="0" smtClean="0"/>
              <a:t>) </a:t>
            </a:r>
            <a:r>
              <a:rPr lang="en-US" baseline="0" noProof="0" dirty="0" err="1" smtClean="0"/>
              <a:t>presentes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bactéria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libertadas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hidrólise</a:t>
            </a:r>
            <a:r>
              <a:rPr lang="en-US" baseline="0" noProof="0" dirty="0" smtClean="0"/>
              <a:t>, no </a:t>
            </a:r>
            <a:r>
              <a:rPr lang="en-US" baseline="0" noProof="0" dirty="0" err="1" smtClean="0"/>
              <a:t>meio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alcalino</a:t>
            </a:r>
            <a:r>
              <a:rPr lang="en-US" baseline="0" noProof="0" dirty="0" smtClean="0"/>
              <a:t> do </a:t>
            </a:r>
            <a:r>
              <a:rPr lang="en-US" baseline="0" noProof="0" dirty="0" err="1" smtClean="0"/>
              <a:t>aparelho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digestivo</a:t>
            </a:r>
            <a:r>
              <a:rPr lang="en-US" baseline="0" noProof="0" dirty="0" smtClean="0"/>
              <a:t> da larva, </a:t>
            </a:r>
            <a:r>
              <a:rPr lang="en-US" baseline="0" noProof="0" dirty="0" err="1" smtClean="0"/>
              <a:t>ligando</a:t>
            </a:r>
            <a:r>
              <a:rPr lang="en-US" baseline="0" noProof="0" dirty="0" smtClean="0"/>
              <a:t>-se a </a:t>
            </a:r>
            <a:r>
              <a:rPr lang="en-US" baseline="0" noProof="0" dirty="0" err="1" smtClean="0"/>
              <a:t>receptores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específicos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superfície</a:t>
            </a:r>
            <a:r>
              <a:rPr lang="en-US" baseline="0" noProof="0" dirty="0" smtClean="0"/>
              <a:t> intestinal , </a:t>
            </a:r>
            <a:r>
              <a:rPr lang="en-US" baseline="0" noProof="0" dirty="0" err="1" smtClean="0"/>
              <a:t>onde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criam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orifícios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que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afectam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sua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permeabilidade</a:t>
            </a:r>
            <a:r>
              <a:rPr lang="en-US" baseline="0" noProof="0" dirty="0" smtClean="0"/>
              <a:t>. O </a:t>
            </a:r>
            <a:r>
              <a:rPr lang="en-US" baseline="0" noProof="0" dirty="0" err="1" smtClean="0"/>
              <a:t>intestino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danificado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fica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incapaz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absorver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nutrientes</a:t>
            </a:r>
            <a:r>
              <a:rPr lang="en-US" baseline="0" noProof="0" dirty="0" smtClean="0"/>
              <a:t> e, </a:t>
            </a:r>
            <a:r>
              <a:rPr lang="en-US" baseline="0" noProof="0" dirty="0" err="1" smtClean="0"/>
              <a:t>para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além</a:t>
            </a:r>
            <a:r>
              <a:rPr lang="en-US" baseline="0" noProof="0" dirty="0" smtClean="0"/>
              <a:t> disso, </a:t>
            </a:r>
            <a:r>
              <a:rPr lang="en-US" baseline="0" noProof="0" dirty="0" err="1" smtClean="0"/>
              <a:t>não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consegue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impedir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passagem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para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linfa</a:t>
            </a:r>
            <a:r>
              <a:rPr lang="en-US" baseline="0" noProof="0" dirty="0" smtClean="0"/>
              <a:t>, das </a:t>
            </a:r>
            <a:r>
              <a:rPr lang="en-US" baseline="0" noProof="0" dirty="0" err="1" smtClean="0"/>
              <a:t>bactérias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contaminantes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que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assim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infectar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outros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tecidos</a:t>
            </a:r>
            <a:r>
              <a:rPr lang="en-US" baseline="0" noProof="0" dirty="0" smtClean="0"/>
              <a:t>).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conjunto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estes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factores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levam</a:t>
            </a:r>
            <a:r>
              <a:rPr lang="en-US" baseline="0" noProof="0" dirty="0" smtClean="0"/>
              <a:t> à </a:t>
            </a:r>
            <a:r>
              <a:rPr lang="en-US" baseline="0" noProof="0" dirty="0" err="1" smtClean="0"/>
              <a:t>morte</a:t>
            </a:r>
            <a:r>
              <a:rPr lang="en-US" baseline="0" noProof="0" dirty="0" smtClean="0"/>
              <a:t> da larva.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889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Os </a:t>
            </a:r>
            <a:r>
              <a:rPr lang="en-US" noProof="0" dirty="0" err="1" smtClean="0"/>
              <a:t>resultados</a:t>
            </a:r>
            <a:r>
              <a:rPr lang="en-US" noProof="0" dirty="0" smtClean="0"/>
              <a:t> </a:t>
            </a:r>
            <a:r>
              <a:rPr lang="en-US" noProof="0" dirty="0" err="1" smtClean="0"/>
              <a:t>positivos</a:t>
            </a:r>
            <a:r>
              <a:rPr lang="en-US" noProof="0" dirty="0" smtClean="0"/>
              <a:t> </a:t>
            </a:r>
            <a:r>
              <a:rPr lang="en-US" noProof="0" dirty="0" err="1" smtClean="0"/>
              <a:t>devidos</a:t>
            </a:r>
            <a:r>
              <a:rPr lang="en-US" noProof="0" dirty="0" smtClean="0"/>
              <a:t> à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utilização</a:t>
            </a:r>
            <a:r>
              <a:rPr lang="en-US" baseline="0" noProof="0" dirty="0" smtClean="0"/>
              <a:t> do </a:t>
            </a:r>
            <a:r>
              <a:rPr lang="en-US" i="1" baseline="0" noProof="0" dirty="0" smtClean="0"/>
              <a:t>Bacillus </a:t>
            </a:r>
            <a:r>
              <a:rPr lang="en-US" i="1" baseline="0" noProof="0" dirty="0" err="1" smtClean="0"/>
              <a:t>thuringiensis</a:t>
            </a:r>
            <a:r>
              <a:rPr lang="en-US" i="1" baseline="0" noProof="0" dirty="0" smtClean="0"/>
              <a:t>, </a:t>
            </a:r>
            <a:r>
              <a:rPr lang="en-US" i="0" baseline="0" noProof="0" dirty="0" err="1" smtClean="0"/>
              <a:t>como</a:t>
            </a:r>
            <a:r>
              <a:rPr lang="en-US" i="0" baseline="0" noProof="0" dirty="0" smtClean="0"/>
              <a:t> </a:t>
            </a:r>
            <a:r>
              <a:rPr lang="en-US" i="0" baseline="0" noProof="0" dirty="0" err="1" smtClean="0"/>
              <a:t>insecticida</a:t>
            </a:r>
            <a:r>
              <a:rPr lang="en-US" i="0" baseline="0" noProof="0" dirty="0" smtClean="0"/>
              <a:t>,</a:t>
            </a:r>
            <a:r>
              <a:rPr lang="en-US" i="1" baseline="0" noProof="0" dirty="0" smtClean="0"/>
              <a:t> </a:t>
            </a:r>
            <a:r>
              <a:rPr lang="en-US" i="0" baseline="0" noProof="0" dirty="0" err="1" smtClean="0"/>
              <a:t>levaram</a:t>
            </a:r>
            <a:r>
              <a:rPr lang="en-US" i="0" baseline="0" noProof="0" dirty="0" smtClean="0"/>
              <a:t> a </a:t>
            </a:r>
            <a:r>
              <a:rPr lang="en-US" i="0" baseline="0" noProof="0" dirty="0" err="1" smtClean="0"/>
              <a:t>desenvolver</a:t>
            </a:r>
            <a:r>
              <a:rPr lang="en-US" i="0" baseline="0" noProof="0" dirty="0" smtClean="0"/>
              <a:t> </a:t>
            </a:r>
            <a:r>
              <a:rPr lang="en-US" i="0" baseline="0" noProof="0" dirty="0" err="1" smtClean="0"/>
              <a:t>plantas</a:t>
            </a:r>
            <a:r>
              <a:rPr lang="en-US" i="0" baseline="0" noProof="0" dirty="0" smtClean="0"/>
              <a:t> </a:t>
            </a:r>
            <a:r>
              <a:rPr lang="en-US" i="0" baseline="0" noProof="0" dirty="0" err="1" smtClean="0"/>
              <a:t>transgénicas</a:t>
            </a:r>
            <a:r>
              <a:rPr lang="en-US" i="0" baseline="0" noProof="0" dirty="0" smtClean="0"/>
              <a:t> </a:t>
            </a:r>
            <a:r>
              <a:rPr lang="en-US" i="0" baseline="0" noProof="0" dirty="0" err="1" smtClean="0"/>
              <a:t>capazes</a:t>
            </a:r>
            <a:r>
              <a:rPr lang="en-US" i="0" baseline="0" noProof="0" dirty="0" smtClean="0"/>
              <a:t> de </a:t>
            </a:r>
            <a:r>
              <a:rPr lang="en-US" i="0" baseline="0" noProof="0" dirty="0" err="1" smtClean="0"/>
              <a:t>produzir</a:t>
            </a:r>
            <a:r>
              <a:rPr lang="en-US" i="0" baseline="0" noProof="0" dirty="0" smtClean="0"/>
              <a:t> </a:t>
            </a:r>
            <a:r>
              <a:rPr lang="en-US" i="0" baseline="0" noProof="0" dirty="0" err="1" smtClean="0"/>
              <a:t>apenas</a:t>
            </a:r>
            <a:r>
              <a:rPr lang="en-US" i="0" baseline="0" noProof="0" dirty="0" smtClean="0"/>
              <a:t> </a:t>
            </a:r>
            <a:r>
              <a:rPr lang="en-US" baseline="0" noProof="0" dirty="0" smtClean="0"/>
              <a:t>as </a:t>
            </a:r>
            <a:r>
              <a:rPr lang="en-US" baseline="0" noProof="0" dirty="0" err="1" smtClean="0"/>
              <a:t>toxinas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específicas</a:t>
            </a:r>
            <a:r>
              <a:rPr lang="en-US" baseline="0" noProof="0" dirty="0" smtClean="0"/>
              <a:t> contra o </a:t>
            </a:r>
            <a:r>
              <a:rPr lang="en-US" baseline="0" noProof="0" dirty="0" err="1" smtClean="0"/>
              <a:t>insecto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evitando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assim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aplicar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aspersão</a:t>
            </a:r>
            <a:r>
              <a:rPr lang="en-US" baseline="0" noProof="0" dirty="0" smtClean="0"/>
              <a:t>) as </a:t>
            </a:r>
            <a:r>
              <a:rPr lang="en-US" baseline="0" noProof="0" dirty="0" err="1" smtClean="0"/>
              <a:t>células</a:t>
            </a:r>
            <a:r>
              <a:rPr lang="en-US" baseline="0" noProof="0" dirty="0" smtClean="0"/>
              <a:t> das </a:t>
            </a:r>
            <a:r>
              <a:rPr lang="en-US" baseline="0" noProof="0" dirty="0" err="1" smtClean="0"/>
              <a:t>bactérias</a:t>
            </a:r>
            <a:r>
              <a:rPr lang="en-US" baseline="0" noProof="0" dirty="0" smtClean="0"/>
              <a:t>. As </a:t>
            </a:r>
            <a:r>
              <a:rPr lang="en-US" baseline="0" noProof="0" dirty="0" err="1" smtClean="0"/>
              <a:t>primeiras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(de </a:t>
            </a:r>
            <a:r>
              <a:rPr lang="en-US" baseline="0" noProof="0" dirty="0" err="1" smtClean="0"/>
              <a:t>milho</a:t>
            </a:r>
            <a:r>
              <a:rPr lang="en-US" baseline="0" noProof="0" dirty="0" smtClean="0"/>
              <a:t>) </a:t>
            </a:r>
            <a:r>
              <a:rPr lang="en-US" baseline="0" noProof="0" dirty="0" err="1" smtClean="0"/>
              <a:t>criadas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esta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metodologia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dita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engenharia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genética</a:t>
            </a:r>
            <a:r>
              <a:rPr lang="en-US" baseline="0" noProof="0" dirty="0" smtClean="0"/>
              <a:t> - GE) </a:t>
            </a:r>
            <a:r>
              <a:rPr lang="en-US" baseline="0" noProof="0" dirty="0" err="1" smtClean="0"/>
              <a:t>foram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introduzidas</a:t>
            </a:r>
            <a:r>
              <a:rPr lang="en-US" baseline="0" noProof="0" dirty="0" smtClean="0"/>
              <a:t> no </a:t>
            </a:r>
            <a:r>
              <a:rPr lang="en-US" baseline="0" noProof="0" dirty="0" err="1" smtClean="0"/>
              <a:t>mercado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1995. 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580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 smtClean="0"/>
              <a:t>Apesar</a:t>
            </a:r>
            <a:r>
              <a:rPr lang="en-US" noProof="0" dirty="0" smtClean="0"/>
              <a:t> dos </a:t>
            </a:r>
            <a:r>
              <a:rPr lang="en-US" noProof="0" dirty="0" err="1" smtClean="0"/>
              <a:t>benefícios</a:t>
            </a:r>
            <a:r>
              <a:rPr lang="en-US" noProof="0" dirty="0" smtClean="0"/>
              <a:t> </a:t>
            </a:r>
            <a:r>
              <a:rPr lang="en-US" noProof="0" dirty="0" err="1" smtClean="0"/>
              <a:t>potenciais</a:t>
            </a:r>
            <a:r>
              <a:rPr lang="en-US" noProof="0" dirty="0" smtClean="0"/>
              <a:t> da </a:t>
            </a:r>
            <a:r>
              <a:rPr lang="en-US" noProof="0" dirty="0" err="1" smtClean="0"/>
              <a:t>criação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plantas</a:t>
            </a:r>
            <a:r>
              <a:rPr lang="en-US" noProof="0" dirty="0" smtClean="0"/>
              <a:t> </a:t>
            </a:r>
            <a:r>
              <a:rPr lang="en-US" noProof="0" dirty="0" err="1" smtClean="0"/>
              <a:t>transgénicas</a:t>
            </a:r>
            <a:r>
              <a:rPr lang="en-US" noProof="0" dirty="0" smtClean="0"/>
              <a:t> </a:t>
            </a:r>
            <a:r>
              <a:rPr lang="en-US" noProof="0" dirty="0" err="1" smtClean="0"/>
              <a:t>capazes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produzir</a:t>
            </a:r>
            <a:r>
              <a:rPr lang="en-US" noProof="0" dirty="0" smtClean="0"/>
              <a:t> as </a:t>
            </a:r>
            <a:r>
              <a:rPr lang="en-US" noProof="0" dirty="0" err="1" smtClean="0"/>
              <a:t>toxinas</a:t>
            </a:r>
            <a:r>
              <a:rPr lang="en-US" noProof="0" dirty="0" smtClean="0"/>
              <a:t> Bt, </a:t>
            </a:r>
            <a:r>
              <a:rPr lang="en-US" noProof="0" dirty="0" err="1" smtClean="0"/>
              <a:t>várias</a:t>
            </a:r>
            <a:r>
              <a:rPr lang="en-US" noProof="0" dirty="0" smtClean="0"/>
              <a:t> </a:t>
            </a:r>
            <a:r>
              <a:rPr lang="en-US" noProof="0" dirty="0" err="1" smtClean="0"/>
              <a:t>preocupações</a:t>
            </a:r>
            <a:r>
              <a:rPr lang="en-US" noProof="0" dirty="0" smtClean="0"/>
              <a:t> </a:t>
            </a:r>
            <a:r>
              <a:rPr lang="en-US" noProof="0" dirty="0" err="1" smtClean="0"/>
              <a:t>foram</a:t>
            </a:r>
            <a:r>
              <a:rPr lang="en-US" noProof="0" dirty="0" smtClean="0"/>
              <a:t> </a:t>
            </a:r>
            <a:r>
              <a:rPr lang="en-US" noProof="0" dirty="0" err="1" smtClean="0"/>
              <a:t>sendo</a:t>
            </a:r>
            <a:r>
              <a:rPr lang="en-US" noProof="0" dirty="0" smtClean="0"/>
              <a:t> </a:t>
            </a:r>
            <a:r>
              <a:rPr lang="en-US" noProof="0" dirty="0" err="1" smtClean="0"/>
              <a:t>apresentadas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últimos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anos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as </a:t>
            </a:r>
            <a:r>
              <a:rPr lang="en-US" baseline="0" noProof="0" dirty="0" err="1" smtClean="0"/>
              <a:t>listadas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neste</a:t>
            </a:r>
            <a:r>
              <a:rPr lang="en-US" baseline="0" noProof="0" dirty="0" smtClean="0"/>
              <a:t> slide.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5634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possivel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afirmar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as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toxinas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persistem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qualquer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molécula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persistir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CONTUDO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só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ocorre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certo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período</a:t>
            </a:r>
            <a:r>
              <a:rPr lang="en-US" sz="12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tempo!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Terá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saber-se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tempo leva a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degradar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composto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a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ajuizar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possibilidade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acumulação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solo (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avaliando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probabilidade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concentração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aumentar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toxinas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(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aplicadas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externamente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resultantes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plantas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transgénicas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têm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semi-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que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dizer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leva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meses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até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toxinas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desapareçam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totalmente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solo.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Adicionalmente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um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vestígios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toxinas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desaparecem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de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salientar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um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conduzido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cultivo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continuado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milho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demonstrou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as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toxinas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persistem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ambiente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clara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indicação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normal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degradação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destas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toxinas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848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As </a:t>
            </a:r>
            <a:r>
              <a:rPr lang="en-US" noProof="0" dirty="0" err="1" smtClean="0"/>
              <a:t>plantas</a:t>
            </a:r>
            <a:r>
              <a:rPr lang="en-US" noProof="0" dirty="0" smtClean="0"/>
              <a:t> Bt </a:t>
            </a:r>
            <a:r>
              <a:rPr lang="en-US" noProof="0" dirty="0" err="1" smtClean="0"/>
              <a:t>produzem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toxinas</a:t>
            </a:r>
            <a:r>
              <a:rPr lang="en-US" baseline="0" noProof="0" dirty="0" smtClean="0"/>
              <a:t> Bt </a:t>
            </a:r>
            <a:r>
              <a:rPr lang="en-US" baseline="0" noProof="0" dirty="0" err="1" smtClean="0"/>
              <a:t>que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actuam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como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insecticidas</a:t>
            </a:r>
            <a:r>
              <a:rPr lang="en-US" baseline="0" noProof="0" dirty="0" smtClean="0"/>
              <a:t> contra as </a:t>
            </a:r>
            <a:r>
              <a:rPr lang="en-US" baseline="0" noProof="0" dirty="0" err="1" smtClean="0"/>
              <a:t>larvas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insectos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específicos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Pelo</a:t>
            </a:r>
            <a:r>
              <a:rPr lang="en-US" baseline="0" noProof="0" dirty="0" smtClean="0"/>
              <a:t> facto de as </a:t>
            </a:r>
            <a:r>
              <a:rPr lang="en-US" baseline="0" noProof="0" dirty="0" err="1" smtClean="0"/>
              <a:t>toxinas</a:t>
            </a:r>
            <a:r>
              <a:rPr lang="en-US" baseline="0" noProof="0" dirty="0" smtClean="0"/>
              <a:t> Bt </a:t>
            </a:r>
            <a:r>
              <a:rPr lang="en-US" baseline="0" noProof="0" dirty="0" err="1" smtClean="0"/>
              <a:t>reduzirem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presença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broca</a:t>
            </a:r>
            <a:r>
              <a:rPr lang="en-US" baseline="0" noProof="0" dirty="0" smtClean="0"/>
              <a:t> do </a:t>
            </a:r>
            <a:r>
              <a:rPr lang="en-US" baseline="0" noProof="0" dirty="0" err="1" smtClean="0"/>
              <a:t>caule</a:t>
            </a:r>
            <a:r>
              <a:rPr lang="en-US" baseline="0" noProof="0" dirty="0" smtClean="0"/>
              <a:t> do </a:t>
            </a:r>
            <a:r>
              <a:rPr lang="en-US" baseline="0" noProof="0" dirty="0" err="1" smtClean="0"/>
              <a:t>milho</a:t>
            </a:r>
            <a:r>
              <a:rPr lang="en-US" baseline="0" noProof="0" dirty="0" smtClean="0"/>
              <a:t>, da </a:t>
            </a:r>
            <a:r>
              <a:rPr lang="en-US" baseline="0" noProof="0" dirty="0" err="1" smtClean="0"/>
              <a:t>lagarta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espiga</a:t>
            </a:r>
            <a:r>
              <a:rPr lang="en-US" baseline="0" noProof="0" dirty="0" smtClean="0"/>
              <a:t> do </a:t>
            </a:r>
            <a:r>
              <a:rPr lang="en-US" baseline="0" noProof="0" dirty="0" err="1" smtClean="0"/>
              <a:t>milho</a:t>
            </a:r>
            <a:r>
              <a:rPr lang="en-US" baseline="0" noProof="0" dirty="0" smtClean="0"/>
              <a:t> e dos </a:t>
            </a:r>
            <a:r>
              <a:rPr lang="en-US" baseline="0" noProof="0" dirty="0" err="1" smtClean="0"/>
              <a:t>afídeos</a:t>
            </a:r>
            <a:r>
              <a:rPr lang="en-US" baseline="0" noProof="0" dirty="0" smtClean="0"/>
              <a:t> ,é </a:t>
            </a:r>
            <a:r>
              <a:rPr lang="en-US" baseline="0" noProof="0" dirty="0" err="1" smtClean="0"/>
              <a:t>esperado</a:t>
            </a:r>
            <a:r>
              <a:rPr lang="en-US" baseline="0" noProof="0" dirty="0" smtClean="0"/>
              <a:t> que a </a:t>
            </a:r>
            <a:r>
              <a:rPr lang="en-US" baseline="0" noProof="0" dirty="0" err="1" smtClean="0"/>
              <a:t>diversidade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destas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espécies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diminua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 err="1" smtClean="0">
                <a:solidFill>
                  <a:schemeClr val="tx1"/>
                </a:solidFill>
              </a:rPr>
              <a:t>Contudo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apesar</a:t>
            </a:r>
            <a:r>
              <a:rPr lang="en-US" sz="1200" dirty="0" smtClean="0">
                <a:solidFill>
                  <a:schemeClr val="tx1"/>
                </a:solidFill>
              </a:rPr>
              <a:t> das </a:t>
            </a:r>
            <a:r>
              <a:rPr lang="en-US" sz="1200" dirty="0" err="1" smtClean="0">
                <a:solidFill>
                  <a:schemeClr val="tx1"/>
                </a:solidFill>
              </a:rPr>
              <a:t>toxinas</a:t>
            </a:r>
            <a:r>
              <a:rPr lang="en-US" sz="1200" dirty="0" smtClean="0">
                <a:solidFill>
                  <a:schemeClr val="tx1"/>
                </a:solidFill>
              </a:rPr>
              <a:t> Bt </a:t>
            </a:r>
            <a:r>
              <a:rPr lang="en-US" sz="1200" dirty="0" err="1" smtClean="0">
                <a:solidFill>
                  <a:schemeClr val="tx1"/>
                </a:solidFill>
              </a:rPr>
              <a:t>não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serem</a:t>
            </a:r>
            <a:r>
              <a:rPr lang="en-US" sz="1200" dirty="0" smtClean="0">
                <a:solidFill>
                  <a:schemeClr val="tx1"/>
                </a:solidFill>
              </a:rPr>
              <a:t> 100% </a:t>
            </a:r>
            <a:r>
              <a:rPr lang="en-US" sz="1200" dirty="0" err="1" smtClean="0">
                <a:solidFill>
                  <a:schemeClr val="tx1"/>
                </a:solidFill>
              </a:rPr>
              <a:t>específicas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elas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são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inofensivas</a:t>
            </a:r>
            <a:r>
              <a:rPr lang="en-US" sz="1200" baseline="0" dirty="0" smtClean="0">
                <a:solidFill>
                  <a:schemeClr val="tx1"/>
                </a:solidFill>
              </a:rPr>
              <a:t> para um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grande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número</a:t>
            </a:r>
            <a:r>
              <a:rPr lang="en-US" sz="1200" baseline="0" dirty="0" smtClean="0">
                <a:solidFill>
                  <a:schemeClr val="tx1"/>
                </a:solidFill>
              </a:rPr>
              <a:t> de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insectos-não-alvo</a:t>
            </a:r>
            <a:r>
              <a:rPr lang="en-US" sz="1200" dirty="0" smtClean="0">
                <a:solidFill>
                  <a:schemeClr val="tx1"/>
                </a:solidFill>
              </a:rPr>
              <a:t>  (</a:t>
            </a:r>
            <a:r>
              <a:rPr lang="en-US" sz="1200" dirty="0" err="1" smtClean="0">
                <a:solidFill>
                  <a:schemeClr val="tx1"/>
                </a:solidFill>
              </a:rPr>
              <a:t>contrariamente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ao</a:t>
            </a:r>
            <a:r>
              <a:rPr lang="en-US" sz="1200" dirty="0" smtClean="0">
                <a:solidFill>
                  <a:schemeClr val="tx1"/>
                </a:solidFill>
              </a:rPr>
              <a:t> que </a:t>
            </a:r>
            <a:r>
              <a:rPr lang="en-US" sz="1200" dirty="0" err="1" smtClean="0">
                <a:solidFill>
                  <a:schemeClr val="tx1"/>
                </a:solidFill>
              </a:rPr>
              <a:t>sucede</a:t>
            </a:r>
            <a:r>
              <a:rPr lang="en-US" sz="1200" dirty="0" smtClean="0">
                <a:solidFill>
                  <a:schemeClr val="tx1"/>
                </a:solidFill>
              </a:rPr>
              <a:t> com </a:t>
            </a:r>
            <a:r>
              <a:rPr lang="en-US" sz="1200" dirty="0" err="1" smtClean="0">
                <a:solidFill>
                  <a:schemeClr val="tx1"/>
                </a:solidFill>
              </a:rPr>
              <a:t>os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antigos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insecticidas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convencionais</a:t>
            </a:r>
            <a:r>
              <a:rPr lang="en-US" sz="1200" dirty="0" smtClean="0">
                <a:solidFill>
                  <a:schemeClr val="tx1"/>
                </a:solidFill>
              </a:rPr>
              <a:t>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noProof="0" dirty="0" err="1" smtClean="0">
                <a:solidFill>
                  <a:schemeClr val="tx1"/>
                </a:solidFill>
              </a:rPr>
              <a:t>Preocupações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surgidas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há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alguns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anos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com o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declínio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da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borboleta-monarca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(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borboleta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emblemática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que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atravessa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os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EUA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em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migração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) e de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abelhas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(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cruciais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para a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polinização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de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muitas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culturas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)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levaram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a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acusar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as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plantas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BT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como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os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agentes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desse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declínio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.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Contudo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experiências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científicas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revelaram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que a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redução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das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borboletas-monarca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(que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não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se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alimentam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nem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de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milho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nem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de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algodão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que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eram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as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plantas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Bt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cultivadas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nos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EUA) era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devida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pelo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contrário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às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condições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climáticas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(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“el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niño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”).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Quanto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às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abelhas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estas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nem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sequer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são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susceptíveis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às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toxinas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Bt e o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declínio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das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suas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populações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foi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devido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a outros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factores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como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a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poluição</a:t>
            </a:r>
            <a:r>
              <a:rPr lang="pt-PT" sz="1200" baseline="0" dirty="0" smtClean="0">
                <a:solidFill>
                  <a:schemeClr val="tx1"/>
                </a:solidFill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1200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noProof="0" dirty="0" err="1" smtClean="0">
                <a:solidFill>
                  <a:schemeClr val="tx1"/>
                </a:solidFill>
              </a:rPr>
              <a:t>Adicionalmente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o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decréscimo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das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pragas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das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culturas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devido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à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tecnologia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Bt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tem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permitido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efectuar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menos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aplicações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deos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pesticidas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de largo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espectro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com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consequente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promoção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de um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ambiente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mais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sustentável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, com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mais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nichos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ecológicos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contribuindo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para o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aumento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da </a:t>
            </a:r>
            <a:r>
              <a:rPr lang="en-US" sz="1200" baseline="0" noProof="0" dirty="0" err="1" smtClean="0">
                <a:solidFill>
                  <a:schemeClr val="tx1"/>
                </a:solidFill>
              </a:rPr>
              <a:t>biodiversidade</a:t>
            </a:r>
            <a:r>
              <a:rPr lang="pt-PT" sz="1200" baseline="0" dirty="0" smtClean="0">
                <a:solidFill>
                  <a:schemeClr val="tx1"/>
                </a:solidFill>
              </a:rPr>
              <a:t>.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7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A </a:t>
            </a:r>
            <a:r>
              <a:rPr lang="en-US" noProof="0" dirty="0" err="1" smtClean="0"/>
              <a:t>possível</a:t>
            </a:r>
            <a:r>
              <a:rPr lang="en-US" noProof="0" dirty="0" smtClean="0"/>
              <a:t> </a:t>
            </a:r>
            <a:r>
              <a:rPr lang="en-US" noProof="0" dirty="0" err="1" smtClean="0"/>
              <a:t>transferência</a:t>
            </a:r>
            <a:r>
              <a:rPr lang="en-US" baseline="0" noProof="0" dirty="0" smtClean="0"/>
              <a:t> de genes das </a:t>
            </a:r>
            <a:r>
              <a:rPr lang="en-US" baseline="0" noProof="0" dirty="0" err="1" smtClean="0"/>
              <a:t>toxinas</a:t>
            </a:r>
            <a:r>
              <a:rPr lang="en-US" noProof="0" dirty="0" smtClean="0"/>
              <a:t> Bt</a:t>
            </a:r>
            <a:r>
              <a:rPr lang="en-US" baseline="0" noProof="0" dirty="0" smtClean="0"/>
              <a:t> para </a:t>
            </a:r>
            <a:r>
              <a:rPr lang="en-US" baseline="0" noProof="0" dirty="0" err="1" smtClean="0"/>
              <a:t>outras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espécies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ou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variedades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é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das </a:t>
            </a:r>
            <a:r>
              <a:rPr lang="en-US" baseline="0" noProof="0" dirty="0" err="1" smtClean="0"/>
              <a:t>principais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preocupações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sociedade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Consequentemente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quando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2001 um </a:t>
            </a:r>
            <a:r>
              <a:rPr lang="en-US" baseline="0" noProof="0" dirty="0" err="1" smtClean="0"/>
              <a:t>estudo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foi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publicado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revista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científica</a:t>
            </a:r>
            <a:r>
              <a:rPr lang="en-US" baseline="0" noProof="0" dirty="0" smtClean="0"/>
              <a:t> Nature </a:t>
            </a:r>
            <a:r>
              <a:rPr lang="en-US" baseline="0" noProof="0" dirty="0" err="1" smtClean="0"/>
              <a:t>afirmando</a:t>
            </a:r>
            <a:r>
              <a:rPr lang="en-US" baseline="0" noProof="0" dirty="0" smtClean="0"/>
              <a:t> que genes Bt de </a:t>
            </a:r>
            <a:r>
              <a:rPr lang="en-US" baseline="0" noProof="0" dirty="0" err="1" smtClean="0"/>
              <a:t>milho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transgénico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tinham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sido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identificados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formas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selvagens</a:t>
            </a:r>
            <a:r>
              <a:rPr lang="en-US" baseline="0" noProof="0" dirty="0" smtClean="0"/>
              <a:t> da planta, no México, a </a:t>
            </a:r>
            <a:r>
              <a:rPr lang="en-US" baseline="0" noProof="0" dirty="0" err="1" smtClean="0"/>
              <a:t>discussão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sobre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alimentos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transgénicos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comunicação</a:t>
            </a:r>
            <a:r>
              <a:rPr lang="en-US" baseline="0" noProof="0" dirty="0" smtClean="0"/>
              <a:t> social </a:t>
            </a:r>
            <a:r>
              <a:rPr lang="en-US" baseline="0" noProof="0" dirty="0" err="1" smtClean="0"/>
              <a:t>atingiu</a:t>
            </a:r>
            <a:r>
              <a:rPr lang="en-US" baseline="0" noProof="0" dirty="0" smtClean="0"/>
              <a:t> o </a:t>
            </a:r>
            <a:r>
              <a:rPr lang="en-US" baseline="0" noProof="0" dirty="0" err="1" smtClean="0"/>
              <a:t>rubro</a:t>
            </a:r>
            <a:r>
              <a:rPr lang="en-US" baseline="0" noProof="0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noProof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err="1" smtClean="0"/>
              <a:t>Contudo</a:t>
            </a:r>
            <a:r>
              <a:rPr lang="en-US" baseline="0" noProof="0" dirty="0" smtClean="0"/>
              <a:t>, um </a:t>
            </a:r>
            <a:r>
              <a:rPr lang="en-US" baseline="0" noProof="0" dirty="0" err="1" smtClean="0"/>
              <a:t>ano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tarde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depois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numerosas</a:t>
            </a:r>
            <a:r>
              <a:rPr lang="en-US" baseline="0" noProof="0" dirty="0" smtClean="0"/>
              <a:t> cartas e </a:t>
            </a:r>
            <a:r>
              <a:rPr lang="en-US" baseline="0" noProof="0" dirty="0" err="1" smtClean="0"/>
              <a:t>resultados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experimentais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enviados</a:t>
            </a:r>
            <a:r>
              <a:rPr lang="en-US" baseline="0" noProof="0" dirty="0" smtClean="0"/>
              <a:t> pela </a:t>
            </a:r>
            <a:r>
              <a:rPr lang="en-US" baseline="0" noProof="0" dirty="0" err="1" smtClean="0"/>
              <a:t>comunidade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científica</a:t>
            </a:r>
            <a:r>
              <a:rPr lang="en-US" baseline="0" noProof="0" dirty="0" smtClean="0"/>
              <a:t>, a </a:t>
            </a:r>
            <a:r>
              <a:rPr lang="en-US" baseline="0" noProof="0" dirty="0" err="1" smtClean="0"/>
              <a:t>revista</a:t>
            </a:r>
            <a:r>
              <a:rPr lang="en-US" baseline="0" noProof="0" dirty="0" smtClean="0"/>
              <a:t> Nature </a:t>
            </a:r>
            <a:r>
              <a:rPr lang="en-US" baseline="0" noProof="0" dirty="0" err="1" smtClean="0"/>
              <a:t>afirmava</a:t>
            </a:r>
            <a:r>
              <a:rPr lang="en-US" baseline="0" noProof="0" dirty="0" smtClean="0"/>
              <a:t> que </a:t>
            </a:r>
            <a:r>
              <a:rPr lang="en-US" sz="1200" dirty="0" smtClean="0">
                <a:solidFill>
                  <a:schemeClr val="tx1"/>
                </a:solidFill>
              </a:rPr>
              <a:t>“a </a:t>
            </a:r>
            <a:r>
              <a:rPr lang="en-US" sz="1200" dirty="0" err="1" smtClean="0">
                <a:solidFill>
                  <a:schemeClr val="tx1"/>
                </a:solidFill>
              </a:rPr>
              <a:t>evidência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disponível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não</a:t>
            </a:r>
            <a:r>
              <a:rPr lang="en-US" sz="1200" dirty="0" smtClean="0">
                <a:solidFill>
                  <a:schemeClr val="tx1"/>
                </a:solidFill>
              </a:rPr>
              <a:t> era </a:t>
            </a:r>
            <a:r>
              <a:rPr lang="en-US" sz="1200" dirty="0" err="1" smtClean="0">
                <a:solidFill>
                  <a:schemeClr val="tx1"/>
                </a:solidFill>
              </a:rPr>
              <a:t>suficiente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para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justificar</a:t>
            </a:r>
            <a:r>
              <a:rPr lang="en-US" sz="1200" dirty="0" smtClean="0">
                <a:solidFill>
                  <a:schemeClr val="tx1"/>
                </a:solidFill>
              </a:rPr>
              <a:t> a </a:t>
            </a:r>
            <a:r>
              <a:rPr lang="en-US" sz="1200" dirty="0" err="1" smtClean="0">
                <a:solidFill>
                  <a:schemeClr val="tx1"/>
                </a:solidFill>
              </a:rPr>
              <a:t>publicação</a:t>
            </a:r>
            <a:r>
              <a:rPr lang="en-US" sz="1200" dirty="0" smtClean="0">
                <a:solidFill>
                  <a:schemeClr val="tx1"/>
                </a:solidFill>
              </a:rPr>
              <a:t> do </a:t>
            </a:r>
            <a:r>
              <a:rPr lang="en-US" sz="1200" dirty="0" err="1" smtClean="0">
                <a:solidFill>
                  <a:schemeClr val="tx1"/>
                </a:solidFill>
              </a:rPr>
              <a:t>artigo</a:t>
            </a:r>
            <a:r>
              <a:rPr lang="en-US" sz="1200" dirty="0" smtClean="0">
                <a:solidFill>
                  <a:schemeClr val="tx1"/>
                </a:solidFill>
              </a:rPr>
              <a:t> original“</a:t>
            </a:r>
            <a:r>
              <a:rPr lang="en-US" sz="1200" baseline="0" dirty="0" smtClean="0">
                <a:solidFill>
                  <a:schemeClr val="tx1"/>
                </a:solidFill>
              </a:rPr>
              <a:t>! De facto,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os</a:t>
            </a:r>
            <a:r>
              <a:rPr lang="en-US" sz="1200" baseline="0" dirty="0" smtClean="0">
                <a:solidFill>
                  <a:schemeClr val="tx1"/>
                </a:solidFill>
              </a:rPr>
              <a:t> dados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desse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artigo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indicavam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uma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presença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tão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reduzida</a:t>
            </a:r>
            <a:r>
              <a:rPr lang="en-US" sz="1200" baseline="0" dirty="0" smtClean="0">
                <a:solidFill>
                  <a:schemeClr val="tx1"/>
                </a:solidFill>
              </a:rPr>
              <a:t> de genes-Bt no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milho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selvagem</a:t>
            </a:r>
            <a:r>
              <a:rPr lang="en-US" sz="1200" baseline="0" dirty="0" smtClean="0">
                <a:solidFill>
                  <a:schemeClr val="tx1"/>
                </a:solidFill>
              </a:rPr>
              <a:t> que,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muito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provavelmente</a:t>
            </a:r>
            <a:r>
              <a:rPr lang="en-US" sz="1200" baseline="0" dirty="0" smtClean="0">
                <a:solidFill>
                  <a:schemeClr val="tx1"/>
                </a:solidFill>
              </a:rPr>
              <a:t>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estes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representavam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uma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contaminação</a:t>
            </a:r>
            <a:r>
              <a:rPr lang="en-US" sz="1200" baseline="0" dirty="0" smtClean="0">
                <a:solidFill>
                  <a:schemeClr val="tx1"/>
                </a:solidFill>
              </a:rPr>
              <a:t> laboratorial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ocorrida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durante</a:t>
            </a:r>
            <a:r>
              <a:rPr lang="en-US" sz="1200" baseline="0" dirty="0" smtClean="0">
                <a:solidFill>
                  <a:schemeClr val="tx1"/>
                </a:solidFill>
              </a:rPr>
              <a:t> o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estudo</a:t>
            </a:r>
            <a:r>
              <a:rPr lang="en-US" sz="1200" baseline="0" dirty="0" smtClean="0">
                <a:solidFill>
                  <a:schemeClr val="tx1"/>
                </a:solidFill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solidFill>
                  <a:schemeClr val="tx1"/>
                </a:solidFill>
              </a:rPr>
              <a:t>Cuidadosas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repetições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experimentais</a:t>
            </a:r>
            <a:r>
              <a:rPr lang="en-US" sz="1200" baseline="0" dirty="0" smtClean="0">
                <a:solidFill>
                  <a:schemeClr val="tx1"/>
                </a:solidFill>
              </a:rPr>
              <a:t>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usando</a:t>
            </a:r>
            <a:r>
              <a:rPr lang="en-US" sz="1200" baseline="0" dirty="0" smtClean="0">
                <a:solidFill>
                  <a:schemeClr val="tx1"/>
                </a:solidFill>
              </a:rPr>
              <a:t> as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técnicas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mais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fiáveis</a:t>
            </a:r>
            <a:r>
              <a:rPr lang="en-US" sz="1200" baseline="0" dirty="0" smtClean="0">
                <a:solidFill>
                  <a:schemeClr val="tx1"/>
                </a:solidFill>
              </a:rPr>
              <a:t>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demonstraram</a:t>
            </a:r>
            <a:r>
              <a:rPr lang="en-US" sz="1200" baseline="0" dirty="0" smtClean="0">
                <a:solidFill>
                  <a:schemeClr val="tx1"/>
                </a:solidFill>
              </a:rPr>
              <a:t>,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na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verdade</a:t>
            </a:r>
            <a:r>
              <a:rPr lang="en-US" sz="1200" baseline="0" dirty="0" smtClean="0">
                <a:solidFill>
                  <a:schemeClr val="tx1"/>
                </a:solidFill>
              </a:rPr>
              <a:t>, a total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ausência</a:t>
            </a:r>
            <a:r>
              <a:rPr lang="en-US" sz="1200" baseline="0" dirty="0" smtClean="0">
                <a:solidFill>
                  <a:schemeClr val="tx1"/>
                </a:solidFill>
              </a:rPr>
              <a:t> de genes-Bt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nas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plantas</a:t>
            </a:r>
            <a:r>
              <a:rPr lang="en-US" sz="1200" baseline="0" dirty="0" smtClean="0">
                <a:solidFill>
                  <a:schemeClr val="tx1"/>
                </a:solidFill>
              </a:rPr>
              <a:t> de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milho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selvagem</a:t>
            </a:r>
            <a:r>
              <a:rPr lang="en-US" sz="1200" baseline="0" dirty="0" smtClean="0">
                <a:solidFill>
                  <a:schemeClr val="tx1"/>
                </a:solidFill>
              </a:rPr>
              <a:t>.</a:t>
            </a:r>
            <a:endParaRPr lang="pt-PT" sz="1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75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 </a:t>
            </a:r>
            <a:r>
              <a:rPr lang="en-US" noProof="0" dirty="0" err="1" smtClean="0"/>
              <a:t>pressão</a:t>
            </a:r>
            <a:r>
              <a:rPr lang="en-US" noProof="0" dirty="0" smtClean="0"/>
              <a:t> </a:t>
            </a:r>
            <a:r>
              <a:rPr lang="en-US" noProof="0" dirty="0" err="1" smtClean="0"/>
              <a:t>ambiental</a:t>
            </a:r>
            <a:r>
              <a:rPr lang="en-US" noProof="0" dirty="0" smtClean="0"/>
              <a:t> </a:t>
            </a:r>
            <a:r>
              <a:rPr lang="en-US" noProof="0" dirty="0" err="1" smtClean="0"/>
              <a:t>promove</a:t>
            </a:r>
            <a:r>
              <a:rPr lang="en-US" noProof="0" dirty="0" smtClean="0"/>
              <a:t> </a:t>
            </a:r>
            <a:r>
              <a:rPr lang="en-US" noProof="0" dirty="0" err="1" smtClean="0"/>
              <a:t>rápidas</a:t>
            </a:r>
            <a:r>
              <a:rPr lang="en-US" noProof="0" dirty="0" smtClean="0"/>
              <a:t> </a:t>
            </a:r>
            <a:r>
              <a:rPr lang="en-US" noProof="0" dirty="0" err="1" smtClean="0"/>
              <a:t>mutações</a:t>
            </a:r>
            <a:r>
              <a:rPr lang="en-US" noProof="0" dirty="0" smtClean="0"/>
              <a:t> entre as </a:t>
            </a:r>
            <a:r>
              <a:rPr lang="en-US" noProof="0" dirty="0" err="1" smtClean="0"/>
              <a:t>espécies</a:t>
            </a:r>
            <a:r>
              <a:rPr lang="en-US" noProof="0" dirty="0" smtClean="0"/>
              <a:t>, </a:t>
            </a:r>
            <a:r>
              <a:rPr lang="en-US" noProof="0" dirty="0" err="1" smtClean="0"/>
              <a:t>por</a:t>
            </a:r>
            <a:r>
              <a:rPr lang="en-US" noProof="0" dirty="0" smtClean="0"/>
              <a:t> forma a </a:t>
            </a:r>
            <a:r>
              <a:rPr lang="en-US" noProof="0" dirty="0" err="1" smtClean="0"/>
              <a:t>adaptà-las</a:t>
            </a:r>
            <a:r>
              <a:rPr lang="en-US" noProof="0" dirty="0" smtClean="0"/>
              <a:t> a novas </a:t>
            </a:r>
            <a:r>
              <a:rPr lang="en-US" noProof="0" dirty="0" err="1" smtClean="0"/>
              <a:t>condições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meio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Portanto</a:t>
            </a:r>
            <a:r>
              <a:rPr lang="en-US" baseline="0" noProof="0" dirty="0" smtClean="0"/>
              <a:t>, à </a:t>
            </a:r>
            <a:r>
              <a:rPr lang="en-US" baseline="0" noProof="0" dirty="0" err="1" smtClean="0"/>
              <a:t>semelhança</a:t>
            </a:r>
            <a:r>
              <a:rPr lang="en-US" baseline="0" noProof="0" dirty="0" smtClean="0"/>
              <a:t> do que </a:t>
            </a:r>
            <a:r>
              <a:rPr lang="en-US" baseline="0" noProof="0" dirty="0" err="1" smtClean="0"/>
              <a:t>sucede</a:t>
            </a:r>
            <a:r>
              <a:rPr lang="en-US" baseline="0" noProof="0" dirty="0" smtClean="0"/>
              <a:t> com a </a:t>
            </a:r>
            <a:r>
              <a:rPr lang="en-US" baseline="0" noProof="0" dirty="0" err="1" smtClean="0"/>
              <a:t>aplicação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pesticidas</a:t>
            </a:r>
            <a:r>
              <a:rPr lang="en-US" baseline="0" noProof="0" dirty="0" smtClean="0"/>
              <a:t>, a </a:t>
            </a:r>
            <a:r>
              <a:rPr lang="en-US" baseline="0" noProof="0" dirty="0" err="1" smtClean="0"/>
              <a:t>actividade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pesticida</a:t>
            </a:r>
            <a:r>
              <a:rPr lang="en-US" baseline="0" noProof="0" dirty="0" smtClean="0"/>
              <a:t> das </a:t>
            </a:r>
            <a:r>
              <a:rPr lang="en-US" baseline="0" noProof="0" dirty="0" err="1" smtClean="0"/>
              <a:t>plantas-Bt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promover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rápidas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mutações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organismos-alvo</a:t>
            </a:r>
            <a:r>
              <a:rPr lang="en-US" baseline="0" noProof="0" dirty="0" smtClean="0"/>
              <a:t>. </a:t>
            </a:r>
          </a:p>
          <a:p>
            <a:endParaRPr lang="en-US" baseline="0" noProof="0" dirty="0" smtClean="0"/>
          </a:p>
          <a:p>
            <a:r>
              <a:rPr lang="en-US" baseline="0" noProof="0" dirty="0" err="1" smtClean="0"/>
              <a:t>Todavia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agricultores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aconselhados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criar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áreas-refúgio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áreas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onde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cultivam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plantas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transgénicas</a:t>
            </a:r>
            <a:r>
              <a:rPr lang="en-US" baseline="0" noProof="0" dirty="0" smtClean="0"/>
              <a:t>) para </a:t>
            </a:r>
            <a:r>
              <a:rPr lang="en-US" baseline="0" noProof="0" dirty="0" err="1" smtClean="0"/>
              <a:t>evitar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estes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fenómenos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Ao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permitirem</a:t>
            </a:r>
            <a:r>
              <a:rPr lang="en-US" baseline="0" noProof="0" dirty="0" smtClean="0"/>
              <a:t> que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insectos</a:t>
            </a:r>
            <a:r>
              <a:rPr lang="en-US" baseline="0" noProof="0" dirty="0" smtClean="0"/>
              <a:t> se </a:t>
            </a:r>
            <a:r>
              <a:rPr lang="en-US" baseline="0" noProof="0" dirty="0" err="1" smtClean="0"/>
              <a:t>desenvolvam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ausência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limitações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ambientais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nessas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áreas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refúgio</a:t>
            </a:r>
            <a:r>
              <a:rPr lang="en-US" baseline="0" noProof="0" dirty="0" smtClean="0"/>
              <a:t>), </a:t>
            </a:r>
            <a:r>
              <a:rPr lang="en-US" baseline="0" noProof="0" dirty="0" err="1" smtClean="0"/>
              <a:t>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insectos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aí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originados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estarão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disponíveis</a:t>
            </a:r>
            <a:r>
              <a:rPr lang="en-US" baseline="0" noProof="0" dirty="0" smtClean="0"/>
              <a:t> para </a:t>
            </a:r>
            <a:r>
              <a:rPr lang="en-US" baseline="0" noProof="0" dirty="0" err="1" smtClean="0"/>
              <a:t>acasalar</a:t>
            </a:r>
            <a:r>
              <a:rPr lang="en-US" baseline="0" noProof="0" dirty="0" smtClean="0"/>
              <a:t> com </a:t>
            </a:r>
            <a:r>
              <a:rPr lang="en-US" baseline="0" noProof="0" dirty="0" err="1" smtClean="0"/>
              <a:t>aqueles</a:t>
            </a:r>
            <a:r>
              <a:rPr lang="en-US" baseline="0" noProof="0" dirty="0" smtClean="0"/>
              <a:t> que </a:t>
            </a:r>
            <a:r>
              <a:rPr lang="en-US" baseline="0" noProof="0" dirty="0" err="1" smtClean="0"/>
              <a:t>porventura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tenham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tido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mutações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conferindo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resistência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toxinas</a:t>
            </a:r>
            <a:r>
              <a:rPr lang="en-US" baseline="0" noProof="0" dirty="0" smtClean="0"/>
              <a:t> Bt. Os </a:t>
            </a:r>
            <a:r>
              <a:rPr lang="en-US" baseline="0" noProof="0" dirty="0" err="1" smtClean="0"/>
              <a:t>insectos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descendentes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destes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cruzamentos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continuarão</a:t>
            </a:r>
            <a:r>
              <a:rPr lang="en-US" baseline="0" noProof="0" dirty="0" smtClean="0"/>
              <a:t> a ser </a:t>
            </a:r>
            <a:r>
              <a:rPr lang="en-US" baseline="0" noProof="0" dirty="0" err="1" smtClean="0"/>
              <a:t>inviáveis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assim</a:t>
            </a:r>
            <a:r>
              <a:rPr lang="en-US" baseline="0" noProof="0" dirty="0" smtClean="0"/>
              <a:t> se </a:t>
            </a:r>
            <a:r>
              <a:rPr lang="en-US" baseline="0" noProof="0" dirty="0" err="1" smtClean="0"/>
              <a:t>diluindo</a:t>
            </a:r>
            <a:r>
              <a:rPr lang="en-US" baseline="0" noProof="0" dirty="0" smtClean="0"/>
              <a:t> o </a:t>
            </a:r>
            <a:r>
              <a:rPr lang="en-US" baseline="0" noProof="0" dirty="0" err="1" smtClean="0"/>
              <a:t>efeito</a:t>
            </a:r>
            <a:r>
              <a:rPr lang="en-US" baseline="0" noProof="0" dirty="0" smtClean="0"/>
              <a:t> da </a:t>
            </a:r>
            <a:r>
              <a:rPr lang="en-US" baseline="0" noProof="0" dirty="0" err="1" smtClean="0"/>
              <a:t>mutação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população</a:t>
            </a:r>
            <a:r>
              <a:rPr lang="en-US" baseline="0" noProof="0" dirty="0" smtClean="0"/>
              <a:t>. Como </a:t>
            </a:r>
            <a:r>
              <a:rPr lang="en-US" baseline="0" noProof="0" dirty="0" err="1" smtClean="0"/>
              <a:t>consequência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ter</a:t>
            </a:r>
            <a:r>
              <a:rPr lang="en-US" baseline="0" noProof="0" dirty="0" smtClean="0"/>
              <a:t>-se-á </a:t>
            </a:r>
            <a:r>
              <a:rPr lang="en-US" baseline="0" noProof="0" dirty="0" err="1" smtClean="0"/>
              <a:t>uma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muito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mais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baixa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predominância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mutações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indesejáveis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população</a:t>
            </a:r>
            <a:r>
              <a:rPr lang="en-US" baseline="0" noProof="0" dirty="0" smtClean="0"/>
              <a:t> de </a:t>
            </a:r>
            <a:r>
              <a:rPr lang="en-US" baseline="0" noProof="0" dirty="0" err="1" smtClean="0"/>
              <a:t>insectos</a:t>
            </a:r>
            <a:r>
              <a:rPr lang="en-US" baseline="0" noProof="0" dirty="0" smtClean="0"/>
              <a:t> e a </a:t>
            </a:r>
            <a:r>
              <a:rPr lang="en-US" baseline="0" noProof="0" dirty="0" err="1" smtClean="0"/>
              <a:t>redução</a:t>
            </a:r>
            <a:r>
              <a:rPr lang="en-US" baseline="0" noProof="0" dirty="0" smtClean="0"/>
              <a:t> do </a:t>
            </a:r>
            <a:r>
              <a:rPr lang="en-US" baseline="0" noProof="0" dirty="0" err="1" smtClean="0"/>
              <a:t>número</a:t>
            </a:r>
            <a:r>
              <a:rPr lang="en-US" baseline="0" noProof="0" dirty="0" smtClean="0"/>
              <a:t> dos que </a:t>
            </a:r>
            <a:r>
              <a:rPr lang="en-US" baseline="0" noProof="0" dirty="0" err="1" smtClean="0"/>
              <a:t>têm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resistência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toxinas</a:t>
            </a:r>
            <a:r>
              <a:rPr lang="en-US" baseline="0" noProof="0" dirty="0" smtClean="0"/>
              <a:t> Bt.</a:t>
            </a:r>
            <a:endParaRPr lang="en-US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55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5658" r="4427" b="73824"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22-02-2017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saaa.org/gmapprovaldataba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1820" b="9373"/>
          <a:stretch>
            <a:fillRect/>
          </a:stretch>
        </p:blipFill>
        <p:spPr bwMode="auto">
          <a:xfrm>
            <a:off x="-7938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23528" y="836712"/>
            <a:ext cx="696590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pt-PT" sz="3200" b="1" dirty="0" err="1" smtClean="0">
                <a:solidFill>
                  <a:schemeClr val="bg1"/>
                </a:solidFill>
              </a:rPr>
              <a:t>Plantas</a:t>
            </a:r>
            <a:r>
              <a:rPr lang="en-US" altLang="pt-PT" sz="3200" b="1" dirty="0" smtClean="0">
                <a:solidFill>
                  <a:schemeClr val="bg1"/>
                </a:solidFill>
              </a:rPr>
              <a:t> </a:t>
            </a:r>
            <a:r>
              <a:rPr lang="en-US" altLang="pt-PT" sz="3200" b="1" dirty="0" err="1" smtClean="0">
                <a:solidFill>
                  <a:schemeClr val="bg1"/>
                </a:solidFill>
              </a:rPr>
              <a:t>Bt</a:t>
            </a:r>
            <a:r>
              <a:rPr lang="en-US" altLang="pt-PT" sz="3200" b="1" dirty="0" smtClean="0">
                <a:solidFill>
                  <a:schemeClr val="bg1"/>
                </a:solidFill>
              </a:rPr>
              <a:t> - </a:t>
            </a:r>
            <a:endParaRPr lang="en-US" altLang="pt-PT" sz="3200" b="1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pt-PT" sz="2400" i="1" dirty="0" err="1" smtClean="0">
                <a:solidFill>
                  <a:schemeClr val="bg1"/>
                </a:solidFill>
              </a:rPr>
              <a:t>Combatendo</a:t>
            </a:r>
            <a:r>
              <a:rPr lang="en-US" altLang="pt-PT" sz="2400" i="1" dirty="0" smtClean="0">
                <a:solidFill>
                  <a:schemeClr val="bg1"/>
                </a:solidFill>
              </a:rPr>
              <a:t> </a:t>
            </a:r>
            <a:r>
              <a:rPr lang="en-US" altLang="pt-PT" sz="2400" i="1" dirty="0" err="1" smtClean="0">
                <a:solidFill>
                  <a:schemeClr val="bg1"/>
                </a:solidFill>
              </a:rPr>
              <a:t>os</a:t>
            </a:r>
            <a:r>
              <a:rPr lang="en-US" altLang="pt-PT" sz="2400" i="1" dirty="0" smtClean="0">
                <a:solidFill>
                  <a:schemeClr val="bg1"/>
                </a:solidFill>
              </a:rPr>
              <a:t> </a:t>
            </a:r>
            <a:r>
              <a:rPr lang="en-US" altLang="pt-PT" sz="2400" i="1" dirty="0" err="1" smtClean="0">
                <a:solidFill>
                  <a:schemeClr val="bg1"/>
                </a:solidFill>
              </a:rPr>
              <a:t>insectos</a:t>
            </a:r>
            <a:r>
              <a:rPr lang="en-US" altLang="pt-PT" sz="2400" i="1" dirty="0" smtClean="0">
                <a:solidFill>
                  <a:schemeClr val="bg1"/>
                </a:solidFill>
              </a:rPr>
              <a:t> com </a:t>
            </a:r>
            <a:r>
              <a:rPr lang="en-US" altLang="pt-PT" sz="2400" i="1" dirty="0" err="1" smtClean="0">
                <a:solidFill>
                  <a:schemeClr val="bg1"/>
                </a:solidFill>
              </a:rPr>
              <a:t>armas</a:t>
            </a:r>
            <a:r>
              <a:rPr lang="en-US" altLang="pt-PT" sz="2400" i="1" dirty="0" smtClean="0">
                <a:solidFill>
                  <a:schemeClr val="bg1"/>
                </a:solidFill>
              </a:rPr>
              <a:t> </a:t>
            </a:r>
            <a:r>
              <a:rPr lang="en-US" altLang="pt-PT" sz="2400" i="1" dirty="0" err="1" smtClean="0">
                <a:solidFill>
                  <a:schemeClr val="bg1"/>
                </a:solidFill>
              </a:rPr>
              <a:t>bacterianas</a:t>
            </a:r>
            <a:r>
              <a:rPr lang="en-US" altLang="pt-PT" sz="2400" i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pt-PT" altLang="pt-PT" dirty="0" smtClean="0">
              <a:solidFill>
                <a:schemeClr val="bg1"/>
              </a:solidFill>
            </a:endParaRP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2"/>
          <p:cNvGrpSpPr/>
          <p:nvPr/>
        </p:nvGrpSpPr>
        <p:grpSpPr>
          <a:xfrm>
            <a:off x="-5410" y="5675359"/>
            <a:ext cx="1916925" cy="360040"/>
            <a:chOff x="5075023" y="1772816"/>
            <a:chExt cx="1545707" cy="360040"/>
          </a:xfrm>
        </p:grpSpPr>
        <p:sp>
          <p:nvSpPr>
            <p:cNvPr id="12" name="Oval 11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Luís Andrade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15" name="Oval 14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2016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2" b="22015"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480175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Como </a:t>
            </a:r>
            <a:r>
              <a:rPr lang="en-US" dirty="0" err="1" smtClean="0"/>
              <a:t>meias</a:t>
            </a:r>
            <a:r>
              <a:rPr lang="en-US" dirty="0" smtClean="0"/>
              <a:t> </a:t>
            </a:r>
            <a:r>
              <a:rPr lang="en-US" dirty="0" err="1" smtClean="0"/>
              <a:t>verdades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enganadoras</a:t>
            </a:r>
            <a:endParaRPr lang="pt-PT" dirty="0" smtClean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0"/>
          </p:nvPr>
        </p:nvSpPr>
        <p:spPr>
          <a:xfrm>
            <a:off x="323528" y="1628800"/>
            <a:ext cx="8208912" cy="648071"/>
          </a:xfrm>
        </p:spPr>
        <p:txBody>
          <a:bodyPr/>
          <a:lstStyle/>
          <a:p>
            <a:r>
              <a:rPr lang="en-US" sz="2600" dirty="0" smtClean="0"/>
              <a:t>“As </a:t>
            </a:r>
            <a:r>
              <a:rPr lang="en-US" sz="2600" dirty="0" err="1" smtClean="0"/>
              <a:t>toxinas</a:t>
            </a:r>
            <a:r>
              <a:rPr lang="en-US" sz="2600" dirty="0" smtClean="0"/>
              <a:t> Bt </a:t>
            </a:r>
            <a:r>
              <a:rPr lang="en-US" sz="2600" dirty="0" err="1" smtClean="0"/>
              <a:t>podem</a:t>
            </a:r>
            <a:r>
              <a:rPr lang="en-US" sz="2600" dirty="0" smtClean="0"/>
              <a:t> ser </a:t>
            </a:r>
            <a:r>
              <a:rPr lang="en-US" sz="2600" dirty="0" err="1" smtClean="0"/>
              <a:t>tóxicas</a:t>
            </a:r>
            <a:r>
              <a:rPr lang="en-US" sz="2600" dirty="0" smtClean="0"/>
              <a:t>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os</a:t>
            </a:r>
            <a:r>
              <a:rPr lang="en-US" sz="2600" dirty="0" smtClean="0"/>
              <a:t> </a:t>
            </a:r>
            <a:r>
              <a:rPr lang="en-US" sz="2600" dirty="0" err="1" smtClean="0"/>
              <a:t>seres</a:t>
            </a:r>
            <a:r>
              <a:rPr lang="en-US" sz="2600" dirty="0" smtClean="0"/>
              <a:t> </a:t>
            </a:r>
            <a:r>
              <a:rPr lang="en-US" sz="2600" dirty="0" err="1" smtClean="0"/>
              <a:t>humanos</a:t>
            </a:r>
            <a:r>
              <a:rPr lang="en-US" sz="2600" dirty="0" smtClean="0"/>
              <a:t>!”</a:t>
            </a:r>
            <a:endParaRPr lang="pt-PT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2600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899592" y="2348880"/>
            <a:ext cx="7128792" cy="18722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As </a:t>
            </a:r>
            <a:r>
              <a:rPr lang="en-US" sz="2000" dirty="0" err="1" smtClean="0">
                <a:solidFill>
                  <a:schemeClr val="tx1"/>
                </a:solidFill>
              </a:rPr>
              <a:t>toxinas</a:t>
            </a:r>
            <a:r>
              <a:rPr lang="en-US" sz="2000" dirty="0" smtClean="0">
                <a:solidFill>
                  <a:schemeClr val="tx1"/>
                </a:solidFill>
              </a:rPr>
              <a:t> Bt </a:t>
            </a:r>
            <a:r>
              <a:rPr lang="en-US" sz="2000" dirty="0" err="1" smtClean="0">
                <a:solidFill>
                  <a:schemeClr val="tx1"/>
                </a:solidFill>
              </a:rPr>
              <a:t>comercializadas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perigosas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as </a:t>
            </a:r>
            <a:r>
              <a:rPr lang="en-US" sz="2000" dirty="0" err="1" smtClean="0">
                <a:solidFill>
                  <a:schemeClr val="tx1"/>
                </a:solidFill>
              </a:rPr>
              <a:t>pessoas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 </a:t>
            </a:r>
            <a:r>
              <a:rPr lang="en-US" sz="2000" dirty="0" err="1" smtClean="0">
                <a:solidFill>
                  <a:schemeClr val="tx1"/>
                </a:solidFill>
              </a:rPr>
              <a:t>milho</a:t>
            </a:r>
            <a:r>
              <a:rPr lang="en-US" sz="2000" dirty="0" smtClean="0">
                <a:solidFill>
                  <a:schemeClr val="tx1"/>
                </a:solidFill>
              </a:rPr>
              <a:t> “</a:t>
            </a:r>
            <a:r>
              <a:rPr lang="en-US" sz="2000" dirty="0" err="1" smtClean="0">
                <a:solidFill>
                  <a:schemeClr val="tx1"/>
                </a:solidFill>
              </a:rPr>
              <a:t>Starlink</a:t>
            </a:r>
            <a:r>
              <a:rPr lang="en-US" sz="2000" dirty="0" smtClean="0">
                <a:solidFill>
                  <a:schemeClr val="tx1"/>
                </a:solidFill>
              </a:rPr>
              <a:t>” (</a:t>
            </a:r>
            <a:r>
              <a:rPr lang="en-US" sz="2000" dirty="0" err="1" smtClean="0">
                <a:solidFill>
                  <a:schemeClr val="tx1"/>
                </a:solidFill>
              </a:rPr>
              <a:t>uma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variedade</a:t>
            </a:r>
            <a:r>
              <a:rPr lang="en-US" sz="2000" dirty="0" smtClean="0">
                <a:solidFill>
                  <a:schemeClr val="tx1"/>
                </a:solidFill>
              </a:rPr>
              <a:t> Bt </a:t>
            </a:r>
            <a:r>
              <a:rPr lang="en-US" sz="2000" dirty="0" err="1" smtClean="0">
                <a:solidFill>
                  <a:schemeClr val="tx1"/>
                </a:solidFill>
              </a:rPr>
              <a:t>aprovada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só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alimentação</a:t>
            </a:r>
            <a:r>
              <a:rPr lang="en-US" sz="2000" dirty="0" smtClean="0">
                <a:solidFill>
                  <a:schemeClr val="tx1"/>
                </a:solidFill>
              </a:rPr>
              <a:t> animal) </a:t>
            </a:r>
            <a:r>
              <a:rPr lang="en-US" sz="2000" dirty="0" err="1" smtClean="0">
                <a:solidFill>
                  <a:schemeClr val="tx1"/>
                </a:solidFill>
              </a:rPr>
              <a:t>foi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erradamente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comercializada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consumo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humano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Contudo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teve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efeitos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nefastos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como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foi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comunicado</a:t>
            </a:r>
            <a:r>
              <a:rPr lang="en-US" sz="2000" dirty="0" smtClean="0">
                <a:solidFill>
                  <a:schemeClr val="tx1"/>
                </a:solidFill>
              </a:rPr>
              <a:t> pela EFSA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95536" y="5661248"/>
            <a:ext cx="4176464" cy="10156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As </a:t>
            </a:r>
            <a:r>
              <a:rPr lang="en-US" sz="2000" b="1" dirty="0" err="1" smtClean="0"/>
              <a:t>plantas</a:t>
            </a:r>
            <a:r>
              <a:rPr lang="en-US" sz="2000" b="1" dirty="0" smtClean="0"/>
              <a:t> Bt para </a:t>
            </a:r>
            <a:r>
              <a:rPr lang="en-US" sz="2000" b="1" dirty="0" err="1" smtClean="0"/>
              <a:t>consumo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humano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perigosas</a:t>
            </a:r>
            <a:r>
              <a:rPr lang="en-US" sz="2000" b="1" dirty="0" smtClean="0"/>
              <a:t> para as </a:t>
            </a:r>
            <a:r>
              <a:rPr lang="en-US" sz="2000" b="1" dirty="0" err="1" smtClean="0"/>
              <a:t>pessoas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ou</a:t>
            </a:r>
            <a:r>
              <a:rPr lang="en-US" sz="2000" b="1" dirty="0" smtClean="0"/>
              <a:t> para outros </a:t>
            </a:r>
            <a:r>
              <a:rPr lang="en-US" sz="2000" b="1" dirty="0" err="1" smtClean="0"/>
              <a:t>animais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superiores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pic>
        <p:nvPicPr>
          <p:cNvPr id="3" name="Picture 2" descr="https://upload.wikimedia.org/wikipedia/commons/thumb/8/87/EFSA_logo.svg/2000px-EFSA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81814"/>
            <a:ext cx="3600400" cy="17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1628800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 </a:t>
            </a:r>
            <a:r>
              <a:rPr lang="en-US" sz="2000" dirty="0" err="1" smtClean="0"/>
              <a:t>toxinas</a:t>
            </a:r>
            <a:r>
              <a:rPr lang="en-US" sz="2000" dirty="0" smtClean="0"/>
              <a:t> Bt </a:t>
            </a:r>
            <a:r>
              <a:rPr lang="en-US" sz="2000" dirty="0" err="1" smtClean="0"/>
              <a:t>persistem</a:t>
            </a:r>
            <a:r>
              <a:rPr lang="en-US" sz="2000" dirty="0" smtClean="0"/>
              <a:t> no </a:t>
            </a:r>
            <a:r>
              <a:rPr lang="en-US" sz="2000" dirty="0" err="1" smtClean="0"/>
              <a:t>ambiente</a:t>
            </a:r>
            <a:r>
              <a:rPr lang="en-US" sz="2000" dirty="0" smtClean="0"/>
              <a:t> </a:t>
            </a:r>
            <a:r>
              <a:rPr lang="en-US" sz="2000" dirty="0" err="1" smtClean="0"/>
              <a:t>só</a:t>
            </a:r>
            <a:r>
              <a:rPr lang="en-US" sz="2000" dirty="0" smtClean="0"/>
              <a:t> um </a:t>
            </a:r>
            <a:r>
              <a:rPr lang="en-US" sz="2000" dirty="0" err="1" smtClean="0"/>
              <a:t>período</a:t>
            </a:r>
            <a:r>
              <a:rPr lang="en-US" sz="2000" dirty="0" smtClean="0"/>
              <a:t> de tempo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muito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curto</a:t>
            </a:r>
            <a:r>
              <a:rPr lang="en-US" sz="2000" dirty="0" smtClean="0"/>
              <a:t>!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Campos de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 Bt </a:t>
            </a:r>
            <a:r>
              <a:rPr lang="en-US" sz="2000" dirty="0" err="1" smtClean="0"/>
              <a:t>mostram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decréscimo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insectos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prejudiciais</a:t>
            </a:r>
            <a:r>
              <a:rPr lang="en-US" sz="2000" dirty="0" smtClean="0"/>
              <a:t>… 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aumento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biodiversidade</a:t>
            </a:r>
            <a:r>
              <a:rPr lang="en-US" sz="2000" dirty="0" smtClean="0"/>
              <a:t>!</a:t>
            </a: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 </a:t>
            </a:r>
            <a:r>
              <a:rPr lang="en-US" sz="2000" dirty="0" err="1" smtClean="0"/>
              <a:t>estudo</a:t>
            </a:r>
            <a:r>
              <a:rPr lang="en-US" sz="2000" dirty="0" smtClean="0"/>
              <a:t> que </a:t>
            </a:r>
            <a:r>
              <a:rPr lang="en-US" sz="2000" dirty="0" err="1" smtClean="0"/>
              <a:t>refere</a:t>
            </a:r>
            <a:r>
              <a:rPr lang="en-US" sz="2000" dirty="0" smtClean="0"/>
              <a:t> a </a:t>
            </a:r>
            <a:r>
              <a:rPr lang="en-US" sz="2000" dirty="0" err="1" smtClean="0"/>
              <a:t>transferência</a:t>
            </a:r>
            <a:r>
              <a:rPr lang="en-US" sz="2000" dirty="0" smtClean="0"/>
              <a:t> de genes entre </a:t>
            </a:r>
            <a:r>
              <a:rPr lang="en-US" sz="2000" dirty="0" err="1" smtClean="0"/>
              <a:t>milho</a:t>
            </a:r>
            <a:r>
              <a:rPr lang="en-US" sz="2000" dirty="0" smtClean="0"/>
              <a:t> </a:t>
            </a:r>
            <a:r>
              <a:rPr lang="en-US" sz="2000" dirty="0" err="1" smtClean="0"/>
              <a:t>transgénico</a:t>
            </a:r>
            <a:r>
              <a:rPr lang="en-US" sz="2000" dirty="0" smtClean="0"/>
              <a:t> e </a:t>
            </a:r>
            <a:r>
              <a:rPr lang="en-US" sz="2000" dirty="0" err="1" smtClean="0"/>
              <a:t>não-transgénico</a:t>
            </a:r>
            <a:r>
              <a:rPr lang="en-US" sz="2000" dirty="0" smtClean="0"/>
              <a:t> (</a:t>
            </a:r>
            <a:r>
              <a:rPr lang="en-US" sz="2000" dirty="0" err="1" smtClean="0"/>
              <a:t>variedades</a:t>
            </a:r>
            <a:r>
              <a:rPr lang="en-US" sz="2000" dirty="0" smtClean="0"/>
              <a:t> </a:t>
            </a:r>
            <a:r>
              <a:rPr lang="en-US" sz="2000" dirty="0" err="1" smtClean="0"/>
              <a:t>tradicionais</a:t>
            </a:r>
            <a:r>
              <a:rPr lang="en-US" sz="2000" dirty="0" smtClean="0"/>
              <a:t>) </a:t>
            </a:r>
            <a:r>
              <a:rPr lang="en-US" sz="2000" b="1" dirty="0" err="1" smtClean="0"/>
              <a:t>foi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desacreditado</a:t>
            </a:r>
            <a:r>
              <a:rPr lang="en-US" sz="2000" dirty="0" smtClean="0"/>
              <a:t>!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Os </a:t>
            </a:r>
            <a:r>
              <a:rPr lang="en-US" sz="2000" dirty="0" err="1" smtClean="0"/>
              <a:t>insectos-alvo</a:t>
            </a:r>
            <a:r>
              <a:rPr lang="en-US" sz="2000" dirty="0" smtClean="0"/>
              <a:t> </a:t>
            </a:r>
            <a:r>
              <a:rPr lang="en-US" sz="2000" dirty="0" err="1" smtClean="0"/>
              <a:t>desenvolvem</a:t>
            </a:r>
            <a:r>
              <a:rPr lang="en-US" sz="2000" dirty="0" smtClean="0"/>
              <a:t> </a:t>
            </a:r>
            <a:r>
              <a:rPr lang="en-US" sz="2000" dirty="0" err="1" smtClean="0"/>
              <a:t>rápida</a:t>
            </a:r>
            <a:r>
              <a:rPr lang="en-US" sz="2000" dirty="0" smtClean="0"/>
              <a:t> </a:t>
            </a:r>
            <a:r>
              <a:rPr lang="en-US" sz="2000" dirty="0" err="1" smtClean="0"/>
              <a:t>resistência</a:t>
            </a:r>
            <a:r>
              <a:rPr lang="en-US" sz="2000" dirty="0" smtClean="0"/>
              <a:t> se </a:t>
            </a:r>
            <a:r>
              <a:rPr lang="en-US" sz="2000" dirty="0" err="1" smtClean="0"/>
              <a:t>não</a:t>
            </a:r>
            <a:r>
              <a:rPr lang="en-US" sz="2000" dirty="0" smtClean="0"/>
              <a:t> for </a:t>
            </a:r>
            <a:r>
              <a:rPr lang="en-US" sz="2000" dirty="0" err="1" smtClean="0"/>
              <a:t>aplicada</a:t>
            </a:r>
            <a:r>
              <a:rPr lang="en-US" sz="2000" dirty="0" smtClean="0"/>
              <a:t>: </a:t>
            </a:r>
            <a:r>
              <a:rPr lang="en-US" sz="2000" b="1" dirty="0" smtClean="0"/>
              <a:t> dose </a:t>
            </a:r>
            <a:r>
              <a:rPr lang="en-US" sz="2000" b="1" dirty="0" err="1" smtClean="0"/>
              <a:t>elevada</a:t>
            </a:r>
            <a:r>
              <a:rPr lang="en-US" sz="2000" b="1" dirty="0" smtClean="0"/>
              <a:t> /</a:t>
            </a:r>
            <a:r>
              <a:rPr lang="en-US" sz="2000" b="1" dirty="0" err="1" smtClean="0"/>
              <a:t>estratégia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refúgio</a:t>
            </a:r>
            <a:r>
              <a:rPr lang="en-US" sz="2000" dirty="0" smtClean="0"/>
              <a:t>!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Plantas</a:t>
            </a:r>
            <a:r>
              <a:rPr lang="en-US" sz="2000" dirty="0" smtClean="0"/>
              <a:t> Bt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consumo</a:t>
            </a:r>
            <a:r>
              <a:rPr lang="en-US" sz="2000" dirty="0" smtClean="0"/>
              <a:t> </a:t>
            </a:r>
            <a:r>
              <a:rPr lang="en-US" sz="2000" dirty="0" err="1" smtClean="0"/>
              <a:t>humano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não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são</a:t>
            </a:r>
            <a:r>
              <a:rPr lang="en-US" sz="2000" b="1" dirty="0" smtClean="0"/>
              <a:t>                                        </a:t>
            </a:r>
            <a:r>
              <a:rPr lang="en-US" sz="2000" b="1" dirty="0"/>
              <a:t>harmful </a:t>
            </a:r>
            <a:r>
              <a:rPr lang="en-US" sz="2000" b="1" dirty="0" err="1" smtClean="0"/>
              <a:t>perigosas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as </a:t>
            </a:r>
            <a:r>
              <a:rPr lang="en-US" sz="2000" b="1" dirty="0" err="1" smtClean="0"/>
              <a:t>pessoas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As </a:t>
            </a:r>
            <a:r>
              <a:rPr lang="en-US" dirty="0" err="1" smtClean="0"/>
              <a:t>afirmações</a:t>
            </a:r>
            <a:r>
              <a:rPr lang="en-US" dirty="0" smtClean="0"/>
              <a:t> </a:t>
            </a:r>
            <a:r>
              <a:rPr lang="en-US" dirty="0" err="1" smtClean="0"/>
              <a:t>corretas</a:t>
            </a:r>
            <a:r>
              <a:rPr lang="en-US" dirty="0" smtClean="0"/>
              <a:t> </a:t>
            </a:r>
            <a:r>
              <a:rPr lang="en-US" dirty="0" err="1" smtClean="0"/>
              <a:t>deverão</a:t>
            </a:r>
            <a:r>
              <a:rPr lang="en-US" dirty="0" smtClean="0"/>
              <a:t> ser:</a:t>
            </a:r>
          </a:p>
        </p:txBody>
      </p:sp>
      <p:pic>
        <p:nvPicPr>
          <p:cNvPr id="5" name="Picture 2" descr="http://nutritionfactsorg.s3.amazonaws.com/wp-content/uploads/2014/11/10120056/Nov10-1024x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16" y="4869160"/>
            <a:ext cx="3347934" cy="1883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251520" y="476672"/>
            <a:ext cx="8136904" cy="575841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2800" dirty="0" smtClean="0"/>
              <a:t>O </a:t>
            </a:r>
            <a:r>
              <a:rPr lang="en-US" sz="2800" dirty="0" err="1" smtClean="0"/>
              <a:t>cultivo</a:t>
            </a:r>
            <a:r>
              <a:rPr lang="en-US" sz="2800" dirty="0" smtClean="0"/>
              <a:t> de </a:t>
            </a:r>
            <a:r>
              <a:rPr lang="en-US" sz="2800" dirty="0" err="1" smtClean="0"/>
              <a:t>plantas</a:t>
            </a:r>
            <a:r>
              <a:rPr lang="en-US" sz="2800" dirty="0" smtClean="0"/>
              <a:t> Bt </a:t>
            </a:r>
            <a:r>
              <a:rPr lang="en-US" sz="2800" dirty="0" err="1" smtClean="0"/>
              <a:t>está</a:t>
            </a:r>
            <a:r>
              <a:rPr lang="en-US" sz="2800" dirty="0" smtClean="0"/>
              <a:t> largamente </a:t>
            </a:r>
            <a:r>
              <a:rPr lang="en-US" sz="2800" dirty="0" err="1" smtClean="0"/>
              <a:t>difundido</a:t>
            </a:r>
            <a:endParaRPr lang="en-US" sz="28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92764"/>
              </p:ext>
            </p:extLst>
          </p:nvPr>
        </p:nvGraphicFramePr>
        <p:xfrm>
          <a:off x="383312" y="3942078"/>
          <a:ext cx="2603728" cy="212695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88288"/>
                <a:gridCol w="731520"/>
                <a:gridCol w="883920"/>
              </a:tblGrid>
              <a:tr h="49562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err="1" smtClean="0"/>
                        <a:t>Plantas</a:t>
                      </a:r>
                      <a:r>
                        <a:rPr lang="en-US" noProof="0" dirty="0" smtClean="0"/>
                        <a:t> </a:t>
                      </a:r>
                    </a:p>
                    <a:p>
                      <a:pPr algn="ctr"/>
                      <a:r>
                        <a:rPr lang="en-US" noProof="0" dirty="0" err="1" smtClean="0"/>
                        <a:t>Bt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% </a:t>
                      </a:r>
                    </a:p>
                    <a:p>
                      <a:pPr algn="ctr"/>
                      <a:r>
                        <a:rPr lang="en-US" noProof="0" dirty="0" smtClean="0"/>
                        <a:t>EUA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% </a:t>
                      </a:r>
                    </a:p>
                    <a:p>
                      <a:pPr algn="ctr"/>
                      <a:r>
                        <a:rPr lang="en-US" noProof="0" dirty="0" err="1" smtClean="0"/>
                        <a:t>Mundo</a:t>
                      </a:r>
                      <a:endParaRPr lang="en-US" noProof="0" dirty="0"/>
                    </a:p>
                  </a:txBody>
                  <a:tcPr/>
                </a:tc>
              </a:tr>
              <a:tr h="495625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Milho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26</a:t>
                      </a:r>
                      <a:endParaRPr lang="en-US" noProof="0" dirty="0"/>
                    </a:p>
                  </a:txBody>
                  <a:tcPr/>
                </a:tc>
              </a:tr>
              <a:tr h="495625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Algodão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49</a:t>
                      </a:r>
                      <a:endParaRPr lang="en-US" noProof="0" dirty="0"/>
                    </a:p>
                  </a:txBody>
                  <a:tcPr/>
                </a:tc>
              </a:tr>
              <a:tr h="495625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Soja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77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http://i1.wp.com/sitn.hms.harvard.edu/wp-content/uploads/2015/08/fig2pesticides.png?resize=691%2C5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10128" r="3159" b="14737"/>
          <a:stretch/>
        </p:blipFill>
        <p:spPr bwMode="auto">
          <a:xfrm>
            <a:off x="3103936" y="3284984"/>
            <a:ext cx="58605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44017" y="1574790"/>
            <a:ext cx="8604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 </a:t>
            </a: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Nos EUA, no </a:t>
            </a:r>
            <a:r>
              <a:rPr lang="en-US" sz="2000" dirty="0" err="1" smtClean="0"/>
              <a:t>período</a:t>
            </a:r>
            <a:r>
              <a:rPr lang="en-US" sz="2000" dirty="0" smtClean="0"/>
              <a:t> de 1995-2010, a </a:t>
            </a:r>
            <a:r>
              <a:rPr lang="en-US" sz="2000" dirty="0" err="1" smtClean="0"/>
              <a:t>quantidade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pesticidas</a:t>
            </a:r>
            <a:r>
              <a:rPr lang="en-US" sz="2000" dirty="0" smtClean="0"/>
              <a:t> </a:t>
            </a:r>
            <a:r>
              <a:rPr lang="en-US" sz="2000" dirty="0" err="1" smtClean="0"/>
              <a:t>usados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hectare de </a:t>
            </a:r>
            <a:r>
              <a:rPr lang="en-US" sz="2000" dirty="0" err="1" smtClean="0"/>
              <a:t>milho</a:t>
            </a:r>
            <a:r>
              <a:rPr lang="en-US" sz="2000" dirty="0" smtClean="0"/>
              <a:t> </a:t>
            </a:r>
            <a:r>
              <a:rPr lang="en-US" sz="2000" dirty="0" err="1" smtClean="0"/>
              <a:t>diminuiu</a:t>
            </a:r>
            <a:r>
              <a:rPr lang="en-US" sz="2000" dirty="0" smtClean="0"/>
              <a:t> </a:t>
            </a:r>
            <a:r>
              <a:rPr lang="en-US" sz="2000" dirty="0"/>
              <a:t>99%, </a:t>
            </a:r>
            <a:r>
              <a:rPr lang="en-US" sz="2000" dirty="0" err="1" smtClean="0"/>
              <a:t>enquanto</a:t>
            </a:r>
            <a:r>
              <a:rPr lang="en-US" sz="2000" dirty="0" smtClean="0"/>
              <a:t> que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insecticidas</a:t>
            </a:r>
            <a:r>
              <a:rPr lang="en-US" sz="2000" dirty="0" smtClean="0"/>
              <a:t> </a:t>
            </a:r>
            <a:r>
              <a:rPr lang="en-US" sz="2000" dirty="0" err="1" smtClean="0"/>
              <a:t>usados</a:t>
            </a:r>
            <a:r>
              <a:rPr lang="en-US" sz="2000" dirty="0" smtClean="0"/>
              <a:t> no </a:t>
            </a:r>
            <a:r>
              <a:rPr lang="en-US" sz="2000" dirty="0" err="1" smtClean="0"/>
              <a:t>algodão</a:t>
            </a:r>
            <a:r>
              <a:rPr lang="en-US" sz="2000" dirty="0" smtClean="0"/>
              <a:t> </a:t>
            </a:r>
            <a:r>
              <a:rPr lang="en-US" sz="2000" dirty="0" err="1" smtClean="0"/>
              <a:t>diminuiram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cerca</a:t>
            </a:r>
            <a:r>
              <a:rPr lang="en-US" sz="2000" dirty="0" smtClean="0"/>
              <a:t> de 95%.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8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2800" dirty="0" err="1" smtClean="0"/>
              <a:t>Mensagem</a:t>
            </a:r>
            <a:r>
              <a:rPr lang="en-US" sz="2800" dirty="0" smtClean="0"/>
              <a:t> final </a:t>
            </a:r>
            <a:endParaRPr lang="en-US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7474" y="2052131"/>
            <a:ext cx="5122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/>
              <a:t>As </a:t>
            </a:r>
            <a:r>
              <a:rPr lang="en-US" sz="2000" dirty="0" err="1" smtClean="0"/>
              <a:t>toxinas</a:t>
            </a:r>
            <a:r>
              <a:rPr lang="en-US" sz="2000" dirty="0" smtClean="0"/>
              <a:t> Bt </a:t>
            </a:r>
            <a:r>
              <a:rPr lang="en-US" sz="2000" dirty="0" err="1" smtClean="0"/>
              <a:t>estão</a:t>
            </a:r>
            <a:r>
              <a:rPr lang="en-US" sz="2000" dirty="0" smtClean="0"/>
              <a:t> a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usadas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agricultura</a:t>
            </a:r>
            <a:r>
              <a:rPr lang="en-US" sz="2000" dirty="0" smtClean="0"/>
              <a:t> </a:t>
            </a:r>
            <a:r>
              <a:rPr lang="en-US" sz="2000" dirty="0" err="1" smtClean="0"/>
              <a:t>desde</a:t>
            </a:r>
            <a:r>
              <a:rPr lang="en-US" sz="2000" dirty="0" smtClean="0"/>
              <a:t> </a:t>
            </a:r>
            <a:r>
              <a:rPr lang="en-US" sz="2000" dirty="0" err="1" smtClean="0"/>
              <a:t>há</a:t>
            </a:r>
            <a:r>
              <a:rPr lang="en-US" sz="2000" dirty="0" smtClean="0"/>
              <a:t> </a:t>
            </a:r>
            <a:r>
              <a:rPr lang="en-US" sz="2000" dirty="0" err="1" smtClean="0"/>
              <a:t>quase</a:t>
            </a:r>
            <a:r>
              <a:rPr lang="en-US" sz="2000" dirty="0" smtClean="0"/>
              <a:t> um </a:t>
            </a:r>
            <a:r>
              <a:rPr lang="en-US" sz="2000" dirty="0" err="1" smtClean="0"/>
              <a:t>século</a:t>
            </a: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err="1" smtClean="0"/>
              <a:t>Desde</a:t>
            </a:r>
            <a:r>
              <a:rPr lang="en-US" sz="2000" dirty="0" smtClean="0"/>
              <a:t> a </a:t>
            </a:r>
            <a:r>
              <a:rPr lang="en-US" sz="2000" dirty="0" err="1" smtClean="0"/>
              <a:t>introdução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 Bt, </a:t>
            </a:r>
            <a:r>
              <a:rPr lang="en-US" sz="2000" dirty="0" err="1" smtClean="0"/>
              <a:t>há</a:t>
            </a:r>
            <a:r>
              <a:rPr lang="en-US" sz="2000" dirty="0" smtClean="0"/>
              <a:t> 20 </a:t>
            </a:r>
            <a:r>
              <a:rPr lang="en-US" sz="2000" dirty="0" err="1" smtClean="0"/>
              <a:t>anos</a:t>
            </a:r>
            <a:r>
              <a:rPr lang="en-US" sz="2000" dirty="0" smtClean="0"/>
              <a:t>,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foram</a:t>
            </a:r>
            <a:r>
              <a:rPr lang="en-US" sz="2000" dirty="0" smtClean="0"/>
              <a:t> </a:t>
            </a:r>
            <a:r>
              <a:rPr lang="en-US" sz="2000" dirty="0" err="1" smtClean="0"/>
              <a:t>comunicados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problemas</a:t>
            </a:r>
            <a:r>
              <a:rPr lang="en-US" sz="2000" dirty="0" smtClean="0"/>
              <a:t> </a:t>
            </a:r>
            <a:r>
              <a:rPr lang="en-US" sz="2000" dirty="0" err="1" smtClean="0"/>
              <a:t>reais</a:t>
            </a:r>
            <a:r>
              <a:rPr lang="en-US" sz="2000" dirty="0" smtClean="0"/>
              <a:t> de </a:t>
            </a:r>
            <a:r>
              <a:rPr lang="en-US" sz="2000" dirty="0" err="1" smtClean="0"/>
              <a:t>saúde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ambientais</a:t>
            </a:r>
            <a:endParaRPr lang="en-US" sz="2000" dirty="0" smtClean="0"/>
          </a:p>
          <a:p>
            <a:pPr marL="342900" indent="-342900" algn="just"/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/>
              <a:t>O </a:t>
            </a:r>
            <a:r>
              <a:rPr lang="en-US" sz="2000" dirty="0" err="1" smtClean="0"/>
              <a:t>uso</a:t>
            </a:r>
            <a:r>
              <a:rPr lang="en-US" sz="2000" dirty="0" smtClean="0"/>
              <a:t> de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 Bt </a:t>
            </a:r>
            <a:r>
              <a:rPr lang="en-US" sz="2000" dirty="0" err="1" smtClean="0"/>
              <a:t>levou</a:t>
            </a:r>
            <a:r>
              <a:rPr lang="en-US" sz="2000" dirty="0" smtClean="0"/>
              <a:t> a um </a:t>
            </a:r>
            <a:r>
              <a:rPr lang="en-US" sz="2000" dirty="0" err="1" smtClean="0"/>
              <a:t>marcante</a:t>
            </a:r>
            <a:r>
              <a:rPr lang="en-US" sz="2000" dirty="0" smtClean="0"/>
              <a:t> </a:t>
            </a:r>
            <a:r>
              <a:rPr lang="en-US" sz="2000" dirty="0" err="1" smtClean="0"/>
              <a:t>decréscimo</a:t>
            </a:r>
            <a:r>
              <a:rPr lang="en-US" sz="2000" dirty="0" smtClean="0"/>
              <a:t> de </a:t>
            </a:r>
            <a:r>
              <a:rPr lang="en-US" sz="2000" dirty="0" err="1" smtClean="0"/>
              <a:t>utilização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insecticidas</a:t>
            </a:r>
            <a:r>
              <a:rPr lang="en-US" sz="2000" dirty="0" smtClean="0"/>
              <a:t> e das </a:t>
            </a:r>
            <a:r>
              <a:rPr lang="en-US" sz="2000" dirty="0" err="1" smtClean="0"/>
              <a:t>populações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pragas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sz="2000" dirty="0"/>
          </a:p>
          <a:p>
            <a:pPr algn="just"/>
            <a:endParaRPr lang="pt-PT" sz="2000" dirty="0" smtClean="0"/>
          </a:p>
        </p:txBody>
      </p:sp>
      <p:pic>
        <p:nvPicPr>
          <p:cNvPr id="2050" name="Picture 2" descr="http://foodfornet.s3.amazonaws.com/wp-content/uploads/2015/11/canstockphoto31028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78" y="3861048"/>
            <a:ext cx="2754302" cy="2282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8344" y="5489937"/>
            <a:ext cx="7075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0320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en/3/3f/Gu%C3%B0laugur_Kristinn_%C3%93ttarsson_(Science_montage_LMB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286">
            <a:off x="6867097" y="2047210"/>
            <a:ext cx="2041853" cy="17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2800" dirty="0" err="1" smtClean="0"/>
              <a:t>Literatura</a:t>
            </a:r>
            <a:r>
              <a:rPr lang="en-US" sz="2800" dirty="0" smtClean="0"/>
              <a:t> </a:t>
            </a:r>
            <a:r>
              <a:rPr lang="en-US" sz="2800" dirty="0" err="1" smtClean="0"/>
              <a:t>científica</a:t>
            </a:r>
            <a:r>
              <a:rPr lang="en-US" sz="2800" dirty="0" smtClean="0"/>
              <a:t> </a:t>
            </a:r>
            <a:r>
              <a:rPr lang="en-US" sz="2800" dirty="0" err="1" smtClean="0"/>
              <a:t>relevante</a:t>
            </a:r>
            <a:endParaRPr lang="en-US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4074" y="1700808"/>
            <a:ext cx="66961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Questões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comuns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</a:t>
            </a:r>
            <a:r>
              <a:rPr lang="en-US" sz="1600" dirty="0" err="1" smtClean="0"/>
              <a:t>plantas</a:t>
            </a:r>
            <a:r>
              <a:rPr lang="en-US" sz="1600" dirty="0" smtClean="0"/>
              <a:t> </a:t>
            </a:r>
            <a:r>
              <a:rPr lang="en-US" sz="1600" dirty="0" err="1" smtClean="0"/>
              <a:t>transgénicas</a:t>
            </a:r>
            <a:r>
              <a:rPr lang="en-US" sz="1600" dirty="0" smtClean="0"/>
              <a:t>, </a:t>
            </a:r>
            <a:r>
              <a:rPr lang="en-US" sz="1600" dirty="0" err="1" smtClean="0"/>
              <a:t>incluindo</a:t>
            </a:r>
            <a:r>
              <a:rPr lang="en-US" sz="1600" dirty="0" smtClean="0"/>
              <a:t> </a:t>
            </a:r>
            <a:r>
              <a:rPr lang="en-US" sz="1600" dirty="0" err="1" smtClean="0"/>
              <a:t>plantas</a:t>
            </a:r>
            <a:r>
              <a:rPr lang="en-US" sz="1600" dirty="0" smtClean="0"/>
              <a:t> Bt</a:t>
            </a:r>
            <a:r>
              <a:rPr lang="pt-PT" sz="1600" dirty="0" smtClean="0"/>
              <a:t>:</a:t>
            </a:r>
            <a:endParaRPr lang="en-US" sz="1600" dirty="0" smtClean="0"/>
          </a:p>
          <a:p>
            <a:pPr algn="just">
              <a:tabLst>
                <a:tab pos="363538" algn="l"/>
              </a:tabLst>
            </a:pPr>
            <a:r>
              <a:rPr lang="en-US" sz="1600" dirty="0"/>
              <a:t>	</a:t>
            </a:r>
            <a:r>
              <a:rPr lang="en-US" sz="1600" b="1" dirty="0" err="1" smtClean="0"/>
              <a:t>Lemaux</a:t>
            </a:r>
            <a:r>
              <a:rPr lang="en-US" sz="1600" b="1" dirty="0" smtClean="0"/>
              <a:t> </a:t>
            </a:r>
            <a:r>
              <a:rPr lang="en-US" sz="1600" b="1" dirty="0"/>
              <a:t>(2008</a:t>
            </a:r>
            <a:r>
              <a:rPr lang="en-US" sz="1600" b="1" dirty="0" smtClean="0"/>
              <a:t>): </a:t>
            </a:r>
            <a:r>
              <a:rPr lang="en-US" sz="1600" b="1" dirty="0"/>
              <a:t>Genetically </a:t>
            </a:r>
            <a:r>
              <a:rPr lang="en-US" sz="1600" b="1" dirty="0" smtClean="0"/>
              <a:t>Engineered Plants </a:t>
            </a:r>
            <a:r>
              <a:rPr lang="en-US" sz="1600" b="1" dirty="0"/>
              <a:t>and </a:t>
            </a:r>
            <a:r>
              <a:rPr lang="en-US" sz="1600" b="1" dirty="0" smtClean="0"/>
              <a:t>Foods: A </a:t>
            </a:r>
            <a:r>
              <a:rPr lang="en-US" sz="1600" b="1" dirty="0"/>
              <a:t>Scientist’s </a:t>
            </a:r>
            <a:r>
              <a:rPr lang="en-US" sz="1600" b="1" dirty="0" smtClean="0"/>
              <a:t>Analysis of </a:t>
            </a:r>
            <a:r>
              <a:rPr lang="en-US" sz="1600" b="1" dirty="0"/>
              <a:t>the </a:t>
            </a:r>
            <a:r>
              <a:rPr lang="en-US" sz="1600" b="1" dirty="0" smtClean="0"/>
              <a:t>Issues.</a:t>
            </a:r>
          </a:p>
          <a:p>
            <a:pPr algn="just"/>
            <a:endParaRPr lang="pt-PT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Degradação</a:t>
            </a:r>
            <a:r>
              <a:rPr lang="en-US" sz="1600" dirty="0" smtClean="0"/>
              <a:t> no </a:t>
            </a:r>
            <a:r>
              <a:rPr lang="en-US" sz="1600" dirty="0" err="1" smtClean="0"/>
              <a:t>ambiente</a:t>
            </a:r>
            <a:r>
              <a:rPr lang="en-US" sz="1600" dirty="0" smtClean="0"/>
              <a:t> das </a:t>
            </a:r>
            <a:r>
              <a:rPr lang="en-US" sz="1600" dirty="0" err="1" smtClean="0"/>
              <a:t>toxinas</a:t>
            </a:r>
            <a:r>
              <a:rPr lang="en-US" sz="1600" dirty="0" smtClean="0"/>
              <a:t> Bt:</a:t>
            </a:r>
            <a:endParaRPr lang="en-US" sz="1600" dirty="0"/>
          </a:p>
          <a:p>
            <a:pPr>
              <a:tabLst>
                <a:tab pos="363538" algn="l"/>
              </a:tabLst>
            </a:pPr>
            <a:r>
              <a:rPr lang="pt-PT" sz="1600" b="1" dirty="0"/>
              <a:t>	</a:t>
            </a:r>
            <a:r>
              <a:rPr lang="pt-PT" sz="1600" b="1" dirty="0" err="1"/>
              <a:t>Dubelman</a:t>
            </a:r>
            <a:r>
              <a:rPr lang="pt-PT" sz="1600" b="1" dirty="0"/>
              <a:t> </a:t>
            </a:r>
            <a:r>
              <a:rPr lang="pt-PT" sz="1600" b="1" i="1" dirty="0" err="1"/>
              <a:t>et</a:t>
            </a:r>
            <a:r>
              <a:rPr lang="pt-PT" sz="1600" b="1" i="1" dirty="0"/>
              <a:t> al</a:t>
            </a:r>
            <a:r>
              <a:rPr lang="pt-PT" sz="1600" b="1" dirty="0"/>
              <a:t>. (2005): </a:t>
            </a:r>
            <a:r>
              <a:rPr lang="en-US" sz="1600" b="1" dirty="0"/>
              <a:t>Cry1Ab Protein Does Not Persist in Soil After 3 Years of Sustained </a:t>
            </a:r>
            <a:r>
              <a:rPr lang="en-US" sz="1600" b="1" dirty="0" err="1"/>
              <a:t>Bt</a:t>
            </a:r>
            <a:r>
              <a:rPr lang="en-US" sz="1600" b="1" dirty="0"/>
              <a:t> Corn Use.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/>
              <a:t>Segurança de plantas Bt:</a:t>
            </a:r>
            <a:endParaRPr lang="pt-PT" sz="1600" dirty="0"/>
          </a:p>
          <a:p>
            <a:pPr algn="just">
              <a:tabLst>
                <a:tab pos="363538" algn="l"/>
              </a:tabLst>
            </a:pPr>
            <a:r>
              <a:rPr lang="pt-PT" sz="1600" dirty="0" smtClean="0"/>
              <a:t>	</a:t>
            </a:r>
            <a:r>
              <a:rPr lang="en-US" sz="1600" b="1" dirty="0"/>
              <a:t>U.S. Environmental Protection Agency (2001): </a:t>
            </a:r>
            <a:r>
              <a:rPr lang="en-US" sz="1600" b="1" i="1" dirty="0"/>
              <a:t>Bacillus </a:t>
            </a:r>
            <a:r>
              <a:rPr lang="en-US" sz="1600" b="1" i="1" dirty="0" err="1"/>
              <a:t>thuringiensis</a:t>
            </a:r>
            <a:r>
              <a:rPr lang="en-US" sz="1600" b="1" dirty="0"/>
              <a:t> (</a:t>
            </a:r>
            <a:r>
              <a:rPr lang="en-US" sz="1600" b="1" dirty="0" err="1"/>
              <a:t>Bt</a:t>
            </a:r>
            <a:r>
              <a:rPr lang="en-US" sz="1600" b="1" dirty="0"/>
              <a:t>) Plant-Incorporated </a:t>
            </a:r>
            <a:r>
              <a:rPr lang="en-US" sz="1600" b="1" dirty="0" smtClean="0"/>
              <a:t>Protectants.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 smtClean="0"/>
              <a:t>Impacto</a:t>
            </a:r>
            <a:r>
              <a:rPr lang="en-US" sz="1600" dirty="0" smtClean="0"/>
              <a:t> das </a:t>
            </a:r>
            <a:r>
              <a:rPr lang="en-US" sz="1600" dirty="0" err="1" smtClean="0"/>
              <a:t>plantas</a:t>
            </a:r>
            <a:r>
              <a:rPr lang="en-US" sz="1600" dirty="0" smtClean="0"/>
              <a:t> Bt </a:t>
            </a:r>
            <a:r>
              <a:rPr lang="en-US" sz="1600" dirty="0" err="1" smtClean="0"/>
              <a:t>nas</a:t>
            </a:r>
            <a:r>
              <a:rPr lang="en-US" sz="1600" dirty="0" smtClean="0"/>
              <a:t> </a:t>
            </a:r>
            <a:r>
              <a:rPr lang="en-US" sz="1600" dirty="0" err="1" smtClean="0"/>
              <a:t>borboletas-monarca</a:t>
            </a:r>
            <a:r>
              <a:rPr lang="en-US" sz="1600" dirty="0" smtClean="0"/>
              <a:t> e </a:t>
            </a:r>
            <a:r>
              <a:rPr lang="en-US" sz="1600" dirty="0" err="1" smtClean="0"/>
              <a:t>nasa</a:t>
            </a:r>
            <a:r>
              <a:rPr lang="en-US" sz="1600" dirty="0" smtClean="0"/>
              <a:t> </a:t>
            </a:r>
            <a:r>
              <a:rPr lang="en-US" sz="1600" dirty="0" err="1" smtClean="0"/>
              <a:t>abelhas</a:t>
            </a:r>
            <a:r>
              <a:rPr lang="en-US" sz="1600" dirty="0" smtClean="0"/>
              <a:t>:</a:t>
            </a:r>
          </a:p>
          <a:p>
            <a:pPr algn="just">
              <a:tabLst>
                <a:tab pos="363538" algn="l"/>
              </a:tabLst>
            </a:pPr>
            <a:r>
              <a:rPr lang="en-US" sz="1600" b="1" dirty="0" smtClean="0"/>
              <a:t>	</a:t>
            </a:r>
            <a:r>
              <a:rPr lang="en-US" sz="1600" b="1" dirty="0" err="1" smtClean="0"/>
              <a:t>Dively</a:t>
            </a:r>
            <a:r>
              <a:rPr lang="en-US" sz="1600" b="1" dirty="0"/>
              <a:t> </a:t>
            </a:r>
            <a:r>
              <a:rPr lang="en-US" sz="1600" b="1" i="1" dirty="0"/>
              <a:t>et al.</a:t>
            </a:r>
            <a:r>
              <a:rPr lang="en-US" sz="1600" b="1" dirty="0"/>
              <a:t> </a:t>
            </a:r>
            <a:r>
              <a:rPr lang="en-US" sz="1600" b="1" dirty="0" smtClean="0"/>
              <a:t>(2004): Effects </a:t>
            </a:r>
            <a:r>
              <a:rPr lang="en-US" sz="1600" b="1" dirty="0"/>
              <a:t>on monarch butterfly larvae </a:t>
            </a:r>
            <a:r>
              <a:rPr lang="en-US" sz="1600" b="1" dirty="0" smtClean="0"/>
              <a:t>after </a:t>
            </a:r>
            <a:r>
              <a:rPr lang="en-US" sz="1600" b="1" dirty="0"/>
              <a:t>continuous exposure to Cry1Ab-expressing corn during </a:t>
            </a:r>
            <a:r>
              <a:rPr lang="en-US" sz="1600" b="1" dirty="0" err="1"/>
              <a:t>anthesis</a:t>
            </a:r>
            <a:r>
              <a:rPr lang="en-US" sz="1600" b="1" dirty="0" smtClean="0"/>
              <a:t>.</a:t>
            </a:r>
          </a:p>
          <a:p>
            <a:pPr algn="just">
              <a:tabLst>
                <a:tab pos="363538" algn="l"/>
              </a:tabLst>
            </a:pPr>
            <a:r>
              <a:rPr lang="pt-PT" sz="1600" b="1" dirty="0" smtClean="0"/>
              <a:t>	</a:t>
            </a:r>
            <a:r>
              <a:rPr lang="pt-PT" sz="1600" b="1" dirty="0" err="1" smtClean="0"/>
              <a:t>Duan</a:t>
            </a:r>
            <a:r>
              <a:rPr lang="pt-PT" sz="1600" b="1" dirty="0" smtClean="0"/>
              <a:t> </a:t>
            </a:r>
            <a:r>
              <a:rPr lang="pt-PT" sz="1600" b="1" i="1" dirty="0" err="1" smtClean="0"/>
              <a:t>et</a:t>
            </a:r>
            <a:r>
              <a:rPr lang="pt-PT" sz="1600" b="1" i="1" dirty="0" smtClean="0"/>
              <a:t> al. </a:t>
            </a:r>
            <a:r>
              <a:rPr lang="pt-PT" sz="1600" b="1" dirty="0" smtClean="0"/>
              <a:t>(2008): </a:t>
            </a:r>
            <a:r>
              <a:rPr lang="en-US" sz="1600" b="1" dirty="0"/>
              <a:t>A Meta-Analysis of Effects of </a:t>
            </a:r>
            <a:r>
              <a:rPr lang="en-US" sz="1600" b="1" dirty="0" err="1"/>
              <a:t>Bt</a:t>
            </a:r>
            <a:r>
              <a:rPr lang="en-US" sz="1600" b="1" dirty="0"/>
              <a:t> </a:t>
            </a:r>
            <a:r>
              <a:rPr lang="en-US" sz="1600" b="1" dirty="0" smtClean="0"/>
              <a:t>crops </a:t>
            </a:r>
            <a:r>
              <a:rPr lang="en-US" sz="1600" b="1" dirty="0"/>
              <a:t>on </a:t>
            </a:r>
            <a:r>
              <a:rPr lang="en-US" sz="1600" b="1" dirty="0" smtClean="0"/>
              <a:t>honey </a:t>
            </a:r>
            <a:r>
              <a:rPr lang="en-US" sz="1600" b="1" dirty="0"/>
              <a:t>b</a:t>
            </a:r>
            <a:r>
              <a:rPr lang="en-US" sz="1600" b="1" dirty="0" smtClean="0"/>
              <a:t>ees.</a:t>
            </a:r>
          </a:p>
          <a:p>
            <a:pPr algn="just"/>
            <a:endParaRPr lang="pt-PT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smtClean="0"/>
              <a:t>Base de dados de culturas transgénicas aprovadas, incluindo plantas Bt:</a:t>
            </a:r>
            <a:endParaRPr lang="pt-PT" sz="1600" dirty="0" smtClean="0"/>
          </a:p>
          <a:p>
            <a:pPr algn="just"/>
            <a:r>
              <a:rPr lang="pt-PT" sz="1600" b="1" dirty="0"/>
              <a:t>	</a:t>
            </a:r>
            <a:r>
              <a:rPr lang="en-US" sz="1600" b="1" i="1" dirty="0">
                <a:hlinkClick r:id="rId4"/>
              </a:rPr>
              <a:t>http://www.isaaa.org/gmapprovaldatabase</a:t>
            </a:r>
            <a:r>
              <a:rPr lang="en-US" sz="1600" b="1" i="1" dirty="0" smtClean="0">
                <a:hlinkClick r:id="rId4"/>
              </a:rPr>
              <a:t>/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430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395536" y="549275"/>
            <a:ext cx="792088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 smtClean="0"/>
              <a:t>Problema</a:t>
            </a:r>
            <a:r>
              <a:rPr lang="en-US" dirty="0" smtClean="0"/>
              <a:t>: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insectos</a:t>
            </a:r>
            <a:r>
              <a:rPr lang="en-US" dirty="0" smtClean="0"/>
              <a:t> </a:t>
            </a:r>
            <a:r>
              <a:rPr lang="en-US" dirty="0" err="1" smtClean="0"/>
              <a:t>comem</a:t>
            </a:r>
            <a:r>
              <a:rPr lang="en-US" dirty="0" smtClean="0"/>
              <a:t> e </a:t>
            </a:r>
            <a:r>
              <a:rPr lang="en-US" dirty="0" err="1" smtClean="0"/>
              <a:t>danificam</a:t>
            </a:r>
            <a:r>
              <a:rPr lang="en-US" dirty="0" smtClean="0"/>
              <a:t> as </a:t>
            </a:r>
            <a:r>
              <a:rPr lang="en-US" dirty="0" err="1" smtClean="0"/>
              <a:t>culturas</a:t>
            </a:r>
            <a:endParaRPr lang="en-US" dirty="0" smtClean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650" y="2133600"/>
            <a:ext cx="8137525" cy="4175125"/>
          </a:xfrm>
        </p:spPr>
        <p:txBody>
          <a:bodyPr/>
          <a:lstStyle/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/>
          </a:p>
          <a:p>
            <a:pPr>
              <a:defRPr/>
            </a:pPr>
            <a:endParaRPr lang="pt-PT" dirty="0" smtClean="0"/>
          </a:p>
          <a:p>
            <a:pPr>
              <a:defRPr/>
            </a:pPr>
            <a:endParaRPr lang="pt-PT" dirty="0"/>
          </a:p>
          <a:p>
            <a:pPr>
              <a:defRPr/>
            </a:pPr>
            <a:endParaRPr lang="pt-PT" dirty="0"/>
          </a:p>
        </p:txBody>
      </p:sp>
      <p:pic>
        <p:nvPicPr>
          <p:cNvPr id="1026" name="Picture 2" descr="http://p-fst2.pixstatic.com/506b0799fb04d60a61001301._w.1500_s.fit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023795" cy="284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qs.org/photos/corn-or-maize-based-diets-2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095803" cy="2846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35696" y="57332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95959"/>
                </a:solidFill>
              </a:rPr>
              <a:t>As </a:t>
            </a:r>
            <a:r>
              <a:rPr lang="en-US" sz="2400" b="1" dirty="0" err="1" smtClean="0">
                <a:solidFill>
                  <a:srgbClr val="595959"/>
                </a:solidFill>
              </a:rPr>
              <a:t>toxinas</a:t>
            </a:r>
            <a:r>
              <a:rPr lang="en-US" sz="2400" b="1" dirty="0" smtClean="0">
                <a:solidFill>
                  <a:srgbClr val="595959"/>
                </a:solidFill>
              </a:rPr>
              <a:t> do </a:t>
            </a:r>
            <a:r>
              <a:rPr lang="en-US" sz="2400" b="1" i="1" dirty="0" smtClean="0">
                <a:solidFill>
                  <a:srgbClr val="595959"/>
                </a:solidFill>
              </a:rPr>
              <a:t>Bacillus </a:t>
            </a:r>
            <a:r>
              <a:rPr lang="en-US" sz="2400" b="1" i="1" dirty="0" err="1" smtClean="0">
                <a:solidFill>
                  <a:srgbClr val="595959"/>
                </a:solidFill>
              </a:rPr>
              <a:t>thuringiensis</a:t>
            </a:r>
            <a:r>
              <a:rPr lang="en-US" sz="2400" b="1" i="1" dirty="0" smtClean="0">
                <a:solidFill>
                  <a:srgbClr val="595959"/>
                </a:solidFill>
              </a:rPr>
              <a:t> </a:t>
            </a:r>
            <a:r>
              <a:rPr lang="en-US" sz="2400" b="1" dirty="0" smtClean="0">
                <a:solidFill>
                  <a:srgbClr val="595959"/>
                </a:solidFill>
              </a:rPr>
              <a:t>(Bt) </a:t>
            </a:r>
            <a:r>
              <a:rPr lang="en-US" sz="2400" b="1" dirty="0" err="1" smtClean="0">
                <a:solidFill>
                  <a:srgbClr val="595959"/>
                </a:solidFill>
              </a:rPr>
              <a:t>são</a:t>
            </a:r>
            <a:r>
              <a:rPr lang="en-US" sz="2400" b="1" dirty="0" smtClean="0">
                <a:solidFill>
                  <a:srgbClr val="595959"/>
                </a:solidFill>
              </a:rPr>
              <a:t> </a:t>
            </a:r>
            <a:r>
              <a:rPr lang="en-US" sz="2400" b="1" dirty="0" err="1" smtClean="0">
                <a:solidFill>
                  <a:srgbClr val="595959"/>
                </a:solidFill>
              </a:rPr>
              <a:t>usadas</a:t>
            </a:r>
            <a:r>
              <a:rPr lang="en-US" sz="2400" b="1" dirty="0" smtClean="0">
                <a:solidFill>
                  <a:srgbClr val="595959"/>
                </a:solidFill>
              </a:rPr>
              <a:t> </a:t>
            </a:r>
            <a:r>
              <a:rPr lang="en-US" sz="2400" b="1" dirty="0" err="1" smtClean="0">
                <a:solidFill>
                  <a:srgbClr val="595959"/>
                </a:solidFill>
              </a:rPr>
              <a:t>desde</a:t>
            </a:r>
            <a:r>
              <a:rPr lang="en-US" sz="2400" b="1" dirty="0" smtClean="0">
                <a:solidFill>
                  <a:srgbClr val="595959"/>
                </a:solidFill>
              </a:rPr>
              <a:t> 1930 </a:t>
            </a:r>
            <a:r>
              <a:rPr lang="en-US" sz="2400" b="1" dirty="0" err="1" smtClean="0">
                <a:solidFill>
                  <a:srgbClr val="595959"/>
                </a:solidFill>
              </a:rPr>
              <a:t>como</a:t>
            </a:r>
            <a:r>
              <a:rPr lang="en-US" sz="2400" b="1" dirty="0" smtClean="0">
                <a:solidFill>
                  <a:srgbClr val="595959"/>
                </a:solidFill>
              </a:rPr>
              <a:t> </a:t>
            </a:r>
            <a:r>
              <a:rPr lang="en-US" sz="2400" b="1" dirty="0" err="1" smtClean="0">
                <a:solidFill>
                  <a:srgbClr val="595959"/>
                </a:solidFill>
              </a:rPr>
              <a:t>insecticidas</a:t>
            </a:r>
            <a:endParaRPr lang="en-US" sz="2400" b="1" dirty="0">
              <a:solidFill>
                <a:srgbClr val="595959"/>
              </a:solidFill>
            </a:endParaRPr>
          </a:p>
        </p:txBody>
      </p:sp>
      <p:pic>
        <p:nvPicPr>
          <p:cNvPr id="1030" name="Picture 6" descr="http://media.gerbeaud.net/2012/04/toxines-bacillus-thuringiens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63" y="4404766"/>
            <a:ext cx="1753229" cy="13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6262" y="2062003"/>
            <a:ext cx="5148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</a:t>
            </a:r>
            <a:r>
              <a:rPr lang="en-US" dirty="0" err="1" smtClean="0"/>
              <a:t>lagartas</a:t>
            </a:r>
            <a:r>
              <a:rPr lang="en-US" dirty="0" smtClean="0"/>
              <a:t> do </a:t>
            </a:r>
            <a:r>
              <a:rPr lang="en-US" dirty="0" err="1" smtClean="0"/>
              <a:t>insecto</a:t>
            </a:r>
            <a:r>
              <a:rPr lang="en-US" dirty="0" smtClean="0"/>
              <a:t> </a:t>
            </a:r>
            <a:r>
              <a:rPr lang="en-US" dirty="0" err="1" smtClean="0"/>
              <a:t>comem</a:t>
            </a:r>
            <a:r>
              <a:rPr lang="en-US" dirty="0" smtClean="0"/>
              <a:t> as </a:t>
            </a:r>
            <a:r>
              <a:rPr lang="en-US" dirty="0" err="1" smtClean="0"/>
              <a:t>folhas</a:t>
            </a:r>
            <a:r>
              <a:rPr lang="en-US" dirty="0" smtClean="0"/>
              <a:t> </a:t>
            </a:r>
            <a:r>
              <a:rPr lang="en-US" dirty="0" err="1" smtClean="0"/>
              <a:t>tratadas</a:t>
            </a:r>
            <a:r>
              <a:rPr lang="en-US" dirty="0" smtClean="0"/>
              <a:t> com a </a:t>
            </a:r>
            <a:r>
              <a:rPr lang="en-US" dirty="0" err="1" smtClean="0"/>
              <a:t>toxina</a:t>
            </a:r>
            <a:r>
              <a:rPr lang="en-US" dirty="0" smtClean="0"/>
              <a:t> Bt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toxina</a:t>
            </a:r>
            <a:r>
              <a:rPr lang="en-US" dirty="0" smtClean="0"/>
              <a:t> Bt </a:t>
            </a:r>
            <a:r>
              <a:rPr lang="en-US" dirty="0" err="1" smtClean="0"/>
              <a:t>liga</a:t>
            </a:r>
            <a:r>
              <a:rPr lang="en-US" dirty="0" smtClean="0"/>
              <a:t>-se </a:t>
            </a:r>
            <a:r>
              <a:rPr lang="en-US" dirty="0" err="1" smtClean="0"/>
              <a:t>especificamente</a:t>
            </a:r>
            <a:r>
              <a:rPr lang="en-US" dirty="0" smtClean="0"/>
              <a:t> à </a:t>
            </a:r>
            <a:r>
              <a:rPr lang="en-US" dirty="0" err="1" smtClean="0"/>
              <a:t>superfície</a:t>
            </a:r>
            <a:r>
              <a:rPr lang="en-US" dirty="0" smtClean="0"/>
              <a:t> do </a:t>
            </a:r>
            <a:r>
              <a:rPr lang="en-US" dirty="0" err="1" smtClean="0"/>
              <a:t>tracto</a:t>
            </a:r>
            <a:r>
              <a:rPr lang="en-US" dirty="0" smtClean="0"/>
              <a:t> </a:t>
            </a:r>
            <a:r>
              <a:rPr lang="en-US" dirty="0" err="1" smtClean="0"/>
              <a:t>digestivo</a:t>
            </a:r>
            <a:r>
              <a:rPr lang="en-US" dirty="0" smtClean="0"/>
              <a:t> do </a:t>
            </a:r>
            <a:r>
              <a:rPr lang="en-US" dirty="0" err="1" smtClean="0"/>
              <a:t>insecto</a:t>
            </a:r>
            <a:r>
              <a:rPr lang="en-US" dirty="0" smtClean="0"/>
              <a:t> </a:t>
            </a:r>
          </a:p>
          <a:p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ligar</a:t>
            </a:r>
            <a:r>
              <a:rPr lang="en-US" dirty="0" smtClean="0"/>
              <a:t>-se, a </a:t>
            </a:r>
            <a:r>
              <a:rPr lang="en-US" dirty="0" err="1" smtClean="0"/>
              <a:t>toxina</a:t>
            </a:r>
            <a:r>
              <a:rPr lang="en-US" dirty="0" smtClean="0"/>
              <a:t>  </a:t>
            </a:r>
            <a:r>
              <a:rPr lang="en-US" dirty="0" err="1" smtClean="0"/>
              <a:t>afecta</a:t>
            </a:r>
            <a:r>
              <a:rPr lang="en-US" dirty="0" smtClean="0"/>
              <a:t> a </a:t>
            </a:r>
            <a:r>
              <a:rPr lang="en-US" dirty="0" err="1" smtClean="0"/>
              <a:t>permeabilidade</a:t>
            </a:r>
            <a:r>
              <a:rPr lang="en-US" dirty="0" smtClean="0"/>
              <a:t> do </a:t>
            </a:r>
            <a:r>
              <a:rPr lang="en-US" dirty="0" err="1" smtClean="0"/>
              <a:t>tracto</a:t>
            </a:r>
            <a:r>
              <a:rPr lang="en-US" dirty="0" smtClean="0"/>
              <a:t> digestive </a:t>
            </a:r>
            <a:r>
              <a:rPr lang="en-US" dirty="0" err="1" smtClean="0"/>
              <a:t>reduzindo</a:t>
            </a:r>
            <a:r>
              <a:rPr lang="en-US" dirty="0" smtClean="0"/>
              <a:t> a </a:t>
            </a:r>
            <a:r>
              <a:rPr lang="en-US" dirty="0" err="1" smtClean="0"/>
              <a:t>absorção</a:t>
            </a:r>
            <a:r>
              <a:rPr lang="en-US" dirty="0" smtClean="0"/>
              <a:t> de </a:t>
            </a:r>
            <a:r>
              <a:rPr lang="en-US" dirty="0" err="1" smtClean="0"/>
              <a:t>nutrientes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 smtClean="0"/>
              <a:t>…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alterações</a:t>
            </a:r>
            <a:r>
              <a:rPr lang="en-US" dirty="0" smtClean="0"/>
              <a:t> </a:t>
            </a:r>
            <a:r>
              <a:rPr lang="en-US" dirty="0" err="1" smtClean="0"/>
              <a:t>aumentam</a:t>
            </a:r>
            <a:r>
              <a:rPr lang="en-US" dirty="0" smtClean="0"/>
              <a:t> a </a:t>
            </a:r>
            <a:r>
              <a:rPr lang="en-US" dirty="0" err="1" smtClean="0"/>
              <a:t>infeção</a:t>
            </a:r>
            <a:r>
              <a:rPr lang="en-US" dirty="0" smtClean="0"/>
              <a:t> dos </a:t>
            </a:r>
            <a:r>
              <a:rPr lang="en-US" dirty="0" err="1" smtClean="0"/>
              <a:t>tecidos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bactérias</a:t>
            </a:r>
            <a:r>
              <a:rPr lang="en-US" dirty="0" smtClean="0"/>
              <a:t> do </a:t>
            </a:r>
            <a:r>
              <a:rPr lang="en-US" dirty="0" err="1" smtClean="0"/>
              <a:t>tracto</a:t>
            </a:r>
            <a:r>
              <a:rPr lang="en-US" dirty="0" smtClean="0"/>
              <a:t> </a:t>
            </a:r>
            <a:r>
              <a:rPr lang="en-US" dirty="0" err="1" smtClean="0"/>
              <a:t>digestivo</a:t>
            </a:r>
            <a:endParaRPr lang="en-US" dirty="0"/>
          </a:p>
        </p:txBody>
      </p:sp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r>
              <a:rPr lang="en-US" dirty="0" smtClean="0"/>
              <a:t> da </a:t>
            </a:r>
            <a:r>
              <a:rPr lang="en-US" dirty="0" err="1" smtClean="0"/>
              <a:t>toxina</a:t>
            </a:r>
            <a:r>
              <a:rPr lang="en-US" dirty="0" smtClean="0"/>
              <a:t> Bt</a:t>
            </a:r>
          </a:p>
        </p:txBody>
      </p:sp>
      <p:pic>
        <p:nvPicPr>
          <p:cNvPr id="2052" name="Picture 4" descr="http://mbio.asm.org/content/2/4/e00161-11/F1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43"/>
                    </a14:imgEffect>
                    <a14:imgEffect>
                      <a14:saturation sat="122000"/>
                    </a14:imgEffect>
                    <a14:imgEffect>
                      <a14:brightnessContrast bright="-11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9"/>
          <a:stretch/>
        </p:blipFill>
        <p:spPr bwMode="auto">
          <a:xfrm>
            <a:off x="215132" y="1812216"/>
            <a:ext cx="3276748" cy="4909614"/>
          </a:xfrm>
          <a:prstGeom prst="rect">
            <a:avLst/>
          </a:prstGeom>
          <a:noFill/>
          <a:effectLst>
            <a:outerShdw blurRad="193675" dir="27000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ectorportal.com/img_novi/lock-key-publicdomainvecto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0309" r="41708" b="19819"/>
          <a:stretch/>
        </p:blipFill>
        <p:spPr bwMode="auto">
          <a:xfrm>
            <a:off x="7740352" y="3861048"/>
            <a:ext cx="336914" cy="4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vectorportal.com/img_novi/lock-key-publicdomainvecto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3" t="10309" b="19819"/>
          <a:stretch/>
        </p:blipFill>
        <p:spPr bwMode="auto">
          <a:xfrm rot="3600565">
            <a:off x="8285540" y="3860273"/>
            <a:ext cx="223657" cy="39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467544" y="476672"/>
            <a:ext cx="72008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 smtClean="0"/>
              <a:t>Produção</a:t>
            </a:r>
            <a:r>
              <a:rPr lang="en-US" dirty="0" smtClean="0"/>
              <a:t> de </a:t>
            </a:r>
            <a:r>
              <a:rPr lang="en-US" dirty="0" err="1" smtClean="0"/>
              <a:t>plantas</a:t>
            </a:r>
            <a:r>
              <a:rPr lang="en-US" dirty="0" smtClean="0"/>
              <a:t> Bt, </a:t>
            </a:r>
            <a:r>
              <a:rPr lang="en-US" dirty="0" err="1" smtClean="0"/>
              <a:t>modificadas</a:t>
            </a:r>
            <a:r>
              <a:rPr lang="en-US" dirty="0" smtClean="0"/>
              <a:t> com genes Bt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196752"/>
            <a:ext cx="9144000" cy="510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nationofchange.org/sites/default/files/MonsantosBTToxinsKillingCells012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503411"/>
            <a:ext cx="4381500" cy="2933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1.wp.com/sitn.hms.harvard.edu/wp-content/uploads/2015/08/fig14.png?resize=720%2C1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74308"/>
            <a:ext cx="9108504" cy="21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496" y="5531185"/>
            <a:ext cx="4680520" cy="113817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thumb7.shutterstock.com/display_pic_with_logo/85920/85920,1183159030,1/stock-photo-hairy-caterpillar-in-front-of-a-white-background-37493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24744" r="5838" b="32451"/>
          <a:stretch/>
        </p:blipFill>
        <p:spPr bwMode="auto">
          <a:xfrm>
            <a:off x="1896716" y="5174897"/>
            <a:ext cx="515044" cy="19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2204864"/>
            <a:ext cx="6984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 </a:t>
            </a:r>
            <a:r>
              <a:rPr lang="en-US" sz="2000" dirty="0" err="1" smtClean="0"/>
              <a:t>toxinas</a:t>
            </a:r>
            <a:r>
              <a:rPr lang="en-US" sz="2000" dirty="0" smtClean="0"/>
              <a:t> Bt </a:t>
            </a:r>
            <a:r>
              <a:rPr lang="en-US" sz="2000" dirty="0" err="1" smtClean="0"/>
              <a:t>persistem</a:t>
            </a:r>
            <a:r>
              <a:rPr lang="en-US" sz="2000" dirty="0" smtClean="0"/>
              <a:t> no </a:t>
            </a:r>
            <a:r>
              <a:rPr lang="en-US" sz="2000" dirty="0" err="1" smtClean="0"/>
              <a:t>ambiente</a:t>
            </a:r>
            <a:r>
              <a:rPr lang="en-US" sz="20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Os </a:t>
            </a:r>
            <a:r>
              <a:rPr lang="en-US" sz="2000" dirty="0" err="1" smtClean="0"/>
              <a:t>campos</a:t>
            </a:r>
            <a:r>
              <a:rPr lang="en-US" sz="2000" dirty="0" smtClean="0"/>
              <a:t> de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 Bt </a:t>
            </a:r>
            <a:r>
              <a:rPr lang="pt-PT" sz="2000" dirty="0" smtClean="0"/>
              <a:t>mostram menor </a:t>
            </a:r>
            <a:r>
              <a:rPr lang="en-US" sz="2000" dirty="0" err="1" smtClean="0"/>
              <a:t>diversidade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espécies</a:t>
            </a:r>
            <a:r>
              <a:rPr lang="en-US" sz="2000" dirty="0" smtClean="0"/>
              <a:t> de </a:t>
            </a:r>
            <a:r>
              <a:rPr lang="en-US" sz="2000" dirty="0" err="1" smtClean="0"/>
              <a:t>insectos</a:t>
            </a:r>
            <a:r>
              <a:rPr lang="pt-PT" sz="2000" dirty="0" smtClean="0"/>
              <a:t>!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Há</a:t>
            </a:r>
            <a:r>
              <a:rPr lang="en-US" sz="2000" dirty="0" smtClean="0"/>
              <a:t> </a:t>
            </a:r>
            <a:r>
              <a:rPr lang="en-US" sz="2000" dirty="0" err="1" smtClean="0"/>
              <a:t>estudos</a:t>
            </a:r>
            <a:r>
              <a:rPr lang="en-US" sz="2000" dirty="0" smtClean="0"/>
              <a:t> que </a:t>
            </a:r>
            <a:r>
              <a:rPr lang="en-US" sz="2000" dirty="0" err="1" smtClean="0"/>
              <a:t>mostraram</a:t>
            </a:r>
            <a:r>
              <a:rPr lang="en-US" sz="2000" dirty="0" smtClean="0"/>
              <a:t> a </a:t>
            </a:r>
            <a:r>
              <a:rPr lang="en-US" sz="2000" dirty="0" err="1" smtClean="0"/>
              <a:t>transferência</a:t>
            </a:r>
            <a:r>
              <a:rPr lang="en-US" sz="2000" dirty="0" smtClean="0"/>
              <a:t> de genes para as </a:t>
            </a:r>
            <a:r>
              <a:rPr lang="en-US" sz="2000" dirty="0" err="1" smtClean="0"/>
              <a:t>formas</a:t>
            </a:r>
            <a:r>
              <a:rPr lang="en-US" sz="2000" dirty="0" smtClean="0"/>
              <a:t> </a:t>
            </a:r>
            <a:r>
              <a:rPr lang="en-US" sz="2000" dirty="0" err="1" smtClean="0"/>
              <a:t>selvagens</a:t>
            </a:r>
            <a:r>
              <a:rPr lang="en-US" sz="2000" dirty="0" smtClean="0"/>
              <a:t> das </a:t>
            </a:r>
            <a:r>
              <a:rPr lang="en-US" sz="2000" dirty="0" err="1" smtClean="0"/>
              <a:t>plantas</a:t>
            </a:r>
            <a:r>
              <a:rPr lang="en-US" sz="2000" dirty="0" smtClean="0"/>
              <a:t> </a:t>
            </a:r>
            <a:r>
              <a:rPr lang="en-US" sz="2000" dirty="0" err="1" smtClean="0"/>
              <a:t>cultivadas</a:t>
            </a:r>
            <a:r>
              <a:rPr lang="en-US" sz="20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Os </a:t>
            </a:r>
            <a:r>
              <a:rPr lang="en-US" sz="2000" dirty="0" err="1" smtClean="0"/>
              <a:t>insectos</a:t>
            </a:r>
            <a:r>
              <a:rPr lang="en-US" sz="2000" dirty="0" smtClean="0"/>
              <a:t> </a:t>
            </a:r>
            <a:r>
              <a:rPr lang="en-US" sz="2000" dirty="0" err="1" smtClean="0"/>
              <a:t>alvo</a:t>
            </a:r>
            <a:r>
              <a:rPr lang="en-US" sz="2000" dirty="0" smtClean="0"/>
              <a:t> da </a:t>
            </a:r>
            <a:r>
              <a:rPr lang="en-US" sz="2000" dirty="0" err="1" smtClean="0"/>
              <a:t>toxina</a:t>
            </a:r>
            <a:r>
              <a:rPr lang="en-US" sz="2000" dirty="0" smtClean="0"/>
              <a:t> Bt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desen</a:t>
            </a:r>
            <a:r>
              <a:rPr lang="en-US" sz="2000" dirty="0" smtClean="0"/>
              <a:t>-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volver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rápida</a:t>
            </a:r>
            <a:r>
              <a:rPr lang="en-US" sz="2000" dirty="0" smtClean="0"/>
              <a:t> </a:t>
            </a:r>
            <a:r>
              <a:rPr lang="en-US" sz="2000" dirty="0" err="1" smtClean="0"/>
              <a:t>resistência</a:t>
            </a:r>
            <a:r>
              <a:rPr lang="en-US" sz="2000" dirty="0" smtClean="0"/>
              <a:t> a </a:t>
            </a:r>
            <a:r>
              <a:rPr lang="en-US" sz="2000" dirty="0" err="1" smtClean="0"/>
              <a:t>ela</a:t>
            </a:r>
            <a:r>
              <a:rPr lang="en-US" sz="2000" dirty="0" smtClean="0"/>
              <a:t>!</a:t>
            </a:r>
          </a:p>
          <a:p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 err="1" smtClean="0"/>
              <a:t>toxina</a:t>
            </a:r>
            <a:r>
              <a:rPr lang="en-US" sz="2000" dirty="0" smtClean="0"/>
              <a:t> Bt é </a:t>
            </a:r>
            <a:r>
              <a:rPr lang="en-US" sz="2000" dirty="0" err="1" smtClean="0"/>
              <a:t>tóxica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o ser </a:t>
            </a:r>
            <a:r>
              <a:rPr lang="en-US" sz="2000" dirty="0" err="1" smtClean="0"/>
              <a:t>humano</a:t>
            </a:r>
            <a:r>
              <a:rPr lang="en-US" sz="2000" dirty="0" smtClean="0"/>
              <a:t>!</a:t>
            </a:r>
            <a:endParaRPr lang="pt-P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000" dirty="0" smtClean="0"/>
          </a:p>
        </p:txBody>
      </p:sp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553200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 smtClean="0"/>
              <a:t>Estarão</a:t>
            </a:r>
            <a:r>
              <a:rPr lang="en-US" dirty="0" smtClean="0"/>
              <a:t> as </a:t>
            </a:r>
            <a:r>
              <a:rPr lang="en-US" dirty="0" err="1" smtClean="0"/>
              <a:t>plantas</a:t>
            </a:r>
            <a:r>
              <a:rPr lang="en-US" dirty="0" smtClean="0"/>
              <a:t> Bt a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?</a:t>
            </a:r>
          </a:p>
        </p:txBody>
      </p:sp>
      <p:pic>
        <p:nvPicPr>
          <p:cNvPr id="5122" name="Picture 2" descr="http://nutritionfactsorg.s3.amazonaws.com/wp-content/uploads/2014/11/10120056/Nov10-1024x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3091906" cy="1739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o Texto 5"/>
          <p:cNvSpPr>
            <a:spLocks noGrp="1"/>
          </p:cNvSpPr>
          <p:nvPr>
            <p:ph type="body" idx="4294967295"/>
          </p:nvPr>
        </p:nvSpPr>
        <p:spPr>
          <a:xfrm>
            <a:off x="755576" y="1628801"/>
            <a:ext cx="5184576" cy="7920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Pretensos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perigos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 bwMode="auto">
          <a:xfrm>
            <a:off x="467544" y="549275"/>
            <a:ext cx="6768281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Como </a:t>
            </a:r>
            <a:r>
              <a:rPr lang="en-US" dirty="0" err="1" smtClean="0"/>
              <a:t>meias</a:t>
            </a:r>
            <a:r>
              <a:rPr lang="en-US" dirty="0" smtClean="0"/>
              <a:t> </a:t>
            </a:r>
            <a:r>
              <a:rPr lang="en-US" dirty="0" err="1" smtClean="0"/>
              <a:t>verdades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enganadoras</a:t>
            </a:r>
            <a:r>
              <a:rPr lang="is-IS" dirty="0" smtClean="0"/>
              <a:t>…</a:t>
            </a:r>
            <a:endParaRPr lang="pt-PT" dirty="0" smtClean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0"/>
          </p:nvPr>
        </p:nvSpPr>
        <p:spPr>
          <a:xfrm>
            <a:off x="755650" y="1743074"/>
            <a:ext cx="6624638" cy="46178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“</a:t>
            </a:r>
            <a:r>
              <a:rPr lang="en-US" sz="2400" dirty="0" err="1" smtClean="0"/>
              <a:t>Toxina</a:t>
            </a:r>
            <a:r>
              <a:rPr lang="en-US" sz="2400" dirty="0" smtClean="0"/>
              <a:t> Bt </a:t>
            </a:r>
            <a:r>
              <a:rPr lang="en-US" sz="2400" dirty="0" err="1" smtClean="0"/>
              <a:t>persiste</a:t>
            </a:r>
            <a:r>
              <a:rPr lang="en-US" sz="2400" dirty="0" smtClean="0"/>
              <a:t> no </a:t>
            </a:r>
            <a:r>
              <a:rPr lang="en-US" sz="2400" dirty="0" err="1" smtClean="0"/>
              <a:t>ambiente</a:t>
            </a:r>
            <a:r>
              <a:rPr lang="en-US" sz="2400" dirty="0" smtClean="0"/>
              <a:t>!”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2400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899592" y="2276872"/>
            <a:ext cx="6480720" cy="12241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dirty="0" err="1" smtClean="0">
                <a:solidFill>
                  <a:schemeClr val="tx1"/>
                </a:solidFill>
              </a:rPr>
              <a:t>toxina</a:t>
            </a:r>
            <a:r>
              <a:rPr lang="en-US" sz="1800" dirty="0" smtClean="0">
                <a:solidFill>
                  <a:schemeClr val="tx1"/>
                </a:solidFill>
              </a:rPr>
              <a:t> Bt é </a:t>
            </a:r>
            <a:r>
              <a:rPr lang="en-US" sz="1800" dirty="0" err="1" smtClean="0">
                <a:solidFill>
                  <a:schemeClr val="tx1"/>
                </a:solidFill>
              </a:rPr>
              <a:t>degradada</a:t>
            </a:r>
            <a:r>
              <a:rPr lang="en-US" sz="1800" dirty="0" smtClean="0">
                <a:solidFill>
                  <a:schemeClr val="tx1"/>
                </a:solidFill>
              </a:rPr>
              <a:t> no solo </a:t>
            </a:r>
            <a:r>
              <a:rPr lang="en-US" sz="1800" dirty="0" err="1" smtClean="0">
                <a:solidFill>
                  <a:schemeClr val="tx1"/>
                </a:solidFill>
              </a:rPr>
              <a:t>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poucos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dias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O solo </a:t>
            </a:r>
            <a:r>
              <a:rPr lang="en-US" sz="1800" dirty="0" err="1" smtClean="0">
                <a:solidFill>
                  <a:schemeClr val="tx1"/>
                </a:solidFill>
              </a:rPr>
              <a:t>cultivado</a:t>
            </a:r>
            <a:r>
              <a:rPr lang="en-US" sz="1800" dirty="0" smtClean="0">
                <a:solidFill>
                  <a:schemeClr val="tx1"/>
                </a:solidFill>
              </a:rPr>
              <a:t> com </a:t>
            </a:r>
            <a:r>
              <a:rPr lang="en-US" sz="1800" dirty="0" err="1" smtClean="0">
                <a:solidFill>
                  <a:schemeClr val="tx1"/>
                </a:solidFill>
              </a:rPr>
              <a:t>milho</a:t>
            </a:r>
            <a:r>
              <a:rPr lang="en-US" sz="1800" dirty="0" smtClean="0">
                <a:solidFill>
                  <a:schemeClr val="tx1"/>
                </a:solidFill>
              </a:rPr>
              <a:t> Bt </a:t>
            </a:r>
            <a:r>
              <a:rPr lang="en-US" sz="1800" dirty="0" err="1" smtClean="0">
                <a:solidFill>
                  <a:schemeClr val="tx1"/>
                </a:solidFill>
              </a:rPr>
              <a:t>durante</a:t>
            </a:r>
            <a:r>
              <a:rPr lang="en-US" sz="1800" dirty="0" smtClean="0">
                <a:solidFill>
                  <a:schemeClr val="tx1"/>
                </a:solidFill>
              </a:rPr>
              <a:t> 3 </a:t>
            </a:r>
            <a:r>
              <a:rPr lang="en-US" sz="1800" dirty="0" err="1" smtClean="0">
                <a:solidFill>
                  <a:schemeClr val="tx1"/>
                </a:solidFill>
              </a:rPr>
              <a:t>anos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consecutivos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não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mostra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acumulação</a:t>
            </a:r>
            <a:r>
              <a:rPr lang="en-US" sz="1800" dirty="0" smtClean="0">
                <a:solidFill>
                  <a:schemeClr val="tx1"/>
                </a:solidFill>
              </a:rPr>
              <a:t> da </a:t>
            </a:r>
            <a:r>
              <a:rPr lang="en-US" sz="1800" dirty="0" err="1" smtClean="0">
                <a:solidFill>
                  <a:schemeClr val="tx1"/>
                </a:solidFill>
              </a:rPr>
              <a:t>toxina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s0.geograph.org.uk/photos/69/82/698293_d9dbe17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19" y="3645024"/>
            <a:ext cx="3936437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9298" y="5750711"/>
            <a:ext cx="3882702" cy="70788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</a:t>
            </a:r>
            <a:r>
              <a:rPr lang="en-US" sz="2000" b="1" dirty="0" err="1" smtClean="0"/>
              <a:t>toxina</a:t>
            </a:r>
            <a:r>
              <a:rPr lang="en-US" sz="2000" b="1" dirty="0" smtClean="0"/>
              <a:t> Bt </a:t>
            </a:r>
            <a:r>
              <a:rPr lang="en-US" sz="2000" b="1" dirty="0" err="1" smtClean="0"/>
              <a:t>persiste</a:t>
            </a:r>
            <a:r>
              <a:rPr lang="en-US" sz="2000" b="1" dirty="0" smtClean="0"/>
              <a:t> no </a:t>
            </a:r>
            <a:r>
              <a:rPr lang="en-US" sz="2000" b="1" dirty="0" err="1" smtClean="0"/>
              <a:t>ambiente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durante</a:t>
            </a:r>
            <a:r>
              <a:rPr lang="en-US" sz="2000" b="1" dirty="0" smtClean="0"/>
              <a:t> um </a:t>
            </a:r>
            <a:r>
              <a:rPr lang="en-US" sz="2000" b="1" dirty="0" err="1" smtClean="0"/>
              <a:t>período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muito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curto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480175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Como </a:t>
            </a:r>
            <a:r>
              <a:rPr lang="en-US" dirty="0" err="1" smtClean="0"/>
              <a:t>meias</a:t>
            </a:r>
            <a:r>
              <a:rPr lang="en-US" dirty="0" smtClean="0"/>
              <a:t> </a:t>
            </a:r>
            <a:r>
              <a:rPr lang="en-US" dirty="0" err="1" smtClean="0"/>
              <a:t>verdades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enganadoras</a:t>
            </a:r>
            <a:endParaRPr lang="pt-PT" dirty="0" smtClean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0"/>
          </p:nvPr>
        </p:nvSpPr>
        <p:spPr>
          <a:xfrm>
            <a:off x="467544" y="1556792"/>
            <a:ext cx="8352928" cy="936104"/>
          </a:xfrm>
        </p:spPr>
        <p:txBody>
          <a:bodyPr/>
          <a:lstStyle/>
          <a:p>
            <a:r>
              <a:rPr lang="en-US" sz="2600" dirty="0" smtClean="0"/>
              <a:t>“Os </a:t>
            </a:r>
            <a:r>
              <a:rPr lang="en-US" sz="2600" dirty="0" err="1" smtClean="0"/>
              <a:t>campos</a:t>
            </a:r>
            <a:r>
              <a:rPr lang="en-US" sz="2600" dirty="0" smtClean="0"/>
              <a:t> de </a:t>
            </a:r>
            <a:r>
              <a:rPr lang="en-US" sz="2600" dirty="0" err="1" smtClean="0"/>
              <a:t>plantas</a:t>
            </a:r>
            <a:r>
              <a:rPr lang="en-US" sz="2600" dirty="0" smtClean="0"/>
              <a:t> Bt </a:t>
            </a:r>
            <a:r>
              <a:rPr lang="en-US" sz="2600" dirty="0" err="1" smtClean="0"/>
              <a:t>possuem</a:t>
            </a:r>
            <a:r>
              <a:rPr lang="en-US" sz="2600" dirty="0" smtClean="0"/>
              <a:t> </a:t>
            </a:r>
            <a:r>
              <a:rPr lang="en-US" sz="2600" dirty="0" err="1" smtClean="0"/>
              <a:t>menos</a:t>
            </a:r>
            <a:r>
              <a:rPr lang="en-US" sz="2600" dirty="0" smtClean="0"/>
              <a:t> </a:t>
            </a:r>
            <a:r>
              <a:rPr lang="en-US" sz="2600" dirty="0" err="1" smtClean="0"/>
              <a:t>diversidade</a:t>
            </a:r>
            <a:r>
              <a:rPr lang="en-US" sz="2600" dirty="0" smtClean="0"/>
              <a:t> de </a:t>
            </a:r>
            <a:r>
              <a:rPr lang="en-US" sz="2600" dirty="0" err="1" smtClean="0"/>
              <a:t>espécies</a:t>
            </a:r>
            <a:r>
              <a:rPr lang="en-US" sz="2600" dirty="0" smtClean="0"/>
              <a:t> de </a:t>
            </a:r>
            <a:r>
              <a:rPr lang="en-US" sz="2600" dirty="0" err="1" smtClean="0"/>
              <a:t>insectos</a:t>
            </a:r>
            <a:r>
              <a:rPr lang="pt-PT" sz="2600" dirty="0" smtClean="0"/>
              <a:t>!”</a:t>
            </a: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2400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827584" y="2420888"/>
            <a:ext cx="7704856" cy="158417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As </a:t>
            </a:r>
            <a:r>
              <a:rPr lang="en-US" sz="2000" dirty="0" err="1" smtClean="0">
                <a:solidFill>
                  <a:schemeClr val="tx1"/>
                </a:solidFill>
              </a:rPr>
              <a:t>toxinas</a:t>
            </a:r>
            <a:r>
              <a:rPr lang="en-US" sz="2000" dirty="0" smtClean="0">
                <a:solidFill>
                  <a:schemeClr val="tx1"/>
                </a:solidFill>
              </a:rPr>
              <a:t> Bt </a:t>
            </a:r>
            <a:r>
              <a:rPr lang="en-US" sz="2000" dirty="0" err="1" smtClean="0">
                <a:solidFill>
                  <a:schemeClr val="tx1"/>
                </a:solidFill>
              </a:rPr>
              <a:t>diminuem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abundância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tanto</a:t>
            </a:r>
            <a:r>
              <a:rPr lang="en-US" sz="2000" dirty="0" smtClean="0">
                <a:solidFill>
                  <a:schemeClr val="tx1"/>
                </a:solidFill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</a:rPr>
              <a:t>broca</a:t>
            </a:r>
            <a:r>
              <a:rPr lang="en-US" sz="2000" dirty="0" smtClean="0">
                <a:solidFill>
                  <a:schemeClr val="tx1"/>
                </a:solidFill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</a:rPr>
              <a:t>milho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como</a:t>
            </a:r>
            <a:r>
              <a:rPr lang="en-US" sz="2000" dirty="0" smtClean="0">
                <a:solidFill>
                  <a:schemeClr val="tx1"/>
                </a:solidFill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</a:rPr>
              <a:t>lagarta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rosada</a:t>
            </a:r>
            <a:r>
              <a:rPr lang="en-US" sz="2000" dirty="0" smtClean="0">
                <a:solidFill>
                  <a:schemeClr val="tx1"/>
                </a:solidFill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</a:rPr>
              <a:t>algodão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ou</a:t>
            </a:r>
            <a:r>
              <a:rPr lang="en-US" sz="2000" dirty="0" smtClean="0">
                <a:solidFill>
                  <a:schemeClr val="tx1"/>
                </a:solidFill>
              </a:rPr>
              <a:t> dos </a:t>
            </a:r>
            <a:r>
              <a:rPr lang="en-US" sz="2000" dirty="0" err="1" smtClean="0">
                <a:solidFill>
                  <a:schemeClr val="tx1"/>
                </a:solidFill>
              </a:rPr>
              <a:t>afídeos</a:t>
            </a:r>
            <a:endParaRPr lang="pt-PT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Os </a:t>
            </a:r>
            <a:r>
              <a:rPr lang="en-US" sz="2000" dirty="0" err="1" smtClean="0">
                <a:solidFill>
                  <a:schemeClr val="tx1"/>
                </a:solidFill>
              </a:rPr>
              <a:t>estudos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mostram</a:t>
            </a:r>
            <a:r>
              <a:rPr lang="en-US" sz="2000" dirty="0" smtClean="0">
                <a:solidFill>
                  <a:schemeClr val="tx1"/>
                </a:solidFill>
              </a:rPr>
              <a:t> que </a:t>
            </a:r>
            <a:r>
              <a:rPr lang="en-US" sz="2000" dirty="0" err="1" smtClean="0">
                <a:solidFill>
                  <a:schemeClr val="tx1"/>
                </a:solidFill>
              </a:rPr>
              <a:t>nem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borboleta-monarca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nem</a:t>
            </a:r>
            <a:r>
              <a:rPr lang="en-US" sz="2000" dirty="0" smtClean="0">
                <a:solidFill>
                  <a:schemeClr val="tx1"/>
                </a:solidFill>
              </a:rPr>
              <a:t> as </a:t>
            </a:r>
            <a:r>
              <a:rPr lang="en-US" sz="2000" dirty="0" err="1" smtClean="0">
                <a:solidFill>
                  <a:schemeClr val="tx1"/>
                </a:solidFill>
              </a:rPr>
              <a:t>abelhas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afectadas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pelas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toxinas</a:t>
            </a:r>
            <a:r>
              <a:rPr lang="en-US" sz="2000" dirty="0" smtClean="0">
                <a:solidFill>
                  <a:schemeClr val="tx1"/>
                </a:solidFill>
              </a:rPr>
              <a:t> Bt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779912" y="5589240"/>
            <a:ext cx="5364088" cy="10156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Os </a:t>
            </a:r>
            <a:r>
              <a:rPr lang="en-US" sz="2000" b="1" dirty="0" err="1" smtClean="0"/>
              <a:t>campos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plantas</a:t>
            </a:r>
            <a:r>
              <a:rPr lang="en-US" sz="2000" b="1" dirty="0" smtClean="0"/>
              <a:t> Bt </a:t>
            </a:r>
            <a:r>
              <a:rPr lang="en-US" sz="2000" b="1" dirty="0" err="1" smtClean="0"/>
              <a:t>são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danificados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pragas</a:t>
            </a:r>
            <a:r>
              <a:rPr lang="en-US" sz="2000" b="1" dirty="0" smtClean="0"/>
              <a:t>…</a:t>
            </a:r>
          </a:p>
          <a:p>
            <a:pPr algn="ctr"/>
            <a:r>
              <a:rPr lang="en-US" sz="2000" b="1" dirty="0" smtClean="0"/>
              <a:t> e </a:t>
            </a:r>
            <a:r>
              <a:rPr lang="en-US" sz="2000" b="1" dirty="0" err="1" smtClean="0"/>
              <a:t>possuem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maior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biodiversidade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insectos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pic>
        <p:nvPicPr>
          <p:cNvPr id="7170" name="Picture 2" descr="http://www.sapecagro.es/contenido_dinamico/noticia/23284-Algod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8" y="4059070"/>
            <a:ext cx="3384376" cy="2538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402277.ssl.cf1.rackcdn.com/photos/8284/images/cropped/ButterflySizeFINAL-mobile.png?14223821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239525" cy="16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480175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Como </a:t>
            </a:r>
            <a:r>
              <a:rPr lang="en-US" dirty="0" err="1" smtClean="0"/>
              <a:t>meias</a:t>
            </a:r>
            <a:r>
              <a:rPr lang="en-US" dirty="0" smtClean="0"/>
              <a:t> </a:t>
            </a:r>
            <a:r>
              <a:rPr lang="en-US" dirty="0" err="1" smtClean="0"/>
              <a:t>verdades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enganadoras</a:t>
            </a:r>
            <a:endParaRPr lang="pt-PT" dirty="0" smtClean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0"/>
          </p:nvPr>
        </p:nvSpPr>
        <p:spPr>
          <a:xfrm>
            <a:off x="539552" y="1628801"/>
            <a:ext cx="8352928" cy="792087"/>
          </a:xfrm>
        </p:spPr>
        <p:txBody>
          <a:bodyPr/>
          <a:lstStyle/>
          <a:p>
            <a:r>
              <a:rPr lang="en-US" sz="2600" dirty="0" smtClean="0"/>
              <a:t>“</a:t>
            </a:r>
            <a:r>
              <a:rPr lang="en-US" sz="2600" dirty="0" err="1" smtClean="0"/>
              <a:t>Há</a:t>
            </a:r>
            <a:r>
              <a:rPr lang="en-US" sz="2600" dirty="0" smtClean="0"/>
              <a:t> </a:t>
            </a:r>
            <a:r>
              <a:rPr lang="en-US" sz="2600" dirty="0" err="1" smtClean="0"/>
              <a:t>estudos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dirty="0" err="1" smtClean="0"/>
              <a:t>mostram</a:t>
            </a:r>
            <a:r>
              <a:rPr lang="en-US" sz="2600" dirty="0" smtClean="0"/>
              <a:t> a </a:t>
            </a:r>
            <a:r>
              <a:rPr lang="en-US" sz="2600" dirty="0" err="1" smtClean="0"/>
              <a:t>transferência</a:t>
            </a:r>
            <a:r>
              <a:rPr lang="en-US" sz="2600" dirty="0" smtClean="0"/>
              <a:t> de genes </a:t>
            </a:r>
            <a:r>
              <a:rPr lang="en-US" sz="2600" dirty="0" err="1" smtClean="0"/>
              <a:t>para</a:t>
            </a:r>
            <a:r>
              <a:rPr lang="en-US" sz="2600" dirty="0" smtClean="0"/>
              <a:t> </a:t>
            </a:r>
            <a:r>
              <a:rPr lang="en-US" sz="2600" dirty="0" err="1" smtClean="0"/>
              <a:t>plantas</a:t>
            </a:r>
            <a:r>
              <a:rPr lang="en-US" sz="2600" dirty="0" smtClean="0"/>
              <a:t> </a:t>
            </a:r>
            <a:r>
              <a:rPr lang="en-US" sz="2600" dirty="0" err="1" smtClean="0"/>
              <a:t>nativas</a:t>
            </a:r>
            <a:r>
              <a:rPr lang="en-US" sz="2600" dirty="0" smtClean="0"/>
              <a:t>!”</a:t>
            </a: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2600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611560" y="2564904"/>
            <a:ext cx="7848872" cy="244827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Em</a:t>
            </a:r>
            <a:r>
              <a:rPr lang="en-US" sz="2000" dirty="0" smtClean="0">
                <a:solidFill>
                  <a:schemeClr val="tx1"/>
                </a:solidFill>
              </a:rPr>
              <a:t> 2001, um </a:t>
            </a:r>
            <a:r>
              <a:rPr lang="en-US" sz="2000" dirty="0" err="1" smtClean="0">
                <a:solidFill>
                  <a:schemeClr val="tx1"/>
                </a:solidFill>
              </a:rPr>
              <a:t>estudo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publicado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numa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revista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científica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grande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renome</a:t>
            </a:r>
            <a:r>
              <a:rPr lang="en-US" sz="2000" dirty="0" smtClean="0">
                <a:solidFill>
                  <a:schemeClr val="tx1"/>
                </a:solidFill>
              </a:rPr>
              <a:t> (Nature) </a:t>
            </a:r>
            <a:r>
              <a:rPr lang="en-US" sz="2000" dirty="0" err="1" smtClean="0">
                <a:solidFill>
                  <a:schemeClr val="tx1"/>
                </a:solidFill>
              </a:rPr>
              <a:t>referia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que</a:t>
            </a:r>
            <a:r>
              <a:rPr lang="en-US" sz="2000" dirty="0" smtClean="0">
                <a:solidFill>
                  <a:schemeClr val="tx1"/>
                </a:solidFill>
              </a:rPr>
              <a:t> material </a:t>
            </a:r>
            <a:r>
              <a:rPr lang="en-US" sz="2000" dirty="0" err="1" smtClean="0">
                <a:solidFill>
                  <a:schemeClr val="tx1"/>
                </a:solidFill>
              </a:rPr>
              <a:t>transgénico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tinha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sido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transferido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variedades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tradicionais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milho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schemeClr val="tx1"/>
                </a:solidFill>
              </a:rPr>
              <a:t>Numa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comunicação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precedentes</a:t>
            </a:r>
            <a:r>
              <a:rPr lang="en-US" sz="2000" dirty="0" smtClean="0">
                <a:solidFill>
                  <a:schemeClr val="tx1"/>
                </a:solidFill>
              </a:rPr>
              <a:t>, a Nature </a:t>
            </a:r>
            <a:r>
              <a:rPr lang="en-US" sz="2000" dirty="0" err="1" smtClean="0">
                <a:solidFill>
                  <a:schemeClr val="tx1"/>
                </a:solidFill>
              </a:rPr>
              <a:t>afirmaria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depois</a:t>
            </a:r>
            <a:r>
              <a:rPr lang="en-US" sz="2000" dirty="0" smtClean="0">
                <a:solidFill>
                  <a:schemeClr val="tx1"/>
                </a:solidFill>
              </a:rPr>
              <a:t> que a </a:t>
            </a:r>
            <a:r>
              <a:rPr lang="en-US" sz="2000" dirty="0" err="1" smtClean="0">
                <a:solidFill>
                  <a:schemeClr val="tx1"/>
                </a:solidFill>
              </a:rPr>
              <a:t>evidência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disponível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não</a:t>
            </a:r>
            <a:r>
              <a:rPr lang="en-US" sz="2000" dirty="0" smtClean="0">
                <a:solidFill>
                  <a:schemeClr val="tx1"/>
                </a:solidFill>
              </a:rPr>
              <a:t> era </a:t>
            </a:r>
            <a:r>
              <a:rPr lang="en-US" sz="2000" dirty="0" err="1" smtClean="0">
                <a:solidFill>
                  <a:schemeClr val="tx1"/>
                </a:solidFill>
              </a:rPr>
              <a:t>suficiente</a:t>
            </a:r>
            <a:r>
              <a:rPr lang="en-US" sz="2000" dirty="0" smtClean="0">
                <a:solidFill>
                  <a:schemeClr val="tx1"/>
                </a:solidFill>
              </a:rPr>
              <a:t> para </a:t>
            </a:r>
            <a:r>
              <a:rPr lang="en-US" sz="2000" dirty="0" err="1" smtClean="0">
                <a:solidFill>
                  <a:schemeClr val="tx1"/>
                </a:solidFill>
              </a:rPr>
              <a:t>justificar</a:t>
            </a:r>
            <a:r>
              <a:rPr lang="en-US" sz="2000" dirty="0" smtClean="0">
                <a:solidFill>
                  <a:schemeClr val="tx1"/>
                </a:solidFill>
              </a:rPr>
              <a:t> a  </a:t>
            </a:r>
            <a:r>
              <a:rPr lang="en-US" sz="2000" dirty="0" err="1" smtClean="0">
                <a:solidFill>
                  <a:schemeClr val="tx1"/>
                </a:solidFill>
              </a:rPr>
              <a:t>publicação</a:t>
            </a:r>
            <a:r>
              <a:rPr lang="en-US" sz="2000" dirty="0" smtClean="0">
                <a:solidFill>
                  <a:schemeClr val="tx1"/>
                </a:solidFill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</a:rPr>
              <a:t>artigo</a:t>
            </a:r>
            <a:r>
              <a:rPr lang="en-US" sz="2000" dirty="0" smtClean="0">
                <a:solidFill>
                  <a:schemeClr val="tx1"/>
                </a:solidFill>
              </a:rPr>
              <a:t> original!</a:t>
            </a: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9552" y="5013176"/>
            <a:ext cx="4896544" cy="132343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Um </a:t>
            </a:r>
            <a:r>
              <a:rPr lang="en-US" sz="2000" b="1" dirty="0" err="1" smtClean="0"/>
              <a:t>estudo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referia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transferência</a:t>
            </a:r>
            <a:r>
              <a:rPr lang="en-US" sz="2000" b="1" dirty="0" smtClean="0"/>
              <a:t> horizontal de genes entre </a:t>
            </a:r>
            <a:r>
              <a:rPr lang="en-US" sz="2000" b="1" dirty="0" err="1" smtClean="0"/>
              <a:t>plantas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transgénicas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não-transgénicas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pois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desacreditado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pic>
        <p:nvPicPr>
          <p:cNvPr id="8194" name="Picture 2" descr="http://www.greenpeace.org/international/Global/international/planet-2/image/2004/9/landraces-varieties-of-mexica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5" y="4414645"/>
            <a:ext cx="3291553" cy="2254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480175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/>
              <a:t>Como </a:t>
            </a:r>
            <a:r>
              <a:rPr lang="en-US" dirty="0" err="1" smtClean="0"/>
              <a:t>meias</a:t>
            </a:r>
            <a:r>
              <a:rPr lang="en-US" dirty="0" smtClean="0"/>
              <a:t> </a:t>
            </a:r>
            <a:r>
              <a:rPr lang="en-US" dirty="0" err="1" smtClean="0"/>
              <a:t>verdades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ser </a:t>
            </a:r>
            <a:r>
              <a:rPr lang="en-US" dirty="0" err="1" smtClean="0"/>
              <a:t>enganadoras</a:t>
            </a:r>
            <a:endParaRPr lang="pt-PT" dirty="0" smtClean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0"/>
          </p:nvPr>
        </p:nvSpPr>
        <p:spPr>
          <a:xfrm>
            <a:off x="323528" y="1556792"/>
            <a:ext cx="8496870" cy="866368"/>
          </a:xfrm>
        </p:spPr>
        <p:txBody>
          <a:bodyPr/>
          <a:lstStyle/>
          <a:p>
            <a:r>
              <a:rPr lang="en-US" sz="2600" dirty="0" smtClean="0"/>
              <a:t>“Os </a:t>
            </a:r>
            <a:r>
              <a:rPr lang="en-US" sz="2600" dirty="0" err="1" smtClean="0"/>
              <a:t>insectos-alvo</a:t>
            </a:r>
            <a:r>
              <a:rPr lang="en-US" sz="2600" dirty="0" smtClean="0"/>
              <a:t> </a:t>
            </a:r>
            <a:r>
              <a:rPr lang="en-US" sz="2600" dirty="0" err="1" smtClean="0"/>
              <a:t>podem</a:t>
            </a:r>
            <a:r>
              <a:rPr lang="en-US" sz="2600" dirty="0" smtClean="0"/>
              <a:t> </a:t>
            </a:r>
            <a:r>
              <a:rPr lang="en-US" sz="2600" dirty="0" err="1" smtClean="0"/>
              <a:t>desenvolver</a:t>
            </a:r>
            <a:r>
              <a:rPr lang="en-US" sz="2600" dirty="0" smtClean="0"/>
              <a:t> </a:t>
            </a:r>
            <a:r>
              <a:rPr lang="en-US" sz="2600" dirty="0" err="1" smtClean="0"/>
              <a:t>rápida</a:t>
            </a:r>
            <a:r>
              <a:rPr lang="en-US" sz="2600" dirty="0" smtClean="0"/>
              <a:t> </a:t>
            </a:r>
            <a:r>
              <a:rPr lang="en-US" sz="2600" dirty="0" err="1" smtClean="0"/>
              <a:t>resistência</a:t>
            </a:r>
            <a:r>
              <a:rPr lang="en-US" sz="2600" dirty="0" smtClean="0"/>
              <a:t> </a:t>
            </a:r>
            <a:r>
              <a:rPr lang="en-US" sz="2600" dirty="0" err="1" smtClean="0"/>
              <a:t>às</a:t>
            </a:r>
            <a:r>
              <a:rPr lang="en-US" sz="2600" dirty="0" smtClean="0"/>
              <a:t> </a:t>
            </a:r>
            <a:r>
              <a:rPr lang="en-US" sz="2600" dirty="0" err="1" smtClean="0"/>
              <a:t>toxinas</a:t>
            </a:r>
            <a:r>
              <a:rPr lang="en-US" sz="2600" dirty="0" smtClean="0"/>
              <a:t> </a:t>
            </a:r>
            <a:r>
              <a:rPr lang="en-US" sz="2600" dirty="0" err="1" smtClean="0"/>
              <a:t>Bt</a:t>
            </a:r>
            <a:r>
              <a:rPr lang="en-US" sz="2600" dirty="0" smtClean="0"/>
              <a:t> !”</a:t>
            </a:r>
            <a:endParaRPr lang="en-US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2600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2"/>
          </p:nvPr>
        </p:nvSpPr>
        <p:spPr>
          <a:xfrm>
            <a:off x="323528" y="2492896"/>
            <a:ext cx="8640960" cy="86409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 </a:t>
            </a:r>
            <a:r>
              <a:rPr lang="en-US" sz="2000" dirty="0" err="1" smtClean="0">
                <a:solidFill>
                  <a:schemeClr val="tx1"/>
                </a:solidFill>
              </a:rPr>
              <a:t>uso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excessivo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plantas</a:t>
            </a:r>
            <a:r>
              <a:rPr lang="en-US" sz="2000" dirty="0" smtClean="0">
                <a:solidFill>
                  <a:schemeClr val="tx1"/>
                </a:solidFill>
              </a:rPr>
              <a:t> Bt </a:t>
            </a:r>
            <a:r>
              <a:rPr lang="en-US" sz="2000" dirty="0" err="1" smtClean="0">
                <a:solidFill>
                  <a:schemeClr val="tx1"/>
                </a:solidFill>
              </a:rPr>
              <a:t>pode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originar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pragas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resistentes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às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toxinas</a:t>
            </a:r>
            <a:r>
              <a:rPr lang="en-US" sz="2000" dirty="0" smtClean="0">
                <a:solidFill>
                  <a:schemeClr val="tx1"/>
                </a:solidFill>
              </a:rPr>
              <a:t> Bt</a:t>
            </a: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</a:rPr>
              <a:t>alta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produção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toxina</a:t>
            </a:r>
            <a:r>
              <a:rPr lang="en-US" sz="2000" dirty="0" smtClean="0">
                <a:solidFill>
                  <a:schemeClr val="tx1"/>
                </a:solidFill>
              </a:rPr>
              <a:t> Bt e a </a:t>
            </a:r>
            <a:r>
              <a:rPr lang="en-US" sz="2000" dirty="0" err="1" smtClean="0">
                <a:solidFill>
                  <a:schemeClr val="tx1"/>
                </a:solidFill>
              </a:rPr>
              <a:t>estratégia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refúgio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reduzem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este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problema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pt-PT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92080" y="5229201"/>
            <a:ext cx="3672408" cy="132343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Os </a:t>
            </a:r>
            <a:r>
              <a:rPr lang="en-US" sz="2000" b="1" dirty="0" err="1" smtClean="0"/>
              <a:t>insectos-alvo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desenvolvem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rápida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resistência</a:t>
            </a:r>
            <a:r>
              <a:rPr lang="en-US" sz="2000" b="1" dirty="0" smtClean="0"/>
              <a:t> se a </a:t>
            </a:r>
            <a:r>
              <a:rPr lang="en-US" sz="2000" b="1" dirty="0" err="1" smtClean="0"/>
              <a:t>estratégia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alta</a:t>
            </a:r>
            <a:r>
              <a:rPr lang="en-US" sz="2000" b="1" dirty="0" smtClean="0"/>
              <a:t> dose /</a:t>
            </a:r>
            <a:r>
              <a:rPr lang="en-US" sz="2000" b="1" dirty="0" err="1" smtClean="0"/>
              <a:t>refúgio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não</a:t>
            </a:r>
            <a:r>
              <a:rPr lang="en-US" sz="2000" b="1" dirty="0" smtClean="0"/>
              <a:t> for </a:t>
            </a:r>
            <a:r>
              <a:rPr lang="en-US" sz="2000" b="1" dirty="0" err="1" smtClean="0"/>
              <a:t>aplicada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pic>
        <p:nvPicPr>
          <p:cNvPr id="9218" name="Picture 2" descr="Insect resistance management (IRM) high dose and refuge strategy assumes resistance is recessiv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/>
        </p:blipFill>
        <p:spPr bwMode="auto">
          <a:xfrm>
            <a:off x="323528" y="3573016"/>
            <a:ext cx="4896544" cy="3112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4250</TotalTime>
  <Words>2021</Words>
  <Application>Microsoft Office PowerPoint</Application>
  <PresentationFormat>On-screen Show (4:3)</PresentationFormat>
  <Paragraphs>165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</vt:lpstr>
      <vt:lpstr>Wingdings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Problema: os insectos comem e danificam as culturas</vt:lpstr>
      <vt:lpstr>Modo de atuação da toxina Bt</vt:lpstr>
      <vt:lpstr>Produção de plantas Bt, modificadas com genes Bt</vt:lpstr>
      <vt:lpstr>Estarão as plantas Bt a criar novos problemas?</vt:lpstr>
      <vt:lpstr>Como meias verdades podem ser enganadoras…</vt:lpstr>
      <vt:lpstr>Como meias verdades podem ser enganadoras</vt:lpstr>
      <vt:lpstr>Como meias verdades podem ser enganadoras</vt:lpstr>
      <vt:lpstr>Como meias verdades podem ser enganadoras</vt:lpstr>
      <vt:lpstr>Como meias verdades podem ser enganadoras</vt:lpstr>
      <vt:lpstr>As afirmações corretas deverão ser:</vt:lpstr>
      <vt:lpstr>O cultivo de plantas Bt está largamente difundido</vt:lpstr>
      <vt:lpstr>Mensagem final </vt:lpstr>
      <vt:lpstr>Literatura científica relevante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mmolive</cp:lastModifiedBy>
  <cp:revision>256</cp:revision>
  <cp:lastPrinted>2011-04-04T15:52:01Z</cp:lastPrinted>
  <dcterms:created xsi:type="dcterms:W3CDTF">2010-12-16T09:53:28Z</dcterms:created>
  <dcterms:modified xsi:type="dcterms:W3CDTF">2017-02-22T13:46:24Z</dcterms:modified>
</cp:coreProperties>
</file>