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16"/>
  </p:notesMasterIdLst>
  <p:sldIdLst>
    <p:sldId id="273" r:id="rId5"/>
    <p:sldId id="265" r:id="rId6"/>
    <p:sldId id="264" r:id="rId7"/>
    <p:sldId id="276" r:id="rId8"/>
    <p:sldId id="277" r:id="rId9"/>
    <p:sldId id="280" r:id="rId10"/>
    <p:sldId id="279" r:id="rId11"/>
    <p:sldId id="281" r:id="rId12"/>
    <p:sldId id="285" r:id="rId13"/>
    <p:sldId id="284" r:id="rId14"/>
    <p:sldId id="283" r:id="rId1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600"/>
    <a:srgbClr val="FF9900"/>
    <a:srgbClr val="8FBC00"/>
    <a:srgbClr val="FF6600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4" autoAdjust="0"/>
  </p:normalViewPr>
  <p:slideViewPr>
    <p:cSldViewPr>
      <p:cViewPr>
        <p:scale>
          <a:sx n="85" d="100"/>
          <a:sy n="85" d="100"/>
        </p:scale>
        <p:origin x="-1248" y="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125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</a:t>
            </a:r>
            <a:r>
              <a:rPr lang="en-US" baseline="0" noProof="0" dirty="0" smtClean="0"/>
              <a:t> can conclude, that yes, we can vaccinate a plant and at the same time reduce the economic losses (associated viral diseases) thus improving our current agricultural system.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085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When we think about</a:t>
            </a:r>
            <a:r>
              <a:rPr lang="en-US" baseline="0" noProof="0" dirty="0" smtClean="0"/>
              <a:t> viruses, we immediately think about diseases like for example the influenza virus that causes flu.</a:t>
            </a:r>
          </a:p>
          <a:p>
            <a:r>
              <a:rPr lang="en-US" baseline="0" noProof="0" dirty="0" smtClean="0"/>
              <a:t>One way to be protected against this type of virus is through vaccination.</a:t>
            </a:r>
          </a:p>
          <a:p>
            <a:r>
              <a:rPr lang="en-US" baseline="0" noProof="0" dirty="0" smtClean="0"/>
              <a:t>Vaccination introduces a apart of an infectious agent (a part of the virus, like the coat protein, or the inactivated virus) to alert our body for a possible infection. </a:t>
            </a:r>
          </a:p>
          <a:p>
            <a:r>
              <a:rPr lang="en-US" baseline="0" noProof="0" dirty="0" smtClean="0"/>
              <a:t>When the “real” virus comes, our body is already prepared to recognize it as a threat and will destroy it.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617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V</a:t>
            </a:r>
            <a:r>
              <a:rPr lang="en-US" baseline="0" noProof="0" dirty="0" smtClean="0"/>
              <a:t>iruses attack humans and other animals, but they also attack plants (although these are different viruses).</a:t>
            </a:r>
          </a:p>
          <a:p>
            <a:r>
              <a:rPr lang="en-US" baseline="0" noProof="0" dirty="0" smtClean="0"/>
              <a:t>Viral infections cannot be directly controlled by chemical application (opposite to what happens with bacterial or fungal infections). </a:t>
            </a:r>
          </a:p>
          <a:p>
            <a:r>
              <a:rPr lang="en-US" baseline="0" noProof="0" dirty="0" smtClean="0"/>
              <a:t>So when the plants are infected by viruses, in most cases the only solution is to burn down the infected area.</a:t>
            </a:r>
          </a:p>
          <a:p>
            <a:r>
              <a:rPr lang="en-US" baseline="0" noProof="0" dirty="0" smtClean="0"/>
              <a:t>However, this does not ensure that the virus will not  return later, as they can be transported by numerous vectors (</a:t>
            </a:r>
            <a:r>
              <a:rPr lang="en-US" baseline="0" noProof="0" dirty="0" err="1" smtClean="0"/>
              <a:t>eg</a:t>
            </a:r>
            <a:r>
              <a:rPr lang="en-US" baseline="0" noProof="0" dirty="0" smtClean="0"/>
              <a:t>.: insects).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746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If the humans and the animals are vaccinated for </a:t>
            </a:r>
            <a:r>
              <a:rPr lang="en-US" baseline="0" noProof="0" dirty="0" smtClean="0"/>
              <a:t>protection against viral infections, can we do the same with plants?</a:t>
            </a:r>
          </a:p>
          <a:p>
            <a:r>
              <a:rPr lang="en-US" baseline="0" noProof="0" dirty="0" smtClean="0"/>
              <a:t>Of course that each virus  and each plant is different and needs personalized treatment but in the next slides, we show 2 examples of plant vaccination against viruses.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161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Hawaii is the major</a:t>
            </a:r>
            <a:r>
              <a:rPr lang="en-US" baseline="0" noProof="0" dirty="0" smtClean="0"/>
              <a:t> papaya producer in USA and one of the major producer in the world. This production is an important factor for the development of the local economy and sustainability.</a:t>
            </a:r>
          </a:p>
          <a:p>
            <a:r>
              <a:rPr lang="en-US" baseline="0" noProof="0" dirty="0" smtClean="0"/>
              <a:t>Although in the </a:t>
            </a:r>
            <a:r>
              <a:rPr lang="en-US" baseline="0" noProof="0" dirty="0" smtClean="0">
                <a:solidFill>
                  <a:srgbClr val="FF0000"/>
                </a:solidFill>
              </a:rPr>
              <a:t>1950</a:t>
            </a:r>
            <a:r>
              <a:rPr lang="en-US" baseline="0" noProof="0" dirty="0" smtClean="0"/>
              <a:t> the papayas were still little affected by the Papaya </a:t>
            </a:r>
            <a:r>
              <a:rPr lang="en-US" baseline="0" noProof="0" dirty="0" err="1" smtClean="0"/>
              <a:t>Ringspot</a:t>
            </a:r>
            <a:r>
              <a:rPr lang="en-US" baseline="0" noProof="0" dirty="0" smtClean="0"/>
              <a:t> virus (known to be transmitted by different aphids), in only12 years, this virus infection resulted in a 94% decrease in papaya production area. The production area was shifted to other more protected regions, but by 1995  the production there also became impossible. Production losses reached 22 million pounds.</a:t>
            </a:r>
          </a:p>
          <a:p>
            <a:endParaRPr lang="en-US" baseline="0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309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To solve</a:t>
            </a:r>
            <a:r>
              <a:rPr lang="en-US" baseline="0" noProof="0" dirty="0" smtClean="0"/>
              <a:t> the disease problem improved papaya plants were developed. This was achieved through expression in papaya, of the coat protein gene of the pathogenic virus.</a:t>
            </a:r>
            <a:br>
              <a:rPr lang="en-US" baseline="0" noProof="0" dirty="0" smtClean="0"/>
            </a:br>
            <a:r>
              <a:rPr lang="en-US" baseline="0" noProof="0" dirty="0" smtClean="0"/>
              <a:t>With this vaccination, the plants acquired resistance to infection by this virus and by 1998 it was possible to recover the industrial production of papaya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744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South</a:t>
            </a:r>
            <a:r>
              <a:rPr lang="pt-PT" baseline="0" dirty="0" smtClean="0"/>
              <a:t> Asia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major rice </a:t>
            </a:r>
            <a:r>
              <a:rPr lang="pt-PT" baseline="0" dirty="0" err="1" smtClean="0"/>
              <a:t>producer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consumer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world</a:t>
            </a:r>
            <a:r>
              <a:rPr lang="pt-PT" baseline="0" dirty="0" smtClean="0"/>
              <a:t>.</a:t>
            </a:r>
            <a:br>
              <a:rPr lang="pt-PT" baseline="0" dirty="0" smtClean="0"/>
            </a:br>
            <a:endParaRPr lang="pt-PT" baseline="0" dirty="0" smtClean="0"/>
          </a:p>
          <a:p>
            <a:r>
              <a:rPr lang="en-US" baseline="0" noProof="0" dirty="0" smtClean="0"/>
              <a:t>However around 1950 (1940 in Philippines) the rice fields were severely attacked by two very similar viruses: RTBV and RTSV which are the cause of the </a:t>
            </a:r>
            <a:r>
              <a:rPr lang="en-US" baseline="0" noProof="0" dirty="0" err="1" smtClean="0"/>
              <a:t>Tungro</a:t>
            </a:r>
            <a:r>
              <a:rPr lang="en-US" baseline="0" noProof="0" dirty="0" smtClean="0"/>
              <a:t> disease. </a:t>
            </a:r>
          </a:p>
          <a:p>
            <a:r>
              <a:rPr lang="en-US" baseline="0" noProof="0" dirty="0" err="1" smtClean="0"/>
              <a:t>Tungro</a:t>
            </a:r>
            <a:r>
              <a:rPr lang="en-US" baseline="0" noProof="0" dirty="0" smtClean="0"/>
              <a:t> means: “degenerate growth” and it causes premature death of the plant.</a:t>
            </a:r>
          </a:p>
          <a:p>
            <a:endParaRPr lang="en-US" baseline="0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174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To solve</a:t>
            </a:r>
            <a:r>
              <a:rPr lang="en-US" baseline="0" noProof="0" dirty="0" smtClean="0"/>
              <a:t> this problem a new rice was developed: rice with the coat protein of the virus.</a:t>
            </a:r>
            <a:br>
              <a:rPr lang="en-US" baseline="0" noProof="0" dirty="0" smtClean="0"/>
            </a:br>
            <a:endParaRPr lang="en-US" baseline="0" noProof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In the image we can see:</a:t>
            </a:r>
            <a:br>
              <a:rPr lang="en-US" baseline="0" noProof="0" dirty="0" smtClean="0"/>
            </a:br>
            <a:r>
              <a:rPr lang="en-US" baseline="0" noProof="0" dirty="0" smtClean="0"/>
              <a:t>1</a:t>
            </a:r>
            <a:r>
              <a:rPr lang="en-US" baseline="30000" noProof="0" dirty="0" smtClean="0"/>
              <a:t>st</a:t>
            </a:r>
            <a:r>
              <a:rPr lang="en-US" baseline="0" noProof="0" dirty="0" smtClean="0"/>
              <a:t> plant: healthy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2</a:t>
            </a:r>
            <a:r>
              <a:rPr lang="en-US" baseline="30000" noProof="0" dirty="0" smtClean="0"/>
              <a:t>nd</a:t>
            </a:r>
            <a:r>
              <a:rPr lang="en-US" baseline="0" noProof="0" dirty="0" smtClean="0"/>
              <a:t> and 3</a:t>
            </a:r>
            <a:r>
              <a:rPr lang="en-US" baseline="30000" noProof="0" dirty="0" smtClean="0"/>
              <a:t>th </a:t>
            </a:r>
            <a:r>
              <a:rPr lang="en-US" baseline="0" noProof="0" dirty="0" smtClean="0"/>
              <a:t>plants are both infected with the </a:t>
            </a:r>
            <a:r>
              <a:rPr lang="en-US" baseline="0" noProof="0" dirty="0" err="1" smtClean="0"/>
              <a:t>Tungro</a:t>
            </a:r>
            <a:r>
              <a:rPr lang="en-US" baseline="0" noProof="0" dirty="0" smtClean="0"/>
              <a:t> viruses, however the 2</a:t>
            </a:r>
            <a:r>
              <a:rPr lang="en-US" baseline="30000" noProof="0" dirty="0" smtClean="0"/>
              <a:t>nd</a:t>
            </a:r>
            <a:r>
              <a:rPr lang="en-US" baseline="0" noProof="0" dirty="0" smtClean="0"/>
              <a:t> expresses the coat protein gene of both viruses and the 3</a:t>
            </a:r>
            <a:r>
              <a:rPr lang="en-US" baseline="30000" noProof="0" dirty="0" smtClean="0"/>
              <a:t>rd</a:t>
            </a:r>
            <a:r>
              <a:rPr lang="en-US" baseline="0" noProof="0" dirty="0" smtClean="0"/>
              <a:t> doesn´t.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We can conclude that the introduction of the coat protein gene results in the production of plants that are resistant to this disease.</a:t>
            </a:r>
            <a:endParaRPr lang="en-US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494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strategies</a:t>
            </a:r>
            <a:r>
              <a:rPr lang="pt-PT" dirty="0" smtClean="0"/>
              <a:t> can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 to </a:t>
            </a:r>
            <a:r>
              <a:rPr lang="pt-PT" dirty="0" err="1" smtClean="0"/>
              <a:t>fight</a:t>
            </a:r>
            <a:r>
              <a:rPr lang="pt-PT" dirty="0" smtClean="0"/>
              <a:t> </a:t>
            </a:r>
            <a:r>
              <a:rPr lang="pt-PT" dirty="0" err="1" smtClean="0"/>
              <a:t>against</a:t>
            </a:r>
            <a:r>
              <a:rPr lang="pt-PT" dirty="0" smtClean="0"/>
              <a:t> viral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infections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69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05/09/16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snet.org/edcenter/intropp/lessons/viruses/Pages/PapayaRingspotvirus.aspx" TargetMode="External"/><Relationship Id="rId3" Type="http://schemas.openxmlformats.org/officeDocument/2006/relationships/hyperlink" Target="https://www.youtube.com/watch?v=2G-yUuiqIZ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23528" y="965815"/>
            <a:ext cx="6624736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pt-PT" sz="3200" b="1" dirty="0" smtClean="0">
                <a:solidFill>
                  <a:schemeClr val="bg1"/>
                </a:solidFill>
              </a:rPr>
              <a:t>Engineering virus-resistance  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pt-PT" sz="3200" i="1" dirty="0" smtClean="0">
                <a:solidFill>
                  <a:schemeClr val="bg1"/>
                </a:solidFill>
              </a:rPr>
              <a:t>- can we vaccinate a plant?</a:t>
            </a:r>
            <a:endParaRPr lang="en-US" altLang="pt-PT" sz="3200" i="1" dirty="0">
              <a:solidFill>
                <a:schemeClr val="bg1"/>
              </a:solidFill>
            </a:endParaRP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4"/>
          <p:cNvSpPr/>
          <p:nvPr/>
        </p:nvSpPr>
        <p:spPr bwMode="auto">
          <a:xfrm>
            <a:off x="-2180183" y="6093296"/>
            <a:ext cx="4879975" cy="45911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Ana Margarida Sampaio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Humans</a:t>
            </a:r>
            <a:r>
              <a:rPr lang="pt-PT" dirty="0" smtClean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Plants</a:t>
            </a:r>
            <a:endParaRPr lang="en-GB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33288" y="4649056"/>
            <a:ext cx="2942231" cy="1475656"/>
          </a:xfrm>
          <a:prstGeom prst="rect">
            <a:avLst/>
          </a:prstGeom>
        </p:spPr>
      </p:pic>
      <p:grpSp>
        <p:nvGrpSpPr>
          <p:cNvPr id="11" name="Grupo 2"/>
          <p:cNvGrpSpPr>
            <a:grpSpLocks/>
          </p:cNvGrpSpPr>
          <p:nvPr/>
        </p:nvGrpSpPr>
        <p:grpSpPr bwMode="auto">
          <a:xfrm>
            <a:off x="323528" y="2035310"/>
            <a:ext cx="8640960" cy="1887639"/>
            <a:chOff x="179388" y="4797425"/>
            <a:chExt cx="8704262" cy="1568450"/>
          </a:xfrm>
          <a:solidFill>
            <a:schemeClr val="accent3">
              <a:lumMod val="75000"/>
            </a:schemeClr>
          </a:solidFill>
        </p:grpSpPr>
        <p:sp>
          <p:nvSpPr>
            <p:cNvPr id="12" name="Rounded Rectangle 4"/>
            <p:cNvSpPr/>
            <p:nvPr/>
          </p:nvSpPr>
          <p:spPr>
            <a:xfrm>
              <a:off x="179388" y="4797425"/>
              <a:ext cx="8704262" cy="10763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739600"/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>
            <a:xfrm rot="10800000">
              <a:off x="890588" y="5873750"/>
              <a:ext cx="781050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" name="Arredondar Retângulo de Canto Diagonal 8"/>
          <p:cNvSpPr/>
          <p:nvPr/>
        </p:nvSpPr>
        <p:spPr>
          <a:xfrm>
            <a:off x="179512" y="260648"/>
            <a:ext cx="8784976" cy="144016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029556" y="235982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cap="small" dirty="0" smtClean="0"/>
              <a:t>YES</a:t>
            </a:r>
            <a:r>
              <a:rPr lang="en-GB" sz="3600" cap="small" dirty="0" smtClean="0"/>
              <a:t>, plants can be vaccinated!</a:t>
            </a:r>
            <a:endParaRPr lang="en-GB" sz="3600" cap="small" dirty="0"/>
          </a:p>
        </p:txBody>
      </p:sp>
      <p:grpSp>
        <p:nvGrpSpPr>
          <p:cNvPr id="5" name="Grupo 4"/>
          <p:cNvGrpSpPr/>
          <p:nvPr/>
        </p:nvGrpSpPr>
        <p:grpSpPr>
          <a:xfrm>
            <a:off x="4381194" y="5450655"/>
            <a:ext cx="4306939" cy="1411399"/>
            <a:chOff x="4381194" y="5450655"/>
            <a:chExt cx="4306939" cy="1411399"/>
          </a:xfrm>
        </p:grpSpPr>
        <p:pic>
          <p:nvPicPr>
            <p:cNvPr id="16" name="Picture 6" descr="http://www.typodermic.com/garden/pics/tuffguy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194" y="5454709"/>
              <a:ext cx="1078684" cy="140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typodermic.com/garden/pics/tuffguy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081" y="5454709"/>
              <a:ext cx="1078684" cy="140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www.typodermic.com/garden/pics/tuffguy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765" y="5454709"/>
              <a:ext cx="1078684" cy="140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www.typodermic.com/garden/pics/tuffguy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9449" y="5450655"/>
              <a:ext cx="1078684" cy="140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401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611560" y="1916832"/>
            <a:ext cx="7920880" cy="4464496"/>
          </a:xfrm>
        </p:spPr>
        <p:txBody>
          <a:bodyPr/>
          <a:lstStyle/>
          <a:p>
            <a:pPr algn="just"/>
            <a:r>
              <a:rPr lang="pt-PT" sz="1600" dirty="0" err="1" smtClean="0"/>
              <a:t>Bunawan</a:t>
            </a:r>
            <a:r>
              <a:rPr lang="pt-PT" sz="1600" dirty="0" smtClean="0"/>
              <a:t> H., </a:t>
            </a:r>
            <a:r>
              <a:rPr lang="pt-PT" sz="1600" dirty="0" err="1" smtClean="0"/>
              <a:t>Dusik</a:t>
            </a:r>
            <a:r>
              <a:rPr lang="pt-PT" sz="1600" dirty="0" smtClean="0"/>
              <a:t> L., </a:t>
            </a:r>
            <a:r>
              <a:rPr lang="pt-PT" sz="1600" dirty="0" err="1" smtClean="0"/>
              <a:t>Bunawan</a:t>
            </a:r>
            <a:r>
              <a:rPr lang="pt-PT" sz="1600" dirty="0" smtClean="0"/>
              <a:t> S.N., </a:t>
            </a:r>
            <a:r>
              <a:rPr lang="pt-PT" sz="1600" dirty="0" err="1" smtClean="0"/>
              <a:t>Amin</a:t>
            </a:r>
            <a:r>
              <a:rPr lang="pt-PT" sz="1600" dirty="0" smtClean="0"/>
              <a:t> N.M. (2014) </a:t>
            </a:r>
            <a:r>
              <a:rPr lang="en-GB" sz="1600" dirty="0"/>
              <a:t>Rice </a:t>
            </a:r>
            <a:r>
              <a:rPr lang="en-GB" sz="1600" dirty="0" err="1"/>
              <a:t>Tungro</a:t>
            </a:r>
            <a:r>
              <a:rPr lang="en-GB" sz="1600" dirty="0"/>
              <a:t> Disease: From Identification to Disease </a:t>
            </a:r>
            <a:r>
              <a:rPr lang="en-GB" sz="1600" dirty="0" smtClean="0"/>
              <a:t>Control. </a:t>
            </a:r>
            <a:r>
              <a:rPr lang="en-GB" sz="1600" i="1" dirty="0"/>
              <a:t>World Applied Sciences </a:t>
            </a:r>
            <a:r>
              <a:rPr lang="en-GB" sz="1600" i="1" dirty="0" smtClean="0"/>
              <a:t>Journal</a:t>
            </a:r>
            <a:r>
              <a:rPr lang="en-GB" sz="1600" dirty="0" smtClean="0"/>
              <a:t>, 31(6</a:t>
            </a:r>
            <a:r>
              <a:rPr lang="en-GB" sz="1600" dirty="0"/>
              <a:t>): </a:t>
            </a:r>
            <a:r>
              <a:rPr lang="en-GB" sz="1600" dirty="0" smtClean="0"/>
              <a:t>1221-1226.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err="1" smtClean="0"/>
              <a:t>Gonsalves</a:t>
            </a:r>
            <a:r>
              <a:rPr lang="pt-PT" sz="1600" dirty="0" smtClean="0"/>
              <a:t> D. (1998) </a:t>
            </a:r>
            <a:r>
              <a:rPr lang="en-GB" sz="1600" dirty="0"/>
              <a:t>CONTROL OF PAPAYA </a:t>
            </a:r>
            <a:r>
              <a:rPr lang="en-GB" sz="1600" dirty="0" smtClean="0"/>
              <a:t>RINGSPOT VIRUS </a:t>
            </a:r>
            <a:r>
              <a:rPr lang="en-GB" sz="1600" dirty="0"/>
              <a:t>IN PAPAYA: A Case </a:t>
            </a:r>
            <a:r>
              <a:rPr lang="en-GB" sz="1600" dirty="0" smtClean="0"/>
              <a:t>Study. </a:t>
            </a:r>
            <a:r>
              <a:rPr lang="en-GB" sz="1600" i="1" dirty="0" err="1"/>
              <a:t>Annu</a:t>
            </a:r>
            <a:r>
              <a:rPr lang="en-GB" sz="1600" i="1" dirty="0"/>
              <a:t>. Rev. </a:t>
            </a:r>
            <a:r>
              <a:rPr lang="en-GB" sz="1600" i="1" dirty="0" err="1"/>
              <a:t>Phytopathol</a:t>
            </a:r>
            <a:r>
              <a:rPr lang="en-GB" sz="1600" i="1" dirty="0" smtClean="0"/>
              <a:t>., </a:t>
            </a:r>
            <a:r>
              <a:rPr lang="en-GB" sz="1600" dirty="0" smtClean="0"/>
              <a:t>36: 41-437.</a:t>
            </a:r>
          </a:p>
          <a:p>
            <a:pPr algn="just"/>
            <a:endParaRPr lang="pt-PT" sz="1600" dirty="0"/>
          </a:p>
          <a:p>
            <a:pPr algn="just"/>
            <a:r>
              <a:rPr lang="en-GB" sz="1600" dirty="0" err="1" smtClean="0"/>
              <a:t>Gonsalves</a:t>
            </a:r>
            <a:r>
              <a:rPr lang="en-GB" sz="1600" dirty="0" smtClean="0"/>
              <a:t> D., Suzuki J.Y., </a:t>
            </a:r>
            <a:r>
              <a:rPr lang="en-GB" sz="1600" dirty="0" err="1" smtClean="0"/>
              <a:t>Tripathi</a:t>
            </a:r>
            <a:r>
              <a:rPr lang="en-GB" sz="1600" dirty="0" smtClean="0"/>
              <a:t> S., Ferreira S.A. (2007</a:t>
            </a:r>
            <a:r>
              <a:rPr lang="en-GB" sz="1600" dirty="0"/>
              <a:t>)  Papaya ringspot virus (</a:t>
            </a:r>
            <a:r>
              <a:rPr lang="en-GB" sz="1600" dirty="0" err="1"/>
              <a:t>Potyviridae</a:t>
            </a:r>
            <a:r>
              <a:rPr lang="en-GB" sz="1600" dirty="0"/>
              <a:t>).  In: </a:t>
            </a:r>
            <a:r>
              <a:rPr lang="en-GB" sz="1600" dirty="0" err="1" smtClean="0"/>
              <a:t>Mahy</a:t>
            </a:r>
            <a:r>
              <a:rPr lang="en-GB" sz="1600" dirty="0" smtClean="0"/>
              <a:t> B.W.J. </a:t>
            </a:r>
            <a:r>
              <a:rPr lang="en-GB" sz="1600" dirty="0"/>
              <a:t>and </a:t>
            </a:r>
            <a:r>
              <a:rPr lang="en-GB" sz="1600" dirty="0" smtClean="0"/>
              <a:t>van </a:t>
            </a:r>
            <a:r>
              <a:rPr lang="en-GB" sz="1600" dirty="0" err="1" smtClean="0"/>
              <a:t>Regenmortel</a:t>
            </a:r>
            <a:r>
              <a:rPr lang="en-GB" sz="1600" dirty="0" smtClean="0"/>
              <a:t> M.H.V. </a:t>
            </a:r>
            <a:r>
              <a:rPr lang="en-GB" sz="1600" dirty="0"/>
              <a:t>(Eds.), </a:t>
            </a:r>
            <a:r>
              <a:rPr lang="en-GB" sz="1600" dirty="0" err="1"/>
              <a:t>Encyclopedia</a:t>
            </a:r>
            <a:r>
              <a:rPr lang="en-GB" sz="1600" dirty="0"/>
              <a:t> of Virology, 5 vols. Elsevier Ltd, Oxford, UK.</a:t>
            </a:r>
            <a:endParaRPr lang="en-GB" sz="1600" dirty="0" smtClean="0"/>
          </a:p>
          <a:p>
            <a:pPr algn="just"/>
            <a:endParaRPr lang="pt-PT" sz="1600" dirty="0"/>
          </a:p>
          <a:p>
            <a:pPr algn="just"/>
            <a:r>
              <a:rPr lang="pt-PT" sz="1600" dirty="0" err="1" smtClean="0"/>
              <a:t>Sivamani</a:t>
            </a:r>
            <a:r>
              <a:rPr lang="pt-PT" sz="1600" dirty="0" smtClean="0"/>
              <a:t> E., </a:t>
            </a:r>
            <a:r>
              <a:rPr lang="pt-PT" sz="1600" dirty="0" err="1" smtClean="0"/>
              <a:t>Huet</a:t>
            </a:r>
            <a:r>
              <a:rPr lang="pt-PT" sz="1600" dirty="0" smtClean="0"/>
              <a:t> H., </a:t>
            </a:r>
            <a:r>
              <a:rPr lang="pt-PT" sz="1600" dirty="0" err="1" smtClean="0"/>
              <a:t>Shen</a:t>
            </a:r>
            <a:r>
              <a:rPr lang="pt-PT" sz="1600" dirty="0" smtClean="0"/>
              <a:t> P., </a:t>
            </a:r>
            <a:r>
              <a:rPr lang="pt-PT" sz="1600" dirty="0" err="1" smtClean="0"/>
              <a:t>Ong</a:t>
            </a:r>
            <a:r>
              <a:rPr lang="pt-PT" sz="1600" dirty="0" smtClean="0"/>
              <a:t> C.A., </a:t>
            </a:r>
            <a:r>
              <a:rPr lang="pt-PT" sz="1600" dirty="0" err="1" smtClean="0"/>
              <a:t>Kochko</a:t>
            </a:r>
            <a:r>
              <a:rPr lang="pt-PT" sz="1600" dirty="0" smtClean="0"/>
              <a:t> A., </a:t>
            </a:r>
            <a:r>
              <a:rPr lang="pt-PT" sz="1600" dirty="0" err="1" smtClean="0"/>
              <a:t>Fauquet</a:t>
            </a:r>
            <a:r>
              <a:rPr lang="pt-PT" sz="1600" dirty="0" smtClean="0"/>
              <a:t> C., </a:t>
            </a:r>
            <a:r>
              <a:rPr lang="pt-PT" sz="1600" dirty="0" err="1" smtClean="0"/>
              <a:t>Beachy</a:t>
            </a:r>
            <a:r>
              <a:rPr lang="pt-PT" sz="1600" dirty="0" smtClean="0"/>
              <a:t> R.N. (1999) Rice </a:t>
            </a:r>
            <a:r>
              <a:rPr lang="pt-PT" sz="1600" dirty="0" err="1" smtClean="0"/>
              <a:t>plant</a:t>
            </a:r>
            <a:r>
              <a:rPr lang="pt-PT" sz="1600" dirty="0" smtClean="0"/>
              <a:t> (</a:t>
            </a:r>
            <a:r>
              <a:rPr lang="pt-PT" sz="1600" i="1" dirty="0" err="1" smtClean="0"/>
              <a:t>Oryza</a:t>
            </a:r>
            <a:r>
              <a:rPr lang="pt-PT" sz="1600" i="1" dirty="0" smtClean="0"/>
              <a:t> sativa </a:t>
            </a:r>
            <a:r>
              <a:rPr lang="pt-PT" sz="1600" dirty="0" smtClean="0"/>
              <a:t>L.) </a:t>
            </a:r>
            <a:r>
              <a:rPr lang="pt-PT" sz="1600" dirty="0" err="1" smtClean="0"/>
              <a:t>containing</a:t>
            </a:r>
            <a:r>
              <a:rPr lang="pt-PT" sz="1600" dirty="0" smtClean="0"/>
              <a:t> Rice tungro </a:t>
            </a:r>
            <a:r>
              <a:rPr lang="pt-PT" sz="1600" dirty="0" err="1" smtClean="0"/>
              <a:t>spherical</a:t>
            </a:r>
            <a:r>
              <a:rPr lang="pt-PT" sz="1600" dirty="0" smtClean="0"/>
              <a:t> </a:t>
            </a:r>
            <a:r>
              <a:rPr lang="pt-PT" sz="1600" dirty="0" err="1" smtClean="0"/>
              <a:t>virus</a:t>
            </a:r>
            <a:r>
              <a:rPr lang="pt-PT" sz="1600" dirty="0" smtClean="0"/>
              <a:t> (RTSV) </a:t>
            </a:r>
            <a:r>
              <a:rPr lang="pt-PT" sz="1600" dirty="0" err="1" smtClean="0"/>
              <a:t>coat</a:t>
            </a:r>
            <a:r>
              <a:rPr lang="pt-PT" sz="1600" dirty="0" smtClean="0"/>
              <a:t> </a:t>
            </a:r>
            <a:r>
              <a:rPr lang="pt-PT" sz="1600" dirty="0" err="1" smtClean="0"/>
              <a:t>protein</a:t>
            </a:r>
            <a:r>
              <a:rPr lang="pt-PT" sz="1600" dirty="0" smtClean="0"/>
              <a:t> </a:t>
            </a:r>
            <a:r>
              <a:rPr lang="pt-PT" sz="1600" dirty="0" err="1" smtClean="0"/>
              <a:t>transgenes</a:t>
            </a:r>
            <a:r>
              <a:rPr lang="pt-PT" sz="1600" dirty="0" smtClean="0"/>
              <a:t> are </a:t>
            </a:r>
            <a:r>
              <a:rPr lang="pt-PT" sz="1600" dirty="0" err="1" smtClean="0"/>
              <a:t>resistant</a:t>
            </a:r>
            <a:r>
              <a:rPr lang="pt-PT" sz="1600" dirty="0" smtClean="0"/>
              <a:t> to </a:t>
            </a:r>
            <a:r>
              <a:rPr lang="pt-PT" sz="1600" dirty="0" err="1" smtClean="0"/>
              <a:t>virus</a:t>
            </a:r>
            <a:r>
              <a:rPr lang="pt-PT" sz="1600" dirty="0" smtClean="0"/>
              <a:t> </a:t>
            </a:r>
            <a:r>
              <a:rPr lang="pt-PT" sz="1600" dirty="0" err="1" smtClean="0"/>
              <a:t>infection</a:t>
            </a:r>
            <a:r>
              <a:rPr lang="pt-PT" sz="1600" i="1" dirty="0" smtClean="0"/>
              <a:t>. Molecular </a:t>
            </a:r>
            <a:r>
              <a:rPr lang="pt-PT" sz="1600" i="1" dirty="0" err="1" smtClean="0"/>
              <a:t>Breeding</a:t>
            </a:r>
            <a:r>
              <a:rPr lang="pt-PT" sz="1600" dirty="0" smtClean="0"/>
              <a:t>, 5: 177-185. </a:t>
            </a:r>
          </a:p>
          <a:p>
            <a:pPr algn="just"/>
            <a:endParaRPr lang="pt-PT" sz="1600" dirty="0"/>
          </a:p>
          <a:p>
            <a:pPr algn="just"/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www.apsnet.org/edcenter/intropp/lessons/viruses/Pages/PapayaRingspotvirus.aspx</a:t>
            </a:r>
            <a:r>
              <a:rPr lang="en-GB" sz="1600" dirty="0" smtClean="0"/>
              <a:t> </a:t>
            </a:r>
          </a:p>
          <a:p>
            <a:pPr algn="just"/>
            <a:endParaRPr lang="pt-PT" sz="1600" dirty="0"/>
          </a:p>
          <a:p>
            <a:pPr algn="just"/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www.youtube.com/watch?v=2G-yUuiqIZ0</a:t>
            </a:r>
            <a:r>
              <a:rPr lang="en-GB" sz="1600" dirty="0" smtClean="0"/>
              <a:t> </a:t>
            </a:r>
          </a:p>
          <a:p>
            <a:endParaRPr lang="pt-PT" dirty="0"/>
          </a:p>
          <a:p>
            <a:endParaRPr lang="en-GB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7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480175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small" dirty="0" smtClean="0"/>
              <a:t>Virus concept</a:t>
            </a:r>
          </a:p>
        </p:txBody>
      </p:sp>
      <p:pic>
        <p:nvPicPr>
          <p:cNvPr id="1026" name="Picture 2" descr="http://www.purainfo.com.br/wp-content/uploads/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09" y="2057396"/>
            <a:ext cx="2687138" cy="2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3791233" y="2311150"/>
            <a:ext cx="4633158" cy="2066746"/>
            <a:chOff x="3791233" y="2311150"/>
            <a:chExt cx="4633158" cy="2066746"/>
          </a:xfrm>
        </p:grpSpPr>
        <p:grpSp>
          <p:nvGrpSpPr>
            <p:cNvPr id="9" name="Grupo 8"/>
            <p:cNvGrpSpPr/>
            <p:nvPr/>
          </p:nvGrpSpPr>
          <p:grpSpPr>
            <a:xfrm>
              <a:off x="3791233" y="2311150"/>
              <a:ext cx="4633158" cy="1728192"/>
              <a:chOff x="3791233" y="2311150"/>
              <a:chExt cx="4633158" cy="1728192"/>
            </a:xfrm>
          </p:grpSpPr>
          <p:pic>
            <p:nvPicPr>
              <p:cNvPr id="1030" name="Picture 6" descr="http://www.maisopiniao.com/wp-content/uploads/grip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8007" y="2311150"/>
                <a:ext cx="3456384" cy="1728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Seta para a direita 2"/>
              <p:cNvSpPr/>
              <p:nvPr/>
            </p:nvSpPr>
            <p:spPr>
              <a:xfrm>
                <a:off x="3791233" y="2995226"/>
                <a:ext cx="792287" cy="214298"/>
              </a:xfrm>
              <a:prstGeom prst="right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5220035" y="4039342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 smtClean="0"/>
                <a:t>Influenza </a:t>
              </a:r>
              <a:r>
                <a:rPr lang="pt-PT" sz="1600" dirty="0" err="1" smtClean="0"/>
                <a:t>virus</a:t>
              </a:r>
              <a:r>
                <a:rPr lang="pt-PT" sz="1600" dirty="0" smtClean="0"/>
                <a:t> » </a:t>
              </a:r>
              <a:r>
                <a:rPr lang="pt-PT" sz="1600" dirty="0" err="1" smtClean="0"/>
                <a:t>Flu</a:t>
              </a:r>
              <a:endParaRPr lang="en-GB" sz="1600" dirty="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89481" y="5601434"/>
            <a:ext cx="8365039" cy="834926"/>
            <a:chOff x="239409" y="4944035"/>
            <a:chExt cx="8365039" cy="834926"/>
          </a:xfrm>
        </p:grpSpPr>
        <p:sp>
          <p:nvSpPr>
            <p:cNvPr id="8" name="CaixaDeTexto 7"/>
            <p:cNvSpPr txBox="1"/>
            <p:nvPr/>
          </p:nvSpPr>
          <p:spPr>
            <a:xfrm>
              <a:off x="239409" y="5098435"/>
              <a:ext cx="1932105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cap="small" dirty="0" smtClean="0"/>
                <a:t>Vaccination</a:t>
              </a:r>
              <a:endParaRPr lang="en-US" sz="2400" b="1" dirty="0"/>
            </a:p>
          </p:txBody>
        </p:sp>
        <p:sp>
          <p:nvSpPr>
            <p:cNvPr id="12" name="Seta para a direita 11"/>
            <p:cNvSpPr/>
            <p:nvPr/>
          </p:nvSpPr>
          <p:spPr>
            <a:xfrm>
              <a:off x="2318086" y="5211899"/>
              <a:ext cx="517380" cy="172159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982038" y="5071075"/>
              <a:ext cx="2148919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Inactive </a:t>
              </a:r>
            </a:p>
            <a:p>
              <a:pPr algn="ctr"/>
              <a:r>
                <a:rPr lang="en-US" sz="2000" dirty="0" smtClean="0"/>
                <a:t>infectious agent</a:t>
              </a:r>
              <a:endParaRPr lang="en-US" sz="2000" dirty="0"/>
            </a:p>
          </p:txBody>
        </p:sp>
        <p:sp>
          <p:nvSpPr>
            <p:cNvPr id="14" name="Seta para a direita 13"/>
            <p:cNvSpPr/>
            <p:nvPr/>
          </p:nvSpPr>
          <p:spPr>
            <a:xfrm>
              <a:off x="5277529" y="5185050"/>
              <a:ext cx="517380" cy="172159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941481" y="4944035"/>
              <a:ext cx="2662967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Alert for possible infection</a:t>
              </a:r>
              <a:endParaRPr lang="en-US" sz="200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867961" y="4796143"/>
            <a:ext cx="7408079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virus needs a host</a:t>
            </a:r>
            <a:r>
              <a:rPr lang="en-US" sz="2000" dirty="0"/>
              <a:t> </a:t>
            </a:r>
            <a:r>
              <a:rPr lang="en-US" sz="2000" dirty="0" smtClean="0"/>
              <a:t>=&gt; to kill the virus we have to attack the host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small" dirty="0" smtClean="0"/>
              <a:t>Viruses in plants</a:t>
            </a:r>
          </a:p>
        </p:txBody>
      </p:sp>
      <p:sp>
        <p:nvSpPr>
          <p:cNvPr id="8" name="AutoShape 4" descr="data:image/jpeg;base64,/9j/4AAQSkZJRgABAQAAAQABAAD/2wCEAAkGBxISEhUTExATFhMVGBUWFRgVGBcYGRcTGBYXFxcXFxcZIDQgGxslGxUXITEiJykrLi4uFx8zODMtNygtLisBCgoKDg0OGxAQGy0lICUtLy0tKy0vLS0tLS8wLy0tMi0tLS0tLS0tLS0vNS0tLSstLS0tLS0vLS8tLS0tLS0tLf/AABEIAM0A9gMBEQACEQEDEQH/xAAcAAEAAgMBAQEAAAAAAAAAAAAABQYDBAcCAQj/xABAEAABAwIDBQcBBQUGBwAAAAABAAIRAyEEEjEFBkFRcQcTImGBkaEyQlKxwdEUI2Jy8DNzgpKy8RUWJDRj0uH/xAAaAQEAAwEBAQAAAAAAAAAAAAAAAQIDBAUG/8QANxEBAAICAAQEAwUHAwUAAAAAAAECAxEEEiExBUFRYRNxsSIygZHwFCNSocHR4RUzNCRCYrLx/9oADAMBAAIRAxEAPwDuKAgICAgICAgICAgICAgICAgICAgICAgICAgICAgICAgICAgICAgICAgICAgICAgICAgICAgICAgICAgICAgICAgICAgICAgICAgICAgICAgxueGySQALyTAH9QqbisztG9NahtfDvdlZXpucdAHAz0VK8RitOotG1Iy0mdRMN1bNBAQEBAQEBAQEBAQEBAQEBAQEBAQEBAQaeF2lSqWa7yva6wpxGO86iWdctbdm4t2ggII/a+16eGDTUDodmuBIGVswfMrl4jiowzETE9d9fTX92eTJFNbcr2xtypiSajz/ACt+y0cgPzXi3vfNfd3mZb2vbqmOz7d99UtxNQkU2uBYPvuaf9IPvdenw/DVmYtMdnThwRaeafJ0xei7hAQEBAQEBAQEBAQEBAQEBAQEBBir4hjPqcB1WWXPjxffnStr1r3l6pVQ4S0gjyVseSuSOak7hMTE9Ye1dIgqm0dmPpYjvGmKbw63/kufQ3I8wPK/k8Tgmltx2lx5MfLbcMtXbZpCm585Q8Nf5NcCDPR2U+hVacbNOXm7b/l/iVZ4jkiJn1WYFew7hBWu0DZz62FLmAl1I95lGrmgFrwPPK4n0XHxuKb49x5Mc9OavTyU7dXdCrXcHVWllFpvNi88mjl5rj4bh/ifa8vq5MWGbzuezqdGk1jQ1oAa0AACwAGgC9eI10h6ERrpD2pSICAgICAgICAgICAgICAgICAgr28e230HBrIBifEJmZ/RcHE8TfHflq58uWazqFdpbXdWeS+A7y0gcl4nFzN788uK95tbcrXu++Kb3OIDQZk2AgXJK9LwmeXFa09t/wBHXw33Zlhrb2YdroBc4QLtHXnHl7ra/imGs66z8o/vpa3E0iWzgt4sNVMCplPJ/h+Tb5WuLxDBk6ROvn0/wtXiMdvNvYxtMsd3hbkjxFxAAHOTp1XVkis1nm7NLREx1VLaWzi+m6nTzuFsr+7dFjIB+8PMT+S8TiOEtaJiu5j5OHLg5omsdn3dvejJGHxMNLYYx4+kgeGHHhpr7wV1cHxtZrFLfLf904OJiv7u/l5rPtTadLDsz1XZWzAsSSdYAHQr0MmWuON2l22vFY3KsbF3p73EVACTTcCWg8CBYRwmwXiU4vLS1rW6xO9R/wCuvo46Z5+JPpK3YWlkY1vICevH5XtYMXwsdaekOysajTKtVhAQEBAQEBAQEBAQEBAQEBAQEBBp7S2ZSrty1GzGh0I6FZZcNMkfahS9It3UHY2xhiKtdtKrlNB4aMwkOa4EtMjSYK8qnCTmrOpccYOfepT+O2fWr0G0qBZkaYeXkgPeDciAZaDz49FXDivnwVrj6Vjvvznz/DfZp8O00ite31Qw3Lxc3fRvr4nf+qt/puT2/X4Mv2W/sVt0MS0XqUi51gAXXP8Al0jionw60ecInhLeqy7ubDqUQRXe2plINIS4hg4kB1gfMD8V6HDcPOKNWnfp7OrDimkamdp9dbdVd69jMM1C3wOINQjVjtO8HUWcOh4LyeOwck/EjtPf2n1/HtP4S4uKwxMb/Xz/ALqxtlz4oU31BUptB7t3GCQCHcJBGXouPJe0xWJnca6T/f3js5p5orETO48v17MO5NP/AKunP0kuHWGkj5AU8PWL5qxb13+XWGmL78Orr6F6QgICAgICAgICAgICAgICAgICAgIK3vJvXTwzjSLHOdluRECQYmT091wZ+MrW1sUd9fVhkzRWeVGbuuAoVqtP+1xNUUmdGtDWGOEAuceS5+eY4flr9606j9e0dWdLap07z0XHCYcU2NY3RoAH69V6mLHXHSKV7R0dNaxWNQyVHhoJOgVrTERuVpnTFQpmS9w8RsB91v3evE+fQKtYn709/orEecs6usIPL2BwIIkEEEHiDqFFqxaJie0kxtQ96MAaVI04nK7PRPEMtnZ8A+i+a4iJ4e0Yb9u9Z9vOPo4MmPljl/Jo7jsnEUjyDv8AQ5bcH1z1/H6Srh/3IdMX0D0RAQEBAQEBAQEBAQEBAQEBAQEBAQc4332Y44hzoJFSC3qGhpHW3yvneNxzTPNvVwZ4mL7Su4eznBrS7SlnDf7x5l56hsN911eGxOWfiW7V6R857z9Ia4I31nyXJew6mAtc59x4GxH8TufQfifIKmpm3XtHZXrMs6usICAgi9o0g+vRa4AgZ3EHlELyeKrGXjcVJ7RFpn6Mrxu1YY9h7vUsK57qZcc+gJ+luuUevFdfD8HTBMzX9QUxRSZmEwutqICAg1cVXEik10PeCRGoYPqcJt5dSFne/WKx3n6K2ny85bIC0WfUBAQEBAQEBAQEBBTt493sbWqufTxINM/Swkty8xAseq8/Lw+W1pne4c+THeZ7oR+720maSelSfxKx/Z80eX82Xw7tvAYLbAMB0DnUe1w6QZPsFpTHxHl/Of8A6vWuV72lu417xTe4NxLwXNJLu7eeQAuLAniVyzTL8T4XadbjfWJ9o8/z2pbF11vqiRsLaGHkto+GWg5crwWkwXZZOmswrfCzxWZyV+kqxivHeFz3ZxFTM+n3LhS+ttSIBcTcSdfTSCp8Etf9njcdJ3O/xb4d9tdFhXsugQEBAQEEYwziz/DTj1JBXlY/teIXn+GsR+fVl3yfgk16rUQEBBTO0vab6VDIwkBwuRqdRlXFxV53FPJhmtPZrbt7RD8bQoMdNOhhAPIv8AJ+FTh8kZcnNXtEahSkxN40vi9B1CAgICAgICAgICAgICAgjdvbN76n4TFRhzU3DUOF/wAh7BcvFYJyU3X70dYZ5ac0dO75gNo97hy82e0ODxyeBf04jyKp+0Rk4W1/PU79p0VvzU2y7FH7hnT8yq+FxrhMceycf3Yby71xAQEBAQRGzjOJxB5ZB8H9F5PBdeLz294j+TGn+5ZLr1mwgICCmdqNIHDNJN2kkfH9eq4eMmImv4sM3aGj2XbOOfEYh38NJv8Aha0v+cvyo4GmqbU4ePN0Fd7qEBAQEBAQEBAQEBAQEBBC7Z3moYZ4Y7M58Zi1gHhbzcSQB01XNfiqVtNe8x39mWTNWnSUDU23SLn1KBtVaRUY6xafvxodTcSLmeC8fi80Y+eadrxMTHpOu/4uacsbma+feEDX3qxdKplp1PAIytLWkRA1MTrPFOE4u9MNa77Qz+PavaXSdi47v6FOqWwXC45EEgx5SF7mDL8XHF/V3Yr89Is3Vq0EBAQYMTVePoplx6hoHUm/sFWZnyhWZnyhQ9r4x5OKguAYWGtkmBeBexImfYyvn8XN8TNM9ubr+enFfm3bX4q1V3xqtgNrublNomL8wDB04rrxZK1jVJRWb+S8bhby1MUHNrOBfqw5Q2W8QYtM+S7cGfnnlnu6cWXc8srgupuIKdv7WBimRMsdDeZJEe2Ue68XxTJqY15R9ZcnE21MQsexMA2hQZTAiBLvN7ruPuSvVwY/h4619nRjry1iG8tVxAQEBAQEBAQEBAQEBAQQ23t2aGLu8Fr4gPZZ0DQHgR1WGXBXJ7T6wzvirfur/wDyQ+mCWVmubDrFpBIi4sV5XEeGXmszzb8+zknhLRO4l92NurQxDWVnOfoWuaCIcWkgGdRaPZRwHCY8+Ct537wtjwVvWJlc8Lh202NYwQ1ogDyXtY6Vx1ite0OutYrGoZVdYQEBAQVzdig1zsW4tBFSs5pBEggTYjiPEV5XhkRauS0+dpYYus2+bU3q3IoV6BbQo06dVslhaA0EnUOjXynRdWbhq2jdI1MLXxxroh+zvYmKpYh76tJ1OmBAzQJdpbn10WXD4bxk5pjTLHjmLxLoy9B1IHfLaz8PQ/dmKtRwYw65bEudHkAfWFy8XmnHWIr3lnlvy16KHumTiMQGvL3uDwC9ziZaBmcBOlxJ/mC8e2Hnz46b3udz8ocfLNrxEutL6J6AgICAgICAgICAgICAgICAgIILdQZW1af3Krh6afkvK8J+zjvj/htMMMHSJj3Tq9VuICAgICCC3P8A7KoedaofwC8vwj/j795YYO0/NOr1G4gIKn2gNOSkeGZw9SAR8NK8/jo+7Pz/AKOfiO0IfsqwMBzzq0X/AJ3mT6hoA9VhwVfiZ7ZfKI1H9VcMbvMuiL13UICAgICAgICAgICAgICAgICCG2e3Ji67eDw14/P5cvK4X7HGZqeupY0jWSUyvVbCAgICD4VE9hC7otigf7yp+K8zwf8A4sfOWOD7v4pteo2EBBF7yYMVaDg4wG+PQH6bxfnouPj4/cWtvWo3+TPLXdWvuZgxSwrY+2XOPqYHwAs/C6zHDVmfPqrgjVNpxeg2EBAQEBAQEBAQEBAQEBAQEBBF4jw4qmfvsc32k/ovLyfY4+k/xVmPy6sp6XhKL1GogICAg+FRbsIndcRRI5Pf+K8zwf8A42veWWH7qXXqNRAQRm8tTLhqnmAPched4tbl4S/vqP5s8s6pLPsinloUh/A38AunhK8uCke0fROKNUhuLoXEBAQEBAQEBAQEBAQEBAQEBBG7Xs6i/k8D0P8AsvL8Q+xlw5P/AC1+bPJ5S2aOMa6o6m2+QNJIgiSXDL1GTTzC765Ytaax5ef59P5L766bK1SICAgre+u2sTg6Yq0aLKjLipmmWaZXQDcag+i4+Ky5MWprrXuzvaa9le3G33bUqjDVKWU1XOcx7T4cxE5S03GhvJXN4bMY6/D9Z2pit5S6KvVbiAghd7D+4jm5o/FeR41P/TxHraGOf7iXoNhrRyAHwvVpGqxDWsah7VkiAgICAgICAgICAgICAgICAgr2/bHnBv7t0EEEkGDF9DzmPleZ4rH7mJ9Jhjn3y9GPs+2T+z4Nkznq/vHk/wAX0j/LHrK6eDxxTFHv1WxxqqyrqaCAgIPFakHtLXCWuBBB4giCFFoiY1IpO4+xKFOvXmk01aLsrXkXA8QkcAYXk+Gz9u9Z/wC2dfWHPij7UwvK9d0CAghd6LsYObwvG8X6xjr62Y5vuperVaxpc5wa0XJcQAB5k6L2JmIjctmtgtq0Kzi2lVY8tAJyGRB0uLKtclbTqJVi0TOoluK6wgICAgICAgICAgICAgIPhKDXfj6QOU1GzylUnJWPNbllWtu7wUMRQqNovzw4NLgDlJDm5gCdddRax5LyPFc8TjjHHfpLDN0jSt1O2LDUm5Rha5yQyTkaDlsSLnkvVpb7Ma9G0V6IveLtl7ymWYSk6m50fvH5SW9GaT1KndpW1EIHZ/a1tClULqj21mT4mua1toNmlgGXXiDop6o6JjG9suJjwUKDDH2s7r36Rwtfqo3ZOoaVXtixgaJFHNYeESDzME2KrMX33THLrsY3tbxhqju3NFNrSCC1sucQLuPCCDERxmVERfXWepM130hl2zvNiKGFZWp1i2piW0c9Qay6kXl2msg+68vg4n9qyxHrP1c2KY57bY93u1jFh7DiajXUmiHAUxmeYgOke/ovUmLx2l09F7wfaVhn0GVX1WUy52WHQ4iPtODTYH4lUm+SOhFYlsYTtIwTgZrsbBLbyM0faAE+E8zCmMmTzhM0j1Y6u9FLFU2VWfTTf4okyQCTEi+i8jj8trZcUTHaXNniItFYlFbybwDadKnTwzXZfE6oHkU4cDka10ngc1hxA5Lr4vNa1opEdus/0Vz73y1WDdLZuH2fRu4535RUcSQ1zyTlDWngM0TErowWrSNz3ltTDNfms9HFsd9LgbltvvNs4dRB9l1RkrPmnllnV0CAgICAgICAgICAgpm+2+pwVWjRZTYXVSw56j2tbkFRoqCCRfKbONhM3ghZzk66haK+qs79dqZpMq0aFN1OuH5M1TK4FhuKjCxxBBbofMKkWtaenZPLEQ5vhu0HH0qBw9PEvyT9Z8TxzAeZME+vurTSJk5kJjdqVqlTvaj3l5Ml7icxjSP/AIpisdjmle+z/FOqYfLqKb3Anqc4/wBXwvA8Tpy5on1j/Dkzb5lG2jVaJLJnMc8kmQSbRoYI1XuUidRt176dGrSqtaLshxuNbCdSFeAqyASRyjp0PqrIeG1rEEG9xx4Xt/WiD130RZo4SQbSNeMKJHms1umaSdYEfJ/RI2TEOm7QIbsmkSBfDYeMwBglrWt9bgeq8CkT/qFtermrH7zo5i+oA4gN8+i990vWHqAuAnXnx8gOKEMlepZ1xNxe9uHr+ijuns6Lu/iMuzIaeDgIn6iwl0f43OXh8VEzxUTPrH9HFbfxPxaO6e3H0cMC0j942o13GwqOvf8APmt+Im1c14iO+vova/Lkt02zY3bL6zclXFtY0eENOUw3kATY2F7kQmKl4nm1M+hXJkrqYjfTTFV3vxWG8VLabqp406gzWm5DjIm/NpvxXZj5rdLU177/AFP1b48l5+9GklV7XcaRTLW025T+8tIeJ0E6W5FbRW0ebXdfRZN1+1trzU/bGNpsuaRYHEm58LuExF7aFXiZjv1VmIns6dhMUyq0PY9rmni0gj3FleJ3G4UmNMykEBAQEBAQfHGLqJnQqm3N6GDBvrU61HO2WjK8Pa2oIkTaSMwtHFc97TOmla9X532vtrE4nL+0ValRzAQC65DSZImJPqtoiO6syj20swlz2+UH4QfadrgfSCRM2JtNrQgzMZUeCQC5jSM5AmMxIEgcDBUTMR0T1XnsweGjEtk5R3Lrn7RNRunovJ8WrutJ92OaOkKA/DONUiAfE6PUmJXrVn7MfJrDa2hhg4lzSLZWNIIgBrYeAJ++SZVKT+v17L300+4cbSLAwZ9pGt1eFJZqFA3DwQ3UDTp/vxUj4+kw2zZCDHizexIET6BRtOmBzT9ojXQQSYN1PdGl6302zhn0aWHpPzNpCi10TBDKWUiesLzeF4e9c1sto77UrXVtyo9RjfuSJsQT83816S77QpNcbsFtZLhA0tHG6idpjTJUpBv0DUDUhxBHIeya9Taw7s4p37OaXFj5AGozSR6ySvP4vFvJzernyUnfMyd200qrc2Uto1Cy4E1AQ0RpF6mb/CVFazN4n3hFa7ttVG0stg5p1zQf6uvTdDNh8rXDMA8nhwB9FEjK+qec2PmBrx9RqiWOkHc446zbrw6dUQ/QvY9s2pRwDXVMw70941ruDSBB1+1rwSsd0TK9K6BAQEBAQEGvtHCCtSqUiYFRjmEjgHAiflVtXmjSYnT83727A2hgG91WFT9lY6WPa5xokk/Vya48QQDrrqY0nartqmTDhPCRyvqmhr2mXEnnca8UH3u4zG4abA8J5E+6D0cUW2aSAQQYi4kan0Ca33TvTb2HtI0i8jMHObkaRoLg6aE6RKxzYoyaie29qzG2X9okCRTaQA0OaIJ11JN3XuYk2lacul9tTGMgQ1/hDQQ2ACTxcTzNz0hTCJa1EsLrWE8T9kG5MdfhOqGzWoPeCA8G32ZJhs+fAEnVNp1LDiaZnxAgwM0tLSbQCAedlME9Wt3brAG0wJ6i6lDafRgXMmY9hdRsYu5eSBo2eJjXy91IkDiquU3gHg0R05nmqckLc0sDarmtnLqTlzfKsq+4PG1KbgQ0y4aEWcwmw6SPdVtWLR1TE6bmOipFSJaPDlBEtdMwR589LKmOOX7MHJEdYRzbE6gHUDQLZD2wRLQ6J1GpJ0056oLDsDcDaOLINPDvbTOr6wNJnXxeJw/laVOpRt1ndPskw2HLamJIxFQQQ0iKTT/Kbvjzt5JpDpAUggICAgICAgIPjmgiCJB1B5IKntfs42biCXHDNpvP2qJ7s9YHhJ6hNCobS7EWO/sca4Dg2tTD/lpH4KNJ2gsX2N41p8LqDx/C4tPU5gB7KNG2rj+zKvTZlZg6j3DV5IdmHJrWut11WURkmdz+TSZprUISruRjWeI4esMutnCPiIV1UTisDVYaeag6WmXOJd4gHTEH6YFvQeamYRDBi6b3ue92pLjc38midVERyxEJmdztqDuhYyCOYkdNJVlWZuIe0AsItAbliLW4cT5qsxtaJeXVqjzDvE4A68ALxe8COPJTERHY3trd+QbsPnlsfdENtz2v7stIdYgzbxTJkH0UR57TPZ7pYcmb5uMNE3vA+VO0GE2Ti3kZcNXdJ4UajvkNU6RuE0NydqVXks2fXykmMwFOBwjOR/QURE6TNo30S+E7ItqVCHOpUmEZYNWsDEaWpg/ip0jmWLZ3YhVma2OY0mSe6pl0zrdxA+E0blaMD2P7ObBqmtWjg5+Rv+WmB7SpiDcrbsjdvB4X/t8JRpnm1gzertT7qUJVAQEBAQEBAQEBAQEBAQEBAQeX0wdQD1CDWq7LoO+qhSPVjT+IQalTdnAu+rBYY9aNP9EGNm6WzxpgMMOlJn6KND4dz9nST/w/CyTJPc05J1nRNDNT3awTdMFhh0pU/wBE0NinsnDt+nD0R0psH4BNDaZRa3RrR0ACke1AICk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155575" y="-144463"/>
            <a:ext cx="981172" cy="9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upo 1"/>
          <p:cNvGrpSpPr/>
          <p:nvPr/>
        </p:nvGrpSpPr>
        <p:grpSpPr>
          <a:xfrm>
            <a:off x="503548" y="4077072"/>
            <a:ext cx="8136904" cy="2261865"/>
            <a:chOff x="467507" y="4096948"/>
            <a:chExt cx="8136904" cy="2261865"/>
          </a:xfrm>
        </p:grpSpPr>
        <p:sp>
          <p:nvSpPr>
            <p:cNvPr id="17" name="CaixaDeTexto 16"/>
            <p:cNvSpPr txBox="1"/>
            <p:nvPr/>
          </p:nvSpPr>
          <p:spPr>
            <a:xfrm>
              <a:off x="467507" y="4096948"/>
              <a:ext cx="8136904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Viruses are hardly blocked by chemical application, always with strong damage for the plant.</a:t>
              </a:r>
              <a:endParaRPr lang="en-GB" sz="2000" dirty="0"/>
            </a:p>
          </p:txBody>
        </p:sp>
        <p:sp>
          <p:nvSpPr>
            <p:cNvPr id="19" name="Seta para a direita 18"/>
            <p:cNvSpPr/>
            <p:nvPr/>
          </p:nvSpPr>
          <p:spPr>
            <a:xfrm rot="5400000">
              <a:off x="4175857" y="5250039"/>
              <a:ext cx="792287" cy="214298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744797" y="5897148"/>
              <a:ext cx="3654406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cap="small" dirty="0" smtClean="0"/>
                <a:t>Burn the infected area</a:t>
              </a:r>
              <a:endParaRPr lang="en-US" sz="2400" b="1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187662" y="1412776"/>
            <a:ext cx="6768677" cy="2463317"/>
            <a:chOff x="719609" y="1578983"/>
            <a:chExt cx="6768677" cy="2463317"/>
          </a:xfrm>
        </p:grpSpPr>
        <p:pic>
          <p:nvPicPr>
            <p:cNvPr id="26" name="Picture 2" descr="http://www.purainfo.com.br/wp-content/uploads/Viru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09" y="1772816"/>
              <a:ext cx="2687138" cy="223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Seta para a direita 30"/>
            <p:cNvSpPr/>
            <p:nvPr/>
          </p:nvSpPr>
          <p:spPr>
            <a:xfrm>
              <a:off x="3791233" y="2710646"/>
              <a:ext cx="792287" cy="214298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6" name="Picture 12" descr="https://vienna-wv.com/images/tre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68006" y="1578983"/>
              <a:ext cx="2520280" cy="2463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Humans</a:t>
            </a:r>
            <a:r>
              <a:rPr lang="pt-PT" dirty="0" smtClean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Plants</a:t>
            </a:r>
            <a:endParaRPr lang="en-GB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33288" y="4649056"/>
            <a:ext cx="2942231" cy="1475656"/>
          </a:xfrm>
          <a:prstGeom prst="rect">
            <a:avLst/>
          </a:prstGeom>
        </p:spPr>
      </p:pic>
      <p:grpSp>
        <p:nvGrpSpPr>
          <p:cNvPr id="11" name="Grupo 2"/>
          <p:cNvGrpSpPr>
            <a:grpSpLocks/>
          </p:cNvGrpSpPr>
          <p:nvPr/>
        </p:nvGrpSpPr>
        <p:grpSpPr bwMode="auto">
          <a:xfrm>
            <a:off x="323528" y="2156664"/>
            <a:ext cx="8640960" cy="1887639"/>
            <a:chOff x="179388" y="4797425"/>
            <a:chExt cx="8704262" cy="1568450"/>
          </a:xfrm>
          <a:solidFill>
            <a:schemeClr val="accent3">
              <a:lumMod val="75000"/>
            </a:schemeClr>
          </a:solidFill>
        </p:grpSpPr>
        <p:sp>
          <p:nvSpPr>
            <p:cNvPr id="12" name="Rounded Rectangle 4"/>
            <p:cNvSpPr/>
            <p:nvPr/>
          </p:nvSpPr>
          <p:spPr>
            <a:xfrm>
              <a:off x="179388" y="4797425"/>
              <a:ext cx="8704262" cy="10763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739600"/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>
            <a:xfrm rot="10800000">
              <a:off x="890588" y="5873750"/>
              <a:ext cx="781050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" name="Arredondar Retângulo de Canto Diagonal 8"/>
          <p:cNvSpPr/>
          <p:nvPr/>
        </p:nvSpPr>
        <p:spPr>
          <a:xfrm>
            <a:off x="179512" y="260648"/>
            <a:ext cx="8784976" cy="144016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899592" y="2330877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If </a:t>
            </a:r>
            <a:r>
              <a:rPr lang="en-GB" sz="2800" dirty="0" smtClean="0"/>
              <a:t>humans</a:t>
            </a:r>
            <a:r>
              <a:rPr lang="en-GB" sz="2800" dirty="0"/>
              <a:t> </a:t>
            </a:r>
            <a:r>
              <a:rPr lang="en-GB" sz="2800" dirty="0" smtClean="0"/>
              <a:t>and animals can be protected from viruses through vaccination, why not plants?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970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Hawaiian</a:t>
            </a:r>
            <a:r>
              <a:rPr lang="pt-PT" dirty="0" smtClean="0"/>
              <a:t> </a:t>
            </a:r>
            <a:r>
              <a:rPr lang="pt-PT" dirty="0" err="1" smtClean="0"/>
              <a:t>papaya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Ringspot</a:t>
            </a:r>
            <a:r>
              <a:rPr lang="pt-PT" dirty="0" smtClean="0"/>
              <a:t> </a:t>
            </a:r>
            <a:r>
              <a:rPr lang="pt-PT" dirty="0" err="1" smtClean="0"/>
              <a:t>disease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9952" y="1988840"/>
            <a:ext cx="3888432" cy="40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8" name="Picture 4" descr="Symptoms of PRS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952914"/>
            <a:ext cx="4032448" cy="330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2308810"/>
            <a:ext cx="6696744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1950</a:t>
            </a:r>
            <a:r>
              <a:rPr lang="en-US" sz="2000" dirty="0" smtClean="0"/>
              <a:t>: Papaya Ringspot Virus (PRSV) severe infection shows up</a:t>
            </a:r>
            <a:endParaRPr lang="en-US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52120" y="3857272"/>
            <a:ext cx="288032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▼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94 % production area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(in 12 years)</a:t>
            </a:r>
          </a:p>
          <a:p>
            <a:endParaRPr lang="en-US" sz="2000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▼22 million pounds</a:t>
            </a:r>
            <a:br>
              <a:rPr lang="en-US" sz="2000" dirty="0" smtClean="0">
                <a:latin typeface="+mn-lt"/>
                <a:cs typeface="Times New Roman" panose="02020603050405020304" pitchFamily="18" charset="0"/>
              </a:rPr>
            </a:br>
            <a:r>
              <a:rPr lang="en-US" dirty="0" smtClean="0">
                <a:latin typeface="+mn-lt"/>
                <a:cs typeface="Times New Roman" panose="02020603050405020304" pitchFamily="18" charset="0"/>
              </a:rPr>
              <a:t>(per year) </a:t>
            </a:r>
            <a:endParaRPr lang="en-US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71600" y="1753437"/>
            <a:ext cx="475252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Hawaii: </a:t>
            </a:r>
            <a:r>
              <a:rPr lang="en-US" sz="2000" dirty="0" smtClean="0"/>
              <a:t>US major papaya producer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009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6984776" cy="576064"/>
          </a:xfrm>
        </p:spPr>
        <p:txBody>
          <a:bodyPr/>
          <a:lstStyle/>
          <a:p>
            <a:r>
              <a:rPr lang="pt-PT" dirty="0" err="1"/>
              <a:t>Hawaiian</a:t>
            </a:r>
            <a:r>
              <a:rPr lang="pt-PT" dirty="0"/>
              <a:t> </a:t>
            </a:r>
            <a:r>
              <a:rPr lang="pt-PT" dirty="0" err="1" smtClean="0"/>
              <a:t>papaya</a:t>
            </a:r>
            <a:r>
              <a:rPr lang="pt-PT" dirty="0" smtClean="0"/>
              <a:t> </a:t>
            </a:r>
            <a:r>
              <a:rPr lang="pt-PT" dirty="0" err="1" smtClean="0"/>
              <a:t>acquired</a:t>
            </a:r>
            <a:r>
              <a:rPr lang="pt-PT" dirty="0" smtClean="0"/>
              <a:t> </a:t>
            </a:r>
            <a:r>
              <a:rPr lang="pt-PT" dirty="0" err="1" smtClean="0"/>
              <a:t>virus</a:t>
            </a:r>
            <a:r>
              <a:rPr lang="pt-PT" dirty="0" smtClean="0"/>
              <a:t> (PRSV) </a:t>
            </a:r>
            <a:r>
              <a:rPr lang="pt-PT" dirty="0" err="1" smtClean="0"/>
              <a:t>resistance</a:t>
            </a:r>
            <a:r>
              <a:rPr lang="pt-PT" dirty="0" smtClean="0"/>
              <a:t>  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1753436"/>
            <a:ext cx="504056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smtClean="0"/>
              <a:t>Solution </a:t>
            </a:r>
            <a:r>
              <a:rPr lang="en-US" sz="2400" cap="small" dirty="0" smtClean="0"/>
              <a:t>(available in 1997)</a:t>
            </a:r>
            <a:endParaRPr lang="en-US" sz="2400" cap="small" dirty="0"/>
          </a:p>
        </p:txBody>
      </p:sp>
      <p:sp>
        <p:nvSpPr>
          <p:cNvPr id="8" name="CaixaDeTexto 7"/>
          <p:cNvSpPr txBox="1"/>
          <p:nvPr/>
        </p:nvSpPr>
        <p:spPr>
          <a:xfrm>
            <a:off x="971600" y="2452826"/>
            <a:ext cx="792088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Papayas expressing the coat protein gene of the virus (</a:t>
            </a:r>
            <a:r>
              <a:rPr lang="en-US" sz="2000" dirty="0" err="1" smtClean="0"/>
              <a:t>cpPRSV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1557745" y="3429000"/>
            <a:ext cx="6028511" cy="2592288"/>
            <a:chOff x="1495817" y="3429000"/>
            <a:chExt cx="6028511" cy="2592288"/>
          </a:xfrm>
        </p:grpSpPr>
        <p:pic>
          <p:nvPicPr>
            <p:cNvPr id="2050" name="Picture 2" descr="Non-transgenic Sunrise and transgenic virus-resistant Rainb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324" y="3429000"/>
              <a:ext cx="3909004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ransgenic line 55-1 and its non-transgenic control Sunse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817" y="3429000"/>
              <a:ext cx="1996064" cy="259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1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Asian</a:t>
            </a:r>
            <a:r>
              <a:rPr lang="pt-PT" dirty="0" smtClean="0"/>
              <a:t> rice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Tungro</a:t>
            </a:r>
            <a:r>
              <a:rPr lang="pt-PT" dirty="0" smtClean="0"/>
              <a:t> </a:t>
            </a:r>
            <a:r>
              <a:rPr lang="pt-PT" dirty="0" err="1" smtClean="0"/>
              <a:t>disease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1753437"/>
            <a:ext cx="576064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South Asia: </a:t>
            </a:r>
            <a:r>
              <a:rPr lang="en-US" sz="2000" dirty="0" smtClean="0"/>
              <a:t>major rice producer and consumer</a:t>
            </a:r>
            <a:endParaRPr lang="en-U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0" y="2308810"/>
            <a:ext cx="777686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Tungro</a:t>
            </a:r>
            <a:r>
              <a:rPr lang="en-US" sz="2000" dirty="0" smtClean="0"/>
              <a:t> disease is caused by two viruses:</a:t>
            </a:r>
          </a:p>
          <a:p>
            <a:r>
              <a:rPr lang="en-US" sz="2000" dirty="0" smtClean="0"/>
              <a:t>	</a:t>
            </a:r>
            <a:r>
              <a:rPr lang="en-US" sz="2000" i="1" dirty="0" smtClean="0"/>
              <a:t>Rice </a:t>
            </a:r>
            <a:r>
              <a:rPr lang="en-US" sz="2000" i="1" dirty="0" err="1" smtClean="0"/>
              <a:t>Tungro</a:t>
            </a:r>
            <a:r>
              <a:rPr lang="en-US" sz="2000" i="1" dirty="0" smtClean="0"/>
              <a:t> Bacilliform virus </a:t>
            </a:r>
            <a:r>
              <a:rPr lang="en-US" sz="2000" dirty="0" smtClean="0"/>
              <a:t>(RTBV),</a:t>
            </a:r>
          </a:p>
          <a:p>
            <a:r>
              <a:rPr lang="en-US" sz="2000" dirty="0" smtClean="0"/>
              <a:t>	</a:t>
            </a:r>
            <a:r>
              <a:rPr lang="en-US" sz="2000" i="1" dirty="0" smtClean="0"/>
              <a:t>Rice </a:t>
            </a:r>
            <a:r>
              <a:rPr lang="en-US" sz="2000" i="1" dirty="0" err="1" smtClean="0"/>
              <a:t>Tungro</a:t>
            </a:r>
            <a:r>
              <a:rPr lang="en-US" sz="2000" i="1" dirty="0" smtClean="0"/>
              <a:t> Spherical virus </a:t>
            </a:r>
            <a:r>
              <a:rPr lang="en-US" sz="2000" dirty="0" smtClean="0"/>
              <a:t>(RTSV)</a:t>
            </a:r>
            <a:endParaRPr lang="en-US" sz="2000" dirty="0"/>
          </a:p>
        </p:txBody>
      </p:sp>
      <p:pic>
        <p:nvPicPr>
          <p:cNvPr id="1026" name="Picture 2" descr="http://www.knowledgebank.irri.org/images/stories/rice-grassy-stu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643" y="3501008"/>
            <a:ext cx="3751299" cy="24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619965" y="4011559"/>
            <a:ext cx="2128499" cy="150810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▼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199 000 ha</a:t>
            </a:r>
          </a:p>
          <a:p>
            <a:pPr algn="ctr"/>
            <a:r>
              <a:rPr lang="en-US" dirty="0" smtClean="0">
                <a:latin typeface="+mn-lt"/>
                <a:cs typeface="Times New Roman" panose="02020603050405020304" pitchFamily="18" charset="0"/>
              </a:rPr>
              <a:t>(1968-1994)</a:t>
            </a:r>
          </a:p>
          <a:p>
            <a:pPr algn="ctr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▼ 1 500 million dollars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(per year)</a:t>
            </a:r>
          </a:p>
        </p:txBody>
      </p:sp>
      <p:pic>
        <p:nvPicPr>
          <p:cNvPr id="1030" name="Picture 6" descr="http://www.knowledgebank.irri.org/images/stories/tungro-pl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04047" y="3501009"/>
            <a:ext cx="1387783" cy="24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Asian</a:t>
            </a:r>
            <a:r>
              <a:rPr lang="pt-PT" dirty="0" smtClean="0"/>
              <a:t> rice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Tungro</a:t>
            </a:r>
            <a:r>
              <a:rPr lang="pt-PT" dirty="0" smtClean="0"/>
              <a:t> </a:t>
            </a:r>
            <a:r>
              <a:rPr lang="pt-PT" dirty="0" err="1" smtClean="0"/>
              <a:t>virus</a:t>
            </a:r>
            <a:r>
              <a:rPr lang="pt-PT" dirty="0" smtClean="0"/>
              <a:t> </a:t>
            </a:r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1700808"/>
            <a:ext cx="1872208" cy="52343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smtClean="0"/>
              <a:t>Solution</a:t>
            </a:r>
            <a:endParaRPr lang="en-US" sz="2800" cap="small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0" y="2420888"/>
            <a:ext cx="669674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Rice expressing the coat </a:t>
            </a:r>
            <a:r>
              <a:rPr lang="en-US" sz="2000" dirty="0" smtClean="0">
                <a:solidFill>
                  <a:srgbClr val="000000"/>
                </a:solidFill>
              </a:rPr>
              <a:t>protein </a:t>
            </a:r>
            <a:r>
              <a:rPr lang="en-US" sz="2000" dirty="0" smtClean="0"/>
              <a:t>of the two viruses (</a:t>
            </a:r>
            <a:r>
              <a:rPr lang="en-US" sz="2000" dirty="0" err="1" smtClean="0"/>
              <a:t>cpRTBV</a:t>
            </a:r>
            <a:r>
              <a:rPr lang="en-US" sz="2000" dirty="0" smtClean="0"/>
              <a:t> and </a:t>
            </a:r>
            <a:r>
              <a:rPr lang="en-US" sz="2000" dirty="0" err="1" smtClean="0"/>
              <a:t>cpRTSV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64573" y="5570113"/>
            <a:ext cx="136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Control</a:t>
            </a:r>
            <a:endParaRPr lang="en-US" sz="1400" dirty="0"/>
          </a:p>
        </p:txBody>
      </p:sp>
      <p:grpSp>
        <p:nvGrpSpPr>
          <p:cNvPr id="4" name="Grupo 3"/>
          <p:cNvGrpSpPr/>
          <p:nvPr/>
        </p:nvGrpSpPr>
        <p:grpSpPr>
          <a:xfrm>
            <a:off x="4134082" y="5570113"/>
            <a:ext cx="2285500" cy="738664"/>
            <a:chOff x="4134082" y="5759973"/>
            <a:chExt cx="2285500" cy="738664"/>
          </a:xfrm>
        </p:grpSpPr>
        <p:sp>
          <p:nvSpPr>
            <p:cNvPr id="8" name="CaixaDeTexto 7"/>
            <p:cNvSpPr txBox="1"/>
            <p:nvPr/>
          </p:nvSpPr>
          <p:spPr>
            <a:xfrm>
              <a:off x="4134082" y="5759973"/>
              <a:ext cx="8640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cpRTBV</a:t>
              </a:r>
              <a:r>
                <a:rPr lang="en-US" sz="1400" dirty="0"/>
                <a:t> </a:t>
              </a:r>
              <a:r>
                <a:rPr lang="en-US" sz="1400" dirty="0" smtClean="0"/>
                <a:t>+ </a:t>
              </a:r>
              <a:r>
                <a:rPr lang="en-US" sz="1400" dirty="0" err="1" smtClean="0"/>
                <a:t>cpRTSV</a:t>
              </a:r>
              <a:endParaRPr lang="en-US" sz="14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871410" y="5759973"/>
              <a:ext cx="154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Non Treated</a:t>
              </a:r>
              <a:endParaRPr lang="en-US" sz="1400" dirty="0"/>
            </a:p>
          </p:txBody>
        </p:sp>
      </p:grpSp>
      <p:pic>
        <p:nvPicPr>
          <p:cNvPr id="2052" name="Picture 4" descr="fmicb-04-00409-g004.jpg (892×1434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3284984"/>
            <a:ext cx="3964873" cy="22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572000" y="625879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cap="small" dirty="0" err="1" smtClean="0"/>
              <a:t>Infected</a:t>
            </a:r>
            <a:endParaRPr lang="en-GB" cap="small" dirty="0"/>
          </a:p>
        </p:txBody>
      </p:sp>
      <p:cxnSp>
        <p:nvCxnSpPr>
          <p:cNvPr id="16" name="Conexão reta 15"/>
          <p:cNvCxnSpPr/>
          <p:nvPr/>
        </p:nvCxnSpPr>
        <p:spPr>
          <a:xfrm flipV="1">
            <a:off x="4238666" y="6237312"/>
            <a:ext cx="1989518" cy="549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>
            <a:off x="2915816" y="6237312"/>
            <a:ext cx="1074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562325" y="6258798"/>
            <a:ext cx="179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cap="small" dirty="0" smtClean="0"/>
              <a:t>Non-</a:t>
            </a:r>
            <a:r>
              <a:rPr lang="pt-PT" cap="small" dirty="0" err="1" smtClean="0"/>
              <a:t>Infected</a:t>
            </a:r>
            <a:endParaRPr lang="en-GB" cap="small" dirty="0"/>
          </a:p>
        </p:txBody>
      </p:sp>
    </p:spTree>
    <p:extLst>
      <p:ext uri="{BB962C8B-B14F-4D97-AF65-F5344CB8AC3E}">
        <p14:creationId xmlns:p14="http://schemas.microsoft.com/office/powerpoint/2010/main" val="96681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strategies</a:t>
            </a:r>
            <a:r>
              <a:rPr lang="pt-PT" dirty="0" smtClean="0"/>
              <a:t> for </a:t>
            </a:r>
            <a:r>
              <a:rPr lang="pt-PT" dirty="0" err="1" smtClean="0"/>
              <a:t>plant</a:t>
            </a:r>
            <a:r>
              <a:rPr lang="pt-PT" dirty="0" smtClean="0"/>
              <a:t> </a:t>
            </a:r>
            <a:r>
              <a:rPr lang="pt-PT" dirty="0" err="1" smtClean="0"/>
              <a:t>protection</a:t>
            </a:r>
            <a:r>
              <a:rPr lang="pt-PT" dirty="0" smtClean="0"/>
              <a:t>  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7229" y="2400046"/>
            <a:ext cx="277126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dirty="0" smtClean="0"/>
              <a:t>Exploring plants’ </a:t>
            </a:r>
            <a:r>
              <a:rPr lang="en-GB" sz="2000" cap="small" dirty="0" smtClean="0"/>
              <a:t>defence</a:t>
            </a:r>
            <a:r>
              <a:rPr lang="en-US" sz="2000" cap="small" dirty="0" smtClean="0"/>
              <a:t> strategies</a:t>
            </a:r>
            <a:endParaRPr lang="en-US" sz="2000" cap="small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87947" y="2400046"/>
            <a:ext cx="435882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plant genes that activate the natural resistance mechanisms 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3519529" y="2712198"/>
            <a:ext cx="517380" cy="17215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upo 1"/>
          <p:cNvGrpSpPr/>
          <p:nvPr/>
        </p:nvGrpSpPr>
        <p:grpSpPr>
          <a:xfrm>
            <a:off x="427507" y="4121785"/>
            <a:ext cx="8319264" cy="1631216"/>
            <a:chOff x="427507" y="4077244"/>
            <a:chExt cx="8319264" cy="1631216"/>
          </a:xfrm>
        </p:grpSpPr>
        <p:sp>
          <p:nvSpPr>
            <p:cNvPr id="6" name="CaixaDeTexto 5"/>
            <p:cNvSpPr txBox="1"/>
            <p:nvPr/>
          </p:nvSpPr>
          <p:spPr>
            <a:xfrm>
              <a:off x="427507" y="4385021"/>
              <a:ext cx="2740984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cap="small" dirty="0" smtClean="0"/>
                <a:t>Exploring Viral characteristics </a:t>
              </a:r>
              <a:endParaRPr lang="en-US" sz="2000" cap="small" dirty="0"/>
            </a:p>
          </p:txBody>
        </p:sp>
        <p:sp>
          <p:nvSpPr>
            <p:cNvPr id="15" name="Seta para a direita 14"/>
            <p:cNvSpPr/>
            <p:nvPr/>
          </p:nvSpPr>
          <p:spPr>
            <a:xfrm>
              <a:off x="3514560" y="4652883"/>
              <a:ext cx="517380" cy="172159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387947" y="4077244"/>
              <a:ext cx="4358824" cy="16312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Use targeted</a:t>
              </a:r>
              <a:r>
                <a:rPr lang="en-US" sz="2000" dirty="0" smtClean="0"/>
                <a:t> gene silencing to block:</a:t>
              </a:r>
            </a:p>
            <a:p>
              <a:r>
                <a:rPr lang="en-US" sz="2000" dirty="0" smtClean="0"/>
                <a:t>1. Virus recognition by the host plant</a:t>
              </a:r>
            </a:p>
            <a:p>
              <a:r>
                <a:rPr lang="en-US" sz="2000" dirty="0" smtClean="0"/>
                <a:t>2. Virus replication</a:t>
              </a:r>
            </a:p>
            <a:p>
              <a:r>
                <a:rPr lang="en-US" sz="2000" dirty="0" smtClean="0"/>
                <a:t>3. Virus propagation within the plant or across plants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23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4736</TotalTime>
  <Words>838</Words>
  <Application>Microsoft Macintosh PowerPoint</Application>
  <PresentationFormat>On-screen Show (4:3)</PresentationFormat>
  <Paragraphs>100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Virus concept</vt:lpstr>
      <vt:lpstr>Viruses in plants</vt:lpstr>
      <vt:lpstr>Humans vs Plants</vt:lpstr>
      <vt:lpstr>Hawaiian papaya and the Ringspot disease</vt:lpstr>
      <vt:lpstr>Hawaiian papaya acquired virus (PRSV) resistance  </vt:lpstr>
      <vt:lpstr>Asian rice and the Tungro disease</vt:lpstr>
      <vt:lpstr>Asian rice with Tungro virus resistance</vt:lpstr>
      <vt:lpstr>Other strategies for plant protection  </vt:lpstr>
      <vt:lpstr>Humans vs Plants</vt:lpstr>
      <vt:lpstr>Interesting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Margarida Oliveira</cp:lastModifiedBy>
  <cp:revision>212</cp:revision>
  <cp:lastPrinted>2011-04-04T15:52:01Z</cp:lastPrinted>
  <dcterms:created xsi:type="dcterms:W3CDTF">2010-12-16T09:53:28Z</dcterms:created>
  <dcterms:modified xsi:type="dcterms:W3CDTF">2016-09-05T22:15:36Z</dcterms:modified>
</cp:coreProperties>
</file>