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13" r:id="rId2"/>
    <p:sldMasterId id="2147483709" r:id="rId3"/>
    <p:sldMasterId id="2147483697" r:id="rId4"/>
  </p:sldMasterIdLst>
  <p:notesMasterIdLst>
    <p:notesMasterId r:id="rId20"/>
  </p:notesMasterIdLst>
  <p:sldIdLst>
    <p:sldId id="273" r:id="rId5"/>
    <p:sldId id="264" r:id="rId6"/>
    <p:sldId id="275" r:id="rId7"/>
    <p:sldId id="276" r:id="rId8"/>
    <p:sldId id="278" r:id="rId9"/>
    <p:sldId id="279" r:id="rId10"/>
    <p:sldId id="280" r:id="rId11"/>
    <p:sldId id="281" r:id="rId12"/>
    <p:sldId id="282" r:id="rId13"/>
    <p:sldId id="286" r:id="rId14"/>
    <p:sldId id="287" r:id="rId15"/>
    <p:sldId id="284" r:id="rId16"/>
    <p:sldId id="285" r:id="rId17"/>
    <p:sldId id="292" r:id="rId18"/>
    <p:sldId id="291" r:id="rId19"/>
  </p:sldIdLst>
  <p:sldSz cx="9144000" cy="6858000" type="screen4x3"/>
  <p:notesSz cx="6858000" cy="9144000"/>
  <p:defaultTextStyle>
    <a:defPPr>
      <a:defRPr lang="pt-PT"/>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DB5"/>
    <a:srgbClr val="CFFC8C"/>
    <a:srgbClr val="739600"/>
    <a:srgbClr val="8FBC00"/>
    <a:srgbClr val="FFDBBD"/>
    <a:srgbClr val="FFE4CD"/>
    <a:srgbClr val="FFF2E7"/>
    <a:srgbClr val="FFDDC1"/>
    <a:srgbClr val="FFD1AB"/>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94" autoAdjust="0"/>
    <p:restoredTop sz="85336" autoAdjust="0"/>
  </p:normalViewPr>
  <p:slideViewPr>
    <p:cSldViewPr>
      <p:cViewPr>
        <p:scale>
          <a:sx n="76" d="100"/>
          <a:sy n="76" d="100"/>
        </p:scale>
        <p:origin x="-456" y="-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AFB556-AB20-4A4E-A325-65DC68883ABE}"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71CCBB52-27BF-49FC-AA78-652AA21445CF}">
      <dgm:prSet phldrT="[Texto]" custT="1">
        <dgm:style>
          <a:lnRef idx="1">
            <a:schemeClr val="accent1"/>
          </a:lnRef>
          <a:fillRef idx="2">
            <a:schemeClr val="accent1"/>
          </a:fillRef>
          <a:effectRef idx="1">
            <a:schemeClr val="accent1"/>
          </a:effectRef>
          <a:fontRef idx="minor">
            <a:schemeClr val="dk1"/>
          </a:fontRef>
        </dgm:style>
      </dgm:prSet>
      <dgm:spPr/>
      <dgm:t>
        <a:bodyPr anchor="ctr"/>
        <a:lstStyle/>
        <a:p>
          <a:r>
            <a:rPr lang="pt-PT" sz="2400" b="1" dirty="0" err="1" smtClean="0"/>
            <a:t>Less</a:t>
          </a:r>
          <a:r>
            <a:rPr lang="pt-PT" sz="2400" b="1" dirty="0" smtClean="0"/>
            <a:t> </a:t>
          </a:r>
          <a:r>
            <a:rPr lang="pt-PT" sz="2400" b="1" dirty="0" err="1" smtClean="0"/>
            <a:t>water</a:t>
          </a:r>
          <a:r>
            <a:rPr lang="pt-PT" sz="2400" b="1" dirty="0" smtClean="0"/>
            <a:t> </a:t>
          </a:r>
          <a:r>
            <a:rPr lang="pt-PT" sz="2400" b="1" dirty="0" err="1" smtClean="0"/>
            <a:t>available</a:t>
          </a:r>
          <a:r>
            <a:rPr lang="pt-PT" sz="2400" b="1" dirty="0" smtClean="0"/>
            <a:t> for </a:t>
          </a:r>
          <a:r>
            <a:rPr lang="pt-PT" sz="2400" b="1" dirty="0" err="1" smtClean="0"/>
            <a:t>agriculture</a:t>
          </a:r>
          <a:endParaRPr lang="en-US" sz="2400" b="1" dirty="0"/>
        </a:p>
      </dgm:t>
    </dgm:pt>
    <dgm:pt modelId="{F6FF1EAE-2B0F-4B51-B1D7-38C111EBF22A}" type="sibTrans" cxnId="{407B9235-A4A8-4EA1-8C6B-838E23443B44}">
      <dgm:prSet/>
      <dgm:spPr/>
      <dgm:t>
        <a:bodyPr/>
        <a:lstStyle/>
        <a:p>
          <a:endParaRPr lang="en-US"/>
        </a:p>
      </dgm:t>
    </dgm:pt>
    <dgm:pt modelId="{49D3B77B-878D-46CC-87E6-5B54E56E4BFF}" type="parTrans" cxnId="{407B9235-A4A8-4EA1-8C6B-838E23443B44}">
      <dgm:prSet/>
      <dgm:spPr/>
      <dgm:t>
        <a:bodyPr/>
        <a:lstStyle/>
        <a:p>
          <a:endParaRPr lang="en-US"/>
        </a:p>
      </dgm:t>
    </dgm:pt>
    <dgm:pt modelId="{570DDD5A-AC18-4E81-BFDD-D6B005A370BB}" type="pres">
      <dgm:prSet presAssocID="{B6AFB556-AB20-4A4E-A325-65DC68883ABE}" presName="Name0" presStyleCnt="0">
        <dgm:presLayoutVars>
          <dgm:chMax val="7"/>
          <dgm:chPref val="5"/>
        </dgm:presLayoutVars>
      </dgm:prSet>
      <dgm:spPr/>
      <dgm:t>
        <a:bodyPr/>
        <a:lstStyle/>
        <a:p>
          <a:endParaRPr lang="en-US"/>
        </a:p>
      </dgm:t>
    </dgm:pt>
    <dgm:pt modelId="{E18A2732-FB3B-46E8-BE65-FDFD43A5D8FE}" type="pres">
      <dgm:prSet presAssocID="{B6AFB556-AB20-4A4E-A325-65DC68883ABE}" presName="arrowNode" presStyleLbl="node1" presStyleIdx="0" presStyleCnt="1" custAng="21069656" custLinFactNeighborX="1624" custLinFactNeighborY="-4274"/>
      <dgm:spPr/>
    </dgm:pt>
    <dgm:pt modelId="{DD0231BE-FC3B-44AD-A325-21BA6840DE25}" type="pres">
      <dgm:prSet presAssocID="{71CCBB52-27BF-49FC-AA78-652AA21445CF}" presName="txNode1" presStyleLbl="revTx" presStyleIdx="0" presStyleCnt="1" custScaleX="135617" custLinFactX="65533" custLinFactY="200000" custLinFactNeighborX="100000" custLinFactNeighborY="294690">
        <dgm:presLayoutVars>
          <dgm:bulletEnabled val="1"/>
        </dgm:presLayoutVars>
      </dgm:prSet>
      <dgm:spPr/>
      <dgm:t>
        <a:bodyPr/>
        <a:lstStyle/>
        <a:p>
          <a:endParaRPr lang="en-US"/>
        </a:p>
      </dgm:t>
    </dgm:pt>
  </dgm:ptLst>
  <dgm:cxnLst>
    <dgm:cxn modelId="{407B9235-A4A8-4EA1-8C6B-838E23443B44}" srcId="{B6AFB556-AB20-4A4E-A325-65DC68883ABE}" destId="{71CCBB52-27BF-49FC-AA78-652AA21445CF}" srcOrd="0" destOrd="0" parTransId="{49D3B77B-878D-46CC-87E6-5B54E56E4BFF}" sibTransId="{F6FF1EAE-2B0F-4B51-B1D7-38C111EBF22A}"/>
    <dgm:cxn modelId="{BDE2FEE5-8D40-4109-88AB-304E56BF0021}" type="presOf" srcId="{71CCBB52-27BF-49FC-AA78-652AA21445CF}" destId="{DD0231BE-FC3B-44AD-A325-21BA6840DE25}" srcOrd="0" destOrd="0" presId="urn:microsoft.com/office/officeart/2009/3/layout/DescendingProcess"/>
    <dgm:cxn modelId="{DCEE6DC5-5774-4405-B9FD-E2D15532F94B}" type="presOf" srcId="{B6AFB556-AB20-4A4E-A325-65DC68883ABE}" destId="{570DDD5A-AC18-4E81-BFDD-D6B005A370BB}" srcOrd="0" destOrd="0" presId="urn:microsoft.com/office/officeart/2009/3/layout/DescendingProcess"/>
    <dgm:cxn modelId="{F947D561-CADC-440B-9F4D-342452639427}" type="presParOf" srcId="{570DDD5A-AC18-4E81-BFDD-D6B005A370BB}" destId="{E18A2732-FB3B-46E8-BE65-FDFD43A5D8FE}" srcOrd="0" destOrd="0" presId="urn:microsoft.com/office/officeart/2009/3/layout/DescendingProcess"/>
    <dgm:cxn modelId="{CE607282-BBDF-4766-93F3-70776C86E5FB}" type="presParOf" srcId="{570DDD5A-AC18-4E81-BFDD-D6B005A370BB}" destId="{DD0231BE-FC3B-44AD-A325-21BA6840DE25}" srcOrd="1"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A2732-FB3B-46E8-BE65-FDFD43A5D8FE}">
      <dsp:nvSpPr>
        <dsp:cNvPr id="0" name=""/>
        <dsp:cNvSpPr/>
      </dsp:nvSpPr>
      <dsp:spPr>
        <a:xfrm rot="3866030">
          <a:off x="2320542" y="832603"/>
          <a:ext cx="4599956" cy="3207896"/>
        </a:xfrm>
        <a:prstGeom prst="swooshArrow">
          <a:avLst>
            <a:gd name="adj1" fmla="val 16310"/>
            <a:gd name="adj2" fmla="val 313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0231BE-FC3B-44AD-A325-21BA6840DE25}">
      <dsp:nvSpPr>
        <dsp:cNvPr id="0" name=""/>
        <dsp:cNvSpPr/>
      </dsp:nvSpPr>
      <dsp:spPr>
        <a:xfrm>
          <a:off x="5144538" y="4217601"/>
          <a:ext cx="2941175" cy="85257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pt-PT" sz="2400" b="1" kern="1200" dirty="0" err="1" smtClean="0"/>
            <a:t>Less</a:t>
          </a:r>
          <a:r>
            <a:rPr lang="pt-PT" sz="2400" b="1" kern="1200" dirty="0" smtClean="0"/>
            <a:t> </a:t>
          </a:r>
          <a:r>
            <a:rPr lang="pt-PT" sz="2400" b="1" kern="1200" dirty="0" err="1" smtClean="0"/>
            <a:t>water</a:t>
          </a:r>
          <a:r>
            <a:rPr lang="pt-PT" sz="2400" b="1" kern="1200" dirty="0" smtClean="0"/>
            <a:t> </a:t>
          </a:r>
          <a:r>
            <a:rPr lang="pt-PT" sz="2400" b="1" kern="1200" dirty="0" err="1" smtClean="0"/>
            <a:t>available</a:t>
          </a:r>
          <a:r>
            <a:rPr lang="pt-PT" sz="2400" b="1" kern="1200" dirty="0" smtClean="0"/>
            <a:t> for </a:t>
          </a:r>
          <a:r>
            <a:rPr lang="pt-PT" sz="2400" b="1" kern="1200" dirty="0" err="1" smtClean="0"/>
            <a:t>agriculture</a:t>
          </a:r>
          <a:endParaRPr lang="en-US" sz="2400" b="1" kern="1200" dirty="0"/>
        </a:p>
      </dsp:txBody>
      <dsp:txXfrm>
        <a:off x="5144538" y="4217601"/>
        <a:ext cx="2941175" cy="852574"/>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409618A-54B0-4B3F-82C0-4961F328FE5A}" type="datetimeFigureOut">
              <a:rPr lang="pt-PT"/>
              <a:pPr>
                <a:defRPr/>
              </a:pPr>
              <a:t>05/09/16</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PT" noProof="0"/>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noProof="0" smtClean="0"/>
              <a:t>Clique para editar os estilos</a:t>
            </a:r>
          </a:p>
          <a:p>
            <a:pPr lvl="1"/>
            <a:r>
              <a:rPr lang="pt-PT" noProof="0" smtClean="0"/>
              <a:t>Segundo nível</a:t>
            </a:r>
          </a:p>
          <a:p>
            <a:pPr lvl="2"/>
            <a:r>
              <a:rPr lang="pt-PT" noProof="0" smtClean="0"/>
              <a:t>Terceiro nível</a:t>
            </a:r>
          </a:p>
          <a:p>
            <a:pPr lvl="3"/>
            <a:r>
              <a:rPr lang="pt-PT" noProof="0" smtClean="0"/>
              <a:t>Quarto nível</a:t>
            </a:r>
          </a:p>
          <a:p>
            <a:pPr lvl="4"/>
            <a:r>
              <a:rPr lang="pt-PT" noProof="0" smtClean="0"/>
              <a:t>Quinto nível</a:t>
            </a:r>
            <a:endParaRPr lang="pt-PT" noProof="0"/>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40460C4-2DE7-426A-9298-4A60FD14D137}" type="slidenum">
              <a:rPr lang="pt-PT"/>
              <a:pPr>
                <a:defRPr/>
              </a:pPr>
              <a:t>‹#›</a:t>
            </a:fld>
            <a:endParaRPr lang="pt-PT"/>
          </a:p>
        </p:txBody>
      </p:sp>
    </p:spTree>
    <p:extLst>
      <p:ext uri="{BB962C8B-B14F-4D97-AF65-F5344CB8AC3E}">
        <p14:creationId xmlns:p14="http://schemas.microsoft.com/office/powerpoint/2010/main" val="38883828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err="1" smtClean="0"/>
              <a:t>With</a:t>
            </a:r>
            <a:r>
              <a:rPr lang="pt-PT" dirty="0" smtClean="0"/>
              <a:t> </a:t>
            </a:r>
            <a:r>
              <a:rPr lang="pt-PT" dirty="0" err="1" smtClean="0"/>
              <a:t>the</a:t>
            </a:r>
            <a:r>
              <a:rPr lang="pt-PT" dirty="0" smtClean="0"/>
              <a:t> </a:t>
            </a:r>
            <a:r>
              <a:rPr lang="pt-PT" dirty="0" err="1" smtClean="0"/>
              <a:t>growing</a:t>
            </a:r>
            <a:r>
              <a:rPr lang="pt-PT" baseline="0" dirty="0" smtClean="0"/>
              <a:t> </a:t>
            </a:r>
            <a:r>
              <a:rPr lang="pt-PT" baseline="0" dirty="0" err="1" smtClean="0"/>
              <a:t>world</a:t>
            </a:r>
            <a:r>
              <a:rPr lang="pt-PT" baseline="0" dirty="0" smtClean="0"/>
              <a:t> </a:t>
            </a:r>
            <a:r>
              <a:rPr lang="pt-PT" baseline="0" dirty="0" err="1" smtClean="0"/>
              <a:t>population</a:t>
            </a:r>
            <a:r>
              <a:rPr lang="pt-PT" baseline="0" dirty="0" smtClean="0"/>
              <a:t> </a:t>
            </a:r>
            <a:r>
              <a:rPr lang="pt-PT" baseline="0" dirty="0" err="1" smtClean="0"/>
              <a:t>there</a:t>
            </a:r>
            <a:r>
              <a:rPr lang="pt-PT" baseline="0" dirty="0" smtClean="0"/>
              <a:t> </a:t>
            </a:r>
            <a:r>
              <a:rPr lang="pt-PT" baseline="0" dirty="0" err="1" smtClean="0"/>
              <a:t>has</a:t>
            </a:r>
            <a:r>
              <a:rPr lang="pt-PT" baseline="0" dirty="0" smtClean="0"/>
              <a:t> </a:t>
            </a:r>
            <a:r>
              <a:rPr lang="pt-PT" baseline="0" dirty="0" err="1" smtClean="0"/>
              <a:t>been</a:t>
            </a:r>
            <a:r>
              <a:rPr lang="pt-PT" baseline="0" dirty="0" smtClean="0"/>
              <a:t> a </a:t>
            </a:r>
            <a:r>
              <a:rPr lang="pt-PT" baseline="0" dirty="0" err="1" smtClean="0"/>
              <a:t>huge</a:t>
            </a:r>
            <a:r>
              <a:rPr lang="pt-PT" baseline="0" dirty="0" smtClean="0"/>
              <a:t> </a:t>
            </a:r>
            <a:r>
              <a:rPr lang="pt-PT" baseline="0" dirty="0" err="1" smtClean="0"/>
              <a:t>increase</a:t>
            </a:r>
            <a:r>
              <a:rPr lang="pt-PT" baseline="0" dirty="0" smtClean="0"/>
              <a:t> in </a:t>
            </a:r>
            <a:r>
              <a:rPr lang="pt-PT" baseline="0" dirty="0" err="1" smtClean="0"/>
              <a:t>food</a:t>
            </a:r>
            <a:r>
              <a:rPr lang="pt-PT" baseline="0" dirty="0" smtClean="0"/>
              <a:t> </a:t>
            </a:r>
            <a:r>
              <a:rPr lang="pt-PT" baseline="0" dirty="0" err="1" smtClean="0"/>
              <a:t>demand</a:t>
            </a:r>
            <a:r>
              <a:rPr lang="pt-PT" baseline="0" dirty="0" smtClean="0"/>
              <a:t>, </a:t>
            </a:r>
            <a:r>
              <a:rPr lang="pt-PT" baseline="0" dirty="0" err="1" smtClean="0"/>
              <a:t>but</a:t>
            </a:r>
            <a:r>
              <a:rPr lang="pt-PT" baseline="0" dirty="0" smtClean="0"/>
              <a:t> </a:t>
            </a:r>
            <a:r>
              <a:rPr lang="pt-PT" baseline="0" dirty="0" err="1" smtClean="0"/>
              <a:t>the</a:t>
            </a:r>
            <a:r>
              <a:rPr lang="pt-PT" baseline="0" dirty="0" smtClean="0"/>
              <a:t> </a:t>
            </a:r>
            <a:r>
              <a:rPr lang="pt-PT" baseline="0" dirty="0" err="1" smtClean="0"/>
              <a:t>water</a:t>
            </a:r>
            <a:r>
              <a:rPr lang="pt-PT" baseline="0" dirty="0" smtClean="0"/>
              <a:t> </a:t>
            </a:r>
            <a:r>
              <a:rPr lang="pt-PT" baseline="0" dirty="0" err="1" smtClean="0"/>
              <a:t>demand</a:t>
            </a:r>
            <a:r>
              <a:rPr lang="pt-PT" baseline="0" dirty="0" smtClean="0"/>
              <a:t> </a:t>
            </a:r>
            <a:r>
              <a:rPr lang="pt-PT" baseline="0" dirty="0" err="1" smtClean="0"/>
              <a:t>is</a:t>
            </a:r>
            <a:r>
              <a:rPr lang="pt-PT" baseline="0" dirty="0" smtClean="0"/>
              <a:t> </a:t>
            </a:r>
            <a:r>
              <a:rPr lang="pt-PT" baseline="0" dirty="0" err="1" smtClean="0"/>
              <a:t>also</a:t>
            </a:r>
            <a:r>
              <a:rPr lang="pt-PT" baseline="0" dirty="0" smtClean="0"/>
              <a:t> </a:t>
            </a:r>
            <a:r>
              <a:rPr lang="pt-PT" baseline="0" dirty="0" err="1" smtClean="0"/>
              <a:t>increasing</a:t>
            </a:r>
            <a:r>
              <a:rPr lang="pt-PT" baseline="0" dirty="0" smtClean="0"/>
              <a:t> </a:t>
            </a:r>
            <a:r>
              <a:rPr lang="pt-PT" baseline="0" dirty="0" err="1" smtClean="0"/>
              <a:t>dramatically</a:t>
            </a:r>
            <a:r>
              <a:rPr lang="pt-PT" baseline="0" dirty="0" smtClean="0"/>
              <a:t>, </a:t>
            </a:r>
            <a:r>
              <a:rPr lang="pt-PT" baseline="0" dirty="0" err="1" smtClean="0"/>
              <a:t>meaning</a:t>
            </a:r>
            <a:r>
              <a:rPr lang="pt-PT" baseline="0" dirty="0" smtClean="0"/>
              <a:t> </a:t>
            </a:r>
            <a:r>
              <a:rPr lang="pt-PT" baseline="0" dirty="0" err="1" smtClean="0"/>
              <a:t>that</a:t>
            </a:r>
            <a:r>
              <a:rPr lang="pt-PT" baseline="0" dirty="0" smtClean="0"/>
              <a:t> </a:t>
            </a:r>
            <a:r>
              <a:rPr lang="pt-PT" baseline="0" dirty="0" err="1" smtClean="0"/>
              <a:t>there</a:t>
            </a:r>
            <a:r>
              <a:rPr lang="pt-PT" baseline="0" dirty="0" smtClean="0"/>
              <a:t> </a:t>
            </a:r>
            <a:r>
              <a:rPr lang="pt-PT" baseline="0" dirty="0" err="1" smtClean="0"/>
              <a:t>is</a:t>
            </a:r>
            <a:r>
              <a:rPr lang="pt-PT" baseline="0" dirty="0" smtClean="0"/>
              <a:t> a </a:t>
            </a:r>
            <a:r>
              <a:rPr lang="pt-PT" baseline="0" dirty="0" err="1" smtClean="0"/>
              <a:t>higher</a:t>
            </a:r>
            <a:r>
              <a:rPr lang="pt-PT" baseline="0" dirty="0" smtClean="0"/>
              <a:t> </a:t>
            </a:r>
            <a:r>
              <a:rPr lang="pt-PT" baseline="0" dirty="0" err="1" smtClean="0"/>
              <a:t>and</a:t>
            </a:r>
            <a:r>
              <a:rPr lang="pt-PT" baseline="0" dirty="0" smtClean="0"/>
              <a:t> </a:t>
            </a:r>
            <a:r>
              <a:rPr lang="pt-PT" baseline="0" dirty="0" err="1" smtClean="0"/>
              <a:t>higher</a:t>
            </a:r>
            <a:r>
              <a:rPr lang="pt-PT" baseline="0" dirty="0" smtClean="0"/>
              <a:t> </a:t>
            </a:r>
            <a:r>
              <a:rPr lang="pt-PT" baseline="0" dirty="0" err="1" smtClean="0"/>
              <a:t>pressure</a:t>
            </a:r>
            <a:r>
              <a:rPr lang="pt-PT" baseline="0" dirty="0" smtClean="0"/>
              <a:t> </a:t>
            </a:r>
            <a:r>
              <a:rPr lang="pt-PT" baseline="0" dirty="0" err="1" smtClean="0"/>
              <a:t>on</a:t>
            </a:r>
            <a:r>
              <a:rPr lang="pt-PT" baseline="0" dirty="0" smtClean="0"/>
              <a:t> </a:t>
            </a:r>
            <a:r>
              <a:rPr lang="pt-PT" baseline="0" dirty="0" err="1" smtClean="0"/>
              <a:t>gobal</a:t>
            </a:r>
            <a:r>
              <a:rPr lang="pt-PT" baseline="0" dirty="0" smtClean="0"/>
              <a:t> </a:t>
            </a:r>
            <a:r>
              <a:rPr lang="pt-PT" baseline="0" dirty="0" err="1" smtClean="0"/>
              <a:t>water</a:t>
            </a:r>
            <a:r>
              <a:rPr lang="pt-PT" baseline="0" dirty="0" smtClean="0"/>
              <a:t> </a:t>
            </a:r>
            <a:r>
              <a:rPr lang="pt-PT" baseline="0" dirty="0" err="1" smtClean="0"/>
              <a:t>resources</a:t>
            </a:r>
            <a:r>
              <a:rPr lang="pt-PT" baseline="0" dirty="0" smtClean="0"/>
              <a:t>.</a:t>
            </a:r>
            <a:endParaRPr lang="en-US"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2</a:t>
            </a:fld>
            <a:endParaRPr lang="pt-PT"/>
          </a:p>
        </p:txBody>
      </p:sp>
    </p:spTree>
    <p:extLst>
      <p:ext uri="{BB962C8B-B14F-4D97-AF65-F5344CB8AC3E}">
        <p14:creationId xmlns:p14="http://schemas.microsoft.com/office/powerpoint/2010/main" val="77445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noProof="0" dirty="0" smtClean="0"/>
              <a:t>Drought tolerance is a complex</a:t>
            </a:r>
            <a:r>
              <a:rPr lang="en-US" baseline="0" noProof="0" dirty="0" smtClean="0"/>
              <a:t> trait that is influenced by several genes. </a:t>
            </a:r>
          </a:p>
          <a:p>
            <a:r>
              <a:rPr lang="en-US" baseline="0" noProof="0" dirty="0" smtClean="0"/>
              <a:t>We can detect these genes through molecular markers, such as QTLs. These QTLs are regions of the chromosomes linked to the trait of interest (in this case, the drought tolerance). QTLs may contain more than one gene contributing to the drought tolerance trait of the plant.</a:t>
            </a:r>
            <a:endParaRPr lang="en-US" noProof="0" dirty="0" smtClean="0"/>
          </a:p>
          <a:p>
            <a:endParaRPr lang="en-US" noProof="0" dirty="0" smtClean="0"/>
          </a:p>
          <a:p>
            <a:r>
              <a:rPr lang="en-US" noProof="0" dirty="0" smtClean="0"/>
              <a:t>I will now give you an example of a rice variety</a:t>
            </a:r>
            <a:r>
              <a:rPr lang="en-US" baseline="0" noProof="0" dirty="0" smtClean="0"/>
              <a:t> improved for drought tolerance, using these QTL’s as a tool to </a:t>
            </a:r>
            <a:r>
              <a:rPr lang="en-US" baseline="0" noProof="0" dirty="0" err="1" smtClean="0"/>
              <a:t>indentify</a:t>
            </a:r>
            <a:r>
              <a:rPr lang="en-US" baseline="0" noProof="0" dirty="0" smtClean="0"/>
              <a:t> drought tolerance.</a:t>
            </a:r>
          </a:p>
          <a:p>
            <a:r>
              <a:rPr lang="en-US" baseline="0" noProof="0" dirty="0" smtClean="0"/>
              <a:t>In a  research study, a variety of Philippine rice was identified as being drought-tolerant and the QTL’s for drought tolerance were detected. To pass these trait of tolerance to an elite quality rice from India, we need to pass these QTL’s. This can be done by crossing both rice varieties. So they crossed the rice varieties. From the progeny of these cross, plants that were similar to the elite rice variety, but with the drought tolerance QTL’s, were selected and the rest were discarded. The selected plants were than crossed with the elite rice variety and the new progeny was selected the same way, and again crossed with the elite rice, and this was done several times, until they obtained a rice variety with the quality of the elite rice, but the drought resistance trait.</a:t>
            </a:r>
            <a:endParaRPr lang="en-US" noProof="0"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11</a:t>
            </a:fld>
            <a:endParaRPr lang="pt-PT"/>
          </a:p>
        </p:txBody>
      </p:sp>
    </p:spTree>
    <p:extLst>
      <p:ext uri="{BB962C8B-B14F-4D97-AF65-F5344CB8AC3E}">
        <p14:creationId xmlns:p14="http://schemas.microsoft.com/office/powerpoint/2010/main" val="1567802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baseline="0" noProof="0" dirty="0" err="1" smtClean="0"/>
              <a:t>Trehalose</a:t>
            </a:r>
            <a:r>
              <a:rPr lang="en-US" baseline="0" noProof="0" dirty="0" smtClean="0"/>
              <a:t>, a sugar compound that protects cells from desiccation damage, is present in several organisms such as bacteria and the resurrection plants, but in most plants it is present in very small amounts.</a:t>
            </a:r>
            <a:endParaRPr lang="en-US" noProof="0" dirty="0" smtClean="0"/>
          </a:p>
          <a:p>
            <a:r>
              <a:rPr lang="en-US" noProof="0" dirty="0" smtClean="0"/>
              <a:t>So</a:t>
            </a:r>
            <a:r>
              <a:rPr lang="en-US" baseline="0" noProof="0" dirty="0" smtClean="0"/>
              <a:t> i</a:t>
            </a:r>
            <a:r>
              <a:rPr lang="en-US" noProof="0" dirty="0" smtClean="0"/>
              <a:t>n another example of an improvement</a:t>
            </a:r>
            <a:r>
              <a:rPr lang="en-US" baseline="0" noProof="0" dirty="0" smtClean="0"/>
              <a:t> of a crop variety using biotechnology tools, the genes of the </a:t>
            </a:r>
            <a:r>
              <a:rPr lang="en-US" baseline="0" noProof="0" dirty="0" err="1" smtClean="0"/>
              <a:t>trehalose</a:t>
            </a:r>
            <a:r>
              <a:rPr lang="en-US" baseline="0" noProof="0" dirty="0" smtClean="0"/>
              <a:t> biosynthetic pathway were transferred from rice to maize, using genetic engineering. The modified maize variety have increased </a:t>
            </a:r>
            <a:r>
              <a:rPr lang="en-US" baseline="0" noProof="0" dirty="0" err="1" smtClean="0"/>
              <a:t>trehalose</a:t>
            </a:r>
            <a:r>
              <a:rPr lang="en-US" baseline="0" noProof="0" dirty="0" smtClean="0"/>
              <a:t> content in flowers and in the developing cob. In this way, if drought occurs during flower formation, fertilization or seed development, yield is not affected. In fact, under drought conditions, this improved maize showed an increase in yield of 31-123%, as compared to the drought-susceptible original variety</a:t>
            </a:r>
            <a:r>
              <a:rPr lang="pt-PT" baseline="0" dirty="0" smtClean="0"/>
              <a:t>.</a:t>
            </a:r>
            <a:endParaRPr lang="en-US"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12</a:t>
            </a:fld>
            <a:endParaRPr lang="pt-PT"/>
          </a:p>
        </p:txBody>
      </p:sp>
    </p:spTree>
    <p:extLst>
      <p:ext uri="{BB962C8B-B14F-4D97-AF65-F5344CB8AC3E}">
        <p14:creationId xmlns:p14="http://schemas.microsoft.com/office/powerpoint/2010/main" val="3732931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noProof="0" dirty="0" smtClean="0"/>
              <a:t>So,</a:t>
            </a:r>
            <a:r>
              <a:rPr lang="en-US" baseline="0" noProof="0" dirty="0" smtClean="0"/>
              <a:t> as we’ve seen, drought and water scarcity are serious threats for food security worldwide and we need drought-tolerant crops mainly for </a:t>
            </a:r>
            <a:r>
              <a:rPr lang="en-US" baseline="0" noProof="0" dirty="0" err="1" smtClean="0"/>
              <a:t>rainfed</a:t>
            </a:r>
            <a:r>
              <a:rPr lang="en-US" baseline="0" noProof="0" dirty="0" smtClean="0"/>
              <a:t> regions, which are precisely the regions where food scarcity is higher and the communities are poorer.</a:t>
            </a:r>
          </a:p>
          <a:p>
            <a:r>
              <a:rPr lang="en-US" baseline="0" noProof="0" dirty="0" smtClean="0"/>
              <a:t>Plant Biotechnology can provide extremely important tools to develop improved crops.</a:t>
            </a:r>
            <a:endParaRPr lang="en-US" noProof="0"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13</a:t>
            </a:fld>
            <a:endParaRPr lang="pt-PT"/>
          </a:p>
        </p:txBody>
      </p:sp>
    </p:spTree>
    <p:extLst>
      <p:ext uri="{BB962C8B-B14F-4D97-AF65-F5344CB8AC3E}">
        <p14:creationId xmlns:p14="http://schemas.microsoft.com/office/powerpoint/2010/main" val="3732931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14</a:t>
            </a:fld>
            <a:endParaRPr lang="pt-PT"/>
          </a:p>
        </p:txBody>
      </p:sp>
    </p:spTree>
    <p:extLst>
      <p:ext uri="{BB962C8B-B14F-4D97-AF65-F5344CB8AC3E}">
        <p14:creationId xmlns:p14="http://schemas.microsoft.com/office/powerpoint/2010/main" val="3732931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800" dirty="0" err="1" smtClean="0"/>
              <a:t>Nowadays</a:t>
            </a:r>
            <a:r>
              <a:rPr lang="pt-PT" sz="1800" dirty="0" smtClean="0"/>
              <a:t>, </a:t>
            </a:r>
            <a:r>
              <a:rPr lang="pt-PT" sz="1800" dirty="0" err="1" smtClean="0"/>
              <a:t>most</a:t>
            </a:r>
            <a:r>
              <a:rPr lang="pt-PT" sz="1800" dirty="0" smtClean="0"/>
              <a:t> </a:t>
            </a:r>
            <a:r>
              <a:rPr lang="pt-PT" sz="1800" dirty="0" err="1" smtClean="0"/>
              <a:t>of</a:t>
            </a:r>
            <a:r>
              <a:rPr lang="pt-PT" sz="1800" dirty="0" smtClean="0"/>
              <a:t> </a:t>
            </a:r>
            <a:r>
              <a:rPr lang="pt-PT" sz="1800" dirty="0" err="1" smtClean="0"/>
              <a:t>the</a:t>
            </a:r>
            <a:r>
              <a:rPr lang="pt-PT" sz="1800" dirty="0" smtClean="0"/>
              <a:t> </a:t>
            </a:r>
            <a:r>
              <a:rPr lang="pt-PT" sz="1800" dirty="0" err="1" smtClean="0"/>
              <a:t>fresh</a:t>
            </a:r>
            <a:r>
              <a:rPr lang="pt-PT" sz="1800" dirty="0" smtClean="0"/>
              <a:t> </a:t>
            </a:r>
            <a:r>
              <a:rPr lang="pt-PT" sz="1800" dirty="0" err="1" smtClean="0"/>
              <a:t>water</a:t>
            </a:r>
            <a:r>
              <a:rPr lang="pt-PT" sz="1800" dirty="0" smtClean="0"/>
              <a:t> </a:t>
            </a:r>
            <a:r>
              <a:rPr lang="pt-PT" sz="1800" dirty="0" err="1" smtClean="0"/>
              <a:t>is</a:t>
            </a:r>
            <a:r>
              <a:rPr lang="pt-PT" sz="1800" dirty="0" smtClean="0"/>
              <a:t> </a:t>
            </a:r>
            <a:r>
              <a:rPr lang="pt-PT" sz="1800" dirty="0" err="1" smtClean="0"/>
              <a:t>used</a:t>
            </a:r>
            <a:r>
              <a:rPr lang="pt-PT" sz="1800" dirty="0" smtClean="0"/>
              <a:t> for </a:t>
            </a:r>
            <a:r>
              <a:rPr lang="pt-PT" sz="1800" dirty="0" err="1" smtClean="0"/>
              <a:t>agriculture</a:t>
            </a:r>
            <a:r>
              <a:rPr lang="pt-PT" sz="1800" dirty="0" smtClean="0"/>
              <a:t> (light green), </a:t>
            </a:r>
            <a:r>
              <a:rPr lang="pt-PT" sz="1800" dirty="0" err="1" smtClean="0"/>
              <a:t>but</a:t>
            </a:r>
            <a:r>
              <a:rPr lang="pt-PT" sz="1800" dirty="0" smtClean="0"/>
              <a:t> </a:t>
            </a:r>
            <a:r>
              <a:rPr lang="pt-PT" sz="1800" dirty="0" err="1" smtClean="0"/>
              <a:t>with</a:t>
            </a:r>
            <a:r>
              <a:rPr lang="pt-PT" sz="1800" dirty="0" smtClean="0"/>
              <a:t> </a:t>
            </a:r>
            <a:r>
              <a:rPr lang="pt-PT" sz="1800" dirty="0" err="1" smtClean="0"/>
              <a:t>the</a:t>
            </a:r>
            <a:r>
              <a:rPr lang="pt-PT" sz="1800" dirty="0" smtClean="0"/>
              <a:t> </a:t>
            </a:r>
            <a:r>
              <a:rPr lang="pt-PT" sz="1800" dirty="0" err="1" smtClean="0"/>
              <a:t>increasing</a:t>
            </a:r>
            <a:r>
              <a:rPr lang="pt-PT" sz="1800" dirty="0" smtClean="0"/>
              <a:t> </a:t>
            </a:r>
            <a:r>
              <a:rPr lang="pt-PT" sz="1800" dirty="0" err="1" smtClean="0"/>
              <a:t>popuplation</a:t>
            </a:r>
            <a:r>
              <a:rPr lang="pt-PT" sz="1800" dirty="0" smtClean="0"/>
              <a:t> </a:t>
            </a:r>
            <a:r>
              <a:rPr lang="pt-PT" sz="1800" dirty="0" err="1" smtClean="0"/>
              <a:t>and</a:t>
            </a:r>
            <a:r>
              <a:rPr lang="pt-PT" sz="1800" dirty="0" smtClean="0"/>
              <a:t> </a:t>
            </a:r>
            <a:r>
              <a:rPr lang="pt-PT" sz="1800" dirty="0" err="1" smtClean="0"/>
              <a:t>improved</a:t>
            </a:r>
            <a:r>
              <a:rPr lang="pt-PT" sz="1800" dirty="0" smtClean="0"/>
              <a:t> </a:t>
            </a:r>
            <a:r>
              <a:rPr lang="pt-PT" sz="1800" dirty="0" err="1" smtClean="0"/>
              <a:t>quality</a:t>
            </a:r>
            <a:r>
              <a:rPr lang="pt-PT" sz="1800" dirty="0" smtClean="0"/>
              <a:t> </a:t>
            </a:r>
            <a:r>
              <a:rPr lang="pt-PT" sz="1800" dirty="0" err="1" smtClean="0"/>
              <a:t>of</a:t>
            </a:r>
            <a:r>
              <a:rPr lang="pt-PT" sz="1800" dirty="0" smtClean="0"/>
              <a:t> </a:t>
            </a:r>
            <a:r>
              <a:rPr lang="pt-PT" sz="1800" dirty="0" err="1" smtClean="0"/>
              <a:t>life</a:t>
            </a:r>
            <a:r>
              <a:rPr lang="pt-PT" sz="1800" dirty="0" smtClean="0"/>
              <a:t>,</a:t>
            </a:r>
            <a:r>
              <a:rPr lang="pt-PT" sz="1800" baseline="0" dirty="0" smtClean="0"/>
              <a:t> </a:t>
            </a:r>
            <a:r>
              <a:rPr lang="pt-PT" sz="1800" baseline="0" dirty="0" err="1" smtClean="0"/>
              <a:t>it</a:t>
            </a:r>
            <a:r>
              <a:rPr lang="pt-PT" sz="1800" baseline="0" dirty="0" smtClean="0"/>
              <a:t> </a:t>
            </a:r>
            <a:r>
              <a:rPr lang="pt-PT" sz="1800" baseline="0" dirty="0" err="1" smtClean="0"/>
              <a:t>is</a:t>
            </a:r>
            <a:r>
              <a:rPr lang="pt-PT" sz="1800" baseline="0" dirty="0" smtClean="0"/>
              <a:t> </a:t>
            </a:r>
            <a:r>
              <a:rPr lang="pt-PT" sz="1800" baseline="0" dirty="0" err="1" smtClean="0"/>
              <a:t>expected</a:t>
            </a:r>
            <a:r>
              <a:rPr lang="pt-PT" sz="1800" baseline="0" dirty="0" smtClean="0"/>
              <a:t> </a:t>
            </a:r>
            <a:r>
              <a:rPr lang="pt-PT" sz="1800" baseline="0" dirty="0" err="1" smtClean="0"/>
              <a:t>that</a:t>
            </a:r>
            <a:r>
              <a:rPr lang="pt-PT" sz="1800" baseline="0" dirty="0" smtClean="0"/>
              <a:t> </a:t>
            </a:r>
            <a:r>
              <a:rPr lang="pt-PT" sz="1800" baseline="0" dirty="0" err="1" smtClean="0"/>
              <a:t>water</a:t>
            </a:r>
            <a:r>
              <a:rPr lang="pt-PT" sz="1800" baseline="0" dirty="0" smtClean="0"/>
              <a:t> </a:t>
            </a:r>
            <a:r>
              <a:rPr lang="pt-PT" sz="1800" baseline="0" dirty="0" err="1" smtClean="0"/>
              <a:t>will</a:t>
            </a:r>
            <a:r>
              <a:rPr lang="pt-PT" sz="1800" baseline="0" dirty="0" smtClean="0"/>
              <a:t> </a:t>
            </a:r>
            <a:r>
              <a:rPr lang="pt-PT" sz="1800" baseline="0" dirty="0" err="1" smtClean="0"/>
              <a:t>be</a:t>
            </a:r>
            <a:r>
              <a:rPr lang="pt-PT" sz="1800" baseline="0" dirty="0" smtClean="0"/>
              <a:t> more </a:t>
            </a:r>
            <a:r>
              <a:rPr lang="pt-PT" sz="1800" baseline="0" dirty="0" err="1" smtClean="0"/>
              <a:t>and</a:t>
            </a:r>
            <a:r>
              <a:rPr lang="pt-PT" sz="1800" baseline="0" dirty="0" smtClean="0"/>
              <a:t> more </a:t>
            </a:r>
            <a:r>
              <a:rPr lang="pt-PT" sz="1800" baseline="0" dirty="0" err="1" smtClean="0"/>
              <a:t>used</a:t>
            </a:r>
            <a:r>
              <a:rPr lang="pt-PT" sz="1800" baseline="0" dirty="0" smtClean="0"/>
              <a:t> for </a:t>
            </a:r>
            <a:r>
              <a:rPr lang="pt-PT" sz="1800" baseline="0" dirty="0" err="1" smtClean="0"/>
              <a:t>other</a:t>
            </a:r>
            <a:r>
              <a:rPr lang="pt-PT" sz="1800" baseline="0" dirty="0" smtClean="0"/>
              <a:t> </a:t>
            </a:r>
            <a:r>
              <a:rPr lang="pt-PT" sz="1800" baseline="0" dirty="0" err="1" smtClean="0"/>
              <a:t>purposes</a:t>
            </a:r>
            <a:r>
              <a:rPr lang="pt-PT" sz="1800" baseline="0" dirty="0" smtClean="0"/>
              <a:t>, </a:t>
            </a:r>
            <a:r>
              <a:rPr lang="pt-PT" sz="1800" baseline="0" dirty="0" err="1" smtClean="0"/>
              <a:t>such</a:t>
            </a:r>
            <a:r>
              <a:rPr lang="pt-PT" sz="1800" baseline="0" dirty="0" smtClean="0"/>
              <a:t> as </a:t>
            </a:r>
            <a:r>
              <a:rPr lang="pt-PT" sz="1800" baseline="0" dirty="0" err="1" smtClean="0"/>
              <a:t>manufacturing</a:t>
            </a:r>
            <a:r>
              <a:rPr lang="pt-PT" sz="1800" baseline="0" dirty="0" smtClean="0"/>
              <a:t>, </a:t>
            </a:r>
            <a:r>
              <a:rPr lang="pt-PT" sz="1800" baseline="0" dirty="0" err="1" smtClean="0"/>
              <a:t>electricity</a:t>
            </a:r>
            <a:r>
              <a:rPr lang="pt-PT" sz="1800" baseline="0" dirty="0" smtClean="0"/>
              <a:t> </a:t>
            </a:r>
            <a:r>
              <a:rPr lang="pt-PT" sz="1800" baseline="0" dirty="0" err="1" smtClean="0"/>
              <a:t>and</a:t>
            </a:r>
            <a:r>
              <a:rPr lang="pt-PT" sz="1800" baseline="0" dirty="0" smtClean="0"/>
              <a:t> </a:t>
            </a:r>
            <a:r>
              <a:rPr lang="pt-PT" sz="1800" baseline="0" dirty="0" err="1" smtClean="0"/>
              <a:t>domestic</a:t>
            </a:r>
            <a:r>
              <a:rPr lang="pt-PT" sz="1800" baseline="0" dirty="0" smtClean="0"/>
              <a:t> use, </a:t>
            </a:r>
            <a:r>
              <a:rPr lang="pt-PT" sz="1800" baseline="0" dirty="0" err="1" smtClean="0"/>
              <a:t>reducing</a:t>
            </a:r>
            <a:r>
              <a:rPr lang="pt-PT" sz="1800" baseline="0" dirty="0" smtClean="0"/>
              <a:t> </a:t>
            </a:r>
            <a:r>
              <a:rPr lang="pt-PT" sz="1800" baseline="0" dirty="0" err="1" smtClean="0"/>
              <a:t>water</a:t>
            </a:r>
            <a:r>
              <a:rPr lang="pt-PT" sz="1800" baseline="0" dirty="0" smtClean="0"/>
              <a:t>  </a:t>
            </a:r>
            <a:r>
              <a:rPr lang="pt-PT" sz="1800" baseline="0" dirty="0" err="1" smtClean="0"/>
              <a:t>availability</a:t>
            </a:r>
            <a:r>
              <a:rPr lang="pt-PT" sz="1800" baseline="0" dirty="0" smtClean="0"/>
              <a:t> for </a:t>
            </a:r>
            <a:r>
              <a:rPr lang="pt-PT" sz="1800" baseline="0" dirty="0" err="1" smtClean="0"/>
              <a:t>agriculture</a:t>
            </a:r>
            <a:r>
              <a:rPr lang="pt-PT" sz="1800" baseline="0" dirty="0" smtClean="0"/>
              <a:t>.</a:t>
            </a:r>
            <a:endParaRPr lang="en-US" sz="1800"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3</a:t>
            </a:fld>
            <a:endParaRPr lang="pt-PT"/>
          </a:p>
        </p:txBody>
      </p:sp>
    </p:spTree>
    <p:extLst>
      <p:ext uri="{BB962C8B-B14F-4D97-AF65-F5344CB8AC3E}">
        <p14:creationId xmlns:p14="http://schemas.microsoft.com/office/powerpoint/2010/main" val="3745154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smtClean="0"/>
              <a:t>30% </a:t>
            </a:r>
            <a:r>
              <a:rPr lang="pt-PT" dirty="0" err="1" smtClean="0"/>
              <a:t>of</a:t>
            </a:r>
            <a:r>
              <a:rPr lang="pt-PT" dirty="0" smtClean="0"/>
              <a:t> </a:t>
            </a:r>
            <a:r>
              <a:rPr lang="pt-PT" dirty="0" err="1" smtClean="0"/>
              <a:t>all</a:t>
            </a:r>
            <a:r>
              <a:rPr lang="pt-PT" dirty="0" smtClean="0"/>
              <a:t> </a:t>
            </a:r>
            <a:r>
              <a:rPr lang="pt-PT" dirty="0" err="1" smtClean="0"/>
              <a:t>liquid</a:t>
            </a:r>
            <a:r>
              <a:rPr lang="pt-PT" dirty="0" smtClean="0"/>
              <a:t> </a:t>
            </a:r>
            <a:r>
              <a:rPr lang="pt-PT" dirty="0" err="1" smtClean="0"/>
              <a:t>freshwater</a:t>
            </a:r>
            <a:r>
              <a:rPr lang="pt-PT" baseline="0" dirty="0" smtClean="0"/>
              <a:t> </a:t>
            </a:r>
            <a:r>
              <a:rPr lang="pt-PT" baseline="0" dirty="0" err="1" smtClean="0"/>
              <a:t>is</a:t>
            </a:r>
            <a:r>
              <a:rPr lang="pt-PT" baseline="0" dirty="0" smtClean="0"/>
              <a:t> </a:t>
            </a:r>
            <a:r>
              <a:rPr lang="pt-PT" baseline="0" dirty="0" err="1" smtClean="0"/>
              <a:t>below</a:t>
            </a:r>
            <a:r>
              <a:rPr lang="pt-PT" baseline="0" dirty="0" smtClean="0"/>
              <a:t> </a:t>
            </a:r>
            <a:r>
              <a:rPr lang="pt-PT" baseline="0" dirty="0" err="1" smtClean="0"/>
              <a:t>ground</a:t>
            </a:r>
            <a:r>
              <a:rPr lang="pt-PT" baseline="0" dirty="0" smtClean="0"/>
              <a:t> (</a:t>
            </a:r>
            <a:r>
              <a:rPr lang="pt-PT" baseline="0" dirty="0" err="1" smtClean="0"/>
              <a:t>groundwater</a:t>
            </a:r>
            <a:r>
              <a:rPr lang="pt-PT" baseline="0" dirty="0" smtClean="0"/>
              <a:t>), </a:t>
            </a:r>
            <a:r>
              <a:rPr lang="pt-PT" baseline="0" dirty="0" err="1" smtClean="0"/>
              <a:t>this</a:t>
            </a:r>
            <a:r>
              <a:rPr lang="pt-PT" baseline="0" dirty="0" smtClean="0"/>
              <a:t> </a:t>
            </a:r>
            <a:r>
              <a:rPr lang="pt-PT" baseline="0" dirty="0" err="1" smtClean="0"/>
              <a:t>being</a:t>
            </a:r>
            <a:r>
              <a:rPr lang="pt-PT" baseline="0" dirty="0" smtClean="0"/>
              <a:t> </a:t>
            </a:r>
            <a:r>
              <a:rPr lang="pt-PT" dirty="0" smtClean="0"/>
              <a:t>a vital </a:t>
            </a:r>
            <a:r>
              <a:rPr lang="pt-PT" dirty="0" err="1" smtClean="0"/>
              <a:t>source</a:t>
            </a:r>
            <a:r>
              <a:rPr lang="pt-PT" dirty="0" smtClean="0"/>
              <a:t> </a:t>
            </a:r>
            <a:r>
              <a:rPr lang="pt-PT" dirty="0" err="1" smtClean="0"/>
              <a:t>of</a:t>
            </a:r>
            <a:r>
              <a:rPr lang="pt-PT" dirty="0" smtClean="0"/>
              <a:t> </a:t>
            </a:r>
            <a:r>
              <a:rPr lang="pt-PT" dirty="0" err="1" smtClean="0"/>
              <a:t>drinking</a:t>
            </a:r>
            <a:r>
              <a:rPr lang="pt-PT" dirty="0" smtClean="0"/>
              <a:t> </a:t>
            </a:r>
            <a:r>
              <a:rPr lang="pt-PT" dirty="0" err="1" smtClean="0"/>
              <a:t>water</a:t>
            </a:r>
            <a:r>
              <a:rPr lang="pt-PT" dirty="0" smtClean="0"/>
              <a:t> for </a:t>
            </a:r>
            <a:r>
              <a:rPr lang="pt-PT" dirty="0" err="1" smtClean="0"/>
              <a:t>humans</a:t>
            </a:r>
            <a:r>
              <a:rPr lang="pt-PT" dirty="0" smtClean="0"/>
              <a:t> </a:t>
            </a:r>
            <a:r>
              <a:rPr lang="pt-PT" dirty="0" err="1" smtClean="0"/>
              <a:t>and</a:t>
            </a:r>
            <a:r>
              <a:rPr lang="pt-PT" dirty="0" smtClean="0"/>
              <a:t> </a:t>
            </a:r>
            <a:r>
              <a:rPr lang="pt-PT" dirty="0" err="1" smtClean="0"/>
              <a:t>livestock</a:t>
            </a:r>
            <a:r>
              <a:rPr lang="pt-PT" dirty="0" smtClean="0"/>
              <a:t>,</a:t>
            </a:r>
            <a:r>
              <a:rPr lang="pt-PT" baseline="0" dirty="0" smtClean="0"/>
              <a:t> </a:t>
            </a:r>
            <a:r>
              <a:rPr lang="pt-PT" baseline="0" dirty="0" err="1" smtClean="0"/>
              <a:t>mainly</a:t>
            </a:r>
            <a:r>
              <a:rPr lang="pt-PT" baseline="0" dirty="0" smtClean="0"/>
              <a:t> in </a:t>
            </a:r>
            <a:r>
              <a:rPr lang="pt-PT" baseline="0" dirty="0" err="1" smtClean="0"/>
              <a:t>low</a:t>
            </a:r>
            <a:r>
              <a:rPr lang="pt-PT" baseline="0" dirty="0" smtClean="0"/>
              <a:t> </a:t>
            </a:r>
            <a:r>
              <a:rPr lang="pt-PT" baseline="0" dirty="0" err="1" smtClean="0"/>
              <a:t>income</a:t>
            </a:r>
            <a:r>
              <a:rPr lang="pt-PT" baseline="0" dirty="0" smtClean="0"/>
              <a:t> countries.</a:t>
            </a:r>
          </a:p>
          <a:p>
            <a:r>
              <a:rPr lang="pt-PT" baseline="0" dirty="0" err="1" smtClean="0"/>
              <a:t>Groundwater</a:t>
            </a:r>
            <a:r>
              <a:rPr lang="pt-PT" baseline="0" dirty="0" smtClean="0"/>
              <a:t> </a:t>
            </a:r>
            <a:r>
              <a:rPr lang="pt-PT" baseline="0" dirty="0" err="1" smtClean="0"/>
              <a:t>is</a:t>
            </a:r>
            <a:r>
              <a:rPr lang="pt-PT" baseline="0" dirty="0" smtClean="0"/>
              <a:t> </a:t>
            </a:r>
            <a:r>
              <a:rPr lang="pt-PT" baseline="0" dirty="0" err="1" smtClean="0"/>
              <a:t>being</a:t>
            </a:r>
            <a:r>
              <a:rPr lang="pt-PT" baseline="0" dirty="0" smtClean="0"/>
              <a:t> </a:t>
            </a:r>
            <a:r>
              <a:rPr lang="pt-PT" baseline="0" dirty="0" err="1" smtClean="0"/>
              <a:t>highly</a:t>
            </a:r>
            <a:r>
              <a:rPr lang="pt-PT" baseline="0" dirty="0" smtClean="0"/>
              <a:t> </a:t>
            </a:r>
            <a:r>
              <a:rPr lang="pt-PT" baseline="0" dirty="0" err="1" smtClean="0"/>
              <a:t>exploited</a:t>
            </a:r>
            <a:r>
              <a:rPr lang="pt-PT" baseline="0" dirty="0" smtClean="0"/>
              <a:t> for </a:t>
            </a:r>
            <a:r>
              <a:rPr lang="pt-PT" baseline="0" dirty="0" err="1" smtClean="0"/>
              <a:t>agriculture</a:t>
            </a:r>
            <a:r>
              <a:rPr lang="pt-PT" baseline="0" dirty="0" smtClean="0"/>
              <a:t>, </a:t>
            </a:r>
            <a:r>
              <a:rPr lang="pt-PT" baseline="0" dirty="0" err="1" smtClean="0"/>
              <a:t>mainly</a:t>
            </a:r>
            <a:r>
              <a:rPr lang="pt-PT" baseline="0" dirty="0" smtClean="0"/>
              <a:t> in countries </a:t>
            </a:r>
            <a:r>
              <a:rPr lang="pt-PT" baseline="0" dirty="0" err="1" smtClean="0"/>
              <a:t>like</a:t>
            </a:r>
            <a:r>
              <a:rPr lang="pt-PT" baseline="0" dirty="0" smtClean="0"/>
              <a:t> India </a:t>
            </a:r>
            <a:r>
              <a:rPr lang="pt-PT" baseline="0" dirty="0" err="1" smtClean="0"/>
              <a:t>and</a:t>
            </a:r>
            <a:r>
              <a:rPr lang="pt-PT" baseline="0" dirty="0" smtClean="0"/>
              <a:t> China. </a:t>
            </a:r>
          </a:p>
          <a:p>
            <a:r>
              <a:rPr lang="pt-PT" baseline="0" dirty="0" err="1" smtClean="0"/>
              <a:t>Only</a:t>
            </a:r>
            <a:r>
              <a:rPr lang="pt-PT" baseline="0" dirty="0" smtClean="0"/>
              <a:t> to </a:t>
            </a:r>
            <a:r>
              <a:rPr lang="pt-PT" baseline="0" dirty="0" err="1" smtClean="0"/>
              <a:t>have</a:t>
            </a:r>
            <a:r>
              <a:rPr lang="pt-PT" baseline="0" dirty="0" smtClean="0"/>
              <a:t> </a:t>
            </a:r>
            <a:r>
              <a:rPr lang="pt-PT" baseline="0" dirty="0" err="1" smtClean="0"/>
              <a:t>an</a:t>
            </a:r>
            <a:r>
              <a:rPr lang="pt-PT" baseline="0" dirty="0" smtClean="0"/>
              <a:t> </a:t>
            </a:r>
            <a:r>
              <a:rPr lang="pt-PT" baseline="0" dirty="0" err="1" smtClean="0"/>
              <a:t>idea</a:t>
            </a:r>
            <a:r>
              <a:rPr lang="pt-PT" baseline="0" dirty="0" smtClean="0"/>
              <a:t>, </a:t>
            </a:r>
            <a:r>
              <a:rPr lang="pt-PT" baseline="0" dirty="0" err="1" smtClean="0"/>
              <a:t>in</a:t>
            </a:r>
            <a:r>
              <a:rPr lang="pt-PT" baseline="0" dirty="0" smtClean="0"/>
              <a:t> </a:t>
            </a:r>
            <a:r>
              <a:rPr lang="pt-PT" baseline="0" dirty="0" err="1" smtClean="0"/>
              <a:t>India</a:t>
            </a:r>
            <a:r>
              <a:rPr lang="pt-PT" baseline="0" dirty="0" smtClean="0"/>
              <a:t> a </a:t>
            </a:r>
            <a:r>
              <a:rPr lang="pt-PT" baseline="0" dirty="0" err="1" smtClean="0"/>
              <a:t>new</a:t>
            </a:r>
            <a:r>
              <a:rPr lang="pt-PT" baseline="0" dirty="0" smtClean="0"/>
              <a:t> </a:t>
            </a:r>
            <a:r>
              <a:rPr lang="en-US" baseline="0" dirty="0" smtClean="0"/>
              <a:t>tube well is sunk every 6 seconds to collect water.</a:t>
            </a:r>
            <a:endParaRPr lang="en-US"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4</a:t>
            </a:fld>
            <a:endParaRPr lang="pt-PT"/>
          </a:p>
        </p:txBody>
      </p:sp>
    </p:spTree>
    <p:extLst>
      <p:ext uri="{BB962C8B-B14F-4D97-AF65-F5344CB8AC3E}">
        <p14:creationId xmlns:p14="http://schemas.microsoft.com/office/powerpoint/2010/main" val="3718988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noProof="0" dirty="0" smtClean="0"/>
              <a:t>The freshwater being increasingly used for purposes other than agriculture;</a:t>
            </a:r>
            <a:r>
              <a:rPr lang="en-GB" baseline="0" noProof="0" dirty="0" smtClean="0"/>
              <a:t> </a:t>
            </a:r>
            <a:r>
              <a:rPr lang="en-GB" noProof="0" dirty="0" smtClean="0"/>
              <a:t>the</a:t>
            </a:r>
            <a:r>
              <a:rPr lang="en-GB" baseline="0" noProof="0" dirty="0" smtClean="0"/>
              <a:t> groundwater overexploitation (causing water stocks depletion); and the high population density (causing extreme levels of contamination with pollutants and human wastes), are leading to a serious decrease in the water available for agriculture.</a:t>
            </a:r>
            <a:endParaRPr lang="en-GB" noProof="0"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5</a:t>
            </a:fld>
            <a:endParaRPr lang="pt-PT"/>
          </a:p>
        </p:txBody>
      </p:sp>
    </p:spTree>
    <p:extLst>
      <p:ext uri="{BB962C8B-B14F-4D97-AF65-F5344CB8AC3E}">
        <p14:creationId xmlns:p14="http://schemas.microsoft.com/office/powerpoint/2010/main" val="3795347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noProof="0" dirty="0" smtClean="0"/>
              <a:t>Not all farmed fields are irrigated, and agriculture</a:t>
            </a:r>
            <a:r>
              <a:rPr lang="en-US" baseline="0" noProof="0" dirty="0" smtClean="0"/>
              <a:t> is still only </a:t>
            </a:r>
            <a:r>
              <a:rPr lang="en-US" baseline="0" noProof="0" dirty="0" err="1" smtClean="0"/>
              <a:t>rainfed</a:t>
            </a:r>
            <a:r>
              <a:rPr lang="en-US" baseline="0" noProof="0" dirty="0" smtClean="0"/>
              <a:t> in large areas of the world, mainly in developing countries.</a:t>
            </a:r>
          </a:p>
          <a:p>
            <a:r>
              <a:rPr lang="en-US" baseline="0" noProof="0" dirty="0" smtClean="0"/>
              <a:t>For instance, in Sub-Saharan Africa, 95% of the agriculture is </a:t>
            </a:r>
            <a:r>
              <a:rPr lang="en-US" baseline="0" noProof="0" dirty="0" err="1" smtClean="0"/>
              <a:t>rainfed</a:t>
            </a:r>
            <a:r>
              <a:rPr lang="en-US" baseline="0" noProof="0" dirty="0" smtClean="0"/>
              <a:t>, in Latin America, 90%, in the Near East and North Africa, 75%, and so on.</a:t>
            </a:r>
            <a:endParaRPr lang="en-US" noProof="0"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6</a:t>
            </a:fld>
            <a:endParaRPr lang="pt-PT"/>
          </a:p>
        </p:txBody>
      </p:sp>
    </p:spTree>
    <p:extLst>
      <p:ext uri="{BB962C8B-B14F-4D97-AF65-F5344CB8AC3E}">
        <p14:creationId xmlns:p14="http://schemas.microsoft.com/office/powerpoint/2010/main" val="7462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err="1" smtClean="0"/>
              <a:t>Rainfed</a:t>
            </a:r>
            <a:r>
              <a:rPr lang="pt-PT" dirty="0" smtClean="0"/>
              <a:t> </a:t>
            </a:r>
            <a:r>
              <a:rPr lang="pt-PT" dirty="0" err="1" smtClean="0"/>
              <a:t>agriculture</a:t>
            </a:r>
            <a:r>
              <a:rPr lang="pt-PT" dirty="0" smtClean="0"/>
              <a:t> </a:t>
            </a:r>
            <a:r>
              <a:rPr lang="pt-PT" dirty="0" err="1" smtClean="0"/>
              <a:t>is</a:t>
            </a:r>
            <a:r>
              <a:rPr lang="pt-PT" baseline="0" dirty="0" smtClean="0"/>
              <a:t> </a:t>
            </a:r>
            <a:r>
              <a:rPr lang="pt-PT" baseline="0" dirty="0" err="1" smtClean="0"/>
              <a:t>dependent</a:t>
            </a:r>
            <a:r>
              <a:rPr lang="pt-PT" baseline="0" dirty="0" smtClean="0"/>
              <a:t> </a:t>
            </a:r>
            <a:r>
              <a:rPr lang="pt-PT" baseline="0" dirty="0" err="1" smtClean="0"/>
              <a:t>on</a:t>
            </a:r>
            <a:r>
              <a:rPr lang="pt-PT" baseline="0" dirty="0" smtClean="0"/>
              <a:t> </a:t>
            </a:r>
            <a:r>
              <a:rPr lang="pt-PT" baseline="0" dirty="0" err="1" smtClean="0"/>
              <a:t>the</a:t>
            </a:r>
            <a:r>
              <a:rPr lang="pt-PT" baseline="0" dirty="0" smtClean="0"/>
              <a:t> </a:t>
            </a:r>
            <a:r>
              <a:rPr lang="pt-PT" baseline="0" dirty="0" err="1" smtClean="0"/>
              <a:t>weather</a:t>
            </a:r>
            <a:r>
              <a:rPr lang="pt-PT" baseline="0" dirty="0" smtClean="0"/>
              <a:t> </a:t>
            </a:r>
            <a:r>
              <a:rPr lang="pt-PT" baseline="0" dirty="0" err="1" smtClean="0"/>
              <a:t>and</a:t>
            </a:r>
            <a:r>
              <a:rPr lang="pt-PT" baseline="0" dirty="0" smtClean="0"/>
              <a:t> </a:t>
            </a:r>
            <a:r>
              <a:rPr lang="pt-PT" baseline="0" dirty="0" err="1" smtClean="0"/>
              <a:t>consequently</a:t>
            </a:r>
            <a:r>
              <a:rPr lang="pt-PT" baseline="0" dirty="0" smtClean="0"/>
              <a:t> </a:t>
            </a:r>
            <a:r>
              <a:rPr lang="pt-PT" baseline="0" dirty="0" err="1" smtClean="0"/>
              <a:t>is</a:t>
            </a:r>
            <a:r>
              <a:rPr lang="pt-PT" baseline="0" dirty="0" smtClean="0"/>
              <a:t> </a:t>
            </a:r>
            <a:r>
              <a:rPr lang="pt-PT" baseline="0" dirty="0" err="1" smtClean="0"/>
              <a:t>very</a:t>
            </a:r>
            <a:r>
              <a:rPr lang="pt-PT" baseline="0" dirty="0" smtClean="0"/>
              <a:t> </a:t>
            </a:r>
            <a:r>
              <a:rPr lang="pt-PT" baseline="0" dirty="0" err="1" smtClean="0"/>
              <a:t>uncertain</a:t>
            </a:r>
            <a:r>
              <a:rPr lang="pt-PT" baseline="0" dirty="0" smtClean="0"/>
              <a:t>.</a:t>
            </a:r>
          </a:p>
          <a:p>
            <a:r>
              <a:rPr lang="en-US" baseline="0" dirty="0" smtClean="0"/>
              <a:t>Furthermore, it will be severely affected by climate change,  as drought periods in the mentioned regions are expected to become longer, more frequent and more severe.</a:t>
            </a:r>
            <a:endParaRPr lang="pt-PT" baseline="0" dirty="0" smtClean="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7</a:t>
            </a:fld>
            <a:endParaRPr lang="pt-PT"/>
          </a:p>
        </p:txBody>
      </p:sp>
    </p:spTree>
    <p:extLst>
      <p:ext uri="{BB962C8B-B14F-4D97-AF65-F5344CB8AC3E}">
        <p14:creationId xmlns:p14="http://schemas.microsoft.com/office/powerpoint/2010/main" val="3902887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err="1" smtClean="0"/>
              <a:t>One</a:t>
            </a:r>
            <a:r>
              <a:rPr lang="pt-PT" dirty="0" smtClean="0"/>
              <a:t> </a:t>
            </a:r>
            <a:r>
              <a:rPr lang="pt-PT" dirty="0" err="1" smtClean="0"/>
              <a:t>of</a:t>
            </a:r>
            <a:r>
              <a:rPr lang="pt-PT" dirty="0" smtClean="0"/>
              <a:t> </a:t>
            </a:r>
            <a:r>
              <a:rPr lang="pt-PT" dirty="0" err="1" smtClean="0"/>
              <a:t>the</a:t>
            </a:r>
            <a:r>
              <a:rPr lang="pt-PT" dirty="0" smtClean="0"/>
              <a:t> major </a:t>
            </a:r>
            <a:r>
              <a:rPr lang="pt-PT" dirty="0" err="1" smtClean="0"/>
              <a:t>current</a:t>
            </a:r>
            <a:r>
              <a:rPr lang="pt-PT" dirty="0" smtClean="0"/>
              <a:t> </a:t>
            </a:r>
            <a:r>
              <a:rPr lang="pt-PT" dirty="0" err="1" smtClean="0"/>
              <a:t>challenges</a:t>
            </a:r>
            <a:r>
              <a:rPr lang="pt-PT" dirty="0" smtClean="0"/>
              <a:t> in </a:t>
            </a:r>
            <a:r>
              <a:rPr lang="pt-PT" dirty="0" err="1" smtClean="0"/>
              <a:t>agriculture</a:t>
            </a:r>
            <a:r>
              <a:rPr lang="pt-PT" dirty="0" smtClean="0"/>
              <a:t> </a:t>
            </a:r>
            <a:r>
              <a:rPr lang="pt-PT" dirty="0" err="1" smtClean="0"/>
              <a:t>is</a:t>
            </a:r>
            <a:r>
              <a:rPr lang="pt-PT" dirty="0" smtClean="0"/>
              <a:t> to </a:t>
            </a:r>
            <a:r>
              <a:rPr lang="pt-PT" dirty="0" err="1" smtClean="0"/>
              <a:t>produce</a:t>
            </a:r>
            <a:r>
              <a:rPr lang="pt-PT" dirty="0" smtClean="0"/>
              <a:t> “more </a:t>
            </a:r>
            <a:r>
              <a:rPr lang="pt-PT" dirty="0" err="1" smtClean="0"/>
              <a:t>crop</a:t>
            </a:r>
            <a:r>
              <a:rPr lang="pt-PT" dirty="0" smtClean="0"/>
              <a:t> per </a:t>
            </a:r>
            <a:r>
              <a:rPr lang="pt-PT" dirty="0" err="1" smtClean="0"/>
              <a:t>drop</a:t>
            </a:r>
            <a:r>
              <a:rPr lang="pt-PT" dirty="0" smtClean="0"/>
              <a:t>”, </a:t>
            </a:r>
            <a:r>
              <a:rPr lang="pt-PT" dirty="0" err="1" smtClean="0"/>
              <a:t>this</a:t>
            </a:r>
            <a:r>
              <a:rPr lang="pt-PT" dirty="0" smtClean="0"/>
              <a:t> </a:t>
            </a:r>
            <a:r>
              <a:rPr lang="pt-PT" dirty="0" err="1" smtClean="0"/>
              <a:t>is</a:t>
            </a:r>
            <a:r>
              <a:rPr lang="pt-PT" dirty="0" smtClean="0"/>
              <a:t> to </a:t>
            </a:r>
            <a:r>
              <a:rPr lang="pt-PT" dirty="0" err="1" smtClean="0"/>
              <a:t>produce</a:t>
            </a:r>
            <a:r>
              <a:rPr lang="pt-PT" dirty="0" smtClean="0"/>
              <a:t> more </a:t>
            </a:r>
            <a:r>
              <a:rPr lang="pt-PT" dirty="0" err="1" smtClean="0"/>
              <a:t>crop</a:t>
            </a:r>
            <a:r>
              <a:rPr lang="pt-PT" dirty="0" smtClean="0"/>
              <a:t> </a:t>
            </a:r>
            <a:r>
              <a:rPr lang="pt-PT" dirty="0" err="1" smtClean="0"/>
              <a:t>food</a:t>
            </a:r>
            <a:r>
              <a:rPr lang="pt-PT" dirty="0" smtClean="0"/>
              <a:t> </a:t>
            </a:r>
            <a:r>
              <a:rPr lang="pt-PT" dirty="0" err="1" smtClean="0"/>
              <a:t>with</a:t>
            </a:r>
            <a:r>
              <a:rPr lang="pt-PT" dirty="0" smtClean="0"/>
              <a:t> </a:t>
            </a:r>
            <a:r>
              <a:rPr lang="pt-PT" dirty="0" err="1" smtClean="0"/>
              <a:t>less</a:t>
            </a:r>
            <a:r>
              <a:rPr lang="pt-PT" dirty="0" smtClean="0"/>
              <a:t> </a:t>
            </a:r>
            <a:r>
              <a:rPr lang="pt-PT" dirty="0" err="1" smtClean="0"/>
              <a:t>water</a:t>
            </a:r>
            <a:r>
              <a:rPr lang="pt-PT" dirty="0" smtClean="0"/>
              <a:t>.</a:t>
            </a:r>
          </a:p>
          <a:p>
            <a:r>
              <a:rPr lang="pt-PT" baseline="0" dirty="0" smtClean="0"/>
              <a:t>In </a:t>
            </a:r>
            <a:r>
              <a:rPr lang="pt-PT" baseline="0" dirty="0" err="1" smtClean="0"/>
              <a:t>order</a:t>
            </a:r>
            <a:r>
              <a:rPr lang="pt-PT" baseline="0" dirty="0" smtClean="0"/>
              <a:t> to do </a:t>
            </a:r>
            <a:r>
              <a:rPr lang="pt-PT" baseline="0" dirty="0" err="1" smtClean="0"/>
              <a:t>this</a:t>
            </a:r>
            <a:r>
              <a:rPr lang="pt-PT" baseline="0" dirty="0" smtClean="0"/>
              <a:t>, </a:t>
            </a:r>
            <a:r>
              <a:rPr lang="pt-PT" baseline="0" dirty="0" err="1" smtClean="0"/>
              <a:t>we</a:t>
            </a:r>
            <a:r>
              <a:rPr lang="pt-PT" baseline="0" dirty="0" smtClean="0"/>
              <a:t> </a:t>
            </a:r>
            <a:r>
              <a:rPr lang="pt-PT" baseline="0" dirty="0" err="1" smtClean="0"/>
              <a:t>need</a:t>
            </a:r>
            <a:r>
              <a:rPr lang="pt-PT" baseline="0" dirty="0" smtClean="0"/>
              <a:t> </a:t>
            </a:r>
            <a:r>
              <a:rPr lang="pt-PT" baseline="0" dirty="0" err="1" smtClean="0"/>
              <a:t>crops</a:t>
            </a:r>
            <a:r>
              <a:rPr lang="pt-PT" baseline="0" dirty="0" smtClean="0"/>
              <a:t> </a:t>
            </a:r>
            <a:r>
              <a:rPr lang="pt-PT" baseline="0" dirty="0" err="1" smtClean="0"/>
              <a:t>that</a:t>
            </a:r>
            <a:r>
              <a:rPr lang="pt-PT" baseline="0" dirty="0" smtClean="0"/>
              <a:t> are more </a:t>
            </a:r>
            <a:r>
              <a:rPr lang="pt-PT" baseline="0" dirty="0" err="1" smtClean="0"/>
              <a:t>efficient</a:t>
            </a:r>
            <a:r>
              <a:rPr lang="pt-PT" baseline="0" dirty="0" smtClean="0"/>
              <a:t> in </a:t>
            </a:r>
            <a:r>
              <a:rPr lang="pt-PT" baseline="0" dirty="0" err="1" smtClean="0"/>
              <a:t>the</a:t>
            </a:r>
            <a:r>
              <a:rPr lang="pt-PT" baseline="0" dirty="0" smtClean="0"/>
              <a:t> use </a:t>
            </a:r>
            <a:r>
              <a:rPr lang="pt-PT" baseline="0" dirty="0" err="1" smtClean="0"/>
              <a:t>of</a:t>
            </a:r>
            <a:r>
              <a:rPr lang="pt-PT" baseline="0" dirty="0" smtClean="0"/>
              <a:t> </a:t>
            </a:r>
            <a:r>
              <a:rPr lang="pt-PT" baseline="0" dirty="0" err="1" smtClean="0"/>
              <a:t>water</a:t>
            </a:r>
            <a:r>
              <a:rPr lang="pt-PT" baseline="0" dirty="0" smtClean="0"/>
              <a:t> </a:t>
            </a:r>
            <a:r>
              <a:rPr lang="pt-PT" baseline="0" dirty="0" err="1" smtClean="0"/>
              <a:t>and</a:t>
            </a:r>
            <a:r>
              <a:rPr lang="pt-PT" baseline="0" dirty="0" smtClean="0"/>
              <a:t> </a:t>
            </a:r>
            <a:r>
              <a:rPr lang="pt-PT" baseline="0" dirty="0" err="1" smtClean="0"/>
              <a:t>crops</a:t>
            </a:r>
            <a:r>
              <a:rPr lang="pt-PT" baseline="0" dirty="0" smtClean="0"/>
              <a:t> </a:t>
            </a:r>
            <a:r>
              <a:rPr lang="pt-PT" baseline="0" dirty="0" err="1" smtClean="0"/>
              <a:t>that</a:t>
            </a:r>
            <a:r>
              <a:rPr lang="pt-PT" baseline="0" dirty="0" smtClean="0"/>
              <a:t> can endure </a:t>
            </a:r>
            <a:r>
              <a:rPr lang="pt-PT" baseline="0" dirty="0" err="1" smtClean="0"/>
              <a:t>periods</a:t>
            </a:r>
            <a:r>
              <a:rPr lang="pt-PT" baseline="0" dirty="0" smtClean="0"/>
              <a:t> </a:t>
            </a:r>
            <a:r>
              <a:rPr lang="pt-PT" baseline="0" dirty="0" err="1" smtClean="0"/>
              <a:t>without</a:t>
            </a:r>
            <a:r>
              <a:rPr lang="pt-PT" baseline="0" dirty="0" smtClean="0"/>
              <a:t> </a:t>
            </a:r>
            <a:r>
              <a:rPr lang="pt-PT" baseline="0" dirty="0" err="1" smtClean="0"/>
              <a:t>water</a:t>
            </a:r>
            <a:r>
              <a:rPr lang="pt-PT" baseline="0" dirty="0" smtClean="0"/>
              <a:t>.</a:t>
            </a:r>
          </a:p>
          <a:p>
            <a:endParaRPr lang="pt-PT" baseline="0" dirty="0" smtClean="0"/>
          </a:p>
          <a:p>
            <a:endParaRPr lang="pt-PT" baseline="0" dirty="0" smtClean="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8</a:t>
            </a:fld>
            <a:endParaRPr lang="pt-PT"/>
          </a:p>
        </p:txBody>
      </p:sp>
    </p:spTree>
    <p:extLst>
      <p:ext uri="{BB962C8B-B14F-4D97-AF65-F5344CB8AC3E}">
        <p14:creationId xmlns:p14="http://schemas.microsoft.com/office/powerpoint/2010/main" val="1043284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err="1" smtClean="0"/>
              <a:t>There</a:t>
            </a:r>
            <a:r>
              <a:rPr lang="pt-PT" dirty="0" smtClean="0"/>
              <a:t> are </a:t>
            </a:r>
            <a:r>
              <a:rPr lang="pt-PT" dirty="0" err="1" smtClean="0"/>
              <a:t>many</a:t>
            </a:r>
            <a:r>
              <a:rPr lang="pt-PT" dirty="0" smtClean="0"/>
              <a:t> </a:t>
            </a:r>
            <a:r>
              <a:rPr lang="pt-PT" dirty="0" err="1" smtClean="0"/>
              <a:t>plants</a:t>
            </a:r>
            <a:r>
              <a:rPr lang="pt-PT" dirty="0" smtClean="0"/>
              <a:t> </a:t>
            </a:r>
            <a:r>
              <a:rPr lang="pt-PT" dirty="0" err="1" smtClean="0"/>
              <a:t>that</a:t>
            </a:r>
            <a:r>
              <a:rPr lang="pt-PT" dirty="0" smtClean="0"/>
              <a:t> are</a:t>
            </a:r>
            <a:r>
              <a:rPr lang="pt-PT" baseline="0" dirty="0" smtClean="0"/>
              <a:t> </a:t>
            </a:r>
            <a:r>
              <a:rPr lang="pt-PT" baseline="0" dirty="0" err="1" smtClean="0"/>
              <a:t>naturaly</a:t>
            </a:r>
            <a:r>
              <a:rPr lang="pt-PT" baseline="0" dirty="0" smtClean="0"/>
              <a:t> </a:t>
            </a:r>
            <a:r>
              <a:rPr lang="pt-PT" baseline="0" dirty="0" err="1" smtClean="0"/>
              <a:t>tolerant</a:t>
            </a:r>
            <a:r>
              <a:rPr lang="pt-PT" baseline="0" dirty="0" smtClean="0"/>
              <a:t> to </a:t>
            </a:r>
            <a:r>
              <a:rPr lang="pt-PT" baseline="0" dirty="0" err="1" smtClean="0"/>
              <a:t>drought</a:t>
            </a:r>
            <a:r>
              <a:rPr lang="pt-PT" baseline="0" dirty="0" smtClean="0"/>
              <a:t>, </a:t>
            </a:r>
            <a:r>
              <a:rPr lang="pt-PT" baseline="0" dirty="0" err="1" smtClean="0"/>
              <a:t>and</a:t>
            </a:r>
            <a:r>
              <a:rPr lang="pt-PT" baseline="0" dirty="0" smtClean="0"/>
              <a:t> some, </a:t>
            </a:r>
            <a:r>
              <a:rPr lang="pt-PT" baseline="0" dirty="0" err="1" smtClean="0"/>
              <a:t>such</a:t>
            </a:r>
            <a:r>
              <a:rPr lang="pt-PT" baseline="0" dirty="0" smtClean="0"/>
              <a:t> as </a:t>
            </a:r>
            <a:r>
              <a:rPr lang="pt-PT" baseline="0" dirty="0" err="1" smtClean="0"/>
              <a:t>the</a:t>
            </a:r>
            <a:r>
              <a:rPr lang="pt-PT" baseline="0" dirty="0" smtClean="0"/>
              <a:t> </a:t>
            </a:r>
            <a:r>
              <a:rPr lang="pt-PT" baseline="0" dirty="0" err="1" smtClean="0"/>
              <a:t>resurrection</a:t>
            </a:r>
            <a:r>
              <a:rPr lang="pt-PT" baseline="0" dirty="0" smtClean="0"/>
              <a:t> </a:t>
            </a:r>
            <a:r>
              <a:rPr lang="pt-PT" baseline="0" dirty="0" err="1" smtClean="0"/>
              <a:t>plants</a:t>
            </a:r>
            <a:r>
              <a:rPr lang="pt-PT" baseline="0" dirty="0" smtClean="0"/>
              <a:t>, can </a:t>
            </a:r>
            <a:r>
              <a:rPr lang="pt-PT" baseline="0" dirty="0" err="1" smtClean="0"/>
              <a:t>even</a:t>
            </a:r>
            <a:r>
              <a:rPr lang="pt-PT" baseline="0" dirty="0" smtClean="0"/>
              <a:t> </a:t>
            </a:r>
            <a:r>
              <a:rPr lang="pt-PT" baseline="0" dirty="0" err="1" smtClean="0"/>
              <a:t>withstant</a:t>
            </a:r>
            <a:r>
              <a:rPr lang="pt-PT" baseline="0" dirty="0" smtClean="0"/>
              <a:t> total </a:t>
            </a:r>
            <a:r>
              <a:rPr lang="pt-PT" baseline="0" dirty="0" err="1" smtClean="0"/>
              <a:t>desiccation</a:t>
            </a:r>
            <a:r>
              <a:rPr lang="pt-PT" baseline="0" dirty="0" smtClean="0"/>
              <a:t> </a:t>
            </a:r>
            <a:r>
              <a:rPr lang="pt-PT" baseline="0" dirty="0" err="1" smtClean="0"/>
              <a:t>and</a:t>
            </a:r>
            <a:r>
              <a:rPr lang="pt-PT" baseline="0" dirty="0" smtClean="0"/>
              <a:t> </a:t>
            </a:r>
            <a:r>
              <a:rPr lang="pt-PT" baseline="0" dirty="0" err="1" smtClean="0"/>
              <a:t>recover</a:t>
            </a:r>
            <a:r>
              <a:rPr lang="pt-PT" baseline="0" dirty="0" smtClean="0"/>
              <a:t> </a:t>
            </a:r>
            <a:r>
              <a:rPr lang="pt-PT" baseline="0" dirty="0" err="1" smtClean="0"/>
              <a:t>completely</a:t>
            </a:r>
            <a:r>
              <a:rPr lang="pt-PT" baseline="0" dirty="0" smtClean="0"/>
              <a:t> </a:t>
            </a:r>
            <a:r>
              <a:rPr lang="pt-PT" baseline="0" dirty="0" err="1" smtClean="0"/>
              <a:t>after</a:t>
            </a:r>
            <a:r>
              <a:rPr lang="pt-PT" baseline="0" dirty="0" smtClean="0"/>
              <a:t> </a:t>
            </a:r>
            <a:r>
              <a:rPr lang="pt-PT" baseline="0" dirty="0" err="1" smtClean="0"/>
              <a:t>being</a:t>
            </a:r>
            <a:r>
              <a:rPr lang="pt-PT" baseline="0" dirty="0" smtClean="0"/>
              <a:t> </a:t>
            </a:r>
            <a:r>
              <a:rPr lang="pt-PT" baseline="0" dirty="0" err="1" smtClean="0"/>
              <a:t>watered</a:t>
            </a:r>
            <a:r>
              <a:rPr lang="pt-PT" baseline="0" dirty="0" smtClean="0"/>
              <a:t> </a:t>
            </a:r>
            <a:r>
              <a:rPr lang="pt-PT" baseline="0" dirty="0" err="1" smtClean="0"/>
              <a:t>again</a:t>
            </a:r>
            <a:r>
              <a:rPr lang="pt-PT" baseline="0" dirty="0" smtClean="0"/>
              <a:t>.</a:t>
            </a:r>
            <a:endParaRPr lang="en-US"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9</a:t>
            </a:fld>
            <a:endParaRPr lang="pt-PT"/>
          </a:p>
        </p:txBody>
      </p:sp>
    </p:spTree>
    <p:extLst>
      <p:ext uri="{BB962C8B-B14F-4D97-AF65-F5344CB8AC3E}">
        <p14:creationId xmlns:p14="http://schemas.microsoft.com/office/powerpoint/2010/main" val="1893941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err="1" smtClean="0"/>
              <a:t>Plants</a:t>
            </a:r>
            <a:r>
              <a:rPr lang="pt-PT" dirty="0" smtClean="0"/>
              <a:t> </a:t>
            </a:r>
            <a:r>
              <a:rPr lang="pt-PT" baseline="0" dirty="0" err="1" smtClean="0"/>
              <a:t>have</a:t>
            </a:r>
            <a:r>
              <a:rPr lang="pt-PT" baseline="0" dirty="0" smtClean="0"/>
              <a:t> </a:t>
            </a:r>
            <a:r>
              <a:rPr lang="pt-PT" baseline="0" dirty="0" err="1" smtClean="0"/>
              <a:t>different</a:t>
            </a:r>
            <a:r>
              <a:rPr lang="pt-PT" baseline="0" dirty="0" smtClean="0"/>
              <a:t> </a:t>
            </a:r>
            <a:r>
              <a:rPr lang="pt-PT" baseline="0" dirty="0" err="1" smtClean="0"/>
              <a:t>mechanisms</a:t>
            </a:r>
            <a:r>
              <a:rPr lang="pt-PT" baseline="0" dirty="0" smtClean="0"/>
              <a:t> to </a:t>
            </a:r>
            <a:r>
              <a:rPr lang="pt-PT" baseline="0" dirty="0" err="1" smtClean="0"/>
              <a:t>avoid</a:t>
            </a:r>
            <a:r>
              <a:rPr lang="pt-PT" baseline="0" dirty="0" smtClean="0"/>
              <a:t> </a:t>
            </a:r>
            <a:r>
              <a:rPr lang="pt-PT" baseline="0" dirty="0" err="1" smtClean="0"/>
              <a:t>water</a:t>
            </a:r>
            <a:r>
              <a:rPr lang="pt-PT" baseline="0" dirty="0" smtClean="0"/>
              <a:t> </a:t>
            </a:r>
            <a:r>
              <a:rPr lang="pt-PT" baseline="0" dirty="0" err="1" smtClean="0"/>
              <a:t>shortage</a:t>
            </a:r>
            <a:r>
              <a:rPr lang="pt-PT" baseline="0" dirty="0" smtClean="0"/>
              <a:t>, </a:t>
            </a:r>
            <a:r>
              <a:rPr lang="pt-PT" baseline="0" dirty="0" err="1" smtClean="0"/>
              <a:t>such</a:t>
            </a:r>
            <a:r>
              <a:rPr lang="pt-PT" baseline="0" dirty="0" smtClean="0"/>
              <a:t> as:</a:t>
            </a:r>
          </a:p>
          <a:p>
            <a:pPr marL="171450" indent="-171450">
              <a:buFontTx/>
              <a:buChar char="-"/>
            </a:pPr>
            <a:r>
              <a:rPr lang="pt-PT" baseline="0" dirty="0" err="1" smtClean="0"/>
              <a:t>Developing</a:t>
            </a:r>
            <a:r>
              <a:rPr lang="pt-PT" baseline="0" dirty="0" smtClean="0"/>
              <a:t> </a:t>
            </a:r>
            <a:r>
              <a:rPr lang="pt-PT" baseline="0" dirty="0" err="1" smtClean="0"/>
              <a:t>an</a:t>
            </a:r>
            <a:r>
              <a:rPr lang="pt-PT" baseline="0" dirty="0" smtClean="0"/>
              <a:t> </a:t>
            </a:r>
            <a:r>
              <a:rPr lang="pt-PT" baseline="0" dirty="0" err="1" smtClean="0"/>
              <a:t>extensive</a:t>
            </a:r>
            <a:r>
              <a:rPr lang="pt-PT" baseline="0" dirty="0" smtClean="0"/>
              <a:t> </a:t>
            </a:r>
            <a:r>
              <a:rPr lang="pt-PT" baseline="0" dirty="0" err="1" smtClean="0"/>
              <a:t>root</a:t>
            </a:r>
            <a:r>
              <a:rPr lang="pt-PT" baseline="0" dirty="0" smtClean="0"/>
              <a:t> </a:t>
            </a:r>
            <a:r>
              <a:rPr lang="pt-PT" baseline="0" dirty="0" err="1" smtClean="0"/>
              <a:t>system</a:t>
            </a:r>
            <a:r>
              <a:rPr lang="pt-PT" baseline="0" dirty="0" smtClean="0"/>
              <a:t> to </a:t>
            </a:r>
            <a:r>
              <a:rPr lang="pt-PT" baseline="0" dirty="0" err="1" smtClean="0"/>
              <a:t>be</a:t>
            </a:r>
            <a:r>
              <a:rPr lang="pt-PT" baseline="0" dirty="0" smtClean="0"/>
              <a:t> </a:t>
            </a:r>
            <a:r>
              <a:rPr lang="pt-PT" baseline="0" dirty="0" err="1" smtClean="0"/>
              <a:t>able</a:t>
            </a:r>
            <a:r>
              <a:rPr lang="pt-PT" baseline="0" dirty="0" smtClean="0"/>
              <a:t> to </a:t>
            </a:r>
            <a:r>
              <a:rPr lang="pt-PT" baseline="0" dirty="0" err="1" smtClean="0"/>
              <a:t>reach</a:t>
            </a:r>
            <a:r>
              <a:rPr lang="pt-PT" baseline="0" dirty="0" smtClean="0"/>
              <a:t> </a:t>
            </a:r>
            <a:r>
              <a:rPr lang="pt-PT" baseline="0" dirty="0" err="1" smtClean="0"/>
              <a:t>water</a:t>
            </a:r>
            <a:r>
              <a:rPr lang="pt-PT" baseline="0" dirty="0" smtClean="0"/>
              <a:t> </a:t>
            </a:r>
            <a:r>
              <a:rPr lang="pt-PT" baseline="0" dirty="0" err="1" smtClean="0"/>
              <a:t>deeper</a:t>
            </a:r>
            <a:r>
              <a:rPr lang="pt-PT" baseline="0" dirty="0" smtClean="0"/>
              <a:t> in </a:t>
            </a:r>
            <a:r>
              <a:rPr lang="pt-PT" baseline="0" dirty="0" err="1" smtClean="0"/>
              <a:t>the</a:t>
            </a:r>
            <a:r>
              <a:rPr lang="pt-PT" baseline="0" dirty="0" smtClean="0"/>
              <a:t> </a:t>
            </a:r>
            <a:r>
              <a:rPr lang="pt-PT" baseline="0" dirty="0" err="1" smtClean="0"/>
              <a:t>ground</a:t>
            </a:r>
            <a:r>
              <a:rPr lang="pt-PT" baseline="0" dirty="0" smtClean="0"/>
              <a:t> , </a:t>
            </a:r>
            <a:r>
              <a:rPr lang="pt-PT" baseline="0" dirty="0" err="1" smtClean="0"/>
              <a:t>or</a:t>
            </a:r>
            <a:r>
              <a:rPr lang="pt-PT" baseline="0" dirty="0" smtClean="0"/>
              <a:t> </a:t>
            </a:r>
            <a:r>
              <a:rPr lang="pt-PT" baseline="0" dirty="0" err="1" smtClean="0"/>
              <a:t>having</a:t>
            </a:r>
            <a:r>
              <a:rPr lang="pt-PT" baseline="0" dirty="0" smtClean="0"/>
              <a:t> </a:t>
            </a:r>
            <a:r>
              <a:rPr lang="pt-PT" baseline="0" dirty="0" err="1" smtClean="0"/>
              <a:t>earlier</a:t>
            </a:r>
            <a:r>
              <a:rPr lang="pt-PT" baseline="0" dirty="0" smtClean="0"/>
              <a:t> </a:t>
            </a:r>
            <a:r>
              <a:rPr lang="pt-PT" baseline="0" dirty="0" err="1" smtClean="0"/>
              <a:t>reproduction</a:t>
            </a:r>
            <a:r>
              <a:rPr lang="pt-PT" baseline="0" dirty="0" smtClean="0"/>
              <a:t> </a:t>
            </a:r>
            <a:r>
              <a:rPr lang="pt-PT" baseline="0" dirty="0" err="1" smtClean="0"/>
              <a:t>to</a:t>
            </a:r>
            <a:r>
              <a:rPr lang="pt-PT" baseline="0" dirty="0" smtClean="0"/>
              <a:t> </a:t>
            </a:r>
            <a:r>
              <a:rPr lang="pt-PT" baseline="0" dirty="0" err="1" smtClean="0"/>
              <a:t>ensure</a:t>
            </a:r>
            <a:r>
              <a:rPr lang="pt-PT" baseline="0" dirty="0" smtClean="0"/>
              <a:t> </a:t>
            </a:r>
            <a:r>
              <a:rPr lang="pt-PT" baseline="0" dirty="0" err="1" smtClean="0"/>
              <a:t>seed</a:t>
            </a:r>
            <a:r>
              <a:rPr lang="pt-PT" baseline="0" dirty="0" smtClean="0"/>
              <a:t> </a:t>
            </a:r>
            <a:r>
              <a:rPr lang="pt-PT" baseline="0" dirty="0" err="1" smtClean="0"/>
              <a:t>set</a:t>
            </a:r>
            <a:r>
              <a:rPr lang="pt-PT" baseline="0" dirty="0" smtClean="0"/>
              <a:t> </a:t>
            </a:r>
            <a:r>
              <a:rPr lang="pt-PT" baseline="0" dirty="0" err="1" smtClean="0"/>
              <a:t>before</a:t>
            </a:r>
            <a:r>
              <a:rPr lang="pt-PT" baseline="0" dirty="0" smtClean="0"/>
              <a:t> </a:t>
            </a:r>
            <a:r>
              <a:rPr lang="pt-PT" baseline="0" dirty="0" err="1" smtClean="0"/>
              <a:t>the</a:t>
            </a:r>
            <a:r>
              <a:rPr lang="pt-PT" baseline="0" dirty="0" smtClean="0"/>
              <a:t> </a:t>
            </a:r>
            <a:r>
              <a:rPr lang="pt-PT" baseline="0" dirty="0" err="1" smtClean="0"/>
              <a:t>drought</a:t>
            </a:r>
            <a:r>
              <a:rPr lang="pt-PT" baseline="0" dirty="0" smtClean="0"/>
              <a:t> </a:t>
            </a:r>
            <a:r>
              <a:rPr lang="pt-PT" baseline="0" dirty="0" err="1" smtClean="0"/>
              <a:t>season</a:t>
            </a:r>
            <a:r>
              <a:rPr lang="pt-PT" baseline="0" dirty="0" smtClean="0"/>
              <a:t> </a:t>
            </a:r>
            <a:r>
              <a:rPr lang="pt-PT" baseline="0" dirty="0" err="1" smtClean="0"/>
              <a:t>arrives</a:t>
            </a:r>
            <a:r>
              <a:rPr lang="pt-PT" baseline="0" dirty="0" smtClean="0"/>
              <a:t>.</a:t>
            </a:r>
          </a:p>
          <a:p>
            <a:pPr marL="171450" indent="-171450">
              <a:buFontTx/>
              <a:buChar char="-"/>
            </a:pPr>
            <a:r>
              <a:rPr lang="pt-PT" baseline="0" dirty="0" err="1" smtClean="0"/>
              <a:t>Producing</a:t>
            </a:r>
            <a:r>
              <a:rPr lang="pt-PT" baseline="0" dirty="0" smtClean="0"/>
              <a:t> </a:t>
            </a:r>
            <a:r>
              <a:rPr lang="pt-PT" baseline="0" dirty="0" err="1" smtClean="0"/>
              <a:t>cellular</a:t>
            </a:r>
            <a:r>
              <a:rPr lang="pt-PT" baseline="0" dirty="0" smtClean="0"/>
              <a:t> </a:t>
            </a:r>
            <a:r>
              <a:rPr lang="pt-PT" baseline="0" dirty="0" err="1" smtClean="0"/>
              <a:t>protectants</a:t>
            </a:r>
            <a:r>
              <a:rPr lang="pt-PT" baseline="0" dirty="0" smtClean="0"/>
              <a:t> </a:t>
            </a:r>
            <a:r>
              <a:rPr lang="pt-PT" baseline="0" dirty="0" err="1" smtClean="0"/>
              <a:t>that</a:t>
            </a:r>
            <a:r>
              <a:rPr lang="pt-PT" baseline="0" dirty="0" smtClean="0"/>
              <a:t> </a:t>
            </a:r>
            <a:r>
              <a:rPr lang="pt-PT" baseline="0" dirty="0" err="1" smtClean="0"/>
              <a:t>avoid</a:t>
            </a:r>
            <a:r>
              <a:rPr lang="pt-PT" baseline="0" dirty="0" smtClean="0"/>
              <a:t> </a:t>
            </a:r>
            <a:r>
              <a:rPr lang="pt-PT" baseline="0" dirty="0" err="1" smtClean="0"/>
              <a:t>cell</a:t>
            </a:r>
            <a:r>
              <a:rPr lang="pt-PT" baseline="0" dirty="0" smtClean="0"/>
              <a:t> </a:t>
            </a:r>
            <a:r>
              <a:rPr lang="pt-PT" baseline="0" dirty="0" err="1" smtClean="0"/>
              <a:t>damage</a:t>
            </a:r>
            <a:r>
              <a:rPr lang="pt-PT" baseline="0" dirty="0" smtClean="0"/>
              <a:t> </a:t>
            </a:r>
            <a:r>
              <a:rPr lang="pt-PT" baseline="0" dirty="0" err="1" smtClean="0"/>
              <a:t>under</a:t>
            </a:r>
            <a:r>
              <a:rPr lang="pt-PT" baseline="0" dirty="0" smtClean="0"/>
              <a:t> </a:t>
            </a:r>
            <a:r>
              <a:rPr lang="pt-PT" baseline="0" dirty="0" err="1" smtClean="0"/>
              <a:t>severe</a:t>
            </a:r>
            <a:r>
              <a:rPr lang="pt-PT" baseline="0" dirty="0" smtClean="0"/>
              <a:t> </a:t>
            </a:r>
            <a:r>
              <a:rPr lang="pt-PT" baseline="0" dirty="0" err="1" smtClean="0"/>
              <a:t>drought</a:t>
            </a:r>
            <a:r>
              <a:rPr lang="pt-PT" baseline="0" dirty="0" smtClean="0"/>
              <a:t> </a:t>
            </a:r>
            <a:r>
              <a:rPr lang="pt-PT" baseline="0" dirty="0" err="1" smtClean="0"/>
              <a:t>thus</a:t>
            </a:r>
            <a:r>
              <a:rPr lang="pt-PT" baseline="0" dirty="0" smtClean="0"/>
              <a:t> </a:t>
            </a:r>
            <a:r>
              <a:rPr lang="pt-PT" baseline="0" dirty="0" err="1" smtClean="0"/>
              <a:t>becoming</a:t>
            </a:r>
            <a:r>
              <a:rPr lang="pt-PT" baseline="0" dirty="0" smtClean="0"/>
              <a:t> </a:t>
            </a:r>
            <a:r>
              <a:rPr lang="pt-PT" baseline="0" dirty="0" err="1" smtClean="0"/>
              <a:t>able</a:t>
            </a:r>
            <a:r>
              <a:rPr lang="pt-PT" baseline="0" dirty="0" smtClean="0"/>
              <a:t> to </a:t>
            </a:r>
            <a:r>
              <a:rPr lang="pt-PT" baseline="0" dirty="0" err="1" smtClean="0"/>
              <a:t>tolerate</a:t>
            </a:r>
            <a:r>
              <a:rPr lang="pt-PT" baseline="0" dirty="0" smtClean="0"/>
              <a:t> </a:t>
            </a:r>
            <a:r>
              <a:rPr lang="pt-PT" baseline="0" dirty="0" err="1" smtClean="0"/>
              <a:t>drought</a:t>
            </a:r>
            <a:r>
              <a:rPr lang="pt-PT" baseline="0" dirty="0" smtClean="0"/>
              <a:t>.</a:t>
            </a:r>
          </a:p>
          <a:p>
            <a:pPr marL="0" indent="0">
              <a:buFontTx/>
              <a:buNone/>
            </a:pPr>
            <a:r>
              <a:rPr lang="pt-PT" baseline="0" dirty="0" err="1" smtClean="0"/>
              <a:t>It</a:t>
            </a:r>
            <a:r>
              <a:rPr lang="pt-PT" baseline="0" dirty="0" smtClean="0"/>
              <a:t> </a:t>
            </a:r>
            <a:r>
              <a:rPr lang="pt-PT" baseline="0" dirty="0" err="1" smtClean="0"/>
              <a:t>is</a:t>
            </a:r>
            <a:r>
              <a:rPr lang="pt-PT" baseline="0" dirty="0" smtClean="0"/>
              <a:t> </a:t>
            </a:r>
            <a:r>
              <a:rPr lang="pt-PT" baseline="0" dirty="0" err="1" smtClean="0"/>
              <a:t>important</a:t>
            </a:r>
            <a:r>
              <a:rPr lang="pt-PT" baseline="0" dirty="0" smtClean="0"/>
              <a:t> to </a:t>
            </a:r>
            <a:r>
              <a:rPr lang="pt-PT" baseline="0" dirty="0" err="1" smtClean="0"/>
              <a:t>study</a:t>
            </a:r>
            <a:r>
              <a:rPr lang="pt-PT" baseline="0" dirty="0" smtClean="0"/>
              <a:t> </a:t>
            </a:r>
            <a:r>
              <a:rPr lang="pt-PT" baseline="0" dirty="0" err="1" smtClean="0"/>
              <a:t>and</a:t>
            </a:r>
            <a:r>
              <a:rPr lang="pt-PT" baseline="0" dirty="0" smtClean="0"/>
              <a:t> </a:t>
            </a:r>
            <a:r>
              <a:rPr lang="pt-PT" baseline="0" dirty="0" err="1" smtClean="0"/>
              <a:t>understand</a:t>
            </a:r>
            <a:r>
              <a:rPr lang="pt-PT" baseline="0" dirty="0" smtClean="0"/>
              <a:t> </a:t>
            </a:r>
            <a:r>
              <a:rPr lang="pt-PT" baseline="0" dirty="0" err="1" smtClean="0"/>
              <a:t>these</a:t>
            </a:r>
            <a:r>
              <a:rPr lang="pt-PT" baseline="0" dirty="0" smtClean="0"/>
              <a:t> </a:t>
            </a:r>
            <a:r>
              <a:rPr lang="pt-PT" baseline="0" dirty="0" err="1" smtClean="0"/>
              <a:t>mechanisms</a:t>
            </a:r>
            <a:r>
              <a:rPr lang="pt-PT" baseline="0" dirty="0" smtClean="0"/>
              <a:t> in </a:t>
            </a:r>
            <a:r>
              <a:rPr lang="pt-PT" baseline="0" dirty="0" err="1" smtClean="0"/>
              <a:t>order</a:t>
            </a:r>
            <a:r>
              <a:rPr lang="pt-PT" baseline="0" dirty="0" smtClean="0"/>
              <a:t> to </a:t>
            </a:r>
            <a:r>
              <a:rPr lang="pt-PT" baseline="0" dirty="0" err="1" smtClean="0"/>
              <a:t>be</a:t>
            </a:r>
            <a:r>
              <a:rPr lang="pt-PT" baseline="0" dirty="0" smtClean="0"/>
              <a:t> </a:t>
            </a:r>
            <a:r>
              <a:rPr lang="pt-PT" baseline="0" dirty="0" err="1" smtClean="0"/>
              <a:t>able</a:t>
            </a:r>
            <a:r>
              <a:rPr lang="pt-PT" baseline="0" dirty="0" smtClean="0"/>
              <a:t> to </a:t>
            </a:r>
            <a:r>
              <a:rPr lang="pt-PT" baseline="0" dirty="0" err="1" smtClean="0"/>
              <a:t>transfer</a:t>
            </a:r>
            <a:r>
              <a:rPr lang="pt-PT" baseline="0" dirty="0" smtClean="0"/>
              <a:t> </a:t>
            </a:r>
            <a:r>
              <a:rPr lang="pt-PT" baseline="0" dirty="0" err="1" smtClean="0"/>
              <a:t>them</a:t>
            </a:r>
            <a:r>
              <a:rPr lang="pt-PT" baseline="0" dirty="0" smtClean="0"/>
              <a:t> to </a:t>
            </a:r>
            <a:r>
              <a:rPr lang="pt-PT" baseline="0" dirty="0" err="1" smtClean="0"/>
              <a:t>drought-sensitive</a:t>
            </a:r>
            <a:r>
              <a:rPr lang="pt-PT" baseline="0" dirty="0" smtClean="0"/>
              <a:t> </a:t>
            </a:r>
            <a:r>
              <a:rPr lang="pt-PT" baseline="0" dirty="0" err="1" smtClean="0"/>
              <a:t>crop</a:t>
            </a:r>
            <a:r>
              <a:rPr lang="pt-PT" baseline="0" dirty="0" smtClean="0"/>
              <a:t> </a:t>
            </a:r>
            <a:r>
              <a:rPr lang="pt-PT" baseline="0" dirty="0" err="1" smtClean="0"/>
              <a:t>plants</a:t>
            </a:r>
            <a:r>
              <a:rPr lang="pt-PT" baseline="0" dirty="0" smtClean="0"/>
              <a:t>, </a:t>
            </a:r>
            <a:r>
              <a:rPr lang="pt-PT" baseline="0" dirty="0" err="1" smtClean="0"/>
              <a:t>using</a:t>
            </a:r>
            <a:r>
              <a:rPr lang="pt-PT" baseline="0" dirty="0" smtClean="0"/>
              <a:t> </a:t>
            </a:r>
            <a:r>
              <a:rPr lang="pt-PT" baseline="0" dirty="0" err="1" smtClean="0"/>
              <a:t>plant</a:t>
            </a:r>
            <a:r>
              <a:rPr lang="pt-PT" baseline="0" dirty="0" smtClean="0"/>
              <a:t> </a:t>
            </a:r>
            <a:r>
              <a:rPr lang="pt-PT" baseline="0" dirty="0" err="1" smtClean="0"/>
              <a:t>biotechnology</a:t>
            </a:r>
            <a:r>
              <a:rPr lang="pt-PT" baseline="0" dirty="0" smtClean="0"/>
              <a:t> </a:t>
            </a:r>
            <a:r>
              <a:rPr lang="pt-PT" baseline="0" dirty="0" err="1" smtClean="0"/>
              <a:t>tools</a:t>
            </a:r>
            <a:r>
              <a:rPr lang="pt-PT" baseline="0" dirty="0" smtClean="0"/>
              <a:t>.</a:t>
            </a:r>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10</a:t>
            </a:fld>
            <a:endParaRPr lang="pt-PT"/>
          </a:p>
        </p:txBody>
      </p:sp>
    </p:spTree>
    <p:extLst>
      <p:ext uri="{BB962C8B-B14F-4D97-AF65-F5344CB8AC3E}">
        <p14:creationId xmlns:p14="http://schemas.microsoft.com/office/powerpoint/2010/main" val="1893941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beçalho">
    <p:spTree>
      <p:nvGrpSpPr>
        <p:cNvPr id="1" name=""/>
        <p:cNvGrpSpPr/>
        <p:nvPr/>
      </p:nvGrpSpPr>
      <p:grpSpPr>
        <a:xfrm>
          <a:off x="0" y="0"/>
          <a:ext cx="0" cy="0"/>
          <a:chOff x="0" y="0"/>
          <a:chExt cx="0" cy="0"/>
        </a:xfrm>
      </p:grpSpPr>
      <p:sp>
        <p:nvSpPr>
          <p:cNvPr id="10" name="Marcador de Posição do Texto 2"/>
          <p:cNvSpPr>
            <a:spLocks noGrp="1"/>
          </p:cNvSpPr>
          <p:nvPr>
            <p:ph type="body" idx="11"/>
          </p:nvPr>
        </p:nvSpPr>
        <p:spPr>
          <a:xfrm>
            <a:off x="755576" y="2132856"/>
            <a:ext cx="8136904" cy="4176464"/>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5"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1765262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3"/>
          <p:cNvSpPr>
            <a:spLocks noGrp="1"/>
          </p:cNvSpPr>
          <p:nvPr>
            <p:ph type="dt" sz="half" idx="10"/>
          </p:nvPr>
        </p:nvSpPr>
        <p:spPr/>
        <p:txBody>
          <a:bodyPr/>
          <a:lstStyle>
            <a:lvl1pPr>
              <a:defRPr/>
            </a:lvl1pPr>
          </a:lstStyle>
          <a:p>
            <a:pPr>
              <a:defRPr/>
            </a:pPr>
            <a:fld id="{CBE32E8E-8150-407C-8315-3C7C8B154CF3}"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F432FE75-A23B-4A6B-B75B-8D5695839656}" type="slidenum">
              <a:rPr lang="pt-PT"/>
              <a:pPr>
                <a:defRPr/>
              </a:pPr>
              <a:t>‹#›</a:t>
            </a:fld>
            <a:endParaRPr lang="pt-PT"/>
          </a:p>
        </p:txBody>
      </p:sp>
    </p:spTree>
    <p:extLst>
      <p:ext uri="{BB962C8B-B14F-4D97-AF65-F5344CB8AC3E}">
        <p14:creationId xmlns:p14="http://schemas.microsoft.com/office/powerpoint/2010/main" val="344045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3"/>
          <p:cNvSpPr>
            <a:spLocks noGrp="1"/>
          </p:cNvSpPr>
          <p:nvPr>
            <p:ph type="dt" sz="half" idx="10"/>
          </p:nvPr>
        </p:nvSpPr>
        <p:spPr/>
        <p:txBody>
          <a:bodyPr/>
          <a:lstStyle>
            <a:lvl1pPr>
              <a:defRPr/>
            </a:lvl1pPr>
          </a:lstStyle>
          <a:p>
            <a:pPr>
              <a:defRPr/>
            </a:pPr>
            <a:fld id="{121DC8C9-E10B-4EAE-AE8E-CD531B282432}" type="datetimeFigureOut">
              <a:rPr lang="pt-PT"/>
              <a:pPr>
                <a:defRPr/>
              </a:pPr>
              <a:t>05/09/16</a:t>
            </a:fld>
            <a:endParaRPr lang="pt-PT"/>
          </a:p>
        </p:txBody>
      </p:sp>
      <p:sp>
        <p:nvSpPr>
          <p:cNvPr id="8" name="Marcador de Posição do Rodapé 4"/>
          <p:cNvSpPr>
            <a:spLocks noGrp="1"/>
          </p:cNvSpPr>
          <p:nvPr>
            <p:ph type="ftr" sz="quarter" idx="11"/>
          </p:nvPr>
        </p:nvSpPr>
        <p:spPr/>
        <p:txBody>
          <a:bodyPr/>
          <a:lstStyle>
            <a:lvl1pPr>
              <a:defRPr/>
            </a:lvl1pPr>
          </a:lstStyle>
          <a:p>
            <a:pPr>
              <a:defRPr/>
            </a:pPr>
            <a:endParaRPr lang="pt-PT"/>
          </a:p>
        </p:txBody>
      </p:sp>
      <p:sp>
        <p:nvSpPr>
          <p:cNvPr id="9" name="Marcador de Posição do Número do Diapositivo 5"/>
          <p:cNvSpPr>
            <a:spLocks noGrp="1"/>
          </p:cNvSpPr>
          <p:nvPr>
            <p:ph type="sldNum" sz="quarter" idx="12"/>
          </p:nvPr>
        </p:nvSpPr>
        <p:spPr/>
        <p:txBody>
          <a:bodyPr/>
          <a:lstStyle>
            <a:lvl1pPr>
              <a:defRPr/>
            </a:lvl1pPr>
          </a:lstStyle>
          <a:p>
            <a:pPr>
              <a:defRPr/>
            </a:pPr>
            <a:fld id="{2D7BC4F6-9FAC-4EE1-8B06-6B919B85A499}" type="slidenum">
              <a:rPr lang="pt-PT"/>
              <a:pPr>
                <a:defRPr/>
              </a:pPr>
              <a:t>‹#›</a:t>
            </a:fld>
            <a:endParaRPr lang="pt-PT"/>
          </a:p>
        </p:txBody>
      </p:sp>
    </p:spTree>
    <p:extLst>
      <p:ext uri="{BB962C8B-B14F-4D97-AF65-F5344CB8AC3E}">
        <p14:creationId xmlns:p14="http://schemas.microsoft.com/office/powerpoint/2010/main" val="1649343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3"/>
          <p:cNvSpPr>
            <a:spLocks noGrp="1"/>
          </p:cNvSpPr>
          <p:nvPr>
            <p:ph type="dt" sz="half" idx="10"/>
          </p:nvPr>
        </p:nvSpPr>
        <p:spPr/>
        <p:txBody>
          <a:bodyPr/>
          <a:lstStyle>
            <a:lvl1pPr>
              <a:defRPr/>
            </a:lvl1pPr>
          </a:lstStyle>
          <a:p>
            <a:pPr>
              <a:defRPr/>
            </a:pPr>
            <a:fld id="{C95522A6-1386-45CB-8666-B8073ABAC6E0}" type="datetimeFigureOut">
              <a:rPr lang="pt-PT"/>
              <a:pPr>
                <a:defRPr/>
              </a:pPr>
              <a:t>05/09/16</a:t>
            </a:fld>
            <a:endParaRPr lang="pt-PT"/>
          </a:p>
        </p:txBody>
      </p:sp>
      <p:sp>
        <p:nvSpPr>
          <p:cNvPr id="4" name="Marcador de Posição do Rodapé 4"/>
          <p:cNvSpPr>
            <a:spLocks noGrp="1"/>
          </p:cNvSpPr>
          <p:nvPr>
            <p:ph type="ftr" sz="quarter" idx="11"/>
          </p:nvPr>
        </p:nvSpPr>
        <p:spPr/>
        <p:txBody>
          <a:bodyPr/>
          <a:lstStyle>
            <a:lvl1pPr>
              <a:defRPr/>
            </a:lvl1pPr>
          </a:lstStyle>
          <a:p>
            <a:pPr>
              <a:defRPr/>
            </a:pPr>
            <a:endParaRPr lang="pt-PT"/>
          </a:p>
        </p:txBody>
      </p:sp>
      <p:sp>
        <p:nvSpPr>
          <p:cNvPr id="5" name="Marcador de Posição do Número do Diapositivo 5"/>
          <p:cNvSpPr>
            <a:spLocks noGrp="1"/>
          </p:cNvSpPr>
          <p:nvPr>
            <p:ph type="sldNum" sz="quarter" idx="12"/>
          </p:nvPr>
        </p:nvSpPr>
        <p:spPr/>
        <p:txBody>
          <a:bodyPr/>
          <a:lstStyle>
            <a:lvl1pPr>
              <a:defRPr/>
            </a:lvl1pPr>
          </a:lstStyle>
          <a:p>
            <a:pPr>
              <a:defRPr/>
            </a:pPr>
            <a:fld id="{1C8255ED-36F6-4B5B-B575-97CE8C4F9EB3}" type="slidenum">
              <a:rPr lang="pt-PT"/>
              <a:pPr>
                <a:defRPr/>
              </a:pPr>
              <a:t>‹#›</a:t>
            </a:fld>
            <a:endParaRPr lang="pt-PT"/>
          </a:p>
        </p:txBody>
      </p:sp>
    </p:spTree>
    <p:extLst>
      <p:ext uri="{BB962C8B-B14F-4D97-AF65-F5344CB8AC3E}">
        <p14:creationId xmlns:p14="http://schemas.microsoft.com/office/powerpoint/2010/main" val="2029782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172B4D51-C73C-45BF-A9F6-79D18082D29D}" type="datetimeFigureOut">
              <a:rPr lang="pt-PT"/>
              <a:pPr>
                <a:defRPr/>
              </a:pPr>
              <a:t>05/09/16</a:t>
            </a:fld>
            <a:endParaRPr lang="pt-PT"/>
          </a:p>
        </p:txBody>
      </p:sp>
      <p:sp>
        <p:nvSpPr>
          <p:cNvPr id="3" name="Marcador de Posição do Rodapé 4"/>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p:cNvSpPr>
            <a:spLocks noGrp="1"/>
          </p:cNvSpPr>
          <p:nvPr>
            <p:ph type="sldNum" sz="quarter" idx="12"/>
          </p:nvPr>
        </p:nvSpPr>
        <p:spPr/>
        <p:txBody>
          <a:bodyPr/>
          <a:lstStyle>
            <a:lvl1pPr>
              <a:defRPr/>
            </a:lvl1pPr>
          </a:lstStyle>
          <a:p>
            <a:pPr>
              <a:defRPr/>
            </a:pPr>
            <a:fld id="{E1B778E3-ADC9-4F7F-B855-68C71143DEC5}" type="slidenum">
              <a:rPr lang="pt-PT"/>
              <a:pPr>
                <a:defRPr/>
              </a:pPr>
              <a:t>‹#›</a:t>
            </a:fld>
            <a:endParaRPr lang="pt-PT"/>
          </a:p>
        </p:txBody>
      </p:sp>
    </p:spTree>
    <p:extLst>
      <p:ext uri="{BB962C8B-B14F-4D97-AF65-F5344CB8AC3E}">
        <p14:creationId xmlns:p14="http://schemas.microsoft.com/office/powerpoint/2010/main" val="3966678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EEA0ABC5-2E8F-4E16-8203-924DBE491FC8}"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1A9D8DA2-81CE-4BB1-ACDD-AAA0CD91B208}" type="slidenum">
              <a:rPr lang="pt-PT"/>
              <a:pPr>
                <a:defRPr/>
              </a:pPr>
              <a:t>‹#›</a:t>
            </a:fld>
            <a:endParaRPr lang="pt-PT"/>
          </a:p>
        </p:txBody>
      </p:sp>
    </p:spTree>
    <p:extLst>
      <p:ext uri="{BB962C8B-B14F-4D97-AF65-F5344CB8AC3E}">
        <p14:creationId xmlns:p14="http://schemas.microsoft.com/office/powerpoint/2010/main" val="2378081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682651CE-B843-45BE-8919-D2902AA204E6}"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D1433217-50E0-4B8D-88E3-5578DDC0BD33}" type="slidenum">
              <a:rPr lang="pt-PT"/>
              <a:pPr>
                <a:defRPr/>
              </a:pPr>
              <a:t>‹#›</a:t>
            </a:fld>
            <a:endParaRPr lang="pt-PT"/>
          </a:p>
        </p:txBody>
      </p:sp>
    </p:spTree>
    <p:extLst>
      <p:ext uri="{BB962C8B-B14F-4D97-AF65-F5344CB8AC3E}">
        <p14:creationId xmlns:p14="http://schemas.microsoft.com/office/powerpoint/2010/main" val="328075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41FC8C3F-B92F-4C0E-83B1-A60C5FA92633}"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133AA09F-14AD-47AA-9A42-3538F1C971E6}" type="slidenum">
              <a:rPr lang="pt-PT"/>
              <a:pPr>
                <a:defRPr/>
              </a:pPr>
              <a:t>‹#›</a:t>
            </a:fld>
            <a:endParaRPr lang="pt-PT"/>
          </a:p>
        </p:txBody>
      </p:sp>
    </p:spTree>
    <p:extLst>
      <p:ext uri="{BB962C8B-B14F-4D97-AF65-F5344CB8AC3E}">
        <p14:creationId xmlns:p14="http://schemas.microsoft.com/office/powerpoint/2010/main" val="655857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3D5F22CD-515A-4EEE-9688-90CC3D0E5051}"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96C12D65-8FD2-47DE-B2F4-F4E6264C8A4B}" type="slidenum">
              <a:rPr lang="pt-PT"/>
              <a:pPr>
                <a:defRPr/>
              </a:pPr>
              <a:t>‹#›</a:t>
            </a:fld>
            <a:endParaRPr lang="pt-PT"/>
          </a:p>
        </p:txBody>
      </p:sp>
    </p:spTree>
    <p:extLst>
      <p:ext uri="{BB962C8B-B14F-4D97-AF65-F5344CB8AC3E}">
        <p14:creationId xmlns:p14="http://schemas.microsoft.com/office/powerpoint/2010/main" val="75576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39271821-1207-48A0-BDEF-ACB8AD99AEBA}" type="datetimeFigureOut">
              <a:rPr lang="pt-PT"/>
              <a:pPr>
                <a:defRPr/>
              </a:pPr>
              <a:t>05/09/16</a:t>
            </a:fld>
            <a:endParaRPr lang="pt-PT"/>
          </a:p>
        </p:txBody>
      </p:sp>
      <p:sp>
        <p:nvSpPr>
          <p:cNvPr id="3" name="Marcador de Posição do Rodapé 4"/>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p:cNvSpPr>
            <a:spLocks noGrp="1"/>
          </p:cNvSpPr>
          <p:nvPr>
            <p:ph type="sldNum" sz="quarter" idx="12"/>
          </p:nvPr>
        </p:nvSpPr>
        <p:spPr/>
        <p:txBody>
          <a:bodyPr/>
          <a:lstStyle>
            <a:lvl1pPr>
              <a:defRPr/>
            </a:lvl1pPr>
          </a:lstStyle>
          <a:p>
            <a:pPr>
              <a:defRPr/>
            </a:pPr>
            <a:fld id="{491DE710-0C9E-4DC5-883C-EF5497059E14}" type="slidenum">
              <a:rPr lang="pt-PT"/>
              <a:pPr>
                <a:defRPr/>
              </a:pPr>
              <a:t>‹#›</a:t>
            </a:fld>
            <a:endParaRPr lang="pt-PT"/>
          </a:p>
        </p:txBody>
      </p:sp>
    </p:spTree>
    <p:extLst>
      <p:ext uri="{BB962C8B-B14F-4D97-AF65-F5344CB8AC3E}">
        <p14:creationId xmlns:p14="http://schemas.microsoft.com/office/powerpoint/2010/main" val="1726914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dirty="0" smtClean="0"/>
              <a:t>Clique para editar o estilo</a:t>
            </a:r>
            <a:endParaRPr lang="pt-PT"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dirty="0" smtClean="0"/>
              <a:t>Faça clique para editar o estilo</a:t>
            </a:r>
            <a:endParaRPr lang="pt-PT" dirty="0"/>
          </a:p>
        </p:txBody>
      </p:sp>
      <p:sp>
        <p:nvSpPr>
          <p:cNvPr id="4" name="Marcador de Posição da Data 3"/>
          <p:cNvSpPr>
            <a:spLocks noGrp="1"/>
          </p:cNvSpPr>
          <p:nvPr>
            <p:ph type="dt" sz="half" idx="10"/>
          </p:nvPr>
        </p:nvSpPr>
        <p:spPr/>
        <p:txBody>
          <a:bodyPr/>
          <a:lstStyle>
            <a:lvl1pPr>
              <a:defRPr/>
            </a:lvl1pPr>
          </a:lstStyle>
          <a:p>
            <a:pPr>
              <a:defRPr/>
            </a:pPr>
            <a:fld id="{B4397BEE-0031-41BB-A111-122390EFF8B9}"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47F88B57-585F-4580-BFA6-85AC719EF437}" type="slidenum">
              <a:rPr lang="pt-PT"/>
              <a:pPr>
                <a:defRPr/>
              </a:pPr>
              <a:t>‹#›</a:t>
            </a:fld>
            <a:endParaRPr lang="pt-PT"/>
          </a:p>
        </p:txBody>
      </p:sp>
    </p:spTree>
    <p:extLst>
      <p:ext uri="{BB962C8B-B14F-4D97-AF65-F5344CB8AC3E}">
        <p14:creationId xmlns:p14="http://schemas.microsoft.com/office/powerpoint/2010/main" val="1075649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beçalho + sub-título">
    <p:spTree>
      <p:nvGrpSpPr>
        <p:cNvPr id="1" name=""/>
        <p:cNvGrpSpPr/>
        <p:nvPr/>
      </p:nvGrpSpPr>
      <p:grpSpPr>
        <a:xfrm>
          <a:off x="0" y="0"/>
          <a:ext cx="0" cy="0"/>
          <a:chOff x="0" y="0"/>
          <a:chExt cx="0" cy="0"/>
        </a:xfrm>
      </p:grpSpPr>
      <p:sp>
        <p:nvSpPr>
          <p:cNvPr id="10" name="Marcador de Posição do Texto 2"/>
          <p:cNvSpPr>
            <a:spLocks noGrp="1"/>
          </p:cNvSpPr>
          <p:nvPr>
            <p:ph type="body" idx="10"/>
          </p:nvPr>
        </p:nvSpPr>
        <p:spPr>
          <a:xfrm>
            <a:off x="755576" y="1742753"/>
            <a:ext cx="6624736" cy="330051"/>
          </a:xfrm>
          <a:prstGeom prst="rect">
            <a:avLst/>
          </a:prstGeom>
        </p:spPr>
        <p:txBody>
          <a:bodyPr anchor="t"/>
          <a:lstStyle>
            <a:lvl1pPr marL="0" indent="0">
              <a:buNone/>
              <a:defRPr sz="1600" b="1">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14" name="Marcador de Posição do Texto 2"/>
          <p:cNvSpPr>
            <a:spLocks noGrp="1"/>
          </p:cNvSpPr>
          <p:nvPr>
            <p:ph type="body" idx="12"/>
          </p:nvPr>
        </p:nvSpPr>
        <p:spPr>
          <a:xfrm>
            <a:off x="755576" y="2420888"/>
            <a:ext cx="8136904" cy="3960440"/>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8"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dirty="0" smtClean="0"/>
              <a:t>Clique para editar o estilo</a:t>
            </a:r>
            <a:endParaRPr lang="pt-PT" dirty="0"/>
          </a:p>
        </p:txBody>
      </p:sp>
    </p:spTree>
    <p:extLst>
      <p:ext uri="{BB962C8B-B14F-4D97-AF65-F5344CB8AC3E}">
        <p14:creationId xmlns:p14="http://schemas.microsoft.com/office/powerpoint/2010/main" val="155636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01817F89-4A36-4F5A-8E26-1D47A66E8147}"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D3795EE6-19C1-43FB-AB77-C2AA35173DB5}" type="slidenum">
              <a:rPr lang="pt-PT"/>
              <a:pPr>
                <a:defRPr/>
              </a:pPr>
              <a:t>‹#›</a:t>
            </a:fld>
            <a:endParaRPr lang="pt-PT"/>
          </a:p>
        </p:txBody>
      </p:sp>
    </p:spTree>
    <p:extLst>
      <p:ext uri="{BB962C8B-B14F-4D97-AF65-F5344CB8AC3E}">
        <p14:creationId xmlns:p14="http://schemas.microsoft.com/office/powerpoint/2010/main" val="1872549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lvl1pPr>
              <a:defRPr/>
            </a:lvl1pPr>
          </a:lstStyle>
          <a:p>
            <a:pPr>
              <a:defRPr/>
            </a:pPr>
            <a:fld id="{111E7451-5191-4327-84F9-6D7BD556BE2D}"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1729F860-B672-4B37-A7B7-504C29393084}" type="slidenum">
              <a:rPr lang="pt-PT"/>
              <a:pPr>
                <a:defRPr/>
              </a:pPr>
              <a:t>‹#›</a:t>
            </a:fld>
            <a:endParaRPr lang="pt-PT"/>
          </a:p>
        </p:txBody>
      </p:sp>
    </p:spTree>
    <p:extLst>
      <p:ext uri="{BB962C8B-B14F-4D97-AF65-F5344CB8AC3E}">
        <p14:creationId xmlns:p14="http://schemas.microsoft.com/office/powerpoint/2010/main" val="336244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3"/>
          <p:cNvSpPr>
            <a:spLocks noGrp="1"/>
          </p:cNvSpPr>
          <p:nvPr>
            <p:ph type="dt" sz="half" idx="10"/>
          </p:nvPr>
        </p:nvSpPr>
        <p:spPr/>
        <p:txBody>
          <a:bodyPr/>
          <a:lstStyle>
            <a:lvl1pPr>
              <a:defRPr/>
            </a:lvl1pPr>
          </a:lstStyle>
          <a:p>
            <a:pPr>
              <a:defRPr/>
            </a:pPr>
            <a:fld id="{C8D22D1A-C591-4EA0-80B9-0B54A15C599E}"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784B576A-5280-4519-9F5C-B478825B180B}" type="slidenum">
              <a:rPr lang="pt-PT"/>
              <a:pPr>
                <a:defRPr/>
              </a:pPr>
              <a:t>‹#›</a:t>
            </a:fld>
            <a:endParaRPr lang="pt-PT"/>
          </a:p>
        </p:txBody>
      </p:sp>
    </p:spTree>
    <p:extLst>
      <p:ext uri="{BB962C8B-B14F-4D97-AF65-F5344CB8AC3E}">
        <p14:creationId xmlns:p14="http://schemas.microsoft.com/office/powerpoint/2010/main" val="3120584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3"/>
          <p:cNvSpPr>
            <a:spLocks noGrp="1"/>
          </p:cNvSpPr>
          <p:nvPr>
            <p:ph type="dt" sz="half" idx="10"/>
          </p:nvPr>
        </p:nvSpPr>
        <p:spPr/>
        <p:txBody>
          <a:bodyPr/>
          <a:lstStyle>
            <a:lvl1pPr>
              <a:defRPr/>
            </a:lvl1pPr>
          </a:lstStyle>
          <a:p>
            <a:pPr>
              <a:defRPr/>
            </a:pPr>
            <a:fld id="{4843D1E9-26AC-4732-A874-9976414595FE}" type="datetimeFigureOut">
              <a:rPr lang="pt-PT"/>
              <a:pPr>
                <a:defRPr/>
              </a:pPr>
              <a:t>05/09/16</a:t>
            </a:fld>
            <a:endParaRPr lang="pt-PT"/>
          </a:p>
        </p:txBody>
      </p:sp>
      <p:sp>
        <p:nvSpPr>
          <p:cNvPr id="8" name="Marcador de Posição do Rodapé 4"/>
          <p:cNvSpPr>
            <a:spLocks noGrp="1"/>
          </p:cNvSpPr>
          <p:nvPr>
            <p:ph type="ftr" sz="quarter" idx="11"/>
          </p:nvPr>
        </p:nvSpPr>
        <p:spPr/>
        <p:txBody>
          <a:bodyPr/>
          <a:lstStyle>
            <a:lvl1pPr>
              <a:defRPr/>
            </a:lvl1pPr>
          </a:lstStyle>
          <a:p>
            <a:pPr>
              <a:defRPr/>
            </a:pPr>
            <a:endParaRPr lang="pt-PT"/>
          </a:p>
        </p:txBody>
      </p:sp>
      <p:sp>
        <p:nvSpPr>
          <p:cNvPr id="9" name="Marcador de Posição do Número do Diapositivo 5"/>
          <p:cNvSpPr>
            <a:spLocks noGrp="1"/>
          </p:cNvSpPr>
          <p:nvPr>
            <p:ph type="sldNum" sz="quarter" idx="12"/>
          </p:nvPr>
        </p:nvSpPr>
        <p:spPr/>
        <p:txBody>
          <a:bodyPr/>
          <a:lstStyle>
            <a:lvl1pPr>
              <a:defRPr/>
            </a:lvl1pPr>
          </a:lstStyle>
          <a:p>
            <a:pPr>
              <a:defRPr/>
            </a:pPr>
            <a:fld id="{B860F1B3-546C-4204-A688-76191238B74F}" type="slidenum">
              <a:rPr lang="pt-PT"/>
              <a:pPr>
                <a:defRPr/>
              </a:pPr>
              <a:t>‹#›</a:t>
            </a:fld>
            <a:endParaRPr lang="pt-PT"/>
          </a:p>
        </p:txBody>
      </p:sp>
    </p:spTree>
    <p:extLst>
      <p:ext uri="{BB962C8B-B14F-4D97-AF65-F5344CB8AC3E}">
        <p14:creationId xmlns:p14="http://schemas.microsoft.com/office/powerpoint/2010/main" val="3738853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3"/>
          <p:cNvSpPr>
            <a:spLocks noGrp="1"/>
          </p:cNvSpPr>
          <p:nvPr>
            <p:ph type="dt" sz="half" idx="10"/>
          </p:nvPr>
        </p:nvSpPr>
        <p:spPr/>
        <p:txBody>
          <a:bodyPr/>
          <a:lstStyle>
            <a:lvl1pPr>
              <a:defRPr/>
            </a:lvl1pPr>
          </a:lstStyle>
          <a:p>
            <a:pPr>
              <a:defRPr/>
            </a:pPr>
            <a:fld id="{BFC79C10-5B7B-465A-866E-D58B09292F2D}" type="datetimeFigureOut">
              <a:rPr lang="pt-PT"/>
              <a:pPr>
                <a:defRPr/>
              </a:pPr>
              <a:t>05/09/16</a:t>
            </a:fld>
            <a:endParaRPr lang="pt-PT"/>
          </a:p>
        </p:txBody>
      </p:sp>
      <p:sp>
        <p:nvSpPr>
          <p:cNvPr id="4" name="Marcador de Posição do Rodapé 4"/>
          <p:cNvSpPr>
            <a:spLocks noGrp="1"/>
          </p:cNvSpPr>
          <p:nvPr>
            <p:ph type="ftr" sz="quarter" idx="11"/>
          </p:nvPr>
        </p:nvSpPr>
        <p:spPr/>
        <p:txBody>
          <a:bodyPr/>
          <a:lstStyle>
            <a:lvl1pPr>
              <a:defRPr/>
            </a:lvl1pPr>
          </a:lstStyle>
          <a:p>
            <a:pPr>
              <a:defRPr/>
            </a:pPr>
            <a:endParaRPr lang="pt-PT"/>
          </a:p>
        </p:txBody>
      </p:sp>
      <p:sp>
        <p:nvSpPr>
          <p:cNvPr id="5" name="Marcador de Posição do Número do Diapositivo 5"/>
          <p:cNvSpPr>
            <a:spLocks noGrp="1"/>
          </p:cNvSpPr>
          <p:nvPr>
            <p:ph type="sldNum" sz="quarter" idx="12"/>
          </p:nvPr>
        </p:nvSpPr>
        <p:spPr/>
        <p:txBody>
          <a:bodyPr/>
          <a:lstStyle>
            <a:lvl1pPr>
              <a:defRPr/>
            </a:lvl1pPr>
          </a:lstStyle>
          <a:p>
            <a:pPr>
              <a:defRPr/>
            </a:pPr>
            <a:fld id="{7FDB0091-5093-4A4E-95C9-E68B8666615C}" type="slidenum">
              <a:rPr lang="pt-PT"/>
              <a:pPr>
                <a:defRPr/>
              </a:pPr>
              <a:t>‹#›</a:t>
            </a:fld>
            <a:endParaRPr lang="pt-PT"/>
          </a:p>
        </p:txBody>
      </p:sp>
    </p:spTree>
    <p:extLst>
      <p:ext uri="{BB962C8B-B14F-4D97-AF65-F5344CB8AC3E}">
        <p14:creationId xmlns:p14="http://schemas.microsoft.com/office/powerpoint/2010/main" val="2693477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A11297B5-3656-47C2-AF46-008945FF7741}" type="datetimeFigureOut">
              <a:rPr lang="pt-PT"/>
              <a:pPr>
                <a:defRPr/>
              </a:pPr>
              <a:t>05/09/16</a:t>
            </a:fld>
            <a:endParaRPr lang="pt-PT"/>
          </a:p>
        </p:txBody>
      </p:sp>
      <p:sp>
        <p:nvSpPr>
          <p:cNvPr id="3" name="Marcador de Posição do Rodapé 4"/>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p:cNvSpPr>
            <a:spLocks noGrp="1"/>
          </p:cNvSpPr>
          <p:nvPr>
            <p:ph type="sldNum" sz="quarter" idx="12"/>
          </p:nvPr>
        </p:nvSpPr>
        <p:spPr/>
        <p:txBody>
          <a:bodyPr/>
          <a:lstStyle>
            <a:lvl1pPr>
              <a:defRPr/>
            </a:lvl1pPr>
          </a:lstStyle>
          <a:p>
            <a:pPr>
              <a:defRPr/>
            </a:pPr>
            <a:fld id="{45560D1E-0199-42FB-8657-75AC1ABCBA33}" type="slidenum">
              <a:rPr lang="pt-PT"/>
              <a:pPr>
                <a:defRPr/>
              </a:pPr>
              <a:t>‹#›</a:t>
            </a:fld>
            <a:endParaRPr lang="pt-PT"/>
          </a:p>
        </p:txBody>
      </p:sp>
    </p:spTree>
    <p:extLst>
      <p:ext uri="{BB962C8B-B14F-4D97-AF65-F5344CB8AC3E}">
        <p14:creationId xmlns:p14="http://schemas.microsoft.com/office/powerpoint/2010/main" val="217893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pt-PT" dirty="0"/>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24F1CBD5-92CE-48F6-A908-498FC60F551F}"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2A9C7D28-069F-4554-AE33-5FDB7265CFD6}" type="slidenum">
              <a:rPr lang="pt-PT"/>
              <a:pPr>
                <a:defRPr/>
              </a:pPr>
              <a:t>‹#›</a:t>
            </a:fld>
            <a:endParaRPr lang="pt-PT"/>
          </a:p>
        </p:txBody>
      </p:sp>
    </p:spTree>
    <p:extLst>
      <p:ext uri="{BB962C8B-B14F-4D97-AF65-F5344CB8AC3E}">
        <p14:creationId xmlns:p14="http://schemas.microsoft.com/office/powerpoint/2010/main" val="2307832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0C49FF6F-840F-4453-8642-5F952A93BE11}"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5A88F423-43AB-449B-BFEF-5F80F586ECCC}" type="slidenum">
              <a:rPr lang="pt-PT"/>
              <a:pPr>
                <a:defRPr/>
              </a:pPr>
              <a:t>‹#›</a:t>
            </a:fld>
            <a:endParaRPr lang="pt-PT"/>
          </a:p>
        </p:txBody>
      </p:sp>
    </p:spTree>
    <p:extLst>
      <p:ext uri="{BB962C8B-B14F-4D97-AF65-F5344CB8AC3E}">
        <p14:creationId xmlns:p14="http://schemas.microsoft.com/office/powerpoint/2010/main" val="2330616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6E29CBC0-81EB-4688-961D-B8FEDF4B9D97}"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A682570C-3EC1-44AD-AC4A-670FFE707F2A}" type="slidenum">
              <a:rPr lang="pt-PT"/>
              <a:pPr>
                <a:defRPr/>
              </a:pPr>
              <a:t>‹#›</a:t>
            </a:fld>
            <a:endParaRPr lang="pt-PT"/>
          </a:p>
        </p:txBody>
      </p:sp>
    </p:spTree>
    <p:extLst>
      <p:ext uri="{BB962C8B-B14F-4D97-AF65-F5344CB8AC3E}">
        <p14:creationId xmlns:p14="http://schemas.microsoft.com/office/powerpoint/2010/main" val="3656909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CDC83210-96F7-4DEA-BE01-F6B80B9D9F67}"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E478588C-D5C8-4D56-8F0B-DB3C4227B826}" type="slidenum">
              <a:rPr lang="pt-PT"/>
              <a:pPr>
                <a:defRPr/>
              </a:pPr>
              <a:t>‹#›</a:t>
            </a:fld>
            <a:endParaRPr lang="pt-PT"/>
          </a:p>
        </p:txBody>
      </p:sp>
    </p:spTree>
    <p:extLst>
      <p:ext uri="{BB962C8B-B14F-4D97-AF65-F5344CB8AC3E}">
        <p14:creationId xmlns:p14="http://schemas.microsoft.com/office/powerpoint/2010/main" val="394036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rra estreita">
    <p:spTree>
      <p:nvGrpSpPr>
        <p:cNvPr id="1" name=""/>
        <p:cNvGrpSpPr/>
        <p:nvPr/>
      </p:nvGrpSpPr>
      <p:grpSpPr>
        <a:xfrm>
          <a:off x="0" y="0"/>
          <a:ext cx="0" cy="0"/>
          <a:chOff x="0" y="0"/>
          <a:chExt cx="0" cy="0"/>
        </a:xfrm>
      </p:grpSpPr>
      <p:sp>
        <p:nvSpPr>
          <p:cNvPr id="5" name="Rectângulo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pic>
        <p:nvPicPr>
          <p:cNvPr id="9" name="Imagem 3"/>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41300" y="339725"/>
            <a:ext cx="86439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Posição do Texto 2"/>
          <p:cNvSpPr>
            <a:spLocks noGrp="1"/>
          </p:cNvSpPr>
          <p:nvPr>
            <p:ph type="body" idx="10"/>
          </p:nvPr>
        </p:nvSpPr>
        <p:spPr>
          <a:xfrm>
            <a:off x="755576" y="1268760"/>
            <a:ext cx="8129250" cy="330051"/>
          </a:xfrm>
          <a:prstGeom prst="rect">
            <a:avLst/>
          </a:prstGeom>
        </p:spPr>
        <p:txBody>
          <a:bodyPr anchor="t"/>
          <a:lstStyle>
            <a:lvl1pPr marL="0" indent="0">
              <a:buNone/>
              <a:defRPr sz="1600" b="1">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7" name="Marcador de Posição do Texto 2"/>
          <p:cNvSpPr>
            <a:spLocks noGrp="1"/>
          </p:cNvSpPr>
          <p:nvPr>
            <p:ph type="body" idx="12"/>
          </p:nvPr>
        </p:nvSpPr>
        <p:spPr>
          <a:xfrm>
            <a:off x="755576" y="1946895"/>
            <a:ext cx="8136904" cy="3960440"/>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8" name="Marcador de Posição do Título 1"/>
          <p:cNvSpPr>
            <a:spLocks noGrp="1"/>
          </p:cNvSpPr>
          <p:nvPr>
            <p:ph type="title"/>
          </p:nvPr>
        </p:nvSpPr>
        <p:spPr>
          <a:xfrm>
            <a:off x="755576" y="351498"/>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1655213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beçalho + fundo fotografia">
    <p:spTree>
      <p:nvGrpSpPr>
        <p:cNvPr id="1" name=""/>
        <p:cNvGrpSpPr/>
        <p:nvPr/>
      </p:nvGrpSpPr>
      <p:grpSpPr>
        <a:xfrm>
          <a:off x="0" y="0"/>
          <a:ext cx="0" cy="0"/>
          <a:chOff x="0" y="0"/>
          <a:chExt cx="0" cy="0"/>
        </a:xfrm>
      </p:grpSpPr>
      <p:sp>
        <p:nvSpPr>
          <p:cNvPr id="4" name="Rectângulo arredondado 3"/>
          <p:cNvSpPr/>
          <p:nvPr userDrawn="1"/>
        </p:nvSpPr>
        <p:spPr>
          <a:xfrm>
            <a:off x="395288" y="2133600"/>
            <a:ext cx="2592387" cy="395922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solidFill>
                <a:schemeClr val="tx1"/>
              </a:solidFill>
            </a:endParaRPr>
          </a:p>
        </p:txBody>
      </p:sp>
      <p:sp>
        <p:nvSpPr>
          <p:cNvPr id="12" name="Marcador de Posição do Texto 2"/>
          <p:cNvSpPr>
            <a:spLocks noGrp="1"/>
          </p:cNvSpPr>
          <p:nvPr>
            <p:ph type="body" idx="12"/>
          </p:nvPr>
        </p:nvSpPr>
        <p:spPr>
          <a:xfrm>
            <a:off x="3419872" y="2132856"/>
            <a:ext cx="5544616" cy="4176464"/>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6"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1979793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beçalho + sub-titulo + fundo fotografia">
    <p:spTree>
      <p:nvGrpSpPr>
        <p:cNvPr id="1" name=""/>
        <p:cNvGrpSpPr/>
        <p:nvPr/>
      </p:nvGrpSpPr>
      <p:grpSpPr>
        <a:xfrm>
          <a:off x="0" y="0"/>
          <a:ext cx="0" cy="0"/>
          <a:chOff x="0" y="0"/>
          <a:chExt cx="0" cy="0"/>
        </a:xfrm>
      </p:grpSpPr>
      <p:sp>
        <p:nvSpPr>
          <p:cNvPr id="5" name="Rectângulo arredondado 4"/>
          <p:cNvSpPr/>
          <p:nvPr userDrawn="1"/>
        </p:nvSpPr>
        <p:spPr>
          <a:xfrm>
            <a:off x="395288" y="2420938"/>
            <a:ext cx="2592387" cy="3671887"/>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solidFill>
                <a:schemeClr val="tx1"/>
              </a:solidFill>
            </a:endParaRPr>
          </a:p>
        </p:txBody>
      </p:sp>
      <p:sp>
        <p:nvSpPr>
          <p:cNvPr id="9" name="Marcador de Posição do Texto 2"/>
          <p:cNvSpPr>
            <a:spLocks noGrp="1"/>
          </p:cNvSpPr>
          <p:nvPr>
            <p:ph type="body" idx="13"/>
          </p:nvPr>
        </p:nvSpPr>
        <p:spPr>
          <a:xfrm>
            <a:off x="3419872" y="2404110"/>
            <a:ext cx="5544616" cy="4176464"/>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11" name="Marcador de Posição do Texto 2"/>
          <p:cNvSpPr>
            <a:spLocks noGrp="1"/>
          </p:cNvSpPr>
          <p:nvPr>
            <p:ph type="body" idx="10"/>
          </p:nvPr>
        </p:nvSpPr>
        <p:spPr>
          <a:xfrm>
            <a:off x="755576" y="1742753"/>
            <a:ext cx="6624736" cy="330051"/>
          </a:xfrm>
          <a:prstGeom prst="rect">
            <a:avLst/>
          </a:prstGeom>
        </p:spPr>
        <p:txBody>
          <a:bodyPr anchor="t"/>
          <a:lstStyle>
            <a:lvl1pPr marL="0" indent="0">
              <a:buNone/>
              <a:defRPr sz="1600" b="1">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12"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2668957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anco">
    <p:spTree>
      <p:nvGrpSpPr>
        <p:cNvPr id="1" name=""/>
        <p:cNvGrpSpPr/>
        <p:nvPr/>
      </p:nvGrpSpPr>
      <p:grpSpPr>
        <a:xfrm>
          <a:off x="0" y="0"/>
          <a:ext cx="0" cy="0"/>
          <a:chOff x="0" y="0"/>
          <a:chExt cx="0" cy="0"/>
        </a:xfrm>
      </p:grpSpPr>
      <p:sp>
        <p:nvSpPr>
          <p:cNvPr id="2" name="Rectângulo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Tree>
    <p:extLst>
      <p:ext uri="{BB962C8B-B14F-4D97-AF65-F5344CB8AC3E}">
        <p14:creationId xmlns:p14="http://schemas.microsoft.com/office/powerpoint/2010/main" val="3831882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lvl1pPr>
              <a:defRPr/>
            </a:lvl1pPr>
          </a:lstStyle>
          <a:p>
            <a:pPr>
              <a:defRPr/>
            </a:pPr>
            <a:fld id="{1088BD8B-CAFE-46D3-833C-A323686D6D65}"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5000319B-2356-495D-BE82-B1707D11EB4A}" type="slidenum">
              <a:rPr lang="pt-PT"/>
              <a:pPr>
                <a:defRPr/>
              </a:pPr>
              <a:t>‹#›</a:t>
            </a:fld>
            <a:endParaRPr lang="pt-PT"/>
          </a:p>
        </p:txBody>
      </p:sp>
    </p:spTree>
    <p:extLst>
      <p:ext uri="{BB962C8B-B14F-4D97-AF65-F5344CB8AC3E}">
        <p14:creationId xmlns:p14="http://schemas.microsoft.com/office/powerpoint/2010/main" val="3673442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pt-PT" dirty="0"/>
          </a:p>
        </p:txBody>
      </p:sp>
      <p:sp>
        <p:nvSpPr>
          <p:cNvPr id="4" name="Marcador de Posição da Data 3"/>
          <p:cNvSpPr>
            <a:spLocks noGrp="1"/>
          </p:cNvSpPr>
          <p:nvPr>
            <p:ph type="dt" sz="half" idx="10"/>
          </p:nvPr>
        </p:nvSpPr>
        <p:spPr/>
        <p:txBody>
          <a:bodyPr/>
          <a:lstStyle>
            <a:lvl1pPr>
              <a:defRPr/>
            </a:lvl1pPr>
          </a:lstStyle>
          <a:p>
            <a:pPr>
              <a:defRPr/>
            </a:pPr>
            <a:fld id="{730A384E-28B1-45AE-8A58-5A2125D191F9}"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88492395-2476-421E-B583-7B6F03F919B3}" type="slidenum">
              <a:rPr lang="pt-PT"/>
              <a:pPr>
                <a:defRPr/>
              </a:pPr>
              <a:t>‹#›</a:t>
            </a:fld>
            <a:endParaRPr lang="pt-PT"/>
          </a:p>
        </p:txBody>
      </p:sp>
    </p:spTree>
    <p:extLst>
      <p:ext uri="{BB962C8B-B14F-4D97-AF65-F5344CB8AC3E}">
        <p14:creationId xmlns:p14="http://schemas.microsoft.com/office/powerpoint/2010/main" val="56560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lvl1pPr>
              <a:defRPr/>
            </a:lvl1pPr>
          </a:lstStyle>
          <a:p>
            <a:pPr>
              <a:defRPr/>
            </a:pPr>
            <a:fld id="{4497360B-5407-47FE-AE77-EA55B45FDAA4}"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333A9822-3CD7-4B26-8907-9220102D666F}" type="slidenum">
              <a:rPr lang="pt-PT"/>
              <a:pPr>
                <a:defRPr/>
              </a:pPr>
              <a:t>‹#›</a:t>
            </a:fld>
            <a:endParaRPr lang="pt-PT"/>
          </a:p>
        </p:txBody>
      </p:sp>
    </p:spTree>
    <p:extLst>
      <p:ext uri="{BB962C8B-B14F-4D97-AF65-F5344CB8AC3E}">
        <p14:creationId xmlns:p14="http://schemas.microsoft.com/office/powerpoint/2010/main" val="19411062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theme" Target="../theme/theme2.xml"/><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theme" Target="../theme/theme4.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Users\lilianafaria\Desktop\apresentacao_ppt_cabeçalho-02.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50825" y="350838"/>
            <a:ext cx="8643938"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9" r:id="rId1"/>
    <p:sldLayoutId id="2147484060" r:id="rId2"/>
    <p:sldLayoutId id="2147484084" r:id="rId3"/>
    <p:sldLayoutId id="2147484085" r:id="rId4"/>
    <p:sldLayoutId id="2147484086" r:id="rId5"/>
    <p:sldLayoutId id="2147484087" r:id="rId6"/>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Marcador de Posição do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Clique para editar o estilo</a:t>
            </a:r>
          </a:p>
        </p:txBody>
      </p:sp>
      <p:sp>
        <p:nvSpPr>
          <p:cNvPr id="2051" name="Marcador de Posição do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0CDF481-5E48-4A5F-A033-5D55F5E6F1A0}" type="datetimeFigureOut">
              <a:rPr lang="pt-PT"/>
              <a:pPr>
                <a:defRPr/>
              </a:pPr>
              <a:t>05/09/16</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0FCEE8F-861D-4130-9DF4-24864938161E}"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Marcador de Posição do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Clique para editar o estilo</a:t>
            </a:r>
          </a:p>
        </p:txBody>
      </p:sp>
      <p:sp>
        <p:nvSpPr>
          <p:cNvPr id="3075" name="Marcador de Posição do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80F6EDB-C7A0-4C73-ADE8-28D7B007AFEE}" type="datetimeFigureOut">
              <a:rPr lang="pt-PT"/>
              <a:pPr>
                <a:defRPr/>
              </a:pPr>
              <a:t>05/09/16</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5F1B3203-2468-4A34-9C32-98429E0D2551}"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4072" r:id="rId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Marcador de Posição do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Clique para editar o estilo</a:t>
            </a:r>
          </a:p>
        </p:txBody>
      </p:sp>
      <p:sp>
        <p:nvSpPr>
          <p:cNvPr id="4099" name="Marcador de Posição do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F60E029-9C40-4332-B390-843894B9B7B3}" type="datetimeFigureOut">
              <a:rPr lang="pt-PT"/>
              <a:pPr>
                <a:defRPr/>
              </a:pPr>
              <a:t>05/09/16</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AD1068B-4269-4DAF-AA01-1B0D6AFF9E61}"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png"/><Relationship Id="rId5" Type="http://schemas.openxmlformats.org/officeDocument/2006/relationships/image" Target="../media/image29.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jpeg"/><Relationship Id="rId8" Type="http://schemas.openxmlformats.org/officeDocument/2006/relationships/image" Target="../media/image35.jpeg"/><Relationship Id="rId9" Type="http://schemas.openxmlformats.org/officeDocument/2006/relationships/image" Target="../media/image36.jpeg"/><Relationship Id="rId10" Type="http://schemas.openxmlformats.org/officeDocument/2006/relationships/image" Target="../media/image37.jpeg"/><Relationship Id="rId11" Type="http://schemas.openxmlformats.org/officeDocument/2006/relationships/image" Target="../media/image38.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41.png"/><Relationship Id="rId6" Type="http://schemas.openxmlformats.org/officeDocument/2006/relationships/image" Target="../media/image24.jpeg"/><Relationship Id="rId7" Type="http://schemas.openxmlformats.org/officeDocument/2006/relationships/image" Target="../media/image22.jpeg"/><Relationship Id="rId8" Type="http://schemas.openxmlformats.org/officeDocument/2006/relationships/image" Target="../media/image42.jpe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www.iwmi.cgiar.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microsoft.com/office/2007/relationships/hdphoto" Target="../media/hdphoto1.wdp"/><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microsoft.com/office/2007/relationships/hdphoto" Target="../media/hdphoto2.wdp"/><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png"/><Relationship Id="rId8" Type="http://schemas.openxmlformats.org/officeDocument/2006/relationships/image" Target="../media/image24.jpeg"/><Relationship Id="rId9" Type="http://schemas.openxmlformats.org/officeDocument/2006/relationships/image" Target="../media/image25.png"/><Relationship Id="rId10" Type="http://schemas.openxmlformats.org/officeDocument/2006/relationships/image" Target="../media/image26.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m 2"/>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588" y="0"/>
            <a:ext cx="9147176"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9" name="Grupo 5"/>
          <p:cNvGrpSpPr>
            <a:grpSpLocks/>
          </p:cNvGrpSpPr>
          <p:nvPr/>
        </p:nvGrpSpPr>
        <p:grpSpPr bwMode="auto">
          <a:xfrm>
            <a:off x="3992563" y="3840163"/>
            <a:ext cx="3622675" cy="1568450"/>
            <a:chOff x="3993230" y="3840163"/>
            <a:chExt cx="3622675" cy="1568450"/>
          </a:xfrm>
        </p:grpSpPr>
        <p:sp>
          <p:nvSpPr>
            <p:cNvPr id="7" name="Rounded Rectangle 4"/>
            <p:cNvSpPr/>
            <p:nvPr/>
          </p:nvSpPr>
          <p:spPr bwMode="auto">
            <a:xfrm>
              <a:off x="3993230" y="4332288"/>
              <a:ext cx="3622675" cy="1076325"/>
            </a:xfrm>
            <a:prstGeom prst="roundRect">
              <a:avLst>
                <a:gd name="adj" fmla="val 50000"/>
              </a:avLst>
            </a:prstGeom>
            <a:solidFill>
              <a:srgbClr val="EAEAEA">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srgbClr val="739600"/>
                </a:solidFill>
                <a:latin typeface="Lucida Sans" pitchFamily="34" charset="0"/>
              </a:endParaRPr>
            </a:p>
          </p:txBody>
        </p:sp>
        <p:sp>
          <p:nvSpPr>
            <p:cNvPr id="8" name="Freeform 5"/>
            <p:cNvSpPr/>
            <p:nvPr/>
          </p:nvSpPr>
          <p:spPr bwMode="auto">
            <a:xfrm>
              <a:off x="4629817" y="3840163"/>
              <a:ext cx="779463" cy="492125"/>
            </a:xfrm>
            <a:custGeom>
              <a:avLst/>
              <a:gdLst>
                <a:gd name="connsiteX0" fmla="*/ 0 w 936104"/>
                <a:gd name="connsiteY0" fmla="*/ 936104 h 936104"/>
                <a:gd name="connsiteX1" fmla="*/ 468052 w 936104"/>
                <a:gd name="connsiteY1" fmla="*/ 0 h 936104"/>
                <a:gd name="connsiteX2" fmla="*/ 936104 w 936104"/>
                <a:gd name="connsiteY2" fmla="*/ 936104 h 936104"/>
                <a:gd name="connsiteX3" fmla="*/ 0 w 936104"/>
                <a:gd name="connsiteY3" fmla="*/ 936104 h 936104"/>
                <a:gd name="connsiteX0" fmla="*/ 0 w 936104"/>
                <a:gd name="connsiteY0" fmla="*/ 936104 h 936104"/>
                <a:gd name="connsiteX1" fmla="*/ 468052 w 936104"/>
                <a:gd name="connsiteY1" fmla="*/ 0 h 936104"/>
                <a:gd name="connsiteX2" fmla="*/ 576064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262260 w 1224136"/>
                <a:gd name="connsiteY1" fmla="*/ 562917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936104 h 936104"/>
                <a:gd name="connsiteX5" fmla="*/ 144016 w 1368152"/>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792088 h 936104"/>
                <a:gd name="connsiteX5" fmla="*/ 144016 w 1368152"/>
                <a:gd name="connsiteY5" fmla="*/ 936104 h 936104"/>
                <a:gd name="connsiteX0" fmla="*/ 288032 w 1368152"/>
                <a:gd name="connsiteY0" fmla="*/ 720080 h 792088"/>
                <a:gd name="connsiteX1" fmla="*/ 0 w 1368152"/>
                <a:gd name="connsiteY1" fmla="*/ 720080 h 792088"/>
                <a:gd name="connsiteX2" fmla="*/ 612068 w 1368152"/>
                <a:gd name="connsiteY2" fmla="*/ 0 h 792088"/>
                <a:gd name="connsiteX3" fmla="*/ 1368152 w 1368152"/>
                <a:gd name="connsiteY3" fmla="*/ 720080 h 792088"/>
                <a:gd name="connsiteX4" fmla="*/ 1080120 w 1368152"/>
                <a:gd name="connsiteY4" fmla="*/ 792088 h 792088"/>
                <a:gd name="connsiteX5" fmla="*/ 288032 w 1368152"/>
                <a:gd name="connsiteY5" fmla="*/ 720080 h 792088"/>
                <a:gd name="connsiteX0" fmla="*/ 288032 w 1368152"/>
                <a:gd name="connsiteY0" fmla="*/ 720080 h 720080"/>
                <a:gd name="connsiteX1" fmla="*/ 0 w 1368152"/>
                <a:gd name="connsiteY1" fmla="*/ 720080 h 720080"/>
                <a:gd name="connsiteX2" fmla="*/ 612068 w 1368152"/>
                <a:gd name="connsiteY2" fmla="*/ 0 h 720080"/>
                <a:gd name="connsiteX3" fmla="*/ 1368152 w 1368152"/>
                <a:gd name="connsiteY3" fmla="*/ 720080 h 720080"/>
                <a:gd name="connsiteX4" fmla="*/ 1080120 w 1368152"/>
                <a:gd name="connsiteY4" fmla="*/ 720080 h 720080"/>
                <a:gd name="connsiteX5" fmla="*/ 288032 w 1368152"/>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654618 h 654618"/>
                <a:gd name="connsiteX1" fmla="*/ 0 w 1571084"/>
                <a:gd name="connsiteY1" fmla="*/ 654618 h 654618"/>
                <a:gd name="connsiteX2" fmla="*/ 785542 w 1571084"/>
                <a:gd name="connsiteY2" fmla="*/ 0 h 654618"/>
                <a:gd name="connsiteX3" fmla="*/ 1571084 w 1571084"/>
                <a:gd name="connsiteY3" fmla="*/ 654618 h 654618"/>
                <a:gd name="connsiteX4" fmla="*/ 1283052 w 1571084"/>
                <a:gd name="connsiteY4" fmla="*/ 654618 h 654618"/>
                <a:gd name="connsiteX5" fmla="*/ 490964 w 1571084"/>
                <a:gd name="connsiteY5" fmla="*/ 6546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084" h="654618">
                  <a:moveTo>
                    <a:pt x="490964" y="654618"/>
                  </a:moveTo>
                  <a:lnTo>
                    <a:pt x="0" y="654618"/>
                  </a:lnTo>
                  <a:cubicBezTo>
                    <a:pt x="564304" y="570686"/>
                    <a:pt x="728760" y="188836"/>
                    <a:pt x="785542" y="0"/>
                  </a:cubicBezTo>
                  <a:cubicBezTo>
                    <a:pt x="821546" y="192021"/>
                    <a:pt x="962746" y="569967"/>
                    <a:pt x="1571084" y="654618"/>
                  </a:cubicBezTo>
                  <a:lnTo>
                    <a:pt x="1283052" y="654618"/>
                  </a:lnTo>
                  <a:lnTo>
                    <a:pt x="490964" y="654618"/>
                  </a:lnTo>
                  <a:close/>
                </a:path>
              </a:pathLst>
            </a:custGeom>
            <a:solidFill>
              <a:srgbClr val="EAEAEA">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t>                </a:t>
              </a:r>
            </a:p>
          </p:txBody>
        </p:sp>
      </p:grpSp>
      <p:sp>
        <p:nvSpPr>
          <p:cNvPr id="9220" name="CaixaDeTexto 3"/>
          <p:cNvSpPr txBox="1">
            <a:spLocks noChangeArrowheads="1"/>
          </p:cNvSpPr>
          <p:nvPr/>
        </p:nvSpPr>
        <p:spPr bwMode="auto">
          <a:xfrm>
            <a:off x="323528" y="676240"/>
            <a:ext cx="6307808" cy="152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ct val="150000"/>
              </a:lnSpc>
            </a:pPr>
            <a:r>
              <a:rPr lang="pt-PT" altLang="pt-PT" sz="3200" b="1" dirty="0" err="1">
                <a:solidFill>
                  <a:schemeClr val="bg1"/>
                </a:solidFill>
              </a:rPr>
              <a:t>Empowering</a:t>
            </a:r>
            <a:r>
              <a:rPr lang="pt-PT" altLang="pt-PT" sz="3200" b="1" dirty="0">
                <a:solidFill>
                  <a:schemeClr val="bg1"/>
                </a:solidFill>
              </a:rPr>
              <a:t> </a:t>
            </a:r>
            <a:r>
              <a:rPr lang="pt-PT" altLang="pt-PT" sz="3200" b="1" dirty="0" err="1">
                <a:solidFill>
                  <a:schemeClr val="bg1"/>
                </a:solidFill>
              </a:rPr>
              <a:t>the</a:t>
            </a:r>
            <a:r>
              <a:rPr lang="pt-PT" altLang="pt-PT" sz="3200" b="1" dirty="0">
                <a:solidFill>
                  <a:schemeClr val="bg1"/>
                </a:solidFill>
              </a:rPr>
              <a:t> “</a:t>
            </a:r>
            <a:r>
              <a:rPr lang="pt-PT" altLang="pt-PT" sz="3200" b="1" dirty="0" err="1">
                <a:solidFill>
                  <a:schemeClr val="bg1"/>
                </a:solidFill>
              </a:rPr>
              <a:t>thirsty</a:t>
            </a:r>
            <a:r>
              <a:rPr lang="pt-PT" altLang="pt-PT" sz="3200" b="1" dirty="0">
                <a:solidFill>
                  <a:schemeClr val="bg1"/>
                </a:solidFill>
              </a:rPr>
              <a:t>” </a:t>
            </a:r>
            <a:r>
              <a:rPr lang="pt-PT" altLang="pt-PT" sz="3200" b="1" dirty="0" err="1" smtClean="0">
                <a:solidFill>
                  <a:schemeClr val="bg1"/>
                </a:solidFill>
              </a:rPr>
              <a:t>plants</a:t>
            </a:r>
            <a:endParaRPr lang="pt-PT" altLang="pt-PT" sz="3200" b="1" dirty="0" smtClean="0">
              <a:solidFill>
                <a:schemeClr val="bg1"/>
              </a:solidFill>
            </a:endParaRPr>
          </a:p>
          <a:p>
            <a:pPr algn="r" eaLnBrk="1" hangingPunct="1">
              <a:lnSpc>
                <a:spcPct val="150000"/>
              </a:lnSpc>
            </a:pPr>
            <a:r>
              <a:rPr lang="pt-PT" altLang="pt-PT" sz="3200" i="1" dirty="0" smtClean="0">
                <a:solidFill>
                  <a:schemeClr val="bg1"/>
                </a:solidFill>
              </a:rPr>
              <a:t>- </a:t>
            </a:r>
            <a:r>
              <a:rPr lang="pt-PT" altLang="pt-PT" sz="3200" i="1" dirty="0" err="1" smtClean="0">
                <a:solidFill>
                  <a:schemeClr val="bg1"/>
                </a:solidFill>
              </a:rPr>
              <a:t>ways</a:t>
            </a:r>
            <a:r>
              <a:rPr lang="pt-PT" altLang="pt-PT" sz="3200" i="1" dirty="0" smtClean="0">
                <a:solidFill>
                  <a:schemeClr val="bg1"/>
                </a:solidFill>
              </a:rPr>
              <a:t> </a:t>
            </a:r>
            <a:r>
              <a:rPr lang="pt-PT" altLang="pt-PT" sz="3200" i="1" dirty="0">
                <a:solidFill>
                  <a:schemeClr val="bg1"/>
                </a:solidFill>
              </a:rPr>
              <a:t>for </a:t>
            </a:r>
            <a:r>
              <a:rPr lang="pt-PT" altLang="pt-PT" sz="3200" i="1" dirty="0" err="1">
                <a:solidFill>
                  <a:schemeClr val="bg1"/>
                </a:solidFill>
              </a:rPr>
              <a:t>drought</a:t>
            </a:r>
            <a:r>
              <a:rPr lang="pt-PT" altLang="pt-PT" sz="3200" i="1" dirty="0">
                <a:solidFill>
                  <a:schemeClr val="bg1"/>
                </a:solidFill>
              </a:rPr>
              <a:t> </a:t>
            </a:r>
            <a:r>
              <a:rPr lang="pt-PT" altLang="pt-PT" sz="3200" i="1" dirty="0" err="1" smtClean="0">
                <a:solidFill>
                  <a:schemeClr val="bg1"/>
                </a:solidFill>
              </a:rPr>
              <a:t>tolerance</a:t>
            </a:r>
            <a:endParaRPr lang="pt-PT" altLang="pt-PT" sz="3200" i="1" dirty="0">
              <a:solidFill>
                <a:schemeClr val="bg1"/>
              </a:solidFill>
            </a:endParaRPr>
          </a:p>
        </p:txBody>
      </p:sp>
      <p:pic>
        <p:nvPicPr>
          <p:cNvPr id="9221" name="Picture 7" descr="C:\Users\lilianafaria\Desktop\site.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938" y="2924175"/>
            <a:ext cx="249237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Z:\Geral\ITQB  Logo\png\png_site\logo_itqb_nova_hor.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7185" t="29002" r="7339" b="30137"/>
          <a:stretch/>
        </p:blipFill>
        <p:spPr bwMode="auto">
          <a:xfrm>
            <a:off x="4471752" y="4420177"/>
            <a:ext cx="2664296" cy="9005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itqb.unl.pt/education/phd-plantsforlife/banner-phd-plants-for-life-beta.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7268080" y="6039473"/>
            <a:ext cx="832312" cy="8472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phd-space.iastro.pt/wp-content/uploads/2014/01/policromatico_v1.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106946" y="6039473"/>
            <a:ext cx="1047666" cy="83599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upo 12"/>
          <p:cNvGrpSpPr/>
          <p:nvPr/>
        </p:nvGrpSpPr>
        <p:grpSpPr>
          <a:xfrm>
            <a:off x="-5410" y="5675359"/>
            <a:ext cx="1916925" cy="360040"/>
            <a:chOff x="5075023" y="1772816"/>
            <a:chExt cx="1545707" cy="360040"/>
          </a:xfrm>
        </p:grpSpPr>
        <p:sp>
          <p:nvSpPr>
            <p:cNvPr id="15" name="Oval 14"/>
            <p:cNvSpPr/>
            <p:nvPr/>
          </p:nvSpPr>
          <p:spPr>
            <a:xfrm>
              <a:off x="6286248" y="1772816"/>
              <a:ext cx="334482" cy="3600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ângulo 13"/>
            <p:cNvSpPr/>
            <p:nvPr/>
          </p:nvSpPr>
          <p:spPr>
            <a:xfrm>
              <a:off x="5075023" y="1772816"/>
              <a:ext cx="1368152" cy="3600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err="1" smtClean="0">
                  <a:solidFill>
                    <a:schemeClr val="tx1">
                      <a:lumMod val="65000"/>
                      <a:lumOff val="35000"/>
                    </a:schemeClr>
                  </a:solidFill>
                </a:rPr>
                <a:t>In|es</a:t>
              </a:r>
              <a:r>
                <a:rPr lang="pt-PT" b="1" dirty="0" smtClean="0">
                  <a:solidFill>
                    <a:schemeClr val="tx1">
                      <a:lumMod val="65000"/>
                      <a:lumOff val="35000"/>
                    </a:schemeClr>
                  </a:solidFill>
                </a:rPr>
                <a:t> Modesto</a:t>
              </a:r>
              <a:endParaRPr lang="pt-PT" b="1" dirty="0">
                <a:solidFill>
                  <a:schemeClr val="tx1">
                    <a:lumMod val="65000"/>
                    <a:lumOff val="35000"/>
                  </a:schemeClr>
                </a:solidFill>
              </a:endParaRPr>
            </a:p>
          </p:txBody>
        </p:sp>
      </p:grpSp>
      <p:grpSp>
        <p:nvGrpSpPr>
          <p:cNvPr id="17" name="Grupo 11"/>
          <p:cNvGrpSpPr/>
          <p:nvPr/>
        </p:nvGrpSpPr>
        <p:grpSpPr>
          <a:xfrm>
            <a:off x="-8336" y="6118149"/>
            <a:ext cx="5660456" cy="753962"/>
            <a:chOff x="5077532" y="1783558"/>
            <a:chExt cx="991219" cy="360040"/>
          </a:xfrm>
        </p:grpSpPr>
        <p:sp>
          <p:nvSpPr>
            <p:cNvPr id="18" name="Oval 17"/>
            <p:cNvSpPr/>
            <p:nvPr/>
          </p:nvSpPr>
          <p:spPr>
            <a:xfrm>
              <a:off x="5943100" y="1783558"/>
              <a:ext cx="125651" cy="3600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Rectângulo 16"/>
            <p:cNvSpPr/>
            <p:nvPr/>
          </p:nvSpPr>
          <p:spPr>
            <a:xfrm>
              <a:off x="5077532" y="1783558"/>
              <a:ext cx="934466" cy="3600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000" b="1" dirty="0" smtClean="0">
                  <a:solidFill>
                    <a:schemeClr val="tx1">
                      <a:lumMod val="65000"/>
                      <a:lumOff val="35000"/>
                    </a:schemeClr>
                  </a:solidFill>
                </a:rPr>
                <a:t>  </a:t>
              </a:r>
              <a:endParaRPr lang="pt-PT" sz="2000" b="1" dirty="0">
                <a:solidFill>
                  <a:schemeClr val="tx1">
                    <a:lumMod val="65000"/>
                    <a:lumOff val="35000"/>
                  </a:schemeClr>
                </a:solidFill>
              </a:endParaRPr>
            </a:p>
          </p:txBody>
        </p:sp>
      </p:grpSp>
      <p:sp>
        <p:nvSpPr>
          <p:cNvPr id="20" name="Rectângulo 1"/>
          <p:cNvSpPr/>
          <p:nvPr/>
        </p:nvSpPr>
        <p:spPr>
          <a:xfrm>
            <a:off x="182994" y="6144281"/>
            <a:ext cx="5613142" cy="738664"/>
          </a:xfrm>
          <a:prstGeom prst="rect">
            <a:avLst/>
          </a:prstGeom>
        </p:spPr>
        <p:txBody>
          <a:bodyPr wrap="square">
            <a:spAutoFit/>
          </a:bodyPr>
          <a:lstStyle/>
          <a:p>
            <a:r>
              <a:rPr lang="en-US" sz="1400" b="1" dirty="0" smtClean="0">
                <a:solidFill>
                  <a:schemeClr val="tx1">
                    <a:lumMod val="65000"/>
                    <a:lumOff val="35000"/>
                  </a:schemeClr>
                </a:solidFill>
              </a:rPr>
              <a:t>“Plants for Life” International </a:t>
            </a:r>
            <a:r>
              <a:rPr lang="en-US" sz="1400" b="1" dirty="0">
                <a:solidFill>
                  <a:schemeClr val="tx1">
                    <a:lumMod val="65000"/>
                    <a:lumOff val="35000"/>
                  </a:schemeClr>
                </a:solidFill>
              </a:rPr>
              <a:t>PhD </a:t>
            </a:r>
            <a:r>
              <a:rPr lang="en-US" sz="1400" b="1" dirty="0" smtClean="0">
                <a:solidFill>
                  <a:schemeClr val="tx1">
                    <a:lumMod val="65000"/>
                    <a:lumOff val="35000"/>
                  </a:schemeClr>
                </a:solidFill>
              </a:rPr>
              <a:t>Program</a:t>
            </a:r>
            <a:r>
              <a:rPr lang="en-US" sz="1400" b="1" dirty="0">
                <a:solidFill>
                  <a:schemeClr val="tx1">
                    <a:lumMod val="65000"/>
                    <a:lumOff val="35000"/>
                  </a:schemeClr>
                </a:solidFill>
              </a:rPr>
              <a:t> </a:t>
            </a:r>
            <a:r>
              <a:rPr lang="en-US" sz="1400" b="1" dirty="0" smtClean="0">
                <a:solidFill>
                  <a:schemeClr val="tx1">
                    <a:lumMod val="65000"/>
                    <a:lumOff val="35000"/>
                  </a:schemeClr>
                </a:solidFill>
              </a:rPr>
              <a:t>– 2016 </a:t>
            </a:r>
          </a:p>
          <a:p>
            <a:r>
              <a:rPr lang="en-US" sz="1400" b="1" dirty="0" smtClean="0">
                <a:solidFill>
                  <a:schemeClr val="tx1">
                    <a:lumMod val="65000"/>
                    <a:lumOff val="35000"/>
                  </a:schemeClr>
                </a:solidFill>
              </a:rPr>
              <a:t>(course “Plant </a:t>
            </a:r>
            <a:r>
              <a:rPr lang="en-US" sz="1400" b="1" dirty="0">
                <a:solidFill>
                  <a:schemeClr val="tx1">
                    <a:lumMod val="65000"/>
                    <a:lumOff val="35000"/>
                  </a:schemeClr>
                </a:solidFill>
              </a:rPr>
              <a:t>Biotechnology for Sustainability and Global </a:t>
            </a:r>
            <a:r>
              <a:rPr lang="en-US" sz="1400" b="1" dirty="0" smtClean="0">
                <a:solidFill>
                  <a:schemeClr val="tx1">
                    <a:lumMod val="65000"/>
                    <a:lumOff val="35000"/>
                  </a:schemeClr>
                </a:solidFill>
              </a:rPr>
              <a:t>Economy”)</a:t>
            </a:r>
            <a:endParaRPr lang="en-US" sz="1400" b="1" dirty="0">
              <a:solidFill>
                <a:schemeClr val="tx1">
                  <a:lumMod val="65000"/>
                  <a:lumOff val="35000"/>
                </a:schemeClr>
              </a:solidFill>
            </a:endParaRPr>
          </a:p>
          <a:p>
            <a:r>
              <a:rPr lang="en-US" sz="1400" b="1" dirty="0">
                <a:solidFill>
                  <a:schemeClr val="tx1">
                    <a:lumMod val="65000"/>
                    <a:lumOff val="35000"/>
                  </a:schemeClr>
                </a:solidFill>
              </a:rPr>
              <a:t> </a:t>
            </a:r>
            <a:endParaRPr lang="pt-PT" sz="1400" b="1" dirty="0">
              <a:solidFill>
                <a:schemeClr val="tx1">
                  <a:lumMod val="65000"/>
                  <a:lumOff val="3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ângulo 97"/>
          <p:cNvSpPr/>
          <p:nvPr/>
        </p:nvSpPr>
        <p:spPr>
          <a:xfrm>
            <a:off x="5986342" y="3356992"/>
            <a:ext cx="2592288" cy="3419030"/>
          </a:xfrm>
          <a:prstGeom prst="rect">
            <a:avLst/>
          </a:prstGeom>
          <a:solidFill>
            <a:schemeClr val="accent1">
              <a:lumMod val="40000"/>
              <a:lumOff val="60000"/>
            </a:schemeClr>
          </a:solidFill>
          <a:ln w="381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Rectângulo 1"/>
          <p:cNvSpPr/>
          <p:nvPr/>
        </p:nvSpPr>
        <p:spPr>
          <a:xfrm>
            <a:off x="1299415" y="3369859"/>
            <a:ext cx="4455034" cy="3419030"/>
          </a:xfrm>
          <a:prstGeom prst="rect">
            <a:avLst/>
          </a:prstGeom>
          <a:solidFill>
            <a:schemeClr val="accent6">
              <a:lumMod val="40000"/>
              <a:lumOff val="60000"/>
            </a:schemeClr>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9" name="CaixaDeTexto 98"/>
          <p:cNvSpPr txBox="1"/>
          <p:nvPr/>
        </p:nvSpPr>
        <p:spPr>
          <a:xfrm>
            <a:off x="5868144" y="2993504"/>
            <a:ext cx="2245020" cy="400110"/>
          </a:xfrm>
          <a:prstGeom prst="rect">
            <a:avLst/>
          </a:prstGeom>
          <a:noFill/>
        </p:spPr>
        <p:txBody>
          <a:bodyPr wrap="square" rtlCol="0">
            <a:spAutoFit/>
          </a:bodyPr>
          <a:lstStyle/>
          <a:p>
            <a:r>
              <a:rPr lang="en-US" sz="2000" b="1" dirty="0" smtClean="0">
                <a:solidFill>
                  <a:schemeClr val="accent1">
                    <a:lumMod val="75000"/>
                  </a:schemeClr>
                </a:solidFill>
              </a:rPr>
              <a:t>Drought tolerance </a:t>
            </a:r>
            <a:endParaRPr lang="en-US" sz="2000" b="1" dirty="0">
              <a:solidFill>
                <a:schemeClr val="accent1">
                  <a:lumMod val="75000"/>
                </a:schemeClr>
              </a:solidFill>
            </a:endParaRPr>
          </a:p>
        </p:txBody>
      </p:sp>
      <p:sp>
        <p:nvSpPr>
          <p:cNvPr id="11266" name="Título 1"/>
          <p:cNvSpPr>
            <a:spLocks noGrp="1"/>
          </p:cNvSpPr>
          <p:nvPr>
            <p:ph type="title"/>
          </p:nvPr>
        </p:nvSpPr>
        <p:spPr bwMode="auto">
          <a:xfrm>
            <a:off x="755650" y="549275"/>
            <a:ext cx="6737900" cy="503238"/>
          </a:xfrm>
          <a:extLst/>
        </p:spPr>
        <p:txBody>
          <a:bodyPr wrap="square" numCol="1" anchorCtr="0" compatLnSpc="1">
            <a:prstTxWarp prst="textNoShape">
              <a:avLst/>
            </a:prstTxWarp>
          </a:bodyPr>
          <a:lstStyle/>
          <a:p>
            <a:pPr eaLnBrk="1" hangingPunct="1">
              <a:defRPr/>
            </a:pPr>
            <a:r>
              <a:rPr lang="pt-PT" dirty="0" err="1" smtClean="0"/>
              <a:t>Diversity</a:t>
            </a:r>
            <a:r>
              <a:rPr lang="pt-PT" dirty="0" smtClean="0"/>
              <a:t> </a:t>
            </a:r>
            <a:r>
              <a:rPr lang="pt-PT" dirty="0" err="1" smtClean="0"/>
              <a:t>of</a:t>
            </a:r>
            <a:r>
              <a:rPr lang="pt-PT" dirty="0" smtClean="0"/>
              <a:t> </a:t>
            </a:r>
            <a:r>
              <a:rPr lang="pt-PT" dirty="0" err="1" smtClean="0"/>
              <a:t>mechanisms</a:t>
            </a:r>
            <a:r>
              <a:rPr lang="pt-PT" dirty="0" smtClean="0"/>
              <a:t> to </a:t>
            </a:r>
            <a:r>
              <a:rPr lang="pt-PT" dirty="0" err="1" smtClean="0"/>
              <a:t>avoid</a:t>
            </a:r>
            <a:r>
              <a:rPr lang="pt-PT" dirty="0" smtClean="0"/>
              <a:t> </a:t>
            </a:r>
            <a:r>
              <a:rPr lang="pt-PT" dirty="0" err="1" smtClean="0"/>
              <a:t>water</a:t>
            </a:r>
            <a:r>
              <a:rPr lang="pt-PT" dirty="0" smtClean="0"/>
              <a:t> </a:t>
            </a:r>
            <a:r>
              <a:rPr lang="pt-PT" dirty="0" err="1" smtClean="0"/>
              <a:t>shortage</a:t>
            </a:r>
            <a:endParaRPr lang="pt-PT" dirty="0" smtClean="0"/>
          </a:p>
        </p:txBody>
      </p:sp>
      <p:pic>
        <p:nvPicPr>
          <p:cNvPr id="13322" name="Picture 10" descr="http://blog.ucsusa.org/wp-content/uploads/2012/08/Kansas-Drought-Corn.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995451" y="1357480"/>
            <a:ext cx="2599413" cy="169476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o 6"/>
          <p:cNvGrpSpPr/>
          <p:nvPr/>
        </p:nvGrpSpPr>
        <p:grpSpPr>
          <a:xfrm>
            <a:off x="6130358" y="3342594"/>
            <a:ext cx="2507371" cy="3464144"/>
            <a:chOff x="3060123" y="1773299"/>
            <a:chExt cx="2507371" cy="3464144"/>
          </a:xfrm>
        </p:grpSpPr>
        <p:sp>
          <p:nvSpPr>
            <p:cNvPr id="39" name="TextBox 3"/>
            <p:cNvSpPr txBox="1">
              <a:spLocks noChangeArrowheads="1"/>
            </p:cNvSpPr>
            <p:nvPr/>
          </p:nvSpPr>
          <p:spPr bwMode="auto">
            <a:xfrm>
              <a:off x="3326824" y="1773299"/>
              <a:ext cx="1752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ea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ea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9pPr>
            </a:lstStyle>
            <a:p>
              <a:pPr algn="ctr" eaLnBrk="1" hangingPunct="1">
                <a:spcBef>
                  <a:spcPct val="0"/>
                </a:spcBef>
                <a:buFontTx/>
                <a:buNone/>
              </a:pPr>
              <a:r>
                <a:rPr lang="en-GB" altLang="en-US" sz="2000" b="1" dirty="0">
                  <a:latin typeface="+mj-lt"/>
                </a:rPr>
                <a:t>Cellular protectants</a:t>
              </a:r>
            </a:p>
          </p:txBody>
        </p:sp>
        <p:sp>
          <p:nvSpPr>
            <p:cNvPr id="42" name="TextBox 9"/>
            <p:cNvSpPr txBox="1">
              <a:spLocks noChangeArrowheads="1"/>
            </p:cNvSpPr>
            <p:nvPr/>
          </p:nvSpPr>
          <p:spPr bwMode="auto">
            <a:xfrm>
              <a:off x="3060123" y="4591112"/>
              <a:ext cx="25073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ea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ea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9pPr>
            </a:lstStyle>
            <a:p>
              <a:pPr eaLnBrk="1" hangingPunct="1">
                <a:spcBef>
                  <a:spcPct val="0"/>
                </a:spcBef>
                <a:buFontTx/>
                <a:buNone/>
              </a:pPr>
              <a:r>
                <a:rPr lang="en-GB" altLang="en-US" sz="1800" dirty="0" smtClean="0">
                  <a:latin typeface="+mj-lt"/>
                </a:rPr>
                <a:t>Avoid </a:t>
              </a:r>
              <a:r>
                <a:rPr lang="en-GB" altLang="en-US" sz="1800" dirty="0">
                  <a:latin typeface="+mj-lt"/>
                </a:rPr>
                <a:t>cell death under severe drought</a:t>
              </a:r>
            </a:p>
          </p:txBody>
        </p:sp>
        <p:pic>
          <p:nvPicPr>
            <p:cNvPr id="50"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71287" y="2573399"/>
              <a:ext cx="1463675" cy="196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upo 11"/>
          <p:cNvGrpSpPr/>
          <p:nvPr/>
        </p:nvGrpSpPr>
        <p:grpSpPr>
          <a:xfrm>
            <a:off x="3773541" y="3369859"/>
            <a:ext cx="1980909" cy="3464144"/>
            <a:chOff x="6119483" y="1773299"/>
            <a:chExt cx="1980909" cy="3464144"/>
          </a:xfrm>
        </p:grpSpPr>
        <p:sp>
          <p:nvSpPr>
            <p:cNvPr id="52" name="TextBox 62"/>
            <p:cNvSpPr txBox="1">
              <a:spLocks noChangeArrowheads="1"/>
            </p:cNvSpPr>
            <p:nvPr/>
          </p:nvSpPr>
          <p:spPr bwMode="auto">
            <a:xfrm>
              <a:off x="6195684" y="1773299"/>
              <a:ext cx="1752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ea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ea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9pPr>
            </a:lstStyle>
            <a:p>
              <a:pPr algn="ctr" eaLnBrk="1" hangingPunct="1">
                <a:spcBef>
                  <a:spcPct val="0"/>
                </a:spcBef>
                <a:buFontTx/>
                <a:buNone/>
              </a:pPr>
              <a:r>
                <a:rPr lang="en-GB" altLang="en-US" sz="2000" b="1" dirty="0">
                  <a:latin typeface="+mj-lt"/>
                </a:rPr>
                <a:t>Early reproduction</a:t>
              </a:r>
            </a:p>
          </p:txBody>
        </p:sp>
        <p:pic>
          <p:nvPicPr>
            <p:cNvPr id="53"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424284" y="2563873"/>
              <a:ext cx="1295400" cy="1931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TextBox 69"/>
            <p:cNvSpPr txBox="1">
              <a:spLocks noChangeArrowheads="1"/>
            </p:cNvSpPr>
            <p:nvPr/>
          </p:nvSpPr>
          <p:spPr bwMode="auto">
            <a:xfrm>
              <a:off x="6119483" y="4591112"/>
              <a:ext cx="19809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ea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ea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9pPr>
            </a:lstStyle>
            <a:p>
              <a:pPr eaLnBrk="1" hangingPunct="1">
                <a:spcBef>
                  <a:spcPct val="0"/>
                </a:spcBef>
                <a:buFontTx/>
                <a:buNone/>
              </a:pPr>
              <a:r>
                <a:rPr lang="en-GB" altLang="en-US" sz="1800" dirty="0">
                  <a:latin typeface="+mj-lt"/>
                </a:rPr>
                <a:t>Avoids late season water deficit</a:t>
              </a:r>
            </a:p>
          </p:txBody>
        </p:sp>
      </p:grpSp>
      <p:grpSp>
        <p:nvGrpSpPr>
          <p:cNvPr id="3" name="Grupo 2"/>
          <p:cNvGrpSpPr/>
          <p:nvPr/>
        </p:nvGrpSpPr>
        <p:grpSpPr>
          <a:xfrm>
            <a:off x="1028793" y="3356992"/>
            <a:ext cx="2358854" cy="3526651"/>
            <a:chOff x="82550" y="1744447"/>
            <a:chExt cx="2358854" cy="3526651"/>
          </a:xfrm>
        </p:grpSpPr>
        <p:sp>
          <p:nvSpPr>
            <p:cNvPr id="38" name="TextBox 2"/>
            <p:cNvSpPr txBox="1">
              <a:spLocks noChangeArrowheads="1"/>
            </p:cNvSpPr>
            <p:nvPr/>
          </p:nvSpPr>
          <p:spPr bwMode="auto">
            <a:xfrm>
              <a:off x="673894" y="1744447"/>
              <a:ext cx="1492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ea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ea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9pPr>
            </a:lstStyle>
            <a:p>
              <a:pPr algn="ctr" eaLnBrk="1" hangingPunct="1">
                <a:spcBef>
                  <a:spcPct val="0"/>
                </a:spcBef>
                <a:buFontTx/>
                <a:buNone/>
              </a:pPr>
              <a:r>
                <a:rPr lang="en-GB" altLang="en-US" sz="2000" b="1" dirty="0">
                  <a:latin typeface="+mj-lt"/>
                </a:rPr>
                <a:t>Extensive root system</a:t>
              </a:r>
            </a:p>
          </p:txBody>
        </p:sp>
        <p:grpSp>
          <p:nvGrpSpPr>
            <p:cNvPr id="46" name="Group 61"/>
            <p:cNvGrpSpPr>
              <a:grpSpLocks/>
            </p:cNvGrpSpPr>
            <p:nvPr/>
          </p:nvGrpSpPr>
          <p:grpSpPr bwMode="auto">
            <a:xfrm>
              <a:off x="1101725" y="2494024"/>
              <a:ext cx="893763" cy="2173288"/>
              <a:chOff x="1196557" y="2107898"/>
              <a:chExt cx="893357" cy="2579147"/>
            </a:xfrm>
          </p:grpSpPr>
          <p:grpSp>
            <p:nvGrpSpPr>
              <p:cNvPr id="60" name="Group 34"/>
              <p:cNvGrpSpPr>
                <a:grpSpLocks/>
              </p:cNvGrpSpPr>
              <p:nvPr/>
            </p:nvGrpSpPr>
            <p:grpSpPr bwMode="auto">
              <a:xfrm>
                <a:off x="1418732" y="2107898"/>
                <a:ext cx="550862" cy="514181"/>
                <a:chOff x="293688" y="3244755"/>
                <a:chExt cx="2135187" cy="2219420"/>
              </a:xfrm>
            </p:grpSpPr>
            <p:sp>
              <p:nvSpPr>
                <p:cNvPr id="95" name="Freeform 15"/>
                <p:cNvSpPr/>
                <p:nvPr/>
              </p:nvSpPr>
              <p:spPr>
                <a:xfrm>
                  <a:off x="293587" y="4188065"/>
                  <a:ext cx="1100940" cy="902648"/>
                </a:xfrm>
                <a:custGeom>
                  <a:avLst/>
                  <a:gdLst>
                    <a:gd name="connsiteX0" fmla="*/ 1100278 w 1100278"/>
                    <a:gd name="connsiteY0" fmla="*/ 455598 h 902075"/>
                    <a:gd name="connsiteX1" fmla="*/ 512449 w 1100278"/>
                    <a:gd name="connsiteY1" fmla="*/ 107255 h 902075"/>
                    <a:gd name="connsiteX2" fmla="*/ 821 w 1100278"/>
                    <a:gd name="connsiteY2" fmla="*/ 901912 h 902075"/>
                    <a:gd name="connsiteX3" fmla="*/ 632192 w 1100278"/>
                    <a:gd name="connsiteY3" fmla="*/ 31055 h 902075"/>
                    <a:gd name="connsiteX4" fmla="*/ 1078507 w 1100278"/>
                    <a:gd name="connsiteY4" fmla="*/ 194341 h 90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278" h="902075">
                      <a:moveTo>
                        <a:pt x="1100278" y="455598"/>
                      </a:moveTo>
                      <a:cubicBezTo>
                        <a:pt x="897985" y="244233"/>
                        <a:pt x="695692" y="32869"/>
                        <a:pt x="512449" y="107255"/>
                      </a:cubicBezTo>
                      <a:cubicBezTo>
                        <a:pt x="329206" y="181641"/>
                        <a:pt x="-19136" y="914612"/>
                        <a:pt x="821" y="901912"/>
                      </a:cubicBezTo>
                      <a:cubicBezTo>
                        <a:pt x="20778" y="889212"/>
                        <a:pt x="452578" y="148983"/>
                        <a:pt x="632192" y="31055"/>
                      </a:cubicBezTo>
                      <a:cubicBezTo>
                        <a:pt x="811806" y="-86873"/>
                        <a:pt x="1004121" y="167127"/>
                        <a:pt x="1078507" y="194341"/>
                      </a:cubicBezTo>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6" name="Freeform 16"/>
                <p:cNvSpPr/>
                <p:nvPr/>
              </p:nvSpPr>
              <p:spPr>
                <a:xfrm flipH="1">
                  <a:off x="1326870" y="3667618"/>
                  <a:ext cx="1100940" cy="902648"/>
                </a:xfrm>
                <a:custGeom>
                  <a:avLst/>
                  <a:gdLst>
                    <a:gd name="connsiteX0" fmla="*/ 1100278 w 1100278"/>
                    <a:gd name="connsiteY0" fmla="*/ 455598 h 902075"/>
                    <a:gd name="connsiteX1" fmla="*/ 512449 w 1100278"/>
                    <a:gd name="connsiteY1" fmla="*/ 107255 h 902075"/>
                    <a:gd name="connsiteX2" fmla="*/ 821 w 1100278"/>
                    <a:gd name="connsiteY2" fmla="*/ 901912 h 902075"/>
                    <a:gd name="connsiteX3" fmla="*/ 632192 w 1100278"/>
                    <a:gd name="connsiteY3" fmla="*/ 31055 h 902075"/>
                    <a:gd name="connsiteX4" fmla="*/ 1078507 w 1100278"/>
                    <a:gd name="connsiteY4" fmla="*/ 194341 h 90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278" h="902075">
                      <a:moveTo>
                        <a:pt x="1100278" y="455598"/>
                      </a:moveTo>
                      <a:cubicBezTo>
                        <a:pt x="897985" y="244233"/>
                        <a:pt x="695692" y="32869"/>
                        <a:pt x="512449" y="107255"/>
                      </a:cubicBezTo>
                      <a:cubicBezTo>
                        <a:pt x="329206" y="181641"/>
                        <a:pt x="-19136" y="914612"/>
                        <a:pt x="821" y="901912"/>
                      </a:cubicBezTo>
                      <a:cubicBezTo>
                        <a:pt x="20778" y="889212"/>
                        <a:pt x="452578" y="148983"/>
                        <a:pt x="632192" y="31055"/>
                      </a:cubicBezTo>
                      <a:cubicBezTo>
                        <a:pt x="811806" y="-86873"/>
                        <a:pt x="1004121" y="167127"/>
                        <a:pt x="1078507" y="194341"/>
                      </a:cubicBezTo>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7" name="Freeform 18"/>
                <p:cNvSpPr/>
                <p:nvPr/>
              </p:nvSpPr>
              <p:spPr>
                <a:xfrm>
                  <a:off x="1216161" y="3244755"/>
                  <a:ext cx="178366" cy="2220030"/>
                </a:xfrm>
                <a:custGeom>
                  <a:avLst/>
                  <a:gdLst>
                    <a:gd name="connsiteX0" fmla="*/ 0 w 65314"/>
                    <a:gd name="connsiteY0" fmla="*/ 3864429 h 3864429"/>
                    <a:gd name="connsiteX1" fmla="*/ 21771 w 65314"/>
                    <a:gd name="connsiteY1" fmla="*/ 0 h 3864429"/>
                    <a:gd name="connsiteX2" fmla="*/ 65314 w 65314"/>
                    <a:gd name="connsiteY2" fmla="*/ 3853543 h 3864429"/>
                  </a:gdLst>
                  <a:ahLst/>
                  <a:cxnLst>
                    <a:cxn ang="0">
                      <a:pos x="connsiteX0" y="connsiteY0"/>
                    </a:cxn>
                    <a:cxn ang="0">
                      <a:pos x="connsiteX1" y="connsiteY1"/>
                    </a:cxn>
                    <a:cxn ang="0">
                      <a:pos x="connsiteX2" y="connsiteY2"/>
                    </a:cxn>
                  </a:cxnLst>
                  <a:rect l="l" t="t" r="r" b="b"/>
                  <a:pathLst>
                    <a:path w="65314" h="3864429">
                      <a:moveTo>
                        <a:pt x="0" y="3864429"/>
                      </a:moveTo>
                      <a:cubicBezTo>
                        <a:pt x="5442" y="1933121"/>
                        <a:pt x="10885" y="1814"/>
                        <a:pt x="21771" y="0"/>
                      </a:cubicBezTo>
                      <a:cubicBezTo>
                        <a:pt x="32657" y="-1814"/>
                        <a:pt x="58057" y="3209472"/>
                        <a:pt x="65314" y="3853543"/>
                      </a:cubicBezTo>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grpSp>
            <p:nvGrpSpPr>
              <p:cNvPr id="61" name="Group 20"/>
              <p:cNvGrpSpPr>
                <a:grpSpLocks/>
              </p:cNvGrpSpPr>
              <p:nvPr/>
            </p:nvGrpSpPr>
            <p:grpSpPr bwMode="auto">
              <a:xfrm>
                <a:off x="1196557" y="2626512"/>
                <a:ext cx="893357" cy="2060533"/>
                <a:chOff x="2037971" y="1435652"/>
                <a:chExt cx="1640239" cy="4536523"/>
              </a:xfrm>
            </p:grpSpPr>
            <p:sp>
              <p:nvSpPr>
                <p:cNvPr id="62" name="Freeform 21"/>
                <p:cNvSpPr/>
                <p:nvPr/>
              </p:nvSpPr>
              <p:spPr>
                <a:xfrm>
                  <a:off x="2684743" y="1484271"/>
                  <a:ext cx="276773" cy="4487904"/>
                </a:xfrm>
                <a:custGeom>
                  <a:avLst/>
                  <a:gdLst>
                    <a:gd name="connsiteX0" fmla="*/ 277379 w 277379"/>
                    <a:gd name="connsiteY0" fmla="*/ 4486275 h 4486275"/>
                    <a:gd name="connsiteX1" fmla="*/ 1154 w 277379"/>
                    <a:gd name="connsiteY1" fmla="*/ 3581400 h 4486275"/>
                    <a:gd name="connsiteX2" fmla="*/ 182129 w 277379"/>
                    <a:gd name="connsiteY2" fmla="*/ 2419350 h 4486275"/>
                    <a:gd name="connsiteX3" fmla="*/ 267854 w 277379"/>
                    <a:gd name="connsiteY3" fmla="*/ 942975 h 4486275"/>
                    <a:gd name="connsiteX4" fmla="*/ 248804 w 277379"/>
                    <a:gd name="connsiteY4" fmla="*/ 0 h 4486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379" h="4486275">
                      <a:moveTo>
                        <a:pt x="277379" y="4486275"/>
                      </a:moveTo>
                      <a:cubicBezTo>
                        <a:pt x="147204" y="4206081"/>
                        <a:pt x="17029" y="3925887"/>
                        <a:pt x="1154" y="3581400"/>
                      </a:cubicBezTo>
                      <a:cubicBezTo>
                        <a:pt x="-14721" y="3236912"/>
                        <a:pt x="137679" y="2859087"/>
                        <a:pt x="182129" y="2419350"/>
                      </a:cubicBezTo>
                      <a:cubicBezTo>
                        <a:pt x="226579" y="1979612"/>
                        <a:pt x="256742" y="1346200"/>
                        <a:pt x="267854" y="942975"/>
                      </a:cubicBezTo>
                      <a:cubicBezTo>
                        <a:pt x="278966" y="539750"/>
                        <a:pt x="248804" y="0"/>
                        <a:pt x="248804" y="0"/>
                      </a:cubicBezTo>
                    </a:path>
                  </a:pathLst>
                </a:cu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3" name="Freeform 22"/>
                <p:cNvSpPr/>
                <p:nvPr/>
              </p:nvSpPr>
              <p:spPr>
                <a:xfrm>
                  <a:off x="2745925" y="1434497"/>
                  <a:ext cx="425355" cy="4205855"/>
                </a:xfrm>
                <a:custGeom>
                  <a:avLst/>
                  <a:gdLst>
                    <a:gd name="connsiteX0" fmla="*/ 425987 w 425987"/>
                    <a:gd name="connsiteY0" fmla="*/ 4203148 h 4203148"/>
                    <a:gd name="connsiteX1" fmla="*/ 25937 w 425987"/>
                    <a:gd name="connsiteY1" fmla="*/ 3441148 h 4203148"/>
                    <a:gd name="connsiteX2" fmla="*/ 54512 w 425987"/>
                    <a:gd name="connsiteY2" fmla="*/ 2193373 h 4203148"/>
                    <a:gd name="connsiteX3" fmla="*/ 178337 w 425987"/>
                    <a:gd name="connsiteY3" fmla="*/ 145498 h 4203148"/>
                    <a:gd name="connsiteX4" fmla="*/ 178337 w 425987"/>
                    <a:gd name="connsiteY4" fmla="*/ 164548 h 4203148"/>
                    <a:gd name="connsiteX5" fmla="*/ 178337 w 425987"/>
                    <a:gd name="connsiteY5" fmla="*/ 59773 h 420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987" h="4203148">
                      <a:moveTo>
                        <a:pt x="425987" y="4203148"/>
                      </a:moveTo>
                      <a:cubicBezTo>
                        <a:pt x="256918" y="3989629"/>
                        <a:pt x="87849" y="3776110"/>
                        <a:pt x="25937" y="3441148"/>
                      </a:cubicBezTo>
                      <a:cubicBezTo>
                        <a:pt x="-35976" y="3106185"/>
                        <a:pt x="29112" y="2742648"/>
                        <a:pt x="54512" y="2193373"/>
                      </a:cubicBezTo>
                      <a:cubicBezTo>
                        <a:pt x="79912" y="1644098"/>
                        <a:pt x="157700" y="483635"/>
                        <a:pt x="178337" y="145498"/>
                      </a:cubicBezTo>
                      <a:cubicBezTo>
                        <a:pt x="198974" y="-192639"/>
                        <a:pt x="178337" y="164548"/>
                        <a:pt x="178337" y="164548"/>
                      </a:cubicBezTo>
                      <a:cubicBezTo>
                        <a:pt x="178337" y="150261"/>
                        <a:pt x="176750" y="77235"/>
                        <a:pt x="178337" y="59773"/>
                      </a:cubicBezTo>
                    </a:path>
                  </a:pathLst>
                </a:custGeom>
                <a:no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4" name="Freeform 23"/>
                <p:cNvSpPr/>
                <p:nvPr/>
              </p:nvSpPr>
              <p:spPr>
                <a:xfrm>
                  <a:off x="2268130" y="1475975"/>
                  <a:ext cx="655512" cy="3666643"/>
                </a:xfrm>
                <a:custGeom>
                  <a:avLst/>
                  <a:gdLst>
                    <a:gd name="connsiteX0" fmla="*/ 141956 w 656306"/>
                    <a:gd name="connsiteY0" fmla="*/ 3667125 h 3667125"/>
                    <a:gd name="connsiteX1" fmla="*/ 275306 w 656306"/>
                    <a:gd name="connsiteY1" fmla="*/ 2476500 h 3667125"/>
                    <a:gd name="connsiteX2" fmla="*/ 8606 w 656306"/>
                    <a:gd name="connsiteY2" fmla="*/ 1123950 h 3667125"/>
                    <a:gd name="connsiteX3" fmla="*/ 656306 w 656306"/>
                    <a:gd name="connsiteY3" fmla="*/ 0 h 3667125"/>
                  </a:gdLst>
                  <a:ahLst/>
                  <a:cxnLst>
                    <a:cxn ang="0">
                      <a:pos x="connsiteX0" y="connsiteY0"/>
                    </a:cxn>
                    <a:cxn ang="0">
                      <a:pos x="connsiteX1" y="connsiteY1"/>
                    </a:cxn>
                    <a:cxn ang="0">
                      <a:pos x="connsiteX2" y="connsiteY2"/>
                    </a:cxn>
                    <a:cxn ang="0">
                      <a:pos x="connsiteX3" y="connsiteY3"/>
                    </a:cxn>
                  </a:cxnLst>
                  <a:rect l="l" t="t" r="r" b="b"/>
                  <a:pathLst>
                    <a:path w="656306" h="3667125">
                      <a:moveTo>
                        <a:pt x="141956" y="3667125"/>
                      </a:moveTo>
                      <a:cubicBezTo>
                        <a:pt x="219743" y="3283743"/>
                        <a:pt x="297531" y="2900362"/>
                        <a:pt x="275306" y="2476500"/>
                      </a:cubicBezTo>
                      <a:cubicBezTo>
                        <a:pt x="253081" y="2052638"/>
                        <a:pt x="-54894" y="1536700"/>
                        <a:pt x="8606" y="1123950"/>
                      </a:cubicBezTo>
                      <a:cubicBezTo>
                        <a:pt x="72106" y="711200"/>
                        <a:pt x="656306" y="0"/>
                        <a:pt x="656306" y="0"/>
                      </a:cubicBezTo>
                    </a:path>
                  </a:pathLst>
                </a:cu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5" name="Freeform 24"/>
                <p:cNvSpPr/>
                <p:nvPr/>
              </p:nvSpPr>
              <p:spPr>
                <a:xfrm>
                  <a:off x="2923641" y="1521602"/>
                  <a:ext cx="608899" cy="3098395"/>
                </a:xfrm>
                <a:custGeom>
                  <a:avLst/>
                  <a:gdLst>
                    <a:gd name="connsiteX0" fmla="*/ 104775 w 607319"/>
                    <a:gd name="connsiteY0" fmla="*/ 3095625 h 3095625"/>
                    <a:gd name="connsiteX1" fmla="*/ 552450 w 607319"/>
                    <a:gd name="connsiteY1" fmla="*/ 2209800 h 3095625"/>
                    <a:gd name="connsiteX2" fmla="*/ 571500 w 607319"/>
                    <a:gd name="connsiteY2" fmla="*/ 1285875 h 3095625"/>
                    <a:gd name="connsiteX3" fmla="*/ 561975 w 607319"/>
                    <a:gd name="connsiteY3" fmla="*/ 657225 h 3095625"/>
                    <a:gd name="connsiteX4" fmla="*/ 0 w 607319"/>
                    <a:gd name="connsiteY4" fmla="*/ 0 h 3095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319" h="3095625">
                      <a:moveTo>
                        <a:pt x="104775" y="3095625"/>
                      </a:moveTo>
                      <a:cubicBezTo>
                        <a:pt x="289719" y="2803525"/>
                        <a:pt x="474663" y="2511425"/>
                        <a:pt x="552450" y="2209800"/>
                      </a:cubicBezTo>
                      <a:cubicBezTo>
                        <a:pt x="630237" y="1908175"/>
                        <a:pt x="569913" y="1544637"/>
                        <a:pt x="571500" y="1285875"/>
                      </a:cubicBezTo>
                      <a:cubicBezTo>
                        <a:pt x="573087" y="1027113"/>
                        <a:pt x="657225" y="871538"/>
                        <a:pt x="561975" y="657225"/>
                      </a:cubicBezTo>
                      <a:cubicBezTo>
                        <a:pt x="466725" y="442912"/>
                        <a:pt x="93662" y="107950"/>
                        <a:pt x="0" y="0"/>
                      </a:cubicBezTo>
                    </a:path>
                  </a:pathLst>
                </a:cu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6" name="Freeform 25"/>
                <p:cNvSpPr/>
                <p:nvPr/>
              </p:nvSpPr>
              <p:spPr>
                <a:xfrm>
                  <a:off x="2961516" y="1484271"/>
                  <a:ext cx="716694" cy="2915895"/>
                </a:xfrm>
                <a:custGeom>
                  <a:avLst/>
                  <a:gdLst>
                    <a:gd name="connsiteX0" fmla="*/ 0 w 715935"/>
                    <a:gd name="connsiteY0" fmla="*/ 0 h 2914650"/>
                    <a:gd name="connsiteX1" fmla="*/ 381000 w 715935"/>
                    <a:gd name="connsiteY1" fmla="*/ 180975 h 2914650"/>
                    <a:gd name="connsiteX2" fmla="*/ 676275 w 715935"/>
                    <a:gd name="connsiteY2" fmla="*/ 695325 h 2914650"/>
                    <a:gd name="connsiteX3" fmla="*/ 704850 w 715935"/>
                    <a:gd name="connsiteY3" fmla="*/ 1590675 h 2914650"/>
                    <a:gd name="connsiteX4" fmla="*/ 600075 w 715935"/>
                    <a:gd name="connsiteY4" fmla="*/ 2124075 h 2914650"/>
                    <a:gd name="connsiteX5" fmla="*/ 114300 w 715935"/>
                    <a:gd name="connsiteY5" fmla="*/ 2914650 h 291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935" h="2914650">
                      <a:moveTo>
                        <a:pt x="0" y="0"/>
                      </a:moveTo>
                      <a:cubicBezTo>
                        <a:pt x="134144" y="32544"/>
                        <a:pt x="268288" y="65088"/>
                        <a:pt x="381000" y="180975"/>
                      </a:cubicBezTo>
                      <a:cubicBezTo>
                        <a:pt x="493712" y="296862"/>
                        <a:pt x="622300" y="460375"/>
                        <a:pt x="676275" y="695325"/>
                      </a:cubicBezTo>
                      <a:cubicBezTo>
                        <a:pt x="730250" y="930275"/>
                        <a:pt x="717550" y="1352550"/>
                        <a:pt x="704850" y="1590675"/>
                      </a:cubicBezTo>
                      <a:cubicBezTo>
                        <a:pt x="692150" y="1828800"/>
                        <a:pt x="698500" y="1903413"/>
                        <a:pt x="600075" y="2124075"/>
                      </a:cubicBezTo>
                      <a:cubicBezTo>
                        <a:pt x="501650" y="2344737"/>
                        <a:pt x="114300" y="2914650"/>
                        <a:pt x="114300" y="2914650"/>
                      </a:cubicBezTo>
                    </a:path>
                  </a:pathLst>
                </a:custGeom>
                <a:no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7" name="Freeform 26"/>
                <p:cNvSpPr/>
                <p:nvPr/>
              </p:nvSpPr>
              <p:spPr>
                <a:xfrm>
                  <a:off x="2070019" y="1505011"/>
                  <a:ext cx="844883" cy="3077657"/>
                </a:xfrm>
                <a:custGeom>
                  <a:avLst/>
                  <a:gdLst>
                    <a:gd name="connsiteX0" fmla="*/ 501051 w 843951"/>
                    <a:gd name="connsiteY0" fmla="*/ 3076575 h 3076575"/>
                    <a:gd name="connsiteX1" fmla="*/ 253401 w 843951"/>
                    <a:gd name="connsiteY1" fmla="*/ 2419350 h 3076575"/>
                    <a:gd name="connsiteX2" fmla="*/ 24801 w 843951"/>
                    <a:gd name="connsiteY2" fmla="*/ 1190625 h 3076575"/>
                    <a:gd name="connsiteX3" fmla="*/ 53376 w 843951"/>
                    <a:gd name="connsiteY3" fmla="*/ 628650 h 3076575"/>
                    <a:gd name="connsiteX4" fmla="*/ 443901 w 843951"/>
                    <a:gd name="connsiteY4" fmla="*/ 200025 h 3076575"/>
                    <a:gd name="connsiteX5" fmla="*/ 843951 w 843951"/>
                    <a:gd name="connsiteY5" fmla="*/ 0 h 30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3951" h="3076575">
                      <a:moveTo>
                        <a:pt x="501051" y="3076575"/>
                      </a:moveTo>
                      <a:cubicBezTo>
                        <a:pt x="416913" y="2905125"/>
                        <a:pt x="332776" y="2733675"/>
                        <a:pt x="253401" y="2419350"/>
                      </a:cubicBezTo>
                      <a:cubicBezTo>
                        <a:pt x="174026" y="2105025"/>
                        <a:pt x="58138" y="1489075"/>
                        <a:pt x="24801" y="1190625"/>
                      </a:cubicBezTo>
                      <a:cubicBezTo>
                        <a:pt x="-8536" y="892175"/>
                        <a:pt x="-16474" y="793750"/>
                        <a:pt x="53376" y="628650"/>
                      </a:cubicBezTo>
                      <a:cubicBezTo>
                        <a:pt x="123226" y="463550"/>
                        <a:pt x="312139" y="304800"/>
                        <a:pt x="443901" y="200025"/>
                      </a:cubicBezTo>
                      <a:cubicBezTo>
                        <a:pt x="575663" y="95250"/>
                        <a:pt x="775689" y="31750"/>
                        <a:pt x="843951" y="0"/>
                      </a:cubicBezTo>
                    </a:path>
                  </a:pathLst>
                </a:custGeom>
                <a:no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8" name="Freeform 27"/>
                <p:cNvSpPr/>
                <p:nvPr/>
              </p:nvSpPr>
              <p:spPr>
                <a:xfrm>
                  <a:off x="2606083" y="1571375"/>
                  <a:ext cx="594331" cy="2264691"/>
                </a:xfrm>
                <a:custGeom>
                  <a:avLst/>
                  <a:gdLst>
                    <a:gd name="connsiteX0" fmla="*/ 595451 w 595451"/>
                    <a:gd name="connsiteY0" fmla="*/ 2266950 h 2266950"/>
                    <a:gd name="connsiteX1" fmla="*/ 366851 w 595451"/>
                    <a:gd name="connsiteY1" fmla="*/ 1666875 h 2266950"/>
                    <a:gd name="connsiteX2" fmla="*/ 128726 w 595451"/>
                    <a:gd name="connsiteY2" fmla="*/ 1066800 h 2266950"/>
                    <a:gd name="connsiteX3" fmla="*/ 4901 w 595451"/>
                    <a:gd name="connsiteY3" fmla="*/ 561975 h 2266950"/>
                    <a:gd name="connsiteX4" fmla="*/ 290651 w 595451"/>
                    <a:gd name="connsiteY4" fmla="*/ 0 h 226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451" h="2266950">
                      <a:moveTo>
                        <a:pt x="595451" y="2266950"/>
                      </a:moveTo>
                      <a:cubicBezTo>
                        <a:pt x="520044" y="2066925"/>
                        <a:pt x="444638" y="1866900"/>
                        <a:pt x="366851" y="1666875"/>
                      </a:cubicBezTo>
                      <a:cubicBezTo>
                        <a:pt x="289063" y="1466850"/>
                        <a:pt x="189051" y="1250950"/>
                        <a:pt x="128726" y="1066800"/>
                      </a:cubicBezTo>
                      <a:cubicBezTo>
                        <a:pt x="68401" y="882650"/>
                        <a:pt x="-22086" y="739775"/>
                        <a:pt x="4901" y="561975"/>
                      </a:cubicBezTo>
                      <a:cubicBezTo>
                        <a:pt x="31888" y="384175"/>
                        <a:pt x="241439" y="95250"/>
                        <a:pt x="290651" y="0"/>
                      </a:cubicBezTo>
                    </a:path>
                  </a:pathLst>
                </a:cu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9" name="Freeform 28"/>
                <p:cNvSpPr/>
                <p:nvPr/>
              </p:nvSpPr>
              <p:spPr>
                <a:xfrm>
                  <a:off x="2932382" y="1484271"/>
                  <a:ext cx="483623" cy="2078042"/>
                </a:xfrm>
                <a:custGeom>
                  <a:avLst/>
                  <a:gdLst>
                    <a:gd name="connsiteX0" fmla="*/ 0 w 481109"/>
                    <a:gd name="connsiteY0" fmla="*/ 2076450 h 2076450"/>
                    <a:gd name="connsiteX1" fmla="*/ 381000 w 481109"/>
                    <a:gd name="connsiteY1" fmla="*/ 1066800 h 2076450"/>
                    <a:gd name="connsiteX2" fmla="*/ 457200 w 481109"/>
                    <a:gd name="connsiteY2" fmla="*/ 523875 h 2076450"/>
                    <a:gd name="connsiteX3" fmla="*/ 28575 w 481109"/>
                    <a:gd name="connsiteY3" fmla="*/ 0 h 2076450"/>
                  </a:gdLst>
                  <a:ahLst/>
                  <a:cxnLst>
                    <a:cxn ang="0">
                      <a:pos x="connsiteX0" y="connsiteY0"/>
                    </a:cxn>
                    <a:cxn ang="0">
                      <a:pos x="connsiteX1" y="connsiteY1"/>
                    </a:cxn>
                    <a:cxn ang="0">
                      <a:pos x="connsiteX2" y="connsiteY2"/>
                    </a:cxn>
                    <a:cxn ang="0">
                      <a:pos x="connsiteX3" y="connsiteY3"/>
                    </a:cxn>
                  </a:cxnLst>
                  <a:rect l="l" t="t" r="r" b="b"/>
                  <a:pathLst>
                    <a:path w="481109" h="2076450">
                      <a:moveTo>
                        <a:pt x="0" y="2076450"/>
                      </a:moveTo>
                      <a:cubicBezTo>
                        <a:pt x="152400" y="1701006"/>
                        <a:pt x="304800" y="1325562"/>
                        <a:pt x="381000" y="1066800"/>
                      </a:cubicBezTo>
                      <a:cubicBezTo>
                        <a:pt x="457200" y="808038"/>
                        <a:pt x="515937" y="701675"/>
                        <a:pt x="457200" y="523875"/>
                      </a:cubicBezTo>
                      <a:cubicBezTo>
                        <a:pt x="398463" y="346075"/>
                        <a:pt x="100013" y="88900"/>
                        <a:pt x="28575" y="0"/>
                      </a:cubicBezTo>
                    </a:path>
                  </a:pathLst>
                </a:cu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0" name="Freeform 29"/>
                <p:cNvSpPr/>
                <p:nvPr/>
              </p:nvSpPr>
              <p:spPr>
                <a:xfrm>
                  <a:off x="2288522" y="1571375"/>
                  <a:ext cx="617638" cy="3932101"/>
                </a:xfrm>
                <a:custGeom>
                  <a:avLst/>
                  <a:gdLst>
                    <a:gd name="connsiteX0" fmla="*/ 282826 w 616201"/>
                    <a:gd name="connsiteY0" fmla="*/ 3933825 h 3933825"/>
                    <a:gd name="connsiteX1" fmla="*/ 444751 w 616201"/>
                    <a:gd name="connsiteY1" fmla="*/ 3038475 h 3933825"/>
                    <a:gd name="connsiteX2" fmla="*/ 139951 w 616201"/>
                    <a:gd name="connsiteY2" fmla="*/ 2247900 h 3933825"/>
                    <a:gd name="connsiteX3" fmla="*/ 25651 w 616201"/>
                    <a:gd name="connsiteY3" fmla="*/ 1371600 h 3933825"/>
                    <a:gd name="connsiteX4" fmla="*/ 616201 w 616201"/>
                    <a:gd name="connsiteY4" fmla="*/ 0 h 393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201" h="3933825">
                      <a:moveTo>
                        <a:pt x="282826" y="3933825"/>
                      </a:moveTo>
                      <a:cubicBezTo>
                        <a:pt x="375695" y="3626644"/>
                        <a:pt x="468564" y="3319463"/>
                        <a:pt x="444751" y="3038475"/>
                      </a:cubicBezTo>
                      <a:cubicBezTo>
                        <a:pt x="420938" y="2757487"/>
                        <a:pt x="209801" y="2525712"/>
                        <a:pt x="139951" y="2247900"/>
                      </a:cubicBezTo>
                      <a:cubicBezTo>
                        <a:pt x="70101" y="1970088"/>
                        <a:pt x="-53724" y="1746250"/>
                        <a:pt x="25651" y="1371600"/>
                      </a:cubicBezTo>
                      <a:cubicBezTo>
                        <a:pt x="105026" y="996950"/>
                        <a:pt x="517776" y="228600"/>
                        <a:pt x="616201" y="0"/>
                      </a:cubicBezTo>
                    </a:path>
                  </a:pathLst>
                </a:cu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1" name="Freeform 30"/>
                <p:cNvSpPr/>
                <p:nvPr/>
              </p:nvSpPr>
              <p:spPr>
                <a:xfrm>
                  <a:off x="2780886" y="2400933"/>
                  <a:ext cx="582678" cy="2418158"/>
                </a:xfrm>
                <a:custGeom>
                  <a:avLst/>
                  <a:gdLst>
                    <a:gd name="connsiteX0" fmla="*/ 0 w 581025"/>
                    <a:gd name="connsiteY0" fmla="*/ 2419350 h 2419350"/>
                    <a:gd name="connsiteX1" fmla="*/ 361950 w 581025"/>
                    <a:gd name="connsiteY1" fmla="*/ 1685925 h 2419350"/>
                    <a:gd name="connsiteX2" fmla="*/ 542925 w 581025"/>
                    <a:gd name="connsiteY2" fmla="*/ 638175 h 2419350"/>
                    <a:gd name="connsiteX3" fmla="*/ 581025 w 581025"/>
                    <a:gd name="connsiteY3" fmla="*/ 0 h 2419350"/>
                  </a:gdLst>
                  <a:ahLst/>
                  <a:cxnLst>
                    <a:cxn ang="0">
                      <a:pos x="connsiteX0" y="connsiteY0"/>
                    </a:cxn>
                    <a:cxn ang="0">
                      <a:pos x="connsiteX1" y="connsiteY1"/>
                    </a:cxn>
                    <a:cxn ang="0">
                      <a:pos x="connsiteX2" y="connsiteY2"/>
                    </a:cxn>
                    <a:cxn ang="0">
                      <a:pos x="connsiteX3" y="connsiteY3"/>
                    </a:cxn>
                  </a:cxnLst>
                  <a:rect l="l" t="t" r="r" b="b"/>
                  <a:pathLst>
                    <a:path w="581025" h="2419350">
                      <a:moveTo>
                        <a:pt x="0" y="2419350"/>
                      </a:moveTo>
                      <a:cubicBezTo>
                        <a:pt x="135731" y="2201068"/>
                        <a:pt x="271463" y="1982787"/>
                        <a:pt x="361950" y="1685925"/>
                      </a:cubicBezTo>
                      <a:cubicBezTo>
                        <a:pt x="452437" y="1389063"/>
                        <a:pt x="506413" y="919162"/>
                        <a:pt x="542925" y="638175"/>
                      </a:cubicBezTo>
                      <a:cubicBezTo>
                        <a:pt x="579437" y="357188"/>
                        <a:pt x="574675" y="106362"/>
                        <a:pt x="581025" y="0"/>
                      </a:cubicBezTo>
                    </a:path>
                  </a:pathLst>
                </a:cu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2" name="Freeform 31"/>
                <p:cNvSpPr/>
                <p:nvPr/>
              </p:nvSpPr>
              <p:spPr>
                <a:xfrm>
                  <a:off x="3410178" y="1741433"/>
                  <a:ext cx="183543" cy="1227745"/>
                </a:xfrm>
                <a:custGeom>
                  <a:avLst/>
                  <a:gdLst>
                    <a:gd name="connsiteX0" fmla="*/ 161925 w 185118"/>
                    <a:gd name="connsiteY0" fmla="*/ 1228725 h 1228725"/>
                    <a:gd name="connsiteX1" fmla="*/ 171450 w 185118"/>
                    <a:gd name="connsiteY1" fmla="*/ 438150 h 1228725"/>
                    <a:gd name="connsiteX2" fmla="*/ 0 w 185118"/>
                    <a:gd name="connsiteY2" fmla="*/ 0 h 1228725"/>
                  </a:gdLst>
                  <a:ahLst/>
                  <a:cxnLst>
                    <a:cxn ang="0">
                      <a:pos x="connsiteX0" y="connsiteY0"/>
                    </a:cxn>
                    <a:cxn ang="0">
                      <a:pos x="connsiteX1" y="connsiteY1"/>
                    </a:cxn>
                    <a:cxn ang="0">
                      <a:pos x="connsiteX2" y="connsiteY2"/>
                    </a:cxn>
                  </a:cxnLst>
                  <a:rect l="l" t="t" r="r" b="b"/>
                  <a:pathLst>
                    <a:path w="185118" h="1228725">
                      <a:moveTo>
                        <a:pt x="161925" y="1228725"/>
                      </a:moveTo>
                      <a:cubicBezTo>
                        <a:pt x="180181" y="935831"/>
                        <a:pt x="198437" y="642937"/>
                        <a:pt x="171450" y="438150"/>
                      </a:cubicBezTo>
                      <a:cubicBezTo>
                        <a:pt x="144463" y="233363"/>
                        <a:pt x="28575" y="73025"/>
                        <a:pt x="0" y="0"/>
                      </a:cubicBezTo>
                    </a:path>
                  </a:pathLst>
                </a:cu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3" name="Freeform 32"/>
                <p:cNvSpPr/>
                <p:nvPr/>
              </p:nvSpPr>
              <p:spPr>
                <a:xfrm>
                  <a:off x="2696397" y="2085701"/>
                  <a:ext cx="256378" cy="1800139"/>
                </a:xfrm>
                <a:custGeom>
                  <a:avLst/>
                  <a:gdLst>
                    <a:gd name="connsiteX0" fmla="*/ 257696 w 257696"/>
                    <a:gd name="connsiteY0" fmla="*/ 1800225 h 1800225"/>
                    <a:gd name="connsiteX1" fmla="*/ 521 w 257696"/>
                    <a:gd name="connsiteY1" fmla="*/ 1114425 h 1800225"/>
                    <a:gd name="connsiteX2" fmla="*/ 191021 w 257696"/>
                    <a:gd name="connsiteY2" fmla="*/ 0 h 1800225"/>
                  </a:gdLst>
                  <a:ahLst/>
                  <a:cxnLst>
                    <a:cxn ang="0">
                      <a:pos x="connsiteX0" y="connsiteY0"/>
                    </a:cxn>
                    <a:cxn ang="0">
                      <a:pos x="connsiteX1" y="connsiteY1"/>
                    </a:cxn>
                    <a:cxn ang="0">
                      <a:pos x="connsiteX2" y="connsiteY2"/>
                    </a:cxn>
                  </a:cxnLst>
                  <a:rect l="l" t="t" r="r" b="b"/>
                  <a:pathLst>
                    <a:path w="257696" h="1800225">
                      <a:moveTo>
                        <a:pt x="257696" y="1800225"/>
                      </a:moveTo>
                      <a:cubicBezTo>
                        <a:pt x="134664" y="1607343"/>
                        <a:pt x="11633" y="1414462"/>
                        <a:pt x="521" y="1114425"/>
                      </a:cubicBezTo>
                      <a:cubicBezTo>
                        <a:pt x="-10592" y="814387"/>
                        <a:pt x="159271" y="185737"/>
                        <a:pt x="191021" y="0"/>
                      </a:cubicBezTo>
                    </a:path>
                  </a:pathLst>
                </a:cu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4" name="Freeform 33"/>
                <p:cNvSpPr/>
                <p:nvPr/>
              </p:nvSpPr>
              <p:spPr>
                <a:xfrm>
                  <a:off x="2676004" y="1534044"/>
                  <a:ext cx="445748" cy="2571627"/>
                </a:xfrm>
                <a:custGeom>
                  <a:avLst/>
                  <a:gdLst>
                    <a:gd name="connsiteX0" fmla="*/ 285750 w 446640"/>
                    <a:gd name="connsiteY0" fmla="*/ 0 h 2571750"/>
                    <a:gd name="connsiteX1" fmla="*/ 438150 w 446640"/>
                    <a:gd name="connsiteY1" fmla="*/ 647700 h 2571750"/>
                    <a:gd name="connsiteX2" fmla="*/ 381000 w 446640"/>
                    <a:gd name="connsiteY2" fmla="*/ 1381125 h 2571750"/>
                    <a:gd name="connsiteX3" fmla="*/ 0 w 44664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446640" h="2571750">
                      <a:moveTo>
                        <a:pt x="285750" y="0"/>
                      </a:moveTo>
                      <a:cubicBezTo>
                        <a:pt x="354012" y="208756"/>
                        <a:pt x="422275" y="417513"/>
                        <a:pt x="438150" y="647700"/>
                      </a:cubicBezTo>
                      <a:cubicBezTo>
                        <a:pt x="454025" y="877888"/>
                        <a:pt x="454025" y="1060450"/>
                        <a:pt x="381000" y="1381125"/>
                      </a:cubicBezTo>
                      <a:cubicBezTo>
                        <a:pt x="307975" y="1701800"/>
                        <a:pt x="0" y="2571750"/>
                        <a:pt x="0" y="2571750"/>
                      </a:cubicBezTo>
                    </a:path>
                  </a:pathLst>
                </a:cu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5" name="Freeform 34"/>
                <p:cNvSpPr/>
                <p:nvPr/>
              </p:nvSpPr>
              <p:spPr>
                <a:xfrm>
                  <a:off x="2113719" y="1845129"/>
                  <a:ext cx="643860" cy="1285814"/>
                </a:xfrm>
                <a:custGeom>
                  <a:avLst/>
                  <a:gdLst>
                    <a:gd name="connsiteX0" fmla="*/ 0 w 645583"/>
                    <a:gd name="connsiteY0" fmla="*/ 1285875 h 1285875"/>
                    <a:gd name="connsiteX1" fmla="*/ 400050 w 645583"/>
                    <a:gd name="connsiteY1" fmla="*/ 609600 h 1285875"/>
                    <a:gd name="connsiteX2" fmla="*/ 628650 w 645583"/>
                    <a:gd name="connsiteY2" fmla="*/ 85725 h 1285875"/>
                    <a:gd name="connsiteX3" fmla="*/ 628650 w 645583"/>
                    <a:gd name="connsiteY3" fmla="*/ 0 h 1285875"/>
                  </a:gdLst>
                  <a:ahLst/>
                  <a:cxnLst>
                    <a:cxn ang="0">
                      <a:pos x="connsiteX0" y="connsiteY0"/>
                    </a:cxn>
                    <a:cxn ang="0">
                      <a:pos x="connsiteX1" y="connsiteY1"/>
                    </a:cxn>
                    <a:cxn ang="0">
                      <a:pos x="connsiteX2" y="connsiteY2"/>
                    </a:cxn>
                    <a:cxn ang="0">
                      <a:pos x="connsiteX3" y="connsiteY3"/>
                    </a:cxn>
                  </a:cxnLst>
                  <a:rect l="l" t="t" r="r" b="b"/>
                  <a:pathLst>
                    <a:path w="645583" h="1285875">
                      <a:moveTo>
                        <a:pt x="0" y="1285875"/>
                      </a:moveTo>
                      <a:cubicBezTo>
                        <a:pt x="147637" y="1047750"/>
                        <a:pt x="295275" y="809625"/>
                        <a:pt x="400050" y="609600"/>
                      </a:cubicBezTo>
                      <a:cubicBezTo>
                        <a:pt x="504825" y="409575"/>
                        <a:pt x="590550" y="187325"/>
                        <a:pt x="628650" y="85725"/>
                      </a:cubicBezTo>
                      <a:cubicBezTo>
                        <a:pt x="666750" y="-15875"/>
                        <a:pt x="628650" y="12700"/>
                        <a:pt x="628650" y="0"/>
                      </a:cubicBezTo>
                    </a:path>
                  </a:pathLst>
                </a:cu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6" name="Freeform 35"/>
                <p:cNvSpPr/>
                <p:nvPr/>
              </p:nvSpPr>
              <p:spPr>
                <a:xfrm>
                  <a:off x="3011043" y="1762174"/>
                  <a:ext cx="55355" cy="2264691"/>
                </a:xfrm>
                <a:custGeom>
                  <a:avLst/>
                  <a:gdLst>
                    <a:gd name="connsiteX0" fmla="*/ 0 w 57150"/>
                    <a:gd name="connsiteY0" fmla="*/ 2266950 h 2266950"/>
                    <a:gd name="connsiteX1" fmla="*/ 28575 w 57150"/>
                    <a:gd name="connsiteY1" fmla="*/ 1390650 h 2266950"/>
                    <a:gd name="connsiteX2" fmla="*/ 9525 w 57150"/>
                    <a:gd name="connsiteY2" fmla="*/ 600075 h 2266950"/>
                    <a:gd name="connsiteX3" fmla="*/ 57150 w 57150"/>
                    <a:gd name="connsiteY3" fmla="*/ 0 h 2266950"/>
                  </a:gdLst>
                  <a:ahLst/>
                  <a:cxnLst>
                    <a:cxn ang="0">
                      <a:pos x="connsiteX0" y="connsiteY0"/>
                    </a:cxn>
                    <a:cxn ang="0">
                      <a:pos x="connsiteX1" y="connsiteY1"/>
                    </a:cxn>
                    <a:cxn ang="0">
                      <a:pos x="connsiteX2" y="connsiteY2"/>
                    </a:cxn>
                    <a:cxn ang="0">
                      <a:pos x="connsiteX3" y="connsiteY3"/>
                    </a:cxn>
                  </a:cxnLst>
                  <a:rect l="l" t="t" r="r" b="b"/>
                  <a:pathLst>
                    <a:path w="57150" h="2266950">
                      <a:moveTo>
                        <a:pt x="0" y="2266950"/>
                      </a:moveTo>
                      <a:cubicBezTo>
                        <a:pt x="13494" y="1967706"/>
                        <a:pt x="26988" y="1668462"/>
                        <a:pt x="28575" y="1390650"/>
                      </a:cubicBezTo>
                      <a:cubicBezTo>
                        <a:pt x="30162" y="1112838"/>
                        <a:pt x="4763" y="831850"/>
                        <a:pt x="9525" y="600075"/>
                      </a:cubicBezTo>
                      <a:cubicBezTo>
                        <a:pt x="14287" y="368300"/>
                        <a:pt x="49213" y="100012"/>
                        <a:pt x="57150" y="0"/>
                      </a:cubicBezTo>
                    </a:path>
                  </a:pathLst>
                </a:cu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7" name="Freeform 36"/>
                <p:cNvSpPr/>
                <p:nvPr/>
              </p:nvSpPr>
              <p:spPr>
                <a:xfrm>
                  <a:off x="2961516" y="1571375"/>
                  <a:ext cx="276771" cy="1874799"/>
                </a:xfrm>
                <a:custGeom>
                  <a:avLst/>
                  <a:gdLst>
                    <a:gd name="connsiteX0" fmla="*/ 0 w 275034"/>
                    <a:gd name="connsiteY0" fmla="*/ 0 h 1876425"/>
                    <a:gd name="connsiteX1" fmla="*/ 266700 w 275034"/>
                    <a:gd name="connsiteY1" fmla="*/ 552450 h 1876425"/>
                    <a:gd name="connsiteX2" fmla="*/ 209550 w 275034"/>
                    <a:gd name="connsiteY2" fmla="*/ 1123950 h 1876425"/>
                    <a:gd name="connsiteX3" fmla="*/ 228600 w 275034"/>
                    <a:gd name="connsiteY3" fmla="*/ 1876425 h 1876425"/>
                  </a:gdLst>
                  <a:ahLst/>
                  <a:cxnLst>
                    <a:cxn ang="0">
                      <a:pos x="connsiteX0" y="connsiteY0"/>
                    </a:cxn>
                    <a:cxn ang="0">
                      <a:pos x="connsiteX1" y="connsiteY1"/>
                    </a:cxn>
                    <a:cxn ang="0">
                      <a:pos x="connsiteX2" y="connsiteY2"/>
                    </a:cxn>
                    <a:cxn ang="0">
                      <a:pos x="connsiteX3" y="connsiteY3"/>
                    </a:cxn>
                  </a:cxnLst>
                  <a:rect l="l" t="t" r="r" b="b"/>
                  <a:pathLst>
                    <a:path w="275034" h="1876425">
                      <a:moveTo>
                        <a:pt x="0" y="0"/>
                      </a:moveTo>
                      <a:cubicBezTo>
                        <a:pt x="115887" y="182562"/>
                        <a:pt x="231775" y="365125"/>
                        <a:pt x="266700" y="552450"/>
                      </a:cubicBezTo>
                      <a:cubicBezTo>
                        <a:pt x="301625" y="739775"/>
                        <a:pt x="215900" y="903288"/>
                        <a:pt x="209550" y="1123950"/>
                      </a:cubicBezTo>
                      <a:cubicBezTo>
                        <a:pt x="203200" y="1344612"/>
                        <a:pt x="225425" y="1749425"/>
                        <a:pt x="228600" y="1876425"/>
                      </a:cubicBezTo>
                    </a:path>
                  </a:pathLst>
                </a:cu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8" name="Freeform 37"/>
                <p:cNvSpPr/>
                <p:nvPr/>
              </p:nvSpPr>
              <p:spPr>
                <a:xfrm>
                  <a:off x="2512854" y="1579671"/>
                  <a:ext cx="393307" cy="2629696"/>
                </a:xfrm>
                <a:custGeom>
                  <a:avLst/>
                  <a:gdLst>
                    <a:gd name="connsiteX0" fmla="*/ 162664 w 391264"/>
                    <a:gd name="connsiteY0" fmla="*/ 2628900 h 2628900"/>
                    <a:gd name="connsiteX1" fmla="*/ 739 w 391264"/>
                    <a:gd name="connsiteY1" fmla="*/ 1590675 h 2628900"/>
                    <a:gd name="connsiteX2" fmla="*/ 115039 w 391264"/>
                    <a:gd name="connsiteY2" fmla="*/ 609600 h 2628900"/>
                    <a:gd name="connsiteX3" fmla="*/ 391264 w 391264"/>
                    <a:gd name="connsiteY3" fmla="*/ 0 h 2628900"/>
                  </a:gdLst>
                  <a:ahLst/>
                  <a:cxnLst>
                    <a:cxn ang="0">
                      <a:pos x="connsiteX0" y="connsiteY0"/>
                    </a:cxn>
                    <a:cxn ang="0">
                      <a:pos x="connsiteX1" y="connsiteY1"/>
                    </a:cxn>
                    <a:cxn ang="0">
                      <a:pos x="connsiteX2" y="connsiteY2"/>
                    </a:cxn>
                    <a:cxn ang="0">
                      <a:pos x="connsiteX3" y="connsiteY3"/>
                    </a:cxn>
                  </a:cxnLst>
                  <a:rect l="l" t="t" r="r" b="b"/>
                  <a:pathLst>
                    <a:path w="391264" h="2628900">
                      <a:moveTo>
                        <a:pt x="162664" y="2628900"/>
                      </a:moveTo>
                      <a:cubicBezTo>
                        <a:pt x="85670" y="2278062"/>
                        <a:pt x="8676" y="1927225"/>
                        <a:pt x="739" y="1590675"/>
                      </a:cubicBezTo>
                      <a:cubicBezTo>
                        <a:pt x="-7198" y="1254125"/>
                        <a:pt x="49951" y="874712"/>
                        <a:pt x="115039" y="609600"/>
                      </a:cubicBezTo>
                      <a:cubicBezTo>
                        <a:pt x="180127" y="344487"/>
                        <a:pt x="343639" y="100012"/>
                        <a:pt x="391264" y="0"/>
                      </a:cubicBezTo>
                    </a:path>
                  </a:pathLst>
                </a:cu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9" name="Freeform 38"/>
                <p:cNvSpPr/>
                <p:nvPr/>
              </p:nvSpPr>
              <p:spPr>
                <a:xfrm>
                  <a:off x="2107892" y="1571375"/>
                  <a:ext cx="760395" cy="2360089"/>
                </a:xfrm>
                <a:custGeom>
                  <a:avLst/>
                  <a:gdLst>
                    <a:gd name="connsiteX0" fmla="*/ 138933 w 758058"/>
                    <a:gd name="connsiteY0" fmla="*/ 2362200 h 2362200"/>
                    <a:gd name="connsiteX1" fmla="*/ 43683 w 758058"/>
                    <a:gd name="connsiteY1" fmla="*/ 1047750 h 2362200"/>
                    <a:gd name="connsiteX2" fmla="*/ 758058 w 758058"/>
                    <a:gd name="connsiteY2" fmla="*/ 0 h 2362200"/>
                  </a:gdLst>
                  <a:ahLst/>
                  <a:cxnLst>
                    <a:cxn ang="0">
                      <a:pos x="connsiteX0" y="connsiteY0"/>
                    </a:cxn>
                    <a:cxn ang="0">
                      <a:pos x="connsiteX1" y="connsiteY1"/>
                    </a:cxn>
                    <a:cxn ang="0">
                      <a:pos x="connsiteX2" y="connsiteY2"/>
                    </a:cxn>
                  </a:cxnLst>
                  <a:rect l="l" t="t" r="r" b="b"/>
                  <a:pathLst>
                    <a:path w="758058" h="2362200">
                      <a:moveTo>
                        <a:pt x="138933" y="2362200"/>
                      </a:moveTo>
                      <a:cubicBezTo>
                        <a:pt x="39714" y="1901825"/>
                        <a:pt x="-59504" y="1441450"/>
                        <a:pt x="43683" y="1047750"/>
                      </a:cubicBezTo>
                      <a:cubicBezTo>
                        <a:pt x="146870" y="654050"/>
                        <a:pt x="635821" y="174625"/>
                        <a:pt x="758058" y="0"/>
                      </a:cubicBezTo>
                    </a:path>
                  </a:pathLst>
                </a:cu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0" name="Freeform 39"/>
                <p:cNvSpPr/>
                <p:nvPr/>
              </p:nvSpPr>
              <p:spPr>
                <a:xfrm>
                  <a:off x="3363564" y="2429966"/>
                  <a:ext cx="64095" cy="522621"/>
                </a:xfrm>
                <a:custGeom>
                  <a:avLst/>
                  <a:gdLst>
                    <a:gd name="connsiteX0" fmla="*/ 0 w 66675"/>
                    <a:gd name="connsiteY0" fmla="*/ 0 h 523875"/>
                    <a:gd name="connsiteX1" fmla="*/ 66675 w 66675"/>
                    <a:gd name="connsiteY1" fmla="*/ 523875 h 523875"/>
                  </a:gdLst>
                  <a:ahLst/>
                  <a:cxnLst>
                    <a:cxn ang="0">
                      <a:pos x="connsiteX0" y="connsiteY0"/>
                    </a:cxn>
                    <a:cxn ang="0">
                      <a:pos x="connsiteX1" y="connsiteY1"/>
                    </a:cxn>
                  </a:cxnLst>
                  <a:rect l="l" t="t" r="r" b="b"/>
                  <a:pathLst>
                    <a:path w="66675" h="523875">
                      <a:moveTo>
                        <a:pt x="0" y="0"/>
                      </a:moveTo>
                      <a:lnTo>
                        <a:pt x="66675" y="523875"/>
                      </a:lnTo>
                    </a:path>
                  </a:pathLst>
                </a:cu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1" name="Freeform 40"/>
                <p:cNvSpPr/>
                <p:nvPr/>
              </p:nvSpPr>
              <p:spPr>
                <a:xfrm>
                  <a:off x="2448760" y="2732755"/>
                  <a:ext cx="75748" cy="398187"/>
                </a:xfrm>
                <a:custGeom>
                  <a:avLst/>
                  <a:gdLst>
                    <a:gd name="connsiteX0" fmla="*/ 0 w 76200"/>
                    <a:gd name="connsiteY0" fmla="*/ 400050 h 400050"/>
                    <a:gd name="connsiteX1" fmla="*/ 76200 w 76200"/>
                    <a:gd name="connsiteY1" fmla="*/ 0 h 400050"/>
                  </a:gdLst>
                  <a:ahLst/>
                  <a:cxnLst>
                    <a:cxn ang="0">
                      <a:pos x="connsiteX0" y="connsiteY0"/>
                    </a:cxn>
                    <a:cxn ang="0">
                      <a:pos x="connsiteX1" y="connsiteY1"/>
                    </a:cxn>
                  </a:cxnLst>
                  <a:rect l="l" t="t" r="r" b="b"/>
                  <a:pathLst>
                    <a:path w="76200" h="400050">
                      <a:moveTo>
                        <a:pt x="0" y="400050"/>
                      </a:moveTo>
                      <a:lnTo>
                        <a:pt x="76200" y="0"/>
                      </a:lnTo>
                    </a:path>
                  </a:pathLst>
                </a:custGeom>
                <a:no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2" name="Freeform 41"/>
                <p:cNvSpPr/>
                <p:nvPr/>
              </p:nvSpPr>
              <p:spPr>
                <a:xfrm>
                  <a:off x="2646870" y="2873780"/>
                  <a:ext cx="67007" cy="593132"/>
                </a:xfrm>
                <a:custGeom>
                  <a:avLst/>
                  <a:gdLst>
                    <a:gd name="connsiteX0" fmla="*/ 0 w 66675"/>
                    <a:gd name="connsiteY0" fmla="*/ 590550 h 590550"/>
                    <a:gd name="connsiteX1" fmla="*/ 66675 w 66675"/>
                    <a:gd name="connsiteY1" fmla="*/ 0 h 590550"/>
                  </a:gdLst>
                  <a:ahLst/>
                  <a:cxnLst>
                    <a:cxn ang="0">
                      <a:pos x="connsiteX0" y="connsiteY0"/>
                    </a:cxn>
                    <a:cxn ang="0">
                      <a:pos x="connsiteX1" y="connsiteY1"/>
                    </a:cxn>
                  </a:cxnLst>
                  <a:rect l="l" t="t" r="r" b="b"/>
                  <a:pathLst>
                    <a:path w="66675" h="590550">
                      <a:moveTo>
                        <a:pt x="0" y="590550"/>
                      </a:moveTo>
                      <a:lnTo>
                        <a:pt x="66675" y="0"/>
                      </a:lnTo>
                    </a:path>
                  </a:pathLst>
                </a:cu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3" name="Freeform 42"/>
                <p:cNvSpPr/>
                <p:nvPr/>
              </p:nvSpPr>
              <p:spPr>
                <a:xfrm>
                  <a:off x="2276869" y="1778765"/>
                  <a:ext cx="122362" cy="476994"/>
                </a:xfrm>
                <a:custGeom>
                  <a:avLst/>
                  <a:gdLst>
                    <a:gd name="connsiteX0" fmla="*/ 0 w 123825"/>
                    <a:gd name="connsiteY0" fmla="*/ 476250 h 476250"/>
                    <a:gd name="connsiteX1" fmla="*/ 123825 w 123825"/>
                    <a:gd name="connsiteY1" fmla="*/ 0 h 476250"/>
                  </a:gdLst>
                  <a:ahLst/>
                  <a:cxnLst>
                    <a:cxn ang="0">
                      <a:pos x="connsiteX0" y="connsiteY0"/>
                    </a:cxn>
                    <a:cxn ang="0">
                      <a:pos x="connsiteX1" y="connsiteY1"/>
                    </a:cxn>
                  </a:cxnLst>
                  <a:rect l="l" t="t" r="r" b="b"/>
                  <a:pathLst>
                    <a:path w="123825" h="476250">
                      <a:moveTo>
                        <a:pt x="0" y="476250"/>
                      </a:moveTo>
                      <a:lnTo>
                        <a:pt x="123825" y="0"/>
                      </a:lnTo>
                    </a:path>
                  </a:pathLst>
                </a:cu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4" name="Freeform 43"/>
                <p:cNvSpPr/>
                <p:nvPr/>
              </p:nvSpPr>
              <p:spPr>
                <a:xfrm>
                  <a:off x="3582067" y="2969178"/>
                  <a:ext cx="84489" cy="381596"/>
                </a:xfrm>
                <a:custGeom>
                  <a:avLst/>
                  <a:gdLst>
                    <a:gd name="connsiteX0" fmla="*/ 0 w 85725"/>
                    <a:gd name="connsiteY0" fmla="*/ 381000 h 381000"/>
                    <a:gd name="connsiteX1" fmla="*/ 85725 w 85725"/>
                    <a:gd name="connsiteY1" fmla="*/ 0 h 381000"/>
                  </a:gdLst>
                  <a:ahLst/>
                  <a:cxnLst>
                    <a:cxn ang="0">
                      <a:pos x="connsiteX0" y="connsiteY0"/>
                    </a:cxn>
                    <a:cxn ang="0">
                      <a:pos x="connsiteX1" y="connsiteY1"/>
                    </a:cxn>
                  </a:cxnLst>
                  <a:rect l="l" t="t" r="r" b="b"/>
                  <a:pathLst>
                    <a:path w="85725" h="381000">
                      <a:moveTo>
                        <a:pt x="0" y="381000"/>
                      </a:moveTo>
                      <a:lnTo>
                        <a:pt x="85725" y="0"/>
                      </a:lnTo>
                    </a:path>
                  </a:pathLst>
                </a:cu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5" name="Freeform 44"/>
                <p:cNvSpPr/>
                <p:nvPr/>
              </p:nvSpPr>
              <p:spPr>
                <a:xfrm>
                  <a:off x="2297264" y="3321741"/>
                  <a:ext cx="206850" cy="497734"/>
                </a:xfrm>
                <a:custGeom>
                  <a:avLst/>
                  <a:gdLst>
                    <a:gd name="connsiteX0" fmla="*/ 207797 w 207797"/>
                    <a:gd name="connsiteY0" fmla="*/ 498885 h 498885"/>
                    <a:gd name="connsiteX1" fmla="*/ 17297 w 207797"/>
                    <a:gd name="connsiteY1" fmla="*/ 51210 h 498885"/>
                    <a:gd name="connsiteX2" fmla="*/ 7772 w 207797"/>
                    <a:gd name="connsiteY2" fmla="*/ 3585 h 498885"/>
                  </a:gdLst>
                  <a:ahLst/>
                  <a:cxnLst>
                    <a:cxn ang="0">
                      <a:pos x="connsiteX0" y="connsiteY0"/>
                    </a:cxn>
                    <a:cxn ang="0">
                      <a:pos x="connsiteX1" y="connsiteY1"/>
                    </a:cxn>
                    <a:cxn ang="0">
                      <a:pos x="connsiteX2" y="connsiteY2"/>
                    </a:cxn>
                  </a:cxnLst>
                  <a:rect l="l" t="t" r="r" b="b"/>
                  <a:pathLst>
                    <a:path w="207797" h="498885">
                      <a:moveTo>
                        <a:pt x="207797" y="498885"/>
                      </a:moveTo>
                      <a:cubicBezTo>
                        <a:pt x="129215" y="316322"/>
                        <a:pt x="50634" y="133760"/>
                        <a:pt x="17297" y="51210"/>
                      </a:cubicBezTo>
                      <a:cubicBezTo>
                        <a:pt x="-16040" y="-31340"/>
                        <a:pt x="9359" y="13110"/>
                        <a:pt x="7772" y="3585"/>
                      </a:cubicBezTo>
                    </a:path>
                  </a:pathLst>
                </a:cu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6" name="Freeform 45"/>
                <p:cNvSpPr/>
                <p:nvPr/>
              </p:nvSpPr>
              <p:spPr>
                <a:xfrm>
                  <a:off x="3267421" y="2703720"/>
                  <a:ext cx="0" cy="389892"/>
                </a:xfrm>
                <a:custGeom>
                  <a:avLst/>
                  <a:gdLst>
                    <a:gd name="connsiteX0" fmla="*/ 0 w 0"/>
                    <a:gd name="connsiteY0" fmla="*/ 0 h 390525"/>
                    <a:gd name="connsiteX1" fmla="*/ 0 w 0"/>
                    <a:gd name="connsiteY1" fmla="*/ 390525 h 390525"/>
                  </a:gdLst>
                  <a:ahLst/>
                  <a:cxnLst>
                    <a:cxn ang="0">
                      <a:pos x="connsiteX0" y="connsiteY0"/>
                    </a:cxn>
                    <a:cxn ang="0">
                      <a:pos x="connsiteX1" y="connsiteY1"/>
                    </a:cxn>
                  </a:cxnLst>
                  <a:rect l="l" t="t" r="r" b="b"/>
                  <a:pathLst>
                    <a:path h="390525">
                      <a:moveTo>
                        <a:pt x="0" y="0"/>
                      </a:moveTo>
                      <a:lnTo>
                        <a:pt x="0" y="390525"/>
                      </a:lnTo>
                    </a:path>
                  </a:pathLst>
                </a:custGeom>
                <a:no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7" name="Freeform 46"/>
                <p:cNvSpPr/>
                <p:nvPr/>
              </p:nvSpPr>
              <p:spPr>
                <a:xfrm>
                  <a:off x="3334430" y="3189012"/>
                  <a:ext cx="180630" cy="667792"/>
                </a:xfrm>
                <a:custGeom>
                  <a:avLst/>
                  <a:gdLst>
                    <a:gd name="connsiteX0" fmla="*/ 0 w 180975"/>
                    <a:gd name="connsiteY0" fmla="*/ 666750 h 666750"/>
                    <a:gd name="connsiteX1" fmla="*/ 180975 w 180975"/>
                    <a:gd name="connsiteY1" fmla="*/ 0 h 666750"/>
                  </a:gdLst>
                  <a:ahLst/>
                  <a:cxnLst>
                    <a:cxn ang="0">
                      <a:pos x="connsiteX0" y="connsiteY0"/>
                    </a:cxn>
                    <a:cxn ang="0">
                      <a:pos x="connsiteX1" y="connsiteY1"/>
                    </a:cxn>
                  </a:cxnLst>
                  <a:rect l="l" t="t" r="r" b="b"/>
                  <a:pathLst>
                    <a:path w="180975" h="666750">
                      <a:moveTo>
                        <a:pt x="0" y="666750"/>
                      </a:moveTo>
                      <a:cubicBezTo>
                        <a:pt x="75406" y="389731"/>
                        <a:pt x="150813" y="112712"/>
                        <a:pt x="180975" y="0"/>
                      </a:cubicBezTo>
                    </a:path>
                  </a:pathLst>
                </a:cu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8" name="Freeform 47"/>
                <p:cNvSpPr/>
                <p:nvPr/>
              </p:nvSpPr>
              <p:spPr>
                <a:xfrm>
                  <a:off x="2818759" y="1741433"/>
                  <a:ext cx="75748" cy="402337"/>
                </a:xfrm>
                <a:custGeom>
                  <a:avLst/>
                  <a:gdLst>
                    <a:gd name="connsiteX0" fmla="*/ 0 w 76200"/>
                    <a:gd name="connsiteY0" fmla="*/ 400050 h 400050"/>
                    <a:gd name="connsiteX1" fmla="*/ 76200 w 76200"/>
                    <a:gd name="connsiteY1" fmla="*/ 0 h 400050"/>
                  </a:gdLst>
                  <a:ahLst/>
                  <a:cxnLst>
                    <a:cxn ang="0">
                      <a:pos x="connsiteX0" y="connsiteY0"/>
                    </a:cxn>
                    <a:cxn ang="0">
                      <a:pos x="connsiteX1" y="connsiteY1"/>
                    </a:cxn>
                  </a:cxnLst>
                  <a:rect l="l" t="t" r="r" b="b"/>
                  <a:pathLst>
                    <a:path w="76200" h="400050">
                      <a:moveTo>
                        <a:pt x="0" y="400050"/>
                      </a:moveTo>
                      <a:lnTo>
                        <a:pt x="76200" y="0"/>
                      </a:lnTo>
                    </a:path>
                  </a:pathLst>
                </a:custGeom>
                <a:no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9" name="Freeform 48"/>
                <p:cNvSpPr/>
                <p:nvPr/>
              </p:nvSpPr>
              <p:spPr>
                <a:xfrm>
                  <a:off x="3593721" y="3408843"/>
                  <a:ext cx="46614" cy="696828"/>
                </a:xfrm>
                <a:custGeom>
                  <a:avLst/>
                  <a:gdLst>
                    <a:gd name="connsiteX0" fmla="*/ 0 w 76200"/>
                    <a:gd name="connsiteY0" fmla="*/ 400050 h 400050"/>
                    <a:gd name="connsiteX1" fmla="*/ 76200 w 76200"/>
                    <a:gd name="connsiteY1" fmla="*/ 0 h 400050"/>
                  </a:gdLst>
                  <a:ahLst/>
                  <a:cxnLst>
                    <a:cxn ang="0">
                      <a:pos x="connsiteX0" y="connsiteY0"/>
                    </a:cxn>
                    <a:cxn ang="0">
                      <a:pos x="connsiteX1" y="connsiteY1"/>
                    </a:cxn>
                  </a:cxnLst>
                  <a:rect l="l" t="t" r="r" b="b"/>
                  <a:pathLst>
                    <a:path w="76200" h="400050">
                      <a:moveTo>
                        <a:pt x="0" y="400050"/>
                      </a:moveTo>
                      <a:lnTo>
                        <a:pt x="76200" y="0"/>
                      </a:lnTo>
                    </a:path>
                  </a:pathLst>
                </a:custGeom>
                <a:no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0" name="Freeform 49"/>
                <p:cNvSpPr/>
                <p:nvPr/>
              </p:nvSpPr>
              <p:spPr>
                <a:xfrm>
                  <a:off x="2268130" y="3885840"/>
                  <a:ext cx="46614" cy="696828"/>
                </a:xfrm>
                <a:custGeom>
                  <a:avLst/>
                  <a:gdLst>
                    <a:gd name="connsiteX0" fmla="*/ 0 w 76200"/>
                    <a:gd name="connsiteY0" fmla="*/ 400050 h 400050"/>
                    <a:gd name="connsiteX1" fmla="*/ 76200 w 76200"/>
                    <a:gd name="connsiteY1" fmla="*/ 0 h 400050"/>
                  </a:gdLst>
                  <a:ahLst/>
                  <a:cxnLst>
                    <a:cxn ang="0">
                      <a:pos x="connsiteX0" y="connsiteY0"/>
                    </a:cxn>
                    <a:cxn ang="0">
                      <a:pos x="connsiteX1" y="connsiteY1"/>
                    </a:cxn>
                  </a:cxnLst>
                  <a:rect l="l" t="t" r="r" b="b"/>
                  <a:pathLst>
                    <a:path w="76200" h="400050">
                      <a:moveTo>
                        <a:pt x="0" y="400050"/>
                      </a:moveTo>
                      <a:lnTo>
                        <a:pt x="76200" y="0"/>
                      </a:lnTo>
                    </a:path>
                  </a:pathLst>
                </a:custGeom>
                <a:no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1" name="Freeform 50"/>
                <p:cNvSpPr/>
                <p:nvPr/>
              </p:nvSpPr>
              <p:spPr>
                <a:xfrm>
                  <a:off x="2037971" y="2840598"/>
                  <a:ext cx="46614" cy="696828"/>
                </a:xfrm>
                <a:custGeom>
                  <a:avLst/>
                  <a:gdLst>
                    <a:gd name="connsiteX0" fmla="*/ 0 w 76200"/>
                    <a:gd name="connsiteY0" fmla="*/ 400050 h 400050"/>
                    <a:gd name="connsiteX1" fmla="*/ 76200 w 76200"/>
                    <a:gd name="connsiteY1" fmla="*/ 0 h 400050"/>
                  </a:gdLst>
                  <a:ahLst/>
                  <a:cxnLst>
                    <a:cxn ang="0">
                      <a:pos x="connsiteX0" y="connsiteY0"/>
                    </a:cxn>
                    <a:cxn ang="0">
                      <a:pos x="connsiteX1" y="connsiteY1"/>
                    </a:cxn>
                  </a:cxnLst>
                  <a:rect l="l" t="t" r="r" b="b"/>
                  <a:pathLst>
                    <a:path w="76200" h="400050">
                      <a:moveTo>
                        <a:pt x="0" y="400050"/>
                      </a:moveTo>
                      <a:lnTo>
                        <a:pt x="76200" y="0"/>
                      </a:lnTo>
                    </a:path>
                  </a:pathLst>
                </a:custGeom>
                <a:no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2" name="Freeform 51"/>
                <p:cNvSpPr/>
                <p:nvPr/>
              </p:nvSpPr>
              <p:spPr>
                <a:xfrm rot="20598903">
                  <a:off x="2437106" y="2243317"/>
                  <a:ext cx="515669" cy="510176"/>
                </a:xfrm>
                <a:custGeom>
                  <a:avLst/>
                  <a:gdLst>
                    <a:gd name="connsiteX0" fmla="*/ 0 w 76200"/>
                    <a:gd name="connsiteY0" fmla="*/ 400050 h 400050"/>
                    <a:gd name="connsiteX1" fmla="*/ 76200 w 76200"/>
                    <a:gd name="connsiteY1" fmla="*/ 0 h 400050"/>
                  </a:gdLst>
                  <a:ahLst/>
                  <a:cxnLst>
                    <a:cxn ang="0">
                      <a:pos x="connsiteX0" y="connsiteY0"/>
                    </a:cxn>
                    <a:cxn ang="0">
                      <a:pos x="connsiteX1" y="connsiteY1"/>
                    </a:cxn>
                  </a:cxnLst>
                  <a:rect l="l" t="t" r="r" b="b"/>
                  <a:pathLst>
                    <a:path w="76200" h="400050">
                      <a:moveTo>
                        <a:pt x="0" y="400050"/>
                      </a:moveTo>
                      <a:lnTo>
                        <a:pt x="76200" y="0"/>
                      </a:lnTo>
                    </a:path>
                  </a:pathLst>
                </a:custGeom>
                <a:no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3" name="Freeform 52"/>
                <p:cNvSpPr/>
                <p:nvPr/>
              </p:nvSpPr>
              <p:spPr>
                <a:xfrm rot="20598903">
                  <a:off x="2961516" y="2060814"/>
                  <a:ext cx="515669" cy="514325"/>
                </a:xfrm>
                <a:custGeom>
                  <a:avLst/>
                  <a:gdLst>
                    <a:gd name="connsiteX0" fmla="*/ 0 w 76200"/>
                    <a:gd name="connsiteY0" fmla="*/ 400050 h 400050"/>
                    <a:gd name="connsiteX1" fmla="*/ 76200 w 76200"/>
                    <a:gd name="connsiteY1" fmla="*/ 0 h 400050"/>
                  </a:gdLst>
                  <a:ahLst/>
                  <a:cxnLst>
                    <a:cxn ang="0">
                      <a:pos x="connsiteX0" y="connsiteY0"/>
                    </a:cxn>
                    <a:cxn ang="0">
                      <a:pos x="connsiteX1" y="connsiteY1"/>
                    </a:cxn>
                  </a:cxnLst>
                  <a:rect l="l" t="t" r="r" b="b"/>
                  <a:pathLst>
                    <a:path w="76200" h="400050">
                      <a:moveTo>
                        <a:pt x="0" y="400050"/>
                      </a:moveTo>
                      <a:lnTo>
                        <a:pt x="76200" y="0"/>
                      </a:lnTo>
                    </a:path>
                  </a:pathLst>
                </a:custGeom>
                <a:no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4" name="Freeform 53"/>
                <p:cNvSpPr/>
                <p:nvPr/>
              </p:nvSpPr>
              <p:spPr>
                <a:xfrm rot="1001097" flipH="1">
                  <a:off x="2285610" y="3259523"/>
                  <a:ext cx="518583" cy="514325"/>
                </a:xfrm>
                <a:custGeom>
                  <a:avLst/>
                  <a:gdLst>
                    <a:gd name="connsiteX0" fmla="*/ 0 w 76200"/>
                    <a:gd name="connsiteY0" fmla="*/ 400050 h 400050"/>
                    <a:gd name="connsiteX1" fmla="*/ 76200 w 76200"/>
                    <a:gd name="connsiteY1" fmla="*/ 0 h 400050"/>
                  </a:gdLst>
                  <a:ahLst/>
                  <a:cxnLst>
                    <a:cxn ang="0">
                      <a:pos x="connsiteX0" y="connsiteY0"/>
                    </a:cxn>
                    <a:cxn ang="0">
                      <a:pos x="connsiteX1" y="connsiteY1"/>
                    </a:cxn>
                  </a:cxnLst>
                  <a:rect l="l" t="t" r="r" b="b"/>
                  <a:pathLst>
                    <a:path w="76200" h="400050">
                      <a:moveTo>
                        <a:pt x="0" y="400050"/>
                      </a:moveTo>
                      <a:lnTo>
                        <a:pt x="76200" y="0"/>
                      </a:lnTo>
                    </a:path>
                  </a:pathLst>
                </a:custGeom>
                <a:no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grpSp>
        <p:sp>
          <p:nvSpPr>
            <p:cNvPr id="47" name="TextBox 7"/>
            <p:cNvSpPr txBox="1">
              <a:spLocks noChangeArrowheads="1"/>
            </p:cNvSpPr>
            <p:nvPr/>
          </p:nvSpPr>
          <p:spPr bwMode="auto">
            <a:xfrm>
              <a:off x="818434" y="4624767"/>
              <a:ext cx="1622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ea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ea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9pPr>
            </a:lstStyle>
            <a:p>
              <a:pPr eaLnBrk="1" hangingPunct="1">
                <a:spcBef>
                  <a:spcPct val="0"/>
                </a:spcBef>
                <a:buFontTx/>
                <a:buNone/>
              </a:pPr>
              <a:r>
                <a:rPr lang="en-GB" altLang="en-US" sz="1800" dirty="0">
                  <a:latin typeface="+mj-lt"/>
                </a:rPr>
                <a:t>Increases </a:t>
              </a:r>
              <a:endParaRPr lang="en-GB" altLang="en-US" sz="1800" dirty="0" smtClean="0">
                <a:latin typeface="+mj-lt"/>
              </a:endParaRPr>
            </a:p>
            <a:p>
              <a:pPr eaLnBrk="1" hangingPunct="1">
                <a:spcBef>
                  <a:spcPct val="0"/>
                </a:spcBef>
                <a:buFontTx/>
                <a:buNone/>
              </a:pPr>
              <a:r>
                <a:rPr lang="en-GB" altLang="en-US" sz="1800" dirty="0" smtClean="0">
                  <a:latin typeface="+mj-lt"/>
                </a:rPr>
                <a:t>water </a:t>
              </a:r>
              <a:r>
                <a:rPr lang="en-GB" altLang="en-US" sz="1800" dirty="0">
                  <a:latin typeface="+mj-lt"/>
                </a:rPr>
                <a:t>uptake</a:t>
              </a:r>
            </a:p>
          </p:txBody>
        </p:sp>
        <p:sp>
          <p:nvSpPr>
            <p:cNvPr id="48" name="Circular Arrow 54"/>
            <p:cNvSpPr/>
            <p:nvPr/>
          </p:nvSpPr>
          <p:spPr bwMode="auto">
            <a:xfrm rot="1070692" flipV="1">
              <a:off x="82550" y="2460686"/>
              <a:ext cx="1558925" cy="1843089"/>
            </a:xfrm>
            <a:prstGeom prst="circularArrow">
              <a:avLst>
                <a:gd name="adj1" fmla="val 12500"/>
                <a:gd name="adj2" fmla="val 1142319"/>
                <a:gd name="adj3" fmla="val 20457681"/>
                <a:gd name="adj4" fmla="val 16231102"/>
                <a:gd name="adj5" fmla="val 12500"/>
              </a:avLst>
            </a:prstGeom>
            <a:solidFill>
              <a:srgbClr val="00B0F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grpSp>
      <p:cxnSp>
        <p:nvCxnSpPr>
          <p:cNvPr id="26" name="Straight Connector 11"/>
          <p:cNvCxnSpPr/>
          <p:nvPr/>
        </p:nvCxnSpPr>
        <p:spPr bwMode="auto">
          <a:xfrm>
            <a:off x="-46994" y="4059126"/>
            <a:ext cx="91535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82"/>
          <p:cNvCxnSpPr/>
          <p:nvPr/>
        </p:nvCxnSpPr>
        <p:spPr bwMode="auto">
          <a:xfrm>
            <a:off x="-29532" y="6184329"/>
            <a:ext cx="91535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aixaDeTexto 3"/>
          <p:cNvSpPr txBox="1"/>
          <p:nvPr/>
        </p:nvSpPr>
        <p:spPr>
          <a:xfrm>
            <a:off x="1214635" y="2996952"/>
            <a:ext cx="2245020" cy="400110"/>
          </a:xfrm>
          <a:prstGeom prst="rect">
            <a:avLst/>
          </a:prstGeom>
          <a:noFill/>
        </p:spPr>
        <p:txBody>
          <a:bodyPr wrap="square" rtlCol="0">
            <a:spAutoFit/>
          </a:bodyPr>
          <a:lstStyle/>
          <a:p>
            <a:r>
              <a:rPr lang="en-US" sz="2000" b="1" dirty="0" smtClean="0">
                <a:solidFill>
                  <a:schemeClr val="accent6">
                    <a:lumMod val="75000"/>
                  </a:schemeClr>
                </a:solidFill>
              </a:rPr>
              <a:t>Drought avoidance</a:t>
            </a:r>
            <a:endParaRPr lang="en-US" sz="2000" b="1" dirty="0">
              <a:solidFill>
                <a:schemeClr val="accent6">
                  <a:lumMod val="75000"/>
                </a:schemeClr>
              </a:solidFill>
            </a:endParaRPr>
          </a:p>
        </p:txBody>
      </p:sp>
      <p:sp>
        <p:nvSpPr>
          <p:cNvPr id="6" name="Down Arrow 5"/>
          <p:cNvSpPr/>
          <p:nvPr/>
        </p:nvSpPr>
        <p:spPr>
          <a:xfrm>
            <a:off x="1442238" y="2060848"/>
            <a:ext cx="432048" cy="93610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Down Arrow 100"/>
          <p:cNvSpPr/>
          <p:nvPr/>
        </p:nvSpPr>
        <p:spPr>
          <a:xfrm rot="17506107">
            <a:off x="3039888" y="909900"/>
            <a:ext cx="432048" cy="281683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TextBox 4"/>
          <p:cNvSpPr txBox="1">
            <a:spLocks noChangeArrowheads="1"/>
          </p:cNvSpPr>
          <p:nvPr/>
        </p:nvSpPr>
        <p:spPr bwMode="auto">
          <a:xfrm>
            <a:off x="143838" y="6330806"/>
            <a:ext cx="988487" cy="3385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ea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ea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9pPr>
          </a:lstStyle>
          <a:p>
            <a:pPr eaLnBrk="1" hangingPunct="1">
              <a:spcBef>
                <a:spcPct val="0"/>
              </a:spcBef>
              <a:buFontTx/>
              <a:buNone/>
            </a:pPr>
            <a:r>
              <a:rPr lang="en-GB" altLang="en-US" sz="1600" b="1" i="1" dirty="0"/>
              <a:t>Benefits</a:t>
            </a:r>
          </a:p>
        </p:txBody>
      </p:sp>
      <p:sp>
        <p:nvSpPr>
          <p:cNvPr id="104" name="TextBox 4"/>
          <p:cNvSpPr txBox="1">
            <a:spLocks noChangeArrowheads="1"/>
          </p:cNvSpPr>
          <p:nvPr/>
        </p:nvSpPr>
        <p:spPr bwMode="auto">
          <a:xfrm>
            <a:off x="179384" y="3594502"/>
            <a:ext cx="1008240" cy="3385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ea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ea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9pPr>
          </a:lstStyle>
          <a:p>
            <a:pPr eaLnBrk="1" hangingPunct="1">
              <a:spcBef>
                <a:spcPct val="0"/>
              </a:spcBef>
              <a:buFontTx/>
              <a:buNone/>
            </a:pPr>
            <a:r>
              <a:rPr lang="en-GB" altLang="en-US" sz="1600" b="1" i="1" dirty="0" smtClean="0"/>
              <a:t>Strategy</a:t>
            </a:r>
            <a:endParaRPr lang="en-GB" altLang="en-US" sz="1600" b="1" i="1" dirty="0"/>
          </a:p>
        </p:txBody>
      </p:sp>
    </p:spTree>
    <p:extLst>
      <p:ext uri="{BB962C8B-B14F-4D97-AF65-F5344CB8AC3E}">
        <p14:creationId xmlns:p14="http://schemas.microsoft.com/office/powerpoint/2010/main" val="33931361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bwMode="auto">
          <a:xfrm>
            <a:off x="683568" y="549275"/>
            <a:ext cx="6984776" cy="503238"/>
          </a:xfrm>
          <a:extLst/>
        </p:spPr>
        <p:txBody>
          <a:bodyPr wrap="square" numCol="1" anchorCtr="0" compatLnSpc="1">
            <a:prstTxWarp prst="textNoShape">
              <a:avLst/>
            </a:prstTxWarp>
          </a:bodyPr>
          <a:lstStyle/>
          <a:p>
            <a:pPr eaLnBrk="1" hangingPunct="1">
              <a:defRPr/>
            </a:pPr>
            <a:r>
              <a:rPr lang="pt-PT" dirty="0" err="1" smtClean="0"/>
              <a:t>Biotechnology</a:t>
            </a:r>
            <a:r>
              <a:rPr lang="pt-PT" dirty="0" smtClean="0"/>
              <a:t> </a:t>
            </a:r>
            <a:r>
              <a:rPr lang="pt-PT" dirty="0" err="1" smtClean="0"/>
              <a:t>tools</a:t>
            </a:r>
            <a:r>
              <a:rPr lang="pt-PT" dirty="0" smtClean="0"/>
              <a:t> </a:t>
            </a:r>
            <a:r>
              <a:rPr lang="pt-PT" sz="2200" dirty="0" smtClean="0"/>
              <a:t>=&gt; </a:t>
            </a:r>
            <a:r>
              <a:rPr lang="pt-PT" sz="2200" dirty="0" err="1" smtClean="0"/>
              <a:t>searching</a:t>
            </a:r>
            <a:r>
              <a:rPr lang="pt-PT" sz="2200" dirty="0" smtClean="0"/>
              <a:t> for </a:t>
            </a:r>
            <a:r>
              <a:rPr lang="pt-PT" sz="2200" dirty="0" err="1" smtClean="0"/>
              <a:t>solutions</a:t>
            </a:r>
            <a:r>
              <a:rPr lang="pt-PT" sz="2200" dirty="0" smtClean="0"/>
              <a:t> - (1) Rice</a:t>
            </a:r>
          </a:p>
        </p:txBody>
      </p:sp>
      <p:grpSp>
        <p:nvGrpSpPr>
          <p:cNvPr id="3" name="Grupo 2"/>
          <p:cNvGrpSpPr/>
          <p:nvPr/>
        </p:nvGrpSpPr>
        <p:grpSpPr>
          <a:xfrm>
            <a:off x="467544" y="1878573"/>
            <a:ext cx="1576347" cy="1982245"/>
            <a:chOff x="672293" y="1878573"/>
            <a:chExt cx="1576347" cy="1982245"/>
          </a:xfrm>
        </p:grpSpPr>
        <p:pic>
          <p:nvPicPr>
            <p:cNvPr id="36" name="Picture 5" descr="https://dr282zn36sxxg.cloudfront.net/datastreams/f-d%3Abcb4690dac33e5ac72a971a7e47cf5058abcd21b4335a9e473a4ecae%2BIMAGE%2BIMAGE.1"/>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rot="746295">
              <a:off x="1778786" y="2431778"/>
              <a:ext cx="386066" cy="820092"/>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upo 32"/>
            <p:cNvGrpSpPr/>
            <p:nvPr/>
          </p:nvGrpSpPr>
          <p:grpSpPr>
            <a:xfrm rot="746295">
              <a:off x="1232680" y="1878573"/>
              <a:ext cx="453055" cy="962393"/>
              <a:chOff x="2205872" y="2178575"/>
              <a:chExt cx="453055" cy="962393"/>
            </a:xfrm>
          </p:grpSpPr>
          <p:pic>
            <p:nvPicPr>
              <p:cNvPr id="12293" name="Picture 5" descr="https://dr282zn36sxxg.cloudfront.net/datastreams/f-d%3Abcb4690dac33e5ac72a971a7e47cf5058abcd21b4335a9e473a4ecae%2BIMAGE%2BIMAGE.1"/>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2205872" y="2178575"/>
                <a:ext cx="453055" cy="962393"/>
              </a:xfrm>
              <a:prstGeom prst="rect">
                <a:avLst/>
              </a:prstGeom>
              <a:noFill/>
              <a:extLst>
                <a:ext uri="{909E8E84-426E-40dd-AFC4-6F175D3DCCD1}">
                  <a14:hiddenFill xmlns:a14="http://schemas.microsoft.com/office/drawing/2010/main">
                    <a:solidFill>
                      <a:srgbClr val="FFFFFF"/>
                    </a:solidFill>
                  </a14:hiddenFill>
                </a:ext>
              </a:extLst>
            </p:spPr>
          </p:pic>
          <p:sp>
            <p:nvSpPr>
              <p:cNvPr id="13" name="Rectângulo arredondado 12"/>
              <p:cNvSpPr/>
              <p:nvPr/>
            </p:nvSpPr>
            <p:spPr>
              <a:xfrm rot="21023600">
                <a:off x="2296007" y="2348880"/>
                <a:ext cx="95280" cy="45719"/>
              </a:xfrm>
              <a:prstGeom prst="round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7" name="Rectângulo arredondado 36"/>
              <p:cNvSpPr/>
              <p:nvPr/>
            </p:nvSpPr>
            <p:spPr>
              <a:xfrm rot="854463">
                <a:off x="2483768" y="2348880"/>
                <a:ext cx="95280" cy="45719"/>
              </a:xfrm>
              <a:prstGeom prst="round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8" name="Rectângulo arredondado 37"/>
              <p:cNvSpPr/>
              <p:nvPr/>
            </p:nvSpPr>
            <p:spPr>
              <a:xfrm rot="789802">
                <a:off x="2304000" y="2736000"/>
                <a:ext cx="87287" cy="116936"/>
              </a:xfrm>
              <a:prstGeom prst="round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1" name="Rectângulo arredondado 40"/>
              <p:cNvSpPr/>
              <p:nvPr/>
            </p:nvSpPr>
            <p:spPr>
              <a:xfrm rot="20810198" flipV="1">
                <a:off x="2480400" y="2727597"/>
                <a:ext cx="87287" cy="116936"/>
              </a:xfrm>
              <a:prstGeom prst="round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ângulo arredondado 17"/>
              <p:cNvSpPr/>
              <p:nvPr/>
            </p:nvSpPr>
            <p:spPr>
              <a:xfrm rot="420000">
                <a:off x="2279399" y="2997182"/>
                <a:ext cx="72000" cy="45719"/>
              </a:xfrm>
              <a:prstGeom prst="round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2" name="Rectângulo arredondado 41"/>
              <p:cNvSpPr/>
              <p:nvPr/>
            </p:nvSpPr>
            <p:spPr>
              <a:xfrm rot="21180000" flipH="1">
                <a:off x="2520000" y="3001169"/>
                <a:ext cx="72000" cy="45719"/>
              </a:xfrm>
              <a:prstGeom prst="round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3" name="Rectângulo arredondado 42"/>
              <p:cNvSpPr/>
              <p:nvPr/>
            </p:nvSpPr>
            <p:spPr>
              <a:xfrm rot="21023600" flipV="1">
                <a:off x="2296602" y="2269554"/>
                <a:ext cx="72000" cy="36000"/>
              </a:xfrm>
              <a:prstGeom prst="round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4" name="Rectângulo arredondado 43"/>
              <p:cNvSpPr/>
              <p:nvPr/>
            </p:nvSpPr>
            <p:spPr>
              <a:xfrm rot="576400" flipH="1" flipV="1">
                <a:off x="2500563" y="2269553"/>
                <a:ext cx="72000" cy="36000"/>
              </a:xfrm>
              <a:prstGeom prst="round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52" name="Grupo 51"/>
            <p:cNvGrpSpPr/>
            <p:nvPr/>
          </p:nvGrpSpPr>
          <p:grpSpPr>
            <a:xfrm rot="746295">
              <a:off x="672293" y="2684383"/>
              <a:ext cx="381047" cy="809431"/>
              <a:chOff x="1763688" y="2924944"/>
              <a:chExt cx="381047" cy="809431"/>
            </a:xfrm>
          </p:grpSpPr>
          <p:pic>
            <p:nvPicPr>
              <p:cNvPr id="34" name="Picture 5" descr="https://dr282zn36sxxg.cloudfront.net/datastreams/f-d%3Abcb4690dac33e5ac72a971a7e47cf5058abcd21b4335a9e473a4ecae%2BIMAGE%2BIMAGE.1"/>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763688" y="2924944"/>
                <a:ext cx="381047" cy="809431"/>
              </a:xfrm>
              <a:prstGeom prst="rect">
                <a:avLst/>
              </a:prstGeom>
              <a:noFill/>
              <a:extLst>
                <a:ext uri="{909E8E84-426E-40dd-AFC4-6F175D3DCCD1}">
                  <a14:hiddenFill xmlns:a14="http://schemas.microsoft.com/office/drawing/2010/main">
                    <a:solidFill>
                      <a:srgbClr val="FFFFFF"/>
                    </a:solidFill>
                  </a14:hiddenFill>
                </a:ext>
              </a:extLst>
            </p:spPr>
          </p:pic>
          <p:sp>
            <p:nvSpPr>
              <p:cNvPr id="45" name="Rectângulo arredondado 44"/>
              <p:cNvSpPr/>
              <p:nvPr/>
            </p:nvSpPr>
            <p:spPr>
              <a:xfrm rot="21023600">
                <a:off x="1839957" y="3100036"/>
                <a:ext cx="82800" cy="65346"/>
              </a:xfrm>
              <a:prstGeom prst="round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6" name="Rectângulo arredondado 45"/>
              <p:cNvSpPr/>
              <p:nvPr/>
            </p:nvSpPr>
            <p:spPr>
              <a:xfrm rot="576400" flipV="1">
                <a:off x="1992358" y="3100037"/>
                <a:ext cx="82800" cy="65346"/>
              </a:xfrm>
              <a:prstGeom prst="round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7" name="Rectângulo arredondado 46"/>
              <p:cNvSpPr/>
              <p:nvPr/>
            </p:nvSpPr>
            <p:spPr>
              <a:xfrm rot="576400" flipH="1">
                <a:off x="1828800" y="3517202"/>
                <a:ext cx="82800" cy="36000"/>
              </a:xfrm>
              <a:prstGeom prst="round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8" name="Rectângulo arredondado 47"/>
              <p:cNvSpPr/>
              <p:nvPr/>
            </p:nvSpPr>
            <p:spPr>
              <a:xfrm rot="21023600" flipH="1" flipV="1">
                <a:off x="2008800" y="3517202"/>
                <a:ext cx="82800" cy="36000"/>
              </a:xfrm>
              <a:prstGeom prst="round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53" name="Grupo 52"/>
            <p:cNvGrpSpPr/>
            <p:nvPr/>
          </p:nvGrpSpPr>
          <p:grpSpPr>
            <a:xfrm rot="746295">
              <a:off x="1191349" y="3189886"/>
              <a:ext cx="315847" cy="670932"/>
              <a:chOff x="2343647" y="3551871"/>
              <a:chExt cx="315847" cy="670932"/>
            </a:xfrm>
          </p:grpSpPr>
          <p:pic>
            <p:nvPicPr>
              <p:cNvPr id="35" name="Picture 5" descr="https://dr282zn36sxxg.cloudfront.net/datastreams/f-d%3Abcb4690dac33e5ac72a971a7e47cf5058abcd21b4335a9e473a4ecae%2BIMAGE%2BIMAGE.1"/>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2343647" y="3551871"/>
                <a:ext cx="315847" cy="670932"/>
              </a:xfrm>
              <a:prstGeom prst="rect">
                <a:avLst/>
              </a:prstGeom>
              <a:noFill/>
              <a:extLst>
                <a:ext uri="{909E8E84-426E-40dd-AFC4-6F175D3DCCD1}">
                  <a14:hiddenFill xmlns:a14="http://schemas.microsoft.com/office/drawing/2010/main">
                    <a:solidFill>
                      <a:srgbClr val="FFFFFF"/>
                    </a:solidFill>
                  </a14:hiddenFill>
                </a:ext>
              </a:extLst>
            </p:spPr>
          </p:pic>
          <p:sp>
            <p:nvSpPr>
              <p:cNvPr id="49" name="Rectângulo arredondado 48"/>
              <p:cNvSpPr/>
              <p:nvPr/>
            </p:nvSpPr>
            <p:spPr>
              <a:xfrm rot="576400" flipH="1">
                <a:off x="2396933" y="4010819"/>
                <a:ext cx="72000" cy="36000"/>
              </a:xfrm>
              <a:prstGeom prst="round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1" name="Rectângulo arredondado 50"/>
              <p:cNvSpPr/>
              <p:nvPr/>
            </p:nvSpPr>
            <p:spPr>
              <a:xfrm rot="21023600">
                <a:off x="2541600" y="4010820"/>
                <a:ext cx="72000" cy="36000"/>
              </a:xfrm>
              <a:prstGeom prst="round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4" name="Conexão recta 23"/>
              <p:cNvCxnSpPr/>
              <p:nvPr/>
            </p:nvCxnSpPr>
            <p:spPr>
              <a:xfrm rot="-480000">
                <a:off x="2394433" y="4052576"/>
                <a:ext cx="72000" cy="24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exão recta 53"/>
              <p:cNvCxnSpPr/>
              <p:nvPr/>
            </p:nvCxnSpPr>
            <p:spPr>
              <a:xfrm rot="-480000">
                <a:off x="2391389" y="4070218"/>
                <a:ext cx="68400" cy="2449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Conexão recta 54"/>
              <p:cNvCxnSpPr/>
              <p:nvPr/>
            </p:nvCxnSpPr>
            <p:spPr>
              <a:xfrm rot="480000" flipV="1">
                <a:off x="2548800" y="4050379"/>
                <a:ext cx="72000" cy="24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Conexão recta 55"/>
              <p:cNvCxnSpPr/>
              <p:nvPr/>
            </p:nvCxnSpPr>
            <p:spPr>
              <a:xfrm rot="480000" flipV="1">
                <a:off x="2549007" y="4068021"/>
                <a:ext cx="68400" cy="2449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 name="Conexão recta 58"/>
              <p:cNvCxnSpPr/>
              <p:nvPr/>
            </p:nvCxnSpPr>
            <p:spPr>
              <a:xfrm flipH="1">
                <a:off x="2403428" y="3664109"/>
                <a:ext cx="57733" cy="736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2" name="Conexão recta 61"/>
              <p:cNvCxnSpPr/>
              <p:nvPr/>
            </p:nvCxnSpPr>
            <p:spPr>
              <a:xfrm>
                <a:off x="2548733" y="3674812"/>
                <a:ext cx="57733" cy="7369"/>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61" name="Seta para a esquerda 60"/>
            <p:cNvSpPr/>
            <p:nvPr/>
          </p:nvSpPr>
          <p:spPr>
            <a:xfrm>
              <a:off x="1784062" y="1988526"/>
              <a:ext cx="464578" cy="282322"/>
            </a:xfrm>
            <a:prstGeom prst="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sp>
        <p:nvSpPr>
          <p:cNvPr id="75" name="CaixaDeTexto 74"/>
          <p:cNvSpPr txBox="1"/>
          <p:nvPr/>
        </p:nvSpPr>
        <p:spPr>
          <a:xfrm>
            <a:off x="5925736" y="2017232"/>
            <a:ext cx="486186" cy="1200329"/>
          </a:xfrm>
          <a:prstGeom prst="rect">
            <a:avLst/>
          </a:prstGeom>
          <a:noFill/>
        </p:spPr>
        <p:txBody>
          <a:bodyPr wrap="square" rtlCol="0">
            <a:spAutoFit/>
          </a:bodyPr>
          <a:lstStyle/>
          <a:p>
            <a:pPr algn="ctr"/>
            <a:r>
              <a:rPr lang="en-GB" sz="7200" dirty="0" smtClean="0"/>
              <a:t>x</a:t>
            </a:r>
            <a:endParaRPr lang="en-GB" sz="7200" dirty="0"/>
          </a:p>
        </p:txBody>
      </p:sp>
      <p:cxnSp>
        <p:nvCxnSpPr>
          <p:cNvPr id="82" name="Conexão reta unidirecional 30"/>
          <p:cNvCxnSpPr/>
          <p:nvPr/>
        </p:nvCxnSpPr>
        <p:spPr>
          <a:xfrm>
            <a:off x="6168829" y="3733410"/>
            <a:ext cx="0" cy="4156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301" name="Picture 13" descr="http://i5.walmartimages.com/dfw/dce07b8c-813a/k2-_f96e1814-5e70-482c-afba-a33148b3b8b9.v2.jpg"/>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6596775" y="1460893"/>
            <a:ext cx="1440160" cy="1881137"/>
          </a:xfrm>
          <a:prstGeom prst="rect">
            <a:avLst/>
          </a:prstGeom>
          <a:noFill/>
          <a:extLst>
            <a:ext uri="{909E8E84-426E-40dd-AFC4-6F175D3DCCD1}">
              <a14:hiddenFill xmlns:a14="http://schemas.microsoft.com/office/drawing/2010/main">
                <a:solidFill>
                  <a:srgbClr val="FFFFFF"/>
                </a:solidFill>
              </a14:hiddenFill>
            </a:ext>
          </a:extLst>
        </p:spPr>
      </p:pic>
      <p:pic>
        <p:nvPicPr>
          <p:cNvPr id="12303" name="Picture 15" descr="http://ecx.images-amazon.com/images/I/61JajziPhRL._SY355_.jpg"/>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3864948" y="1463434"/>
            <a:ext cx="1875934" cy="1960776"/>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3722795" y="3429000"/>
            <a:ext cx="2160240" cy="369332"/>
          </a:xfrm>
          <a:prstGeom prst="rect">
            <a:avLst/>
          </a:prstGeom>
          <a:noFill/>
        </p:spPr>
        <p:txBody>
          <a:bodyPr wrap="square" rtlCol="0">
            <a:spAutoFit/>
          </a:bodyPr>
          <a:lstStyle/>
          <a:p>
            <a:pPr algn="ctr"/>
            <a:r>
              <a:rPr lang="pt-PT" dirty="0" err="1" smtClean="0"/>
              <a:t>Drought-tolerant</a:t>
            </a:r>
            <a:r>
              <a:rPr lang="pt-PT" dirty="0" smtClean="0"/>
              <a:t> rice</a:t>
            </a:r>
            <a:endParaRPr lang="en-US" dirty="0"/>
          </a:p>
        </p:txBody>
      </p:sp>
      <p:sp>
        <p:nvSpPr>
          <p:cNvPr id="50" name="CaixaDeTexto 49"/>
          <p:cNvSpPr txBox="1"/>
          <p:nvPr/>
        </p:nvSpPr>
        <p:spPr>
          <a:xfrm>
            <a:off x="6236735" y="3429000"/>
            <a:ext cx="2160240" cy="369332"/>
          </a:xfrm>
          <a:prstGeom prst="rect">
            <a:avLst/>
          </a:prstGeom>
          <a:noFill/>
        </p:spPr>
        <p:txBody>
          <a:bodyPr wrap="square" rtlCol="0">
            <a:spAutoFit/>
          </a:bodyPr>
          <a:lstStyle/>
          <a:p>
            <a:pPr algn="ctr"/>
            <a:r>
              <a:rPr lang="pt-PT" dirty="0" smtClean="0"/>
              <a:t>Elite </a:t>
            </a:r>
            <a:r>
              <a:rPr lang="en-GB" dirty="0" smtClean="0"/>
              <a:t>quality</a:t>
            </a:r>
            <a:r>
              <a:rPr lang="pt-PT" dirty="0" smtClean="0"/>
              <a:t> rice</a:t>
            </a:r>
            <a:endParaRPr lang="en-US" dirty="0"/>
          </a:p>
        </p:txBody>
      </p:sp>
      <p:pic>
        <p:nvPicPr>
          <p:cNvPr id="57" name="Picture 13" descr="http://i5.walmartimages.com/dfw/dce07b8c-813a/k2-_f96e1814-5e70-482c-afba-a33148b3b8b9.v2.jpg"/>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5105159" y="4149080"/>
            <a:ext cx="721357" cy="94223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3" descr="http://i5.walmartimages.com/dfw/dce07b8c-813a/k2-_f96e1814-5e70-482c-afba-a33148b3b8b9.v2.jpg"/>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5855714" y="4304045"/>
            <a:ext cx="611101" cy="79822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3" descr="http://i5.walmartimages.com/dfw/dce07b8c-813a/k2-_f96e1814-5e70-482c-afba-a33148b3b8b9.v2.jpg"/>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6496013" y="4124358"/>
            <a:ext cx="740283" cy="966958"/>
          </a:xfrm>
          <a:prstGeom prst="rect">
            <a:avLst/>
          </a:prstGeom>
          <a:noFill/>
          <a:extLst>
            <a:ext uri="{909E8E84-426E-40dd-AFC4-6F175D3DCCD1}">
              <a14:hiddenFill xmlns:a14="http://schemas.microsoft.com/office/drawing/2010/main">
                <a:solidFill>
                  <a:srgbClr val="FFFFFF"/>
                </a:solidFill>
              </a14:hiddenFill>
            </a:ext>
          </a:extLst>
        </p:spPr>
      </p:pic>
      <p:cxnSp>
        <p:nvCxnSpPr>
          <p:cNvPr id="64" name="Conexão reta unidirecional 30"/>
          <p:cNvCxnSpPr/>
          <p:nvPr/>
        </p:nvCxnSpPr>
        <p:spPr>
          <a:xfrm>
            <a:off x="6161263" y="5317586"/>
            <a:ext cx="0" cy="4156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Arco 64"/>
          <p:cNvSpPr/>
          <p:nvPr/>
        </p:nvSpPr>
        <p:spPr>
          <a:xfrm rot="5984641">
            <a:off x="6733205" y="3188740"/>
            <a:ext cx="1077711" cy="1915895"/>
          </a:xfrm>
          <a:prstGeom prst="arc">
            <a:avLst>
              <a:gd name="adj1" fmla="val 13495614"/>
              <a:gd name="adj2" fmla="val 19356789"/>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CaixaDeTexto 65"/>
          <p:cNvSpPr txBox="1"/>
          <p:nvPr/>
        </p:nvSpPr>
        <p:spPr>
          <a:xfrm>
            <a:off x="5804446" y="4916769"/>
            <a:ext cx="713635" cy="461665"/>
          </a:xfrm>
          <a:prstGeom prst="rect">
            <a:avLst/>
          </a:prstGeom>
          <a:noFill/>
        </p:spPr>
        <p:txBody>
          <a:bodyPr wrap="square" rtlCol="0">
            <a:spAutoFit/>
          </a:bodyPr>
          <a:lstStyle/>
          <a:p>
            <a:pPr algn="ctr"/>
            <a:r>
              <a:rPr lang="en-GB" sz="2400" b="1" dirty="0" smtClean="0"/>
              <a:t>…</a:t>
            </a:r>
            <a:endParaRPr lang="en-GB" sz="2400" b="1" dirty="0"/>
          </a:p>
        </p:txBody>
      </p:sp>
      <p:grpSp>
        <p:nvGrpSpPr>
          <p:cNvPr id="67" name="Grupo 66"/>
          <p:cNvGrpSpPr/>
          <p:nvPr/>
        </p:nvGrpSpPr>
        <p:grpSpPr>
          <a:xfrm>
            <a:off x="5004048" y="5877272"/>
            <a:ext cx="2315535" cy="738898"/>
            <a:chOff x="818301" y="2204864"/>
            <a:chExt cx="2004428" cy="648072"/>
          </a:xfrm>
        </p:grpSpPr>
        <p:sp>
          <p:nvSpPr>
            <p:cNvPr id="68" name="Rectângulo arredondado 67"/>
            <p:cNvSpPr/>
            <p:nvPr/>
          </p:nvSpPr>
          <p:spPr>
            <a:xfrm>
              <a:off x="853447" y="2204864"/>
              <a:ext cx="1934138" cy="64807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9" name="CaixaDeTexto 68"/>
            <p:cNvSpPr txBox="1"/>
            <p:nvPr/>
          </p:nvSpPr>
          <p:spPr>
            <a:xfrm>
              <a:off x="818301" y="2218464"/>
              <a:ext cx="2004428" cy="620872"/>
            </a:xfrm>
            <a:prstGeom prst="rect">
              <a:avLst/>
            </a:prstGeom>
            <a:noFill/>
          </p:spPr>
          <p:txBody>
            <a:bodyPr wrap="square" rtlCol="0">
              <a:spAutoFit/>
            </a:bodyPr>
            <a:lstStyle/>
            <a:p>
              <a:pPr algn="ctr"/>
              <a:r>
                <a:rPr lang="pt-PT" sz="2000" dirty="0" err="1" smtClean="0"/>
                <a:t>Drought</a:t>
              </a:r>
              <a:r>
                <a:rPr lang="pt-PT" sz="2000" dirty="0" err="1"/>
                <a:t>-</a:t>
              </a:r>
              <a:r>
                <a:rPr lang="pt-PT" sz="2000" dirty="0" err="1" smtClean="0"/>
                <a:t>tolerant</a:t>
              </a:r>
              <a:r>
                <a:rPr lang="pt-PT" sz="2000" dirty="0" smtClean="0"/>
                <a:t> elite rice</a:t>
              </a:r>
              <a:endParaRPr lang="en-US" sz="2000" dirty="0"/>
            </a:p>
          </p:txBody>
        </p:sp>
      </p:grpSp>
      <p:sp>
        <p:nvSpPr>
          <p:cNvPr id="70" name="Seta para a esquerda 69"/>
          <p:cNvSpPr/>
          <p:nvPr/>
        </p:nvSpPr>
        <p:spPr>
          <a:xfrm>
            <a:off x="4427984" y="4561994"/>
            <a:ext cx="464578" cy="282322"/>
          </a:xfrm>
          <a:prstGeom prst="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1" name="CaixaDeTexto 70"/>
          <p:cNvSpPr txBox="1"/>
          <p:nvPr/>
        </p:nvSpPr>
        <p:spPr>
          <a:xfrm>
            <a:off x="2002985" y="5184892"/>
            <a:ext cx="2158174"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pt-PT" sz="2000" dirty="0" err="1" smtClean="0"/>
              <a:t>Drought</a:t>
            </a:r>
            <a:r>
              <a:rPr lang="pt-PT" sz="2000" dirty="0" smtClean="0"/>
              <a:t> </a:t>
            </a:r>
            <a:r>
              <a:rPr lang="pt-PT" sz="2000" dirty="0" err="1" smtClean="0"/>
              <a:t>tolerance</a:t>
            </a:r>
            <a:r>
              <a:rPr lang="pt-PT" sz="2000" dirty="0" smtClean="0"/>
              <a:t> </a:t>
            </a:r>
            <a:r>
              <a:rPr lang="pt-PT" sz="2000" dirty="0" err="1" smtClean="0"/>
              <a:t>QTLs</a:t>
            </a:r>
            <a:endParaRPr lang="en-US" sz="2000" dirty="0"/>
          </a:p>
        </p:txBody>
      </p:sp>
      <p:sp>
        <p:nvSpPr>
          <p:cNvPr id="72" name="CaixaDeTexto 71"/>
          <p:cNvSpPr txBox="1"/>
          <p:nvPr/>
        </p:nvSpPr>
        <p:spPr>
          <a:xfrm>
            <a:off x="2016351" y="4336485"/>
            <a:ext cx="2131443"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pt-PT" sz="2000" dirty="0" smtClean="0"/>
              <a:t>Elite </a:t>
            </a:r>
            <a:r>
              <a:rPr lang="en-GB" sz="2000" dirty="0" smtClean="0"/>
              <a:t>quality</a:t>
            </a:r>
            <a:r>
              <a:rPr lang="pt-PT" sz="2000" dirty="0" smtClean="0"/>
              <a:t> rice </a:t>
            </a:r>
            <a:r>
              <a:rPr lang="en-US" sz="2000" dirty="0" smtClean="0"/>
              <a:t>similarity</a:t>
            </a:r>
            <a:endParaRPr lang="en-US" sz="2000" dirty="0"/>
          </a:p>
        </p:txBody>
      </p:sp>
      <p:sp>
        <p:nvSpPr>
          <p:cNvPr id="5" name="Chaveta à esquerda 4"/>
          <p:cNvSpPr/>
          <p:nvPr/>
        </p:nvSpPr>
        <p:spPr>
          <a:xfrm>
            <a:off x="1763688" y="4221088"/>
            <a:ext cx="232289" cy="1728192"/>
          </a:xfrm>
          <a:prstGeom prst="leftBrace">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6" name="CaixaDeTexto 5"/>
          <p:cNvSpPr txBox="1"/>
          <p:nvPr/>
        </p:nvSpPr>
        <p:spPr>
          <a:xfrm>
            <a:off x="171554" y="4844316"/>
            <a:ext cx="1720299" cy="400110"/>
          </a:xfrm>
          <a:prstGeom prst="rect">
            <a:avLst/>
          </a:prstGeom>
          <a:noFill/>
        </p:spPr>
        <p:txBody>
          <a:bodyPr wrap="square" rtlCol="0">
            <a:spAutoFit/>
          </a:bodyPr>
          <a:lstStyle/>
          <a:p>
            <a:pPr algn="ctr"/>
            <a:r>
              <a:rPr lang="pt-PT" sz="2000" dirty="0" err="1" smtClean="0"/>
              <a:t>Select</a:t>
            </a:r>
            <a:r>
              <a:rPr lang="pt-PT" sz="2000" dirty="0" smtClean="0"/>
              <a:t> </a:t>
            </a:r>
            <a:r>
              <a:rPr lang="pt-PT" sz="2000" dirty="0" err="1" smtClean="0"/>
              <a:t>plants</a:t>
            </a:r>
            <a:endParaRPr lang="en-US" sz="2000" dirty="0"/>
          </a:p>
        </p:txBody>
      </p:sp>
      <p:sp>
        <p:nvSpPr>
          <p:cNvPr id="7" name="CaixaDeTexto 6"/>
          <p:cNvSpPr txBox="1"/>
          <p:nvPr/>
        </p:nvSpPr>
        <p:spPr>
          <a:xfrm>
            <a:off x="213698" y="6400609"/>
            <a:ext cx="4214286" cy="307777"/>
          </a:xfrm>
          <a:prstGeom prst="rect">
            <a:avLst/>
          </a:prstGeom>
          <a:noFill/>
        </p:spPr>
        <p:txBody>
          <a:bodyPr wrap="square" rtlCol="0">
            <a:spAutoFit/>
          </a:bodyPr>
          <a:lstStyle/>
          <a:p>
            <a:r>
              <a:rPr lang="pt-PT" sz="1400" dirty="0" err="1" smtClean="0"/>
              <a:t>Steele</a:t>
            </a:r>
            <a:r>
              <a:rPr lang="pt-PT" sz="1400" dirty="0" smtClean="0"/>
              <a:t> </a:t>
            </a:r>
            <a:r>
              <a:rPr lang="pt-PT" sz="1400" dirty="0" err="1" smtClean="0"/>
              <a:t>et</a:t>
            </a:r>
            <a:r>
              <a:rPr lang="pt-PT" sz="1400" dirty="0" smtClean="0"/>
              <a:t> al. 2006, </a:t>
            </a:r>
            <a:r>
              <a:rPr lang="pt-PT" sz="1400" i="1" dirty="0" err="1" smtClean="0"/>
              <a:t>Theor</a:t>
            </a:r>
            <a:r>
              <a:rPr lang="pt-PT" sz="1400" i="1" dirty="0" smtClean="0"/>
              <a:t>. </a:t>
            </a:r>
            <a:r>
              <a:rPr lang="pt-PT" sz="1400" i="1" dirty="0" err="1" smtClean="0"/>
              <a:t>Appl</a:t>
            </a:r>
            <a:r>
              <a:rPr lang="pt-PT" sz="1400" i="1" dirty="0" smtClean="0"/>
              <a:t>. </a:t>
            </a:r>
            <a:r>
              <a:rPr lang="pt-PT" sz="1400" i="1" dirty="0" err="1" smtClean="0"/>
              <a:t>Genet</a:t>
            </a:r>
            <a:r>
              <a:rPr lang="pt-PT" sz="1400" i="1" dirty="0" smtClean="0"/>
              <a:t>. </a:t>
            </a:r>
            <a:r>
              <a:rPr lang="pt-PT" sz="1400" dirty="0" smtClean="0"/>
              <a:t>112, 208-221</a:t>
            </a:r>
            <a:endParaRPr lang="en-US" sz="1400" dirty="0"/>
          </a:p>
        </p:txBody>
      </p:sp>
      <p:sp>
        <p:nvSpPr>
          <p:cNvPr id="73" name="CaixaDeTexto 72"/>
          <p:cNvSpPr txBox="1"/>
          <p:nvPr/>
        </p:nvSpPr>
        <p:spPr>
          <a:xfrm>
            <a:off x="8244408" y="3716440"/>
            <a:ext cx="486186" cy="1107996"/>
          </a:xfrm>
          <a:prstGeom prst="rect">
            <a:avLst/>
          </a:prstGeom>
          <a:noFill/>
        </p:spPr>
        <p:txBody>
          <a:bodyPr wrap="square" rtlCol="0">
            <a:spAutoFit/>
          </a:bodyPr>
          <a:lstStyle/>
          <a:p>
            <a:pPr algn="ctr"/>
            <a:r>
              <a:rPr lang="en-GB" sz="6600" dirty="0" smtClean="0"/>
              <a:t>x</a:t>
            </a:r>
            <a:endParaRPr lang="en-GB" sz="6600" dirty="0"/>
          </a:p>
        </p:txBody>
      </p:sp>
      <p:sp>
        <p:nvSpPr>
          <p:cNvPr id="63" name="CaixaDeTexto 62"/>
          <p:cNvSpPr txBox="1"/>
          <p:nvPr/>
        </p:nvSpPr>
        <p:spPr>
          <a:xfrm>
            <a:off x="2123728" y="1945021"/>
            <a:ext cx="1599067"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pt-PT" sz="2000" dirty="0" smtClean="0"/>
              <a:t>Molecular </a:t>
            </a:r>
            <a:r>
              <a:rPr lang="pt-PT" sz="2000" dirty="0" err="1" smtClean="0"/>
              <a:t>Markers</a:t>
            </a:r>
            <a:r>
              <a:rPr lang="pt-PT" sz="2000" dirty="0" smtClean="0"/>
              <a:t> for </a:t>
            </a:r>
            <a:r>
              <a:rPr lang="pt-PT" sz="2000" dirty="0" err="1" smtClean="0"/>
              <a:t>tolerance</a:t>
            </a:r>
            <a:r>
              <a:rPr lang="pt-PT" sz="2000" dirty="0" smtClean="0"/>
              <a:t> (</a:t>
            </a:r>
            <a:r>
              <a:rPr lang="pt-PT" sz="2000" dirty="0" err="1" smtClean="0"/>
              <a:t>QTLs</a:t>
            </a:r>
            <a:r>
              <a:rPr lang="pt-PT" sz="2000" dirty="0" smtClean="0"/>
              <a:t>)</a:t>
            </a:r>
            <a:endParaRPr lang="en-US" sz="2000" dirty="0"/>
          </a:p>
        </p:txBody>
      </p:sp>
    </p:spTree>
    <p:extLst>
      <p:ext uri="{BB962C8B-B14F-4D97-AF65-F5344CB8AC3E}">
        <p14:creationId xmlns:p14="http://schemas.microsoft.com/office/powerpoint/2010/main" val="98444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3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2" grpId="0"/>
      <p:bldP spid="50" grpId="0"/>
      <p:bldP spid="65" grpId="0" animBg="1"/>
      <p:bldP spid="66" grpId="0"/>
      <p:bldP spid="70" grpId="0" animBg="1"/>
      <p:bldP spid="71" grpId="0" animBg="1"/>
      <p:bldP spid="72" grpId="0" animBg="1"/>
      <p:bldP spid="5" grpId="0" animBg="1"/>
      <p:bldP spid="6" grpId="0"/>
      <p:bldP spid="7" grpId="0"/>
      <p:bldP spid="7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511942" y="2924944"/>
            <a:ext cx="2448272" cy="648072"/>
            <a:chOff x="2987824" y="4170796"/>
            <a:chExt cx="2448272" cy="648072"/>
          </a:xfrm>
        </p:grpSpPr>
        <p:sp>
          <p:nvSpPr>
            <p:cNvPr id="5" name="Rectângulo arredondado 4"/>
            <p:cNvSpPr/>
            <p:nvPr/>
          </p:nvSpPr>
          <p:spPr>
            <a:xfrm>
              <a:off x="2987824" y="4170796"/>
              <a:ext cx="2448272" cy="6480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 name="CaixaDeTexto 6"/>
            <p:cNvSpPr txBox="1"/>
            <p:nvPr/>
          </p:nvSpPr>
          <p:spPr>
            <a:xfrm>
              <a:off x="3094271" y="4171667"/>
              <a:ext cx="2235378" cy="646331"/>
            </a:xfrm>
            <a:prstGeom prst="rect">
              <a:avLst/>
            </a:prstGeom>
            <a:noFill/>
          </p:spPr>
          <p:txBody>
            <a:bodyPr wrap="square" rtlCol="0">
              <a:spAutoFit/>
            </a:bodyPr>
            <a:lstStyle/>
            <a:p>
              <a:pPr algn="ctr"/>
              <a:r>
                <a:rPr lang="pt-PT" dirty="0" err="1" smtClean="0"/>
                <a:t>Protects</a:t>
              </a:r>
              <a:r>
                <a:rPr lang="pt-PT" dirty="0" smtClean="0"/>
                <a:t> </a:t>
              </a:r>
              <a:r>
                <a:rPr lang="pt-PT" dirty="0" err="1" smtClean="0"/>
                <a:t>from</a:t>
              </a:r>
              <a:r>
                <a:rPr lang="pt-PT" dirty="0" smtClean="0"/>
                <a:t> </a:t>
              </a:r>
              <a:r>
                <a:rPr lang="pt-PT" dirty="0" err="1" smtClean="0"/>
                <a:t>desiccation</a:t>
              </a:r>
              <a:endParaRPr lang="en-US" dirty="0"/>
            </a:p>
          </p:txBody>
        </p:sp>
      </p:grpSp>
      <p:grpSp>
        <p:nvGrpSpPr>
          <p:cNvPr id="6" name="Grupo 5"/>
          <p:cNvGrpSpPr/>
          <p:nvPr/>
        </p:nvGrpSpPr>
        <p:grpSpPr>
          <a:xfrm>
            <a:off x="837627" y="2204336"/>
            <a:ext cx="1708106" cy="584834"/>
            <a:chOff x="813837" y="2593921"/>
            <a:chExt cx="1944216" cy="584834"/>
          </a:xfrm>
        </p:grpSpPr>
        <p:sp>
          <p:nvSpPr>
            <p:cNvPr id="9" name="Rectângulo arredondado 8"/>
            <p:cNvSpPr/>
            <p:nvPr/>
          </p:nvSpPr>
          <p:spPr>
            <a:xfrm>
              <a:off x="813837" y="2593921"/>
              <a:ext cx="1944216" cy="584834"/>
            </a:xfrm>
            <a:prstGeom prst="roundRect">
              <a:avLst>
                <a:gd name="adj" fmla="val 18874"/>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0" name="CaixaDeTexto 9"/>
            <p:cNvSpPr txBox="1"/>
            <p:nvPr/>
          </p:nvSpPr>
          <p:spPr>
            <a:xfrm>
              <a:off x="888944" y="2655506"/>
              <a:ext cx="1794003" cy="461665"/>
            </a:xfrm>
            <a:prstGeom prst="rect">
              <a:avLst/>
            </a:prstGeom>
            <a:noFill/>
          </p:spPr>
          <p:txBody>
            <a:bodyPr wrap="square" rtlCol="0">
              <a:spAutoFit/>
            </a:bodyPr>
            <a:lstStyle/>
            <a:p>
              <a:pPr algn="ctr"/>
              <a:r>
                <a:rPr lang="pt-PT" sz="2400" dirty="0" err="1" smtClean="0"/>
                <a:t>Trehalose</a:t>
              </a:r>
              <a:endParaRPr lang="en-US" sz="2400" dirty="0"/>
            </a:p>
          </p:txBody>
        </p:sp>
      </p:grpSp>
      <p:pic>
        <p:nvPicPr>
          <p:cNvPr id="14" name="Picture 2" descr="http://blog.cimmyt.org/wp-content/uploads/sites/11/2014/05/1-MLN-susceptible-CML505-and-MLN-resistant-CLRCYO34.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995936" y="3573016"/>
            <a:ext cx="4392488" cy="2641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6" name="CaixaDeTexto 15"/>
          <p:cNvSpPr txBox="1"/>
          <p:nvPr/>
        </p:nvSpPr>
        <p:spPr>
          <a:xfrm>
            <a:off x="3867012" y="6021288"/>
            <a:ext cx="2145148"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dirty="0" smtClean="0"/>
              <a:t>Susceptible maize</a:t>
            </a:r>
            <a:endParaRPr lang="en-GB" dirty="0"/>
          </a:p>
        </p:txBody>
      </p:sp>
      <p:sp>
        <p:nvSpPr>
          <p:cNvPr id="17" name="CaixaDeTexto 16"/>
          <p:cNvSpPr txBox="1"/>
          <p:nvPr/>
        </p:nvSpPr>
        <p:spPr>
          <a:xfrm>
            <a:off x="6372200" y="6021288"/>
            <a:ext cx="2145148" cy="646331"/>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dirty="0" smtClean="0"/>
              <a:t>Drought-tolerant maize</a:t>
            </a:r>
            <a:endParaRPr lang="en-GB" dirty="0"/>
          </a:p>
        </p:txBody>
      </p:sp>
      <p:pic>
        <p:nvPicPr>
          <p:cNvPr id="11268" name="Picture 4" descr="File:Cornsilk 7091.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499992" y="1550249"/>
            <a:ext cx="1213041" cy="1662727"/>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www.afro.co.ke/wp-content/uploads/2014/04/maize02.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868144" y="1567362"/>
            <a:ext cx="2171335" cy="1628501"/>
          </a:xfrm>
          <a:prstGeom prst="rect">
            <a:avLst/>
          </a:prstGeom>
          <a:noFill/>
          <a:extLst>
            <a:ext uri="{909E8E84-426E-40dd-AFC4-6F175D3DCCD1}">
              <a14:hiddenFill xmlns:a14="http://schemas.microsoft.com/office/drawing/2010/main">
                <a:solidFill>
                  <a:srgbClr val="FFFFFF"/>
                </a:solidFill>
              </a14:hiddenFill>
            </a:ext>
          </a:extLst>
        </p:spPr>
      </p:pic>
      <p:sp>
        <p:nvSpPr>
          <p:cNvPr id="19" name="Seta curvada para baixo 18"/>
          <p:cNvSpPr/>
          <p:nvPr/>
        </p:nvSpPr>
        <p:spPr>
          <a:xfrm rot="21108187">
            <a:off x="2507816" y="1453097"/>
            <a:ext cx="1964105" cy="534473"/>
          </a:xfrm>
          <a:prstGeom prst="curved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20" name="CaixaDeTexto 19"/>
          <p:cNvSpPr txBox="1"/>
          <p:nvPr/>
        </p:nvSpPr>
        <p:spPr>
          <a:xfrm>
            <a:off x="2853767" y="1573423"/>
            <a:ext cx="1385693" cy="830997"/>
          </a:xfrm>
          <a:prstGeom prst="rect">
            <a:avLst/>
          </a:prstGeom>
          <a:noFill/>
        </p:spPr>
        <p:txBody>
          <a:bodyPr wrap="square" rtlCol="0">
            <a:spAutoFit/>
          </a:bodyPr>
          <a:lstStyle/>
          <a:p>
            <a:pPr algn="ctr"/>
            <a:r>
              <a:rPr lang="pt-PT" sz="1600" dirty="0" err="1" smtClean="0"/>
              <a:t>Engineering</a:t>
            </a:r>
            <a:r>
              <a:rPr lang="pt-PT" sz="1600" dirty="0" smtClean="0"/>
              <a:t> </a:t>
            </a:r>
            <a:r>
              <a:rPr lang="pt-PT" sz="1600" dirty="0" err="1" smtClean="0"/>
              <a:t>trehalose</a:t>
            </a:r>
            <a:r>
              <a:rPr lang="pt-PT" sz="1600" dirty="0" smtClean="0"/>
              <a:t> </a:t>
            </a:r>
            <a:r>
              <a:rPr lang="pt-PT" sz="1600" dirty="0" err="1" smtClean="0"/>
              <a:t>biosynthesis</a:t>
            </a:r>
            <a:r>
              <a:rPr lang="pt-PT" sz="1600" dirty="0" smtClean="0"/>
              <a:t> </a:t>
            </a:r>
            <a:endParaRPr lang="en-US" sz="1600" dirty="0" smtClean="0"/>
          </a:p>
        </p:txBody>
      </p:sp>
      <p:sp>
        <p:nvSpPr>
          <p:cNvPr id="21" name="Mais 20"/>
          <p:cNvSpPr/>
          <p:nvPr/>
        </p:nvSpPr>
        <p:spPr>
          <a:xfrm>
            <a:off x="3995936" y="2646900"/>
            <a:ext cx="432048" cy="414693"/>
          </a:xfrm>
          <a:prstGeom prst="mathPlu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6" name="Mais 25"/>
          <p:cNvSpPr/>
          <p:nvPr/>
        </p:nvSpPr>
        <p:spPr>
          <a:xfrm>
            <a:off x="8100392" y="2636912"/>
            <a:ext cx="432048" cy="414693"/>
          </a:xfrm>
          <a:prstGeom prst="mathPlu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2" name="CaixaDeTexto 21"/>
          <p:cNvSpPr txBox="1"/>
          <p:nvPr/>
        </p:nvSpPr>
        <p:spPr>
          <a:xfrm>
            <a:off x="7490323" y="5364083"/>
            <a:ext cx="1480092" cy="67710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pt-PT" sz="2000" b="1" dirty="0" smtClean="0"/>
              <a:t>+</a:t>
            </a:r>
            <a:r>
              <a:rPr lang="pt-PT" dirty="0" smtClean="0"/>
              <a:t> 31-123 % yield</a:t>
            </a:r>
            <a:endParaRPr lang="en-US" dirty="0"/>
          </a:p>
        </p:txBody>
      </p:sp>
      <p:sp>
        <p:nvSpPr>
          <p:cNvPr id="29" name="CaixaDeTexto 28"/>
          <p:cNvSpPr txBox="1"/>
          <p:nvPr/>
        </p:nvSpPr>
        <p:spPr>
          <a:xfrm>
            <a:off x="213698" y="6433591"/>
            <a:ext cx="4214286" cy="307777"/>
          </a:xfrm>
          <a:prstGeom prst="rect">
            <a:avLst/>
          </a:prstGeom>
          <a:noFill/>
        </p:spPr>
        <p:txBody>
          <a:bodyPr wrap="square" rtlCol="0">
            <a:spAutoFit/>
          </a:bodyPr>
          <a:lstStyle/>
          <a:p>
            <a:r>
              <a:rPr lang="en-US" sz="1400" dirty="0" err="1" smtClean="0"/>
              <a:t>Nuccio</a:t>
            </a:r>
            <a:r>
              <a:rPr lang="pt-PT" sz="1400" dirty="0" smtClean="0"/>
              <a:t> </a:t>
            </a:r>
            <a:r>
              <a:rPr lang="pt-PT" sz="1400" dirty="0" err="1" smtClean="0"/>
              <a:t>et</a:t>
            </a:r>
            <a:r>
              <a:rPr lang="pt-PT" sz="1400" dirty="0" smtClean="0"/>
              <a:t> al. 2015, </a:t>
            </a:r>
            <a:r>
              <a:rPr lang="en-US" sz="1400" i="1" dirty="0" smtClean="0"/>
              <a:t>Nat. </a:t>
            </a:r>
            <a:r>
              <a:rPr lang="en-US" sz="1400" i="1" dirty="0" err="1"/>
              <a:t>Biotechnol</a:t>
            </a:r>
            <a:r>
              <a:rPr lang="pt-PT" sz="1400" i="1" dirty="0" smtClean="0"/>
              <a:t>., </a:t>
            </a:r>
            <a:r>
              <a:rPr lang="pt-PT" sz="1400" dirty="0" smtClean="0"/>
              <a:t>33: 8, 862-869</a:t>
            </a:r>
            <a:endParaRPr lang="en-US" sz="1400" dirty="0"/>
          </a:p>
        </p:txBody>
      </p:sp>
      <p:grpSp>
        <p:nvGrpSpPr>
          <p:cNvPr id="27" name="Grupo 26"/>
          <p:cNvGrpSpPr/>
          <p:nvPr/>
        </p:nvGrpSpPr>
        <p:grpSpPr>
          <a:xfrm>
            <a:off x="16709" y="3645024"/>
            <a:ext cx="3907219" cy="2283945"/>
            <a:chOff x="11398" y="3789040"/>
            <a:chExt cx="3907219" cy="2283945"/>
          </a:xfrm>
        </p:grpSpPr>
        <p:grpSp>
          <p:nvGrpSpPr>
            <p:cNvPr id="11" name="Grupo 10"/>
            <p:cNvGrpSpPr/>
            <p:nvPr/>
          </p:nvGrpSpPr>
          <p:grpSpPr>
            <a:xfrm>
              <a:off x="706420" y="4378383"/>
              <a:ext cx="2118141" cy="1561364"/>
              <a:chOff x="583930" y="3949573"/>
              <a:chExt cx="2118141" cy="1561364"/>
            </a:xfrm>
          </p:grpSpPr>
          <p:pic>
            <p:nvPicPr>
              <p:cNvPr id="13" name="Picture 15" descr="Dry1.pdf"/>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583930" y="3949573"/>
                <a:ext cx="1045360" cy="92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SL_100%-3.JPG"/>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1635887" y="4584366"/>
                <a:ext cx="1066184" cy="92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CaixaDeTexto 30"/>
            <p:cNvSpPr txBox="1"/>
            <p:nvPr/>
          </p:nvSpPr>
          <p:spPr>
            <a:xfrm>
              <a:off x="11398" y="5241988"/>
              <a:ext cx="1781281" cy="830997"/>
            </a:xfrm>
            <a:prstGeom prst="rect">
              <a:avLst/>
            </a:prstGeom>
            <a:noFill/>
          </p:spPr>
          <p:txBody>
            <a:bodyPr wrap="square" rtlCol="0">
              <a:spAutoFit/>
            </a:bodyPr>
            <a:lstStyle/>
            <a:p>
              <a:pPr algn="r"/>
              <a:r>
                <a:rPr lang="en-GB" sz="1600" dirty="0" smtClean="0"/>
                <a:t>“resurrection plant”, in drought (above) or watered</a:t>
              </a:r>
              <a:endParaRPr lang="en-GB" sz="1600" dirty="0"/>
            </a:p>
          </p:txBody>
        </p:sp>
        <p:sp>
          <p:nvSpPr>
            <p:cNvPr id="30" name="CaixaDeTexto 30"/>
            <p:cNvSpPr txBox="1"/>
            <p:nvPr/>
          </p:nvSpPr>
          <p:spPr>
            <a:xfrm>
              <a:off x="2550465" y="3789040"/>
              <a:ext cx="1368152" cy="1323439"/>
            </a:xfrm>
            <a:prstGeom prst="rect">
              <a:avLst/>
            </a:prstGeom>
            <a:noFill/>
          </p:spPr>
          <p:txBody>
            <a:bodyPr wrap="square" rtlCol="0">
              <a:spAutoFit/>
            </a:bodyPr>
            <a:lstStyle/>
            <a:p>
              <a:r>
                <a:rPr lang="en-GB" sz="1600" dirty="0" smtClean="0"/>
                <a:t>Bacteria  </a:t>
              </a:r>
            </a:p>
            <a:p>
              <a:r>
                <a:rPr lang="en-GB" sz="1600" dirty="0"/>
                <a:t> </a:t>
              </a:r>
              <a:r>
                <a:rPr lang="en-GB" sz="1600" dirty="0" smtClean="0"/>
                <a:t>     where the</a:t>
              </a:r>
            </a:p>
            <a:p>
              <a:r>
                <a:rPr lang="en-GB" sz="1600" dirty="0" smtClean="0"/>
                <a:t>      resistance  </a:t>
              </a:r>
            </a:p>
            <a:p>
              <a:r>
                <a:rPr lang="en-GB" sz="1600" dirty="0"/>
                <a:t> </a:t>
              </a:r>
              <a:r>
                <a:rPr lang="en-GB" sz="1600" dirty="0" smtClean="0"/>
                <a:t>   genes were found</a:t>
              </a:r>
              <a:endParaRPr lang="en-GB" sz="1600" dirty="0"/>
            </a:p>
          </p:txBody>
        </p:sp>
      </p:grpSp>
      <p:pic>
        <p:nvPicPr>
          <p:cNvPr id="11272" name="Picture 8" descr="https://i.ytimg.com/vi/EghIe1k14S8/maxresdefault.jpg"/>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1763688" y="3769979"/>
            <a:ext cx="1130529" cy="102071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8" name="Título 1"/>
          <p:cNvSpPr>
            <a:spLocks noGrp="1"/>
          </p:cNvSpPr>
          <p:nvPr>
            <p:ph type="title"/>
          </p:nvPr>
        </p:nvSpPr>
        <p:spPr bwMode="auto">
          <a:xfrm>
            <a:off x="467544" y="549275"/>
            <a:ext cx="7128792" cy="503238"/>
          </a:xfrm>
          <a:extLst/>
        </p:spPr>
        <p:txBody>
          <a:bodyPr wrap="square" numCol="1" anchorCtr="0" compatLnSpc="1">
            <a:prstTxWarp prst="textNoShape">
              <a:avLst/>
            </a:prstTxWarp>
          </a:bodyPr>
          <a:lstStyle/>
          <a:p>
            <a:pPr eaLnBrk="1" hangingPunct="1">
              <a:defRPr/>
            </a:pPr>
            <a:r>
              <a:rPr lang="pt-PT" dirty="0" err="1" smtClean="0"/>
              <a:t>Biotechnology</a:t>
            </a:r>
            <a:r>
              <a:rPr lang="pt-PT" dirty="0" smtClean="0"/>
              <a:t> </a:t>
            </a:r>
            <a:r>
              <a:rPr lang="pt-PT" dirty="0" err="1" smtClean="0"/>
              <a:t>tools</a:t>
            </a:r>
            <a:r>
              <a:rPr lang="pt-PT" dirty="0" smtClean="0"/>
              <a:t> </a:t>
            </a:r>
            <a:r>
              <a:rPr lang="pt-PT" sz="2200" dirty="0" smtClean="0"/>
              <a:t>=&gt; </a:t>
            </a:r>
            <a:r>
              <a:rPr lang="pt-PT" sz="2200" dirty="0" err="1" smtClean="0"/>
              <a:t>searching</a:t>
            </a:r>
            <a:r>
              <a:rPr lang="pt-PT" sz="2200" dirty="0" smtClean="0"/>
              <a:t> for </a:t>
            </a:r>
            <a:r>
              <a:rPr lang="pt-PT" sz="2200" dirty="0" err="1" smtClean="0"/>
              <a:t>solutions</a:t>
            </a:r>
            <a:r>
              <a:rPr lang="pt-PT" sz="2200" dirty="0" smtClean="0"/>
              <a:t> - (2) </a:t>
            </a:r>
            <a:r>
              <a:rPr lang="pt-PT" sz="2200" dirty="0" err="1" smtClean="0"/>
              <a:t>Maize</a:t>
            </a:r>
            <a:endParaRPr lang="pt-PT" sz="2200" dirty="0" smtClean="0"/>
          </a:p>
        </p:txBody>
      </p:sp>
    </p:spTree>
    <p:extLst>
      <p:ext uri="{BB962C8B-B14F-4D97-AF65-F5344CB8AC3E}">
        <p14:creationId xmlns:p14="http://schemas.microsoft.com/office/powerpoint/2010/main" val="3365114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0" grpId="0"/>
      <p:bldP spid="21" grpId="0" animBg="1"/>
      <p:bldP spid="26" grpId="0" animBg="1"/>
      <p:bldP spid="22" grpId="0" animBg="1"/>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bwMode="auto">
          <a:xfrm>
            <a:off x="755650" y="549275"/>
            <a:ext cx="6553200" cy="503238"/>
          </a:xfrm>
          <a:extLst/>
        </p:spPr>
        <p:txBody>
          <a:bodyPr wrap="square" numCol="1" anchorCtr="0" compatLnSpc="1">
            <a:prstTxWarp prst="textNoShape">
              <a:avLst/>
            </a:prstTxWarp>
          </a:bodyPr>
          <a:lstStyle/>
          <a:p>
            <a:pPr eaLnBrk="1" hangingPunct="1">
              <a:defRPr/>
            </a:pPr>
            <a:r>
              <a:rPr lang="en-GB" dirty="0" smtClean="0"/>
              <a:t>Take-home messages</a:t>
            </a:r>
          </a:p>
        </p:txBody>
      </p:sp>
      <p:grpSp>
        <p:nvGrpSpPr>
          <p:cNvPr id="8" name="Grupo 7"/>
          <p:cNvGrpSpPr/>
          <p:nvPr/>
        </p:nvGrpSpPr>
        <p:grpSpPr>
          <a:xfrm>
            <a:off x="378827" y="2281662"/>
            <a:ext cx="8461901" cy="504056"/>
            <a:chOff x="-249960" y="2281662"/>
            <a:chExt cx="7994811" cy="504056"/>
          </a:xfrm>
        </p:grpSpPr>
        <p:sp>
          <p:nvSpPr>
            <p:cNvPr id="3" name="Rectângulo arredondado 2"/>
            <p:cNvSpPr/>
            <p:nvPr/>
          </p:nvSpPr>
          <p:spPr>
            <a:xfrm>
              <a:off x="-249960" y="2281662"/>
              <a:ext cx="7994811" cy="5040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 name="CaixaDeTexto 1"/>
            <p:cNvSpPr txBox="1"/>
            <p:nvPr/>
          </p:nvSpPr>
          <p:spPr>
            <a:xfrm>
              <a:off x="-249960" y="2302858"/>
              <a:ext cx="7994811" cy="461665"/>
            </a:xfrm>
            <a:prstGeom prst="rect">
              <a:avLst/>
            </a:prstGeom>
            <a:noFill/>
          </p:spPr>
          <p:txBody>
            <a:bodyPr wrap="square" rtlCol="0">
              <a:spAutoFit/>
            </a:bodyPr>
            <a:lstStyle/>
            <a:p>
              <a:pPr algn="ctr"/>
              <a:r>
                <a:rPr lang="en-GB" sz="2400" dirty="0" smtClean="0"/>
                <a:t>Drought and water scarcity are serious threats for food security </a:t>
              </a:r>
              <a:endParaRPr lang="en-GB" sz="2400" dirty="0"/>
            </a:p>
          </p:txBody>
        </p:sp>
      </p:grpSp>
      <p:grpSp>
        <p:nvGrpSpPr>
          <p:cNvPr id="6" name="Grupo 5"/>
          <p:cNvGrpSpPr/>
          <p:nvPr/>
        </p:nvGrpSpPr>
        <p:grpSpPr>
          <a:xfrm>
            <a:off x="1256905" y="3541803"/>
            <a:ext cx="6705745" cy="504056"/>
            <a:chOff x="539552" y="3001743"/>
            <a:chExt cx="6705745" cy="504056"/>
          </a:xfrm>
        </p:grpSpPr>
        <p:sp>
          <p:nvSpPr>
            <p:cNvPr id="7" name="Rectângulo arredondado 6"/>
            <p:cNvSpPr/>
            <p:nvPr/>
          </p:nvSpPr>
          <p:spPr>
            <a:xfrm>
              <a:off x="539552" y="3001743"/>
              <a:ext cx="6705745" cy="5040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CaixaDeTexto 3"/>
            <p:cNvSpPr txBox="1"/>
            <p:nvPr/>
          </p:nvSpPr>
          <p:spPr>
            <a:xfrm>
              <a:off x="539552" y="3022939"/>
              <a:ext cx="6705745" cy="461665"/>
            </a:xfrm>
            <a:prstGeom prst="rect">
              <a:avLst/>
            </a:prstGeom>
            <a:noFill/>
          </p:spPr>
          <p:txBody>
            <a:bodyPr wrap="square" rtlCol="0">
              <a:spAutoFit/>
            </a:bodyPr>
            <a:lstStyle/>
            <a:p>
              <a:pPr algn="ctr"/>
              <a:r>
                <a:rPr lang="en-GB" sz="2400" dirty="0" smtClean="0"/>
                <a:t>We need drought-tolerant crops for </a:t>
              </a:r>
              <a:r>
                <a:rPr lang="en-GB" sz="2400" dirty="0" err="1" smtClean="0"/>
                <a:t>rainfed</a:t>
              </a:r>
              <a:r>
                <a:rPr lang="en-GB" sz="2400" dirty="0" smtClean="0"/>
                <a:t> regions</a:t>
              </a:r>
              <a:endParaRPr lang="en-GB" sz="2400" dirty="0"/>
            </a:p>
          </p:txBody>
        </p:sp>
      </p:grpSp>
      <p:grpSp>
        <p:nvGrpSpPr>
          <p:cNvPr id="9" name="Grupo 8"/>
          <p:cNvGrpSpPr/>
          <p:nvPr/>
        </p:nvGrpSpPr>
        <p:grpSpPr>
          <a:xfrm>
            <a:off x="676100" y="4797152"/>
            <a:ext cx="7867354" cy="1224136"/>
            <a:chOff x="-297541" y="4509120"/>
            <a:chExt cx="7669813" cy="710861"/>
          </a:xfrm>
        </p:grpSpPr>
        <p:sp>
          <p:nvSpPr>
            <p:cNvPr id="10" name="Rectângulo arredondado 9"/>
            <p:cNvSpPr/>
            <p:nvPr/>
          </p:nvSpPr>
          <p:spPr>
            <a:xfrm>
              <a:off x="-297541" y="4509120"/>
              <a:ext cx="7669813" cy="64807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 name="CaixaDeTexto 4"/>
            <p:cNvSpPr txBox="1"/>
            <p:nvPr/>
          </p:nvSpPr>
          <p:spPr>
            <a:xfrm>
              <a:off x="-297540" y="4586935"/>
              <a:ext cx="7651329" cy="633046"/>
            </a:xfrm>
            <a:prstGeom prst="rect">
              <a:avLst/>
            </a:prstGeom>
            <a:noFill/>
          </p:spPr>
          <p:txBody>
            <a:bodyPr wrap="square" rtlCol="0">
              <a:spAutoFit/>
            </a:bodyPr>
            <a:lstStyle/>
            <a:p>
              <a:pPr algn="ctr"/>
              <a:r>
                <a:rPr lang="en-GB" sz="2600" b="1" dirty="0" smtClean="0"/>
                <a:t>Plant biotechnology</a:t>
              </a:r>
              <a:r>
                <a:rPr lang="en-GB" sz="2600" dirty="0" smtClean="0"/>
                <a:t> provides </a:t>
              </a:r>
              <a:r>
                <a:rPr lang="en-GB" sz="2600" b="1" dirty="0" smtClean="0"/>
                <a:t>more tools </a:t>
              </a:r>
              <a:r>
                <a:rPr lang="en-GB" sz="2600" dirty="0" smtClean="0"/>
                <a:t>for </a:t>
              </a:r>
            </a:p>
            <a:p>
              <a:pPr algn="ctr"/>
              <a:r>
                <a:rPr lang="en-GB" sz="2600" b="1" dirty="0" smtClean="0"/>
                <a:t>crop improvement</a:t>
              </a:r>
              <a:endParaRPr lang="en-GB" sz="2600" b="1" dirty="0"/>
            </a:p>
          </p:txBody>
        </p:sp>
      </p:grpSp>
    </p:spTree>
    <p:extLst>
      <p:ext uri="{BB962C8B-B14F-4D97-AF65-F5344CB8AC3E}">
        <p14:creationId xmlns:p14="http://schemas.microsoft.com/office/powerpoint/2010/main" val="39263456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bwMode="auto">
          <a:xfrm>
            <a:off x="755650" y="549275"/>
            <a:ext cx="6553200" cy="503238"/>
          </a:xfrm>
          <a:extLst/>
        </p:spPr>
        <p:txBody>
          <a:bodyPr wrap="square" numCol="1" anchorCtr="0" compatLnSpc="1">
            <a:prstTxWarp prst="textNoShape">
              <a:avLst/>
            </a:prstTxWarp>
          </a:bodyPr>
          <a:lstStyle/>
          <a:p>
            <a:pPr eaLnBrk="1" hangingPunct="1">
              <a:defRPr/>
            </a:pPr>
            <a:r>
              <a:rPr lang="en-GB" dirty="0" smtClean="0"/>
              <a:t>Recommended References</a:t>
            </a:r>
          </a:p>
        </p:txBody>
      </p:sp>
      <p:sp>
        <p:nvSpPr>
          <p:cNvPr id="2" name="CaixaDeTexto 1"/>
          <p:cNvSpPr txBox="1"/>
          <p:nvPr/>
        </p:nvSpPr>
        <p:spPr>
          <a:xfrm>
            <a:off x="323528" y="1916832"/>
            <a:ext cx="8496944" cy="3970318"/>
          </a:xfrm>
          <a:prstGeom prst="rect">
            <a:avLst/>
          </a:prstGeom>
          <a:noFill/>
        </p:spPr>
        <p:txBody>
          <a:bodyPr wrap="square" rtlCol="0">
            <a:spAutoFit/>
          </a:bodyPr>
          <a:lstStyle/>
          <a:p>
            <a:pPr marL="285750" indent="-285750">
              <a:buClr>
                <a:schemeClr val="accent6">
                  <a:lumMod val="75000"/>
                </a:schemeClr>
              </a:buClr>
              <a:buFont typeface="Wingdings" panose="05000000000000000000" pitchFamily="2" charset="2"/>
              <a:buChar char="Ø"/>
            </a:pPr>
            <a:r>
              <a:rPr lang="en-US" dirty="0">
                <a:hlinkClick r:id="rId3"/>
              </a:rPr>
              <a:t>http://www.iwmi.cgiar.org</a:t>
            </a:r>
            <a:r>
              <a:rPr lang="en-US" dirty="0" smtClean="0">
                <a:hlinkClick r:id="rId3"/>
              </a:rPr>
              <a:t>/</a:t>
            </a:r>
            <a:endParaRPr lang="en-US" dirty="0" smtClean="0"/>
          </a:p>
          <a:p>
            <a:pPr marL="285750" indent="-285750" algn="just">
              <a:buClr>
                <a:schemeClr val="accent6">
                  <a:lumMod val="75000"/>
                </a:schemeClr>
              </a:buClr>
              <a:buFont typeface="Wingdings" panose="05000000000000000000" pitchFamily="2" charset="2"/>
              <a:buChar char="Ø"/>
            </a:pPr>
            <a:endParaRPr lang="pt-PT" dirty="0"/>
          </a:p>
          <a:p>
            <a:pPr marL="285750" indent="-285750" algn="just">
              <a:buClr>
                <a:schemeClr val="accent6">
                  <a:lumMod val="75000"/>
                </a:schemeClr>
              </a:buClr>
              <a:buFont typeface="Wingdings" panose="05000000000000000000" pitchFamily="2" charset="2"/>
              <a:buChar char="Ø"/>
            </a:pPr>
            <a:r>
              <a:rPr lang="pt-PT" dirty="0" err="1" smtClean="0"/>
              <a:t>Sasson</a:t>
            </a:r>
            <a:r>
              <a:rPr lang="pt-PT" dirty="0" smtClean="0"/>
              <a:t>, </a:t>
            </a:r>
            <a:r>
              <a:rPr lang="pt-PT" dirty="0" err="1" smtClean="0"/>
              <a:t>Albert</a:t>
            </a:r>
            <a:r>
              <a:rPr lang="pt-PT" dirty="0" smtClean="0"/>
              <a:t> (2009) </a:t>
            </a:r>
            <a:r>
              <a:rPr lang="en-US" b="1" dirty="0"/>
              <a:t>The Global Food Crisis: Causes, Prospects, </a:t>
            </a:r>
            <a:r>
              <a:rPr lang="en-US" b="1" dirty="0" smtClean="0"/>
              <a:t>Solutions. </a:t>
            </a:r>
            <a:r>
              <a:rPr lang="en-US" dirty="0" err="1" smtClean="0"/>
              <a:t>Agri-Bys</a:t>
            </a:r>
            <a:endParaRPr lang="en-US" dirty="0" smtClean="0"/>
          </a:p>
          <a:p>
            <a:pPr marL="285750" indent="-285750" algn="just">
              <a:buClr>
                <a:schemeClr val="accent6">
                  <a:lumMod val="75000"/>
                </a:schemeClr>
              </a:buClr>
              <a:buFont typeface="Wingdings" panose="05000000000000000000" pitchFamily="2" charset="2"/>
              <a:buChar char="Ø"/>
            </a:pPr>
            <a:endParaRPr lang="pt-PT" dirty="0"/>
          </a:p>
          <a:p>
            <a:pPr marL="285750" indent="-285750" algn="just">
              <a:buClr>
                <a:schemeClr val="accent6">
                  <a:lumMod val="75000"/>
                </a:schemeClr>
              </a:buClr>
              <a:buFont typeface="Wingdings" panose="05000000000000000000" pitchFamily="2" charset="2"/>
              <a:buChar char="Ø"/>
            </a:pPr>
            <a:r>
              <a:rPr lang="pt-PT" dirty="0" smtClean="0"/>
              <a:t>A Fita, A Rodrigues-</a:t>
            </a:r>
            <a:r>
              <a:rPr lang="pt-PT" dirty="0" err="1" smtClean="0"/>
              <a:t>Burruezo</a:t>
            </a:r>
            <a:r>
              <a:rPr lang="pt-PT" dirty="0" smtClean="0"/>
              <a:t>, M </a:t>
            </a:r>
            <a:r>
              <a:rPr lang="pt-PT" dirty="0" err="1" smtClean="0"/>
              <a:t>Boscaiu</a:t>
            </a:r>
            <a:r>
              <a:rPr lang="pt-PT" dirty="0" smtClean="0"/>
              <a:t>, J </a:t>
            </a:r>
            <a:r>
              <a:rPr lang="pt-PT" dirty="0" err="1" smtClean="0"/>
              <a:t>Prohens</a:t>
            </a:r>
            <a:r>
              <a:rPr lang="pt-PT" dirty="0" smtClean="0"/>
              <a:t> </a:t>
            </a:r>
            <a:r>
              <a:rPr lang="pt-PT" dirty="0" err="1" smtClean="0"/>
              <a:t>and</a:t>
            </a:r>
            <a:r>
              <a:rPr lang="pt-PT" dirty="0" smtClean="0"/>
              <a:t> O Vicente (2015) </a:t>
            </a:r>
            <a:r>
              <a:rPr lang="pt-PT" b="1" dirty="0" err="1" smtClean="0"/>
              <a:t>Breeding</a:t>
            </a:r>
            <a:r>
              <a:rPr lang="pt-PT" b="1" dirty="0" smtClean="0"/>
              <a:t> </a:t>
            </a:r>
            <a:r>
              <a:rPr lang="pt-PT" b="1" dirty="0" err="1" smtClean="0"/>
              <a:t>and</a:t>
            </a:r>
            <a:r>
              <a:rPr lang="pt-PT" b="1" dirty="0" smtClean="0"/>
              <a:t> </a:t>
            </a:r>
            <a:r>
              <a:rPr lang="pt-PT" b="1" dirty="0" err="1" smtClean="0"/>
              <a:t>Domesticating</a:t>
            </a:r>
            <a:r>
              <a:rPr lang="pt-PT" b="1" dirty="0" smtClean="0"/>
              <a:t> </a:t>
            </a:r>
            <a:r>
              <a:rPr lang="pt-PT" b="1" dirty="0" err="1" smtClean="0"/>
              <a:t>Crops</a:t>
            </a:r>
            <a:r>
              <a:rPr lang="pt-PT" b="1" dirty="0" smtClean="0"/>
              <a:t> </a:t>
            </a:r>
            <a:r>
              <a:rPr lang="pt-PT" b="1" dirty="0" err="1" smtClean="0"/>
              <a:t>Adapted</a:t>
            </a:r>
            <a:r>
              <a:rPr lang="pt-PT" b="1" dirty="0" smtClean="0"/>
              <a:t> to </a:t>
            </a:r>
            <a:r>
              <a:rPr lang="pt-PT" b="1" dirty="0" err="1" smtClean="0"/>
              <a:t>Drougth</a:t>
            </a:r>
            <a:r>
              <a:rPr lang="pt-PT" b="1" dirty="0" smtClean="0"/>
              <a:t> </a:t>
            </a:r>
            <a:r>
              <a:rPr lang="pt-PT" b="1" dirty="0" err="1" smtClean="0"/>
              <a:t>and</a:t>
            </a:r>
            <a:r>
              <a:rPr lang="pt-PT" b="1" dirty="0" smtClean="0"/>
              <a:t> </a:t>
            </a:r>
            <a:r>
              <a:rPr lang="pt-PT" b="1" dirty="0" err="1" smtClean="0"/>
              <a:t>Salinity</a:t>
            </a:r>
            <a:r>
              <a:rPr lang="pt-PT" b="1" dirty="0" smtClean="0"/>
              <a:t>: A New </a:t>
            </a:r>
            <a:r>
              <a:rPr lang="pt-PT" b="1" dirty="0" err="1" smtClean="0"/>
              <a:t>Paradigm</a:t>
            </a:r>
            <a:r>
              <a:rPr lang="pt-PT" b="1" dirty="0" smtClean="0"/>
              <a:t> for </a:t>
            </a:r>
            <a:r>
              <a:rPr lang="pt-PT" b="1" dirty="0" err="1" smtClean="0"/>
              <a:t>Increasing</a:t>
            </a:r>
            <a:r>
              <a:rPr lang="pt-PT" b="1" dirty="0" smtClean="0"/>
              <a:t> </a:t>
            </a:r>
            <a:r>
              <a:rPr lang="pt-PT" b="1" dirty="0" err="1" smtClean="0"/>
              <a:t>Food</a:t>
            </a:r>
            <a:r>
              <a:rPr lang="pt-PT" b="1" dirty="0" smtClean="0"/>
              <a:t> </a:t>
            </a:r>
            <a:r>
              <a:rPr lang="pt-PT" b="1" dirty="0" err="1" smtClean="0"/>
              <a:t>Production</a:t>
            </a:r>
            <a:r>
              <a:rPr lang="pt-PT" b="1" dirty="0"/>
              <a:t>.</a:t>
            </a:r>
            <a:r>
              <a:rPr lang="pt-PT" b="1" dirty="0" smtClean="0"/>
              <a:t> </a:t>
            </a:r>
            <a:r>
              <a:rPr lang="pt-PT" i="1" dirty="0" err="1" smtClean="0"/>
              <a:t>Frontiers</a:t>
            </a:r>
            <a:r>
              <a:rPr lang="pt-PT" i="1" dirty="0" smtClean="0"/>
              <a:t> in </a:t>
            </a:r>
            <a:r>
              <a:rPr lang="pt-PT" i="1" dirty="0" err="1" smtClean="0"/>
              <a:t>Plant</a:t>
            </a:r>
            <a:r>
              <a:rPr lang="pt-PT" i="1" dirty="0" smtClean="0"/>
              <a:t> </a:t>
            </a:r>
            <a:r>
              <a:rPr lang="pt-PT" i="1" dirty="0" err="1" smtClean="0"/>
              <a:t>Science</a:t>
            </a:r>
            <a:r>
              <a:rPr lang="pt-PT" dirty="0" smtClean="0"/>
              <a:t>, 6: 978</a:t>
            </a:r>
            <a:endParaRPr lang="en-US" dirty="0" smtClean="0"/>
          </a:p>
          <a:p>
            <a:pPr marL="285750" indent="-285750" algn="just">
              <a:buClr>
                <a:schemeClr val="accent6">
                  <a:lumMod val="75000"/>
                </a:schemeClr>
              </a:buClr>
              <a:buFont typeface="Wingdings" panose="05000000000000000000" pitchFamily="2" charset="2"/>
              <a:buChar char="Ø"/>
            </a:pPr>
            <a:endParaRPr lang="pt-PT" dirty="0"/>
          </a:p>
          <a:p>
            <a:pPr marL="285750" indent="-285750" algn="just">
              <a:buClr>
                <a:schemeClr val="accent6">
                  <a:lumMod val="75000"/>
                </a:schemeClr>
              </a:buClr>
              <a:buFont typeface="Wingdings" panose="05000000000000000000" pitchFamily="2" charset="2"/>
              <a:buChar char="Ø"/>
            </a:pPr>
            <a:r>
              <a:rPr lang="pt-PT" dirty="0" smtClean="0"/>
              <a:t>RR Mir, M </a:t>
            </a:r>
            <a:r>
              <a:rPr lang="pt-PT" dirty="0" err="1" smtClean="0"/>
              <a:t>Zaman-Allah</a:t>
            </a:r>
            <a:r>
              <a:rPr lang="pt-PT" dirty="0" smtClean="0"/>
              <a:t>, N </a:t>
            </a:r>
            <a:r>
              <a:rPr lang="pt-PT" dirty="0" err="1" smtClean="0"/>
              <a:t>Sreenivasulu</a:t>
            </a:r>
            <a:r>
              <a:rPr lang="pt-PT" dirty="0" smtClean="0"/>
              <a:t>, R </a:t>
            </a:r>
            <a:r>
              <a:rPr lang="pt-PT" dirty="0" err="1" smtClean="0"/>
              <a:t>Trethowan</a:t>
            </a:r>
            <a:r>
              <a:rPr lang="pt-PT" dirty="0" smtClean="0"/>
              <a:t> </a:t>
            </a:r>
            <a:r>
              <a:rPr lang="pt-PT" dirty="0" err="1" smtClean="0"/>
              <a:t>and</a:t>
            </a:r>
            <a:r>
              <a:rPr lang="pt-PT" dirty="0" smtClean="0"/>
              <a:t> RK </a:t>
            </a:r>
            <a:r>
              <a:rPr lang="pt-PT" dirty="0" err="1" smtClean="0"/>
              <a:t>Varshney</a:t>
            </a:r>
            <a:r>
              <a:rPr lang="pt-PT" dirty="0" smtClean="0"/>
              <a:t> (2012) </a:t>
            </a:r>
            <a:r>
              <a:rPr lang="pt-PT" b="1" dirty="0" err="1" smtClean="0"/>
              <a:t>Integrated</a:t>
            </a:r>
            <a:r>
              <a:rPr lang="pt-PT" b="1" dirty="0" smtClean="0"/>
              <a:t> </a:t>
            </a:r>
            <a:r>
              <a:rPr lang="pt-PT" b="1" dirty="0" err="1" smtClean="0"/>
              <a:t>genomics</a:t>
            </a:r>
            <a:r>
              <a:rPr lang="pt-PT" b="1" dirty="0" smtClean="0"/>
              <a:t>, </a:t>
            </a:r>
            <a:r>
              <a:rPr lang="pt-PT" b="1" dirty="0" err="1" smtClean="0"/>
              <a:t>physiology</a:t>
            </a:r>
            <a:r>
              <a:rPr lang="pt-PT" b="1" dirty="0" smtClean="0"/>
              <a:t> </a:t>
            </a:r>
            <a:r>
              <a:rPr lang="pt-PT" b="1" dirty="0" err="1" smtClean="0"/>
              <a:t>and</a:t>
            </a:r>
            <a:r>
              <a:rPr lang="pt-PT" b="1" dirty="0" smtClean="0"/>
              <a:t> </a:t>
            </a:r>
            <a:r>
              <a:rPr lang="pt-PT" b="1" dirty="0" err="1" smtClean="0"/>
              <a:t>breeding</a:t>
            </a:r>
            <a:r>
              <a:rPr lang="pt-PT" b="1" dirty="0" smtClean="0"/>
              <a:t> </a:t>
            </a:r>
            <a:r>
              <a:rPr lang="pt-PT" b="1" dirty="0" err="1" smtClean="0"/>
              <a:t>approaches</a:t>
            </a:r>
            <a:r>
              <a:rPr lang="pt-PT" b="1" dirty="0" smtClean="0"/>
              <a:t> for </a:t>
            </a:r>
            <a:r>
              <a:rPr lang="pt-PT" b="1" dirty="0" err="1" smtClean="0"/>
              <a:t>improving</a:t>
            </a:r>
            <a:r>
              <a:rPr lang="pt-PT" b="1" dirty="0" smtClean="0"/>
              <a:t> </a:t>
            </a:r>
            <a:r>
              <a:rPr lang="pt-PT" b="1" dirty="0" err="1" smtClean="0"/>
              <a:t>drought</a:t>
            </a:r>
            <a:r>
              <a:rPr lang="pt-PT" b="1" dirty="0" smtClean="0"/>
              <a:t> </a:t>
            </a:r>
            <a:r>
              <a:rPr lang="pt-PT" b="1" dirty="0" err="1" smtClean="0"/>
              <a:t>tolerancein</a:t>
            </a:r>
            <a:r>
              <a:rPr lang="pt-PT" b="1" dirty="0" smtClean="0"/>
              <a:t> </a:t>
            </a:r>
            <a:r>
              <a:rPr lang="pt-PT" b="1" dirty="0" err="1" smtClean="0"/>
              <a:t>crops</a:t>
            </a:r>
            <a:r>
              <a:rPr lang="pt-PT" b="1" dirty="0" smtClean="0"/>
              <a:t>. </a:t>
            </a:r>
            <a:r>
              <a:rPr lang="pt-PT" i="1" dirty="0" err="1" smtClean="0"/>
              <a:t>Theoretical</a:t>
            </a:r>
            <a:r>
              <a:rPr lang="pt-PT" i="1" dirty="0" smtClean="0"/>
              <a:t> </a:t>
            </a:r>
            <a:r>
              <a:rPr lang="pt-PT" i="1" dirty="0" err="1" smtClean="0"/>
              <a:t>and</a:t>
            </a:r>
            <a:r>
              <a:rPr lang="pt-PT" i="1" dirty="0" smtClean="0"/>
              <a:t> </a:t>
            </a:r>
            <a:r>
              <a:rPr lang="pt-PT" i="1" dirty="0" err="1" smtClean="0"/>
              <a:t>Applied</a:t>
            </a:r>
            <a:r>
              <a:rPr lang="pt-PT" i="1" dirty="0" smtClean="0"/>
              <a:t> </a:t>
            </a:r>
            <a:r>
              <a:rPr lang="pt-PT" i="1" dirty="0" err="1" smtClean="0"/>
              <a:t>Genetics</a:t>
            </a:r>
            <a:r>
              <a:rPr lang="pt-PT" dirty="0" smtClean="0"/>
              <a:t>, 125: 625-645</a:t>
            </a:r>
          </a:p>
          <a:p>
            <a:pPr marL="285750" indent="-285750" algn="just">
              <a:buClr>
                <a:schemeClr val="accent6">
                  <a:lumMod val="75000"/>
                </a:schemeClr>
              </a:buClr>
              <a:buFont typeface="Wingdings" panose="05000000000000000000" pitchFamily="2" charset="2"/>
              <a:buChar char="Ø"/>
            </a:pPr>
            <a:endParaRPr lang="pt-PT" dirty="0"/>
          </a:p>
          <a:p>
            <a:pPr marL="285750" indent="-285750" algn="just">
              <a:buClr>
                <a:schemeClr val="accent6">
                  <a:lumMod val="75000"/>
                </a:schemeClr>
              </a:buClr>
              <a:buFont typeface="Wingdings" panose="05000000000000000000" pitchFamily="2" charset="2"/>
              <a:buChar char="Ø"/>
            </a:pPr>
            <a:r>
              <a:rPr lang="pt-PT" dirty="0" smtClean="0"/>
              <a:t>M </a:t>
            </a:r>
            <a:r>
              <a:rPr lang="pt-PT" dirty="0" err="1" smtClean="0"/>
              <a:t>Ashraf</a:t>
            </a:r>
            <a:r>
              <a:rPr lang="pt-PT" dirty="0" smtClean="0"/>
              <a:t> (2010) </a:t>
            </a:r>
            <a:r>
              <a:rPr lang="pt-PT" b="1" dirty="0" err="1" smtClean="0"/>
              <a:t>Inducing</a:t>
            </a:r>
            <a:r>
              <a:rPr lang="pt-PT" b="1" dirty="0" smtClean="0"/>
              <a:t> </a:t>
            </a:r>
            <a:r>
              <a:rPr lang="pt-PT" b="1" dirty="0" err="1" smtClean="0"/>
              <a:t>drought</a:t>
            </a:r>
            <a:r>
              <a:rPr lang="pt-PT" b="1" dirty="0" smtClean="0"/>
              <a:t> </a:t>
            </a:r>
            <a:r>
              <a:rPr lang="pt-PT" b="1" dirty="0" err="1" smtClean="0"/>
              <a:t>tolerance</a:t>
            </a:r>
            <a:r>
              <a:rPr lang="pt-PT" b="1" dirty="0" smtClean="0"/>
              <a:t> in </a:t>
            </a:r>
            <a:r>
              <a:rPr lang="pt-PT" b="1" dirty="0" err="1" smtClean="0"/>
              <a:t>plants</a:t>
            </a:r>
            <a:r>
              <a:rPr lang="pt-PT" b="1" dirty="0" smtClean="0"/>
              <a:t>: </a:t>
            </a:r>
            <a:r>
              <a:rPr lang="pt-PT" b="1" dirty="0" err="1" smtClean="0"/>
              <a:t>Recent</a:t>
            </a:r>
            <a:r>
              <a:rPr lang="pt-PT" b="1" dirty="0" smtClean="0"/>
              <a:t> </a:t>
            </a:r>
            <a:r>
              <a:rPr lang="pt-PT" b="1" dirty="0" err="1" smtClean="0"/>
              <a:t>advances</a:t>
            </a:r>
            <a:r>
              <a:rPr lang="pt-PT" b="1" dirty="0" smtClean="0"/>
              <a:t>.</a:t>
            </a:r>
            <a:r>
              <a:rPr lang="pt-PT" b="1" i="1" dirty="0" smtClean="0"/>
              <a:t> </a:t>
            </a:r>
            <a:r>
              <a:rPr lang="pt-PT" i="1" dirty="0" err="1" smtClean="0"/>
              <a:t>Biotechnology</a:t>
            </a:r>
            <a:r>
              <a:rPr lang="pt-PT" i="1" dirty="0" smtClean="0"/>
              <a:t> </a:t>
            </a:r>
            <a:r>
              <a:rPr lang="pt-PT" i="1" dirty="0" err="1" smtClean="0"/>
              <a:t>Advances</a:t>
            </a:r>
            <a:r>
              <a:rPr lang="pt-PT" dirty="0" smtClean="0"/>
              <a:t>, 28: 169-183</a:t>
            </a:r>
            <a:endParaRPr lang="en-US" dirty="0"/>
          </a:p>
        </p:txBody>
      </p:sp>
    </p:spTree>
    <p:extLst>
      <p:ext uri="{BB962C8B-B14F-4D97-AF65-F5344CB8AC3E}">
        <p14:creationId xmlns:p14="http://schemas.microsoft.com/office/powerpoint/2010/main" val="3323833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upo 6"/>
          <p:cNvGrpSpPr/>
          <p:nvPr/>
        </p:nvGrpSpPr>
        <p:grpSpPr>
          <a:xfrm>
            <a:off x="2743200" y="2743200"/>
            <a:ext cx="4063165" cy="1015663"/>
            <a:chOff x="2655836" y="2672851"/>
            <a:chExt cx="4063165" cy="1015663"/>
          </a:xfrm>
        </p:grpSpPr>
        <p:pic>
          <p:nvPicPr>
            <p:cNvPr id="8" name="Picture 4" descr="http://www.itqb.unl.pt/news/phd-plants-for-life-call-for-applications/image_mini"/>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518647" y="2922110"/>
              <a:ext cx="517398" cy="591320"/>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p:cNvSpPr txBox="1"/>
            <p:nvPr/>
          </p:nvSpPr>
          <p:spPr>
            <a:xfrm>
              <a:off x="2655836" y="2672851"/>
              <a:ext cx="4063165" cy="1015663"/>
            </a:xfrm>
            <a:prstGeom prst="rect">
              <a:avLst/>
            </a:prstGeom>
            <a:noFill/>
          </p:spPr>
          <p:txBody>
            <a:bodyPr wrap="none" rtlCol="0" anchor="ctr">
              <a:spAutoFit/>
            </a:bodyPr>
            <a:lstStyle/>
            <a:p>
              <a:pPr algn="ctr"/>
              <a:r>
                <a:rPr lang="en-US" sz="6000" dirty="0" smtClean="0">
                  <a:solidFill>
                    <a:schemeClr val="bg1"/>
                  </a:solidFill>
                </a:rPr>
                <a:t>TH  NK YOU!</a:t>
              </a:r>
              <a:endParaRPr lang="en-US" sz="6000" dirty="0">
                <a:solidFill>
                  <a:schemeClr val="bg1"/>
                </a:solidFill>
              </a:endParaRPr>
            </a:p>
          </p:txBody>
        </p:sp>
      </p:grpSp>
    </p:spTree>
    <p:extLst>
      <p:ext uri="{BB962C8B-B14F-4D97-AF65-F5344CB8AC3E}">
        <p14:creationId xmlns:p14="http://schemas.microsoft.com/office/powerpoint/2010/main" val="3459610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bwMode="auto">
          <a:xfrm>
            <a:off x="755650" y="549275"/>
            <a:ext cx="6553200" cy="503238"/>
          </a:xfrm>
          <a:extLst/>
        </p:spPr>
        <p:txBody>
          <a:bodyPr wrap="square" numCol="1" anchorCtr="0" compatLnSpc="1">
            <a:prstTxWarp prst="textNoShape">
              <a:avLst/>
            </a:prstTxWarp>
          </a:bodyPr>
          <a:lstStyle/>
          <a:p>
            <a:pPr eaLnBrk="1" hangingPunct="1">
              <a:defRPr/>
            </a:pPr>
            <a:r>
              <a:rPr lang="en-GB" dirty="0" smtClean="0"/>
              <a:t>World Population Growth</a:t>
            </a:r>
          </a:p>
        </p:txBody>
      </p:sp>
      <p:grpSp>
        <p:nvGrpSpPr>
          <p:cNvPr id="9" name="Grupo 8"/>
          <p:cNvGrpSpPr/>
          <p:nvPr/>
        </p:nvGrpSpPr>
        <p:grpSpPr>
          <a:xfrm>
            <a:off x="5448214" y="3356992"/>
            <a:ext cx="3156234" cy="660849"/>
            <a:chOff x="5768376" y="3523056"/>
            <a:chExt cx="2864443" cy="660849"/>
          </a:xfrm>
        </p:grpSpPr>
        <p:sp>
          <p:nvSpPr>
            <p:cNvPr id="15" name="Rectângulo arredondado 14"/>
            <p:cNvSpPr/>
            <p:nvPr/>
          </p:nvSpPr>
          <p:spPr>
            <a:xfrm>
              <a:off x="5768376" y="3523056"/>
              <a:ext cx="2864443" cy="66084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0" name="CaixaDeTexto 9"/>
            <p:cNvSpPr txBox="1"/>
            <p:nvPr/>
          </p:nvSpPr>
          <p:spPr>
            <a:xfrm>
              <a:off x="5814449" y="3653425"/>
              <a:ext cx="2772297"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PT" sz="2000" b="1" dirty="0" err="1" smtClean="0"/>
                <a:t>Increasing</a:t>
              </a:r>
              <a:r>
                <a:rPr lang="pt-PT" sz="2000" b="1" dirty="0" smtClean="0"/>
                <a:t> </a:t>
              </a:r>
              <a:r>
                <a:rPr lang="pt-PT" sz="2000" b="1" dirty="0" err="1" smtClean="0"/>
                <a:t>water</a:t>
              </a:r>
              <a:r>
                <a:rPr lang="pt-PT" sz="2000" b="1" dirty="0" smtClean="0"/>
                <a:t> </a:t>
              </a:r>
              <a:r>
                <a:rPr lang="pt-PT" sz="2000" b="1" dirty="0" err="1" smtClean="0"/>
                <a:t>demand</a:t>
              </a:r>
              <a:endParaRPr lang="en-US" sz="2000" b="1" dirty="0"/>
            </a:p>
          </p:txBody>
        </p:sp>
      </p:grpSp>
      <p:grpSp>
        <p:nvGrpSpPr>
          <p:cNvPr id="6" name="Grupo 5"/>
          <p:cNvGrpSpPr/>
          <p:nvPr/>
        </p:nvGrpSpPr>
        <p:grpSpPr>
          <a:xfrm>
            <a:off x="5409171" y="2176316"/>
            <a:ext cx="3195277" cy="660849"/>
            <a:chOff x="5733926" y="2160349"/>
            <a:chExt cx="2798513" cy="660849"/>
          </a:xfrm>
        </p:grpSpPr>
        <p:sp>
          <p:nvSpPr>
            <p:cNvPr id="14" name="Rectângulo arredondado 13"/>
            <p:cNvSpPr/>
            <p:nvPr/>
          </p:nvSpPr>
          <p:spPr>
            <a:xfrm>
              <a:off x="5780895" y="2160349"/>
              <a:ext cx="2704574" cy="66084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 name="CaixaDeTexto 10"/>
            <p:cNvSpPr txBox="1"/>
            <p:nvPr/>
          </p:nvSpPr>
          <p:spPr>
            <a:xfrm>
              <a:off x="5733926" y="2290718"/>
              <a:ext cx="2798513"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PT" sz="2000" dirty="0" err="1" smtClean="0"/>
                <a:t>Increasing</a:t>
              </a:r>
              <a:r>
                <a:rPr lang="pt-PT" sz="2000" dirty="0" smtClean="0"/>
                <a:t> </a:t>
              </a:r>
              <a:r>
                <a:rPr lang="pt-PT" sz="2000" dirty="0" err="1" smtClean="0"/>
                <a:t>food</a:t>
              </a:r>
              <a:r>
                <a:rPr lang="pt-PT" sz="2000" dirty="0" smtClean="0"/>
                <a:t> </a:t>
              </a:r>
              <a:r>
                <a:rPr lang="pt-PT" sz="2000" dirty="0" err="1" smtClean="0"/>
                <a:t>demand</a:t>
              </a:r>
              <a:endParaRPr lang="en-US" sz="2000" dirty="0"/>
            </a:p>
          </p:txBody>
        </p:sp>
      </p:grpSp>
      <p:grpSp>
        <p:nvGrpSpPr>
          <p:cNvPr id="4" name="Group 3"/>
          <p:cNvGrpSpPr/>
          <p:nvPr/>
        </p:nvGrpSpPr>
        <p:grpSpPr>
          <a:xfrm>
            <a:off x="755576" y="1700808"/>
            <a:ext cx="4464496" cy="5000956"/>
            <a:chOff x="755576" y="1700808"/>
            <a:chExt cx="4464496" cy="5000956"/>
          </a:xfrm>
        </p:grpSpPr>
        <p:pic>
          <p:nvPicPr>
            <p:cNvPr id="1026" name="Picture 2" descr="http://1.bp.blogspot.com/-BI84mUBkyP4/VEm3HGdvp-I/AAAAAAAAFHE/nRZTp0wammc/s1600/overpopulation.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55576" y="1700808"/>
              <a:ext cx="4464496" cy="50009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3384712" y="3068960"/>
              <a:ext cx="1080120" cy="6761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Isosceles Triangle 1"/>
            <p:cNvSpPr/>
            <p:nvPr/>
          </p:nvSpPr>
          <p:spPr>
            <a:xfrm rot="6835952">
              <a:off x="3913797" y="2528819"/>
              <a:ext cx="143559" cy="1444707"/>
            </a:xfrm>
            <a:prstGeom prst="triangle">
              <a:avLst/>
            </a:prstGeom>
            <a:solidFill>
              <a:schemeClr val="bg1"/>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234613" y="2883694"/>
              <a:ext cx="386816" cy="1356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bwMode="auto">
          <a:xfrm>
            <a:off x="755650" y="549275"/>
            <a:ext cx="6553200" cy="503238"/>
          </a:xfrm>
          <a:extLst/>
        </p:spPr>
        <p:txBody>
          <a:bodyPr wrap="square" numCol="1" anchorCtr="0" compatLnSpc="1">
            <a:prstTxWarp prst="textNoShape">
              <a:avLst/>
            </a:prstTxWarp>
          </a:bodyPr>
          <a:lstStyle/>
          <a:p>
            <a:pPr eaLnBrk="1" hangingPunct="1">
              <a:defRPr/>
            </a:pPr>
            <a:r>
              <a:rPr lang="pt-PT" dirty="0" err="1" smtClean="0"/>
              <a:t>World</a:t>
            </a:r>
            <a:r>
              <a:rPr lang="pt-PT" dirty="0" smtClean="0"/>
              <a:t> </a:t>
            </a:r>
            <a:r>
              <a:rPr lang="pt-PT" dirty="0" err="1" smtClean="0"/>
              <a:t>Population</a:t>
            </a:r>
            <a:r>
              <a:rPr lang="pt-PT" dirty="0" smtClean="0"/>
              <a:t> </a:t>
            </a:r>
            <a:r>
              <a:rPr lang="en-GB" dirty="0" smtClean="0"/>
              <a:t>Growth </a:t>
            </a:r>
            <a:r>
              <a:rPr lang="pt-PT" dirty="0" smtClean="0"/>
              <a:t>=&gt; </a:t>
            </a:r>
            <a:r>
              <a:rPr lang="pt-PT" dirty="0" err="1" smtClean="0"/>
              <a:t>Water</a:t>
            </a:r>
            <a:r>
              <a:rPr lang="pt-PT" dirty="0"/>
              <a:t> </a:t>
            </a:r>
            <a:r>
              <a:rPr lang="pt-PT" dirty="0" err="1" smtClean="0"/>
              <a:t>demand</a:t>
            </a:r>
            <a:endParaRPr lang="pt-PT" dirty="0" smtClean="0"/>
          </a:p>
        </p:txBody>
      </p:sp>
      <p:pic>
        <p:nvPicPr>
          <p:cNvPr id="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251520" y="1637191"/>
            <a:ext cx="3960440" cy="5185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ângulo arredondado 3"/>
          <p:cNvSpPr/>
          <p:nvPr/>
        </p:nvSpPr>
        <p:spPr>
          <a:xfrm>
            <a:off x="3655744" y="2506266"/>
            <a:ext cx="360000" cy="222656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ângulo arredondado 9"/>
          <p:cNvSpPr/>
          <p:nvPr/>
        </p:nvSpPr>
        <p:spPr>
          <a:xfrm>
            <a:off x="3242104" y="3118984"/>
            <a:ext cx="360000" cy="1575034"/>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http://swcarr.arizona.edu/sites/default/files/fig1_7.jpg?slideshow=true&amp;slideshowAuto=true&amp;slideshowSpeed=4000&amp;speed=350&amp;transition=elastic"/>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414688" y="3640692"/>
            <a:ext cx="4540515" cy="30243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5037432" y="2060848"/>
            <a:ext cx="3384376" cy="72008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000" dirty="0" smtClean="0"/>
              <a:t>Less water available for agriculture</a:t>
            </a:r>
            <a:endParaRPr lang="en-US" sz="2000" dirty="0"/>
          </a:p>
        </p:txBody>
      </p:sp>
    </p:spTree>
    <p:extLst>
      <p:ext uri="{BB962C8B-B14F-4D97-AF65-F5344CB8AC3E}">
        <p14:creationId xmlns:p14="http://schemas.microsoft.com/office/powerpoint/2010/main" val="12943029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bwMode="auto">
          <a:xfrm>
            <a:off x="755650" y="549275"/>
            <a:ext cx="6553200" cy="503238"/>
          </a:xfrm>
          <a:extLst/>
        </p:spPr>
        <p:txBody>
          <a:bodyPr wrap="square" numCol="1" anchorCtr="0" compatLnSpc="1">
            <a:prstTxWarp prst="textNoShape">
              <a:avLst/>
            </a:prstTxWarp>
          </a:bodyPr>
          <a:lstStyle/>
          <a:p>
            <a:pPr eaLnBrk="1" hangingPunct="1">
              <a:defRPr/>
            </a:pPr>
            <a:r>
              <a:rPr lang="pt-PT" dirty="0" err="1" smtClean="0"/>
              <a:t>Groundwater</a:t>
            </a:r>
            <a:r>
              <a:rPr lang="pt-PT" dirty="0" smtClean="0"/>
              <a:t> – a vital </a:t>
            </a:r>
            <a:r>
              <a:rPr lang="pt-PT" dirty="0" err="1" smtClean="0"/>
              <a:t>source</a:t>
            </a:r>
            <a:endParaRPr lang="pt-PT" dirty="0" smtClean="0"/>
          </a:p>
        </p:txBody>
      </p:sp>
      <p:pic>
        <p:nvPicPr>
          <p:cNvPr id="4" name="Picture 4" descr="http://i.livescience.com/images/i/000/056/844/original/aquifersandwells.jpg?137903434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12743" y="1772816"/>
            <a:ext cx="4171225" cy="1881176"/>
          </a:xfrm>
          <a:prstGeom prst="rect">
            <a:avLst/>
          </a:prstGeom>
          <a:noFill/>
          <a:extLst>
            <a:ext uri="{909E8E84-426E-40dd-AFC4-6F175D3DCCD1}">
              <a14:hiddenFill xmlns:a14="http://schemas.microsoft.com/office/drawing/2010/main">
                <a:solidFill>
                  <a:srgbClr val="FFFFFF"/>
                </a:solidFill>
              </a14:hiddenFill>
            </a:ext>
          </a:extLst>
        </p:spPr>
      </p:pic>
      <p:sp>
        <p:nvSpPr>
          <p:cNvPr id="5" name="Seta para baixo 4"/>
          <p:cNvSpPr/>
          <p:nvPr/>
        </p:nvSpPr>
        <p:spPr>
          <a:xfrm rot="14004121">
            <a:off x="324609" y="3244444"/>
            <a:ext cx="399416" cy="638258"/>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 name="CaixaDeTexto 5"/>
          <p:cNvSpPr txBox="1"/>
          <p:nvPr/>
        </p:nvSpPr>
        <p:spPr>
          <a:xfrm>
            <a:off x="4499992" y="2060848"/>
            <a:ext cx="4032448" cy="67710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PT" dirty="0" smtClean="0"/>
              <a:t>30% </a:t>
            </a:r>
            <a:r>
              <a:rPr lang="pt-PT" dirty="0" err="1" smtClean="0"/>
              <a:t>of</a:t>
            </a:r>
            <a:r>
              <a:rPr lang="pt-PT" dirty="0" smtClean="0"/>
              <a:t> </a:t>
            </a:r>
            <a:r>
              <a:rPr lang="pt-PT" dirty="0" err="1" smtClean="0"/>
              <a:t>all</a:t>
            </a:r>
            <a:r>
              <a:rPr lang="pt-PT" dirty="0" smtClean="0"/>
              <a:t> </a:t>
            </a:r>
            <a:r>
              <a:rPr lang="pt-PT" dirty="0" err="1" smtClean="0"/>
              <a:t>liquid</a:t>
            </a:r>
            <a:r>
              <a:rPr lang="pt-PT" dirty="0" smtClean="0"/>
              <a:t> </a:t>
            </a:r>
            <a:r>
              <a:rPr lang="pt-PT" dirty="0" err="1" smtClean="0"/>
              <a:t>freshwater</a:t>
            </a:r>
            <a:r>
              <a:rPr lang="pt-PT" dirty="0" smtClean="0"/>
              <a:t> </a:t>
            </a:r>
            <a:r>
              <a:rPr lang="pt-PT" dirty="0" err="1" smtClean="0"/>
              <a:t>is</a:t>
            </a:r>
            <a:r>
              <a:rPr lang="pt-PT" dirty="0" smtClean="0"/>
              <a:t> </a:t>
            </a:r>
            <a:r>
              <a:rPr lang="pt-PT" sz="2000" b="1" dirty="0" err="1" smtClean="0"/>
              <a:t>groundwater</a:t>
            </a:r>
            <a:r>
              <a:rPr lang="pt-PT" sz="2000" dirty="0" smtClean="0"/>
              <a:t> (</a:t>
            </a:r>
            <a:r>
              <a:rPr lang="pt-PT" sz="2000" dirty="0" err="1" smtClean="0"/>
              <a:t>below</a:t>
            </a:r>
            <a:r>
              <a:rPr lang="pt-PT" sz="2000" dirty="0" smtClean="0"/>
              <a:t> </a:t>
            </a:r>
            <a:r>
              <a:rPr lang="pt-PT" sz="2000" dirty="0" err="1" smtClean="0"/>
              <a:t>the</a:t>
            </a:r>
            <a:r>
              <a:rPr lang="pt-PT" sz="2000" dirty="0" smtClean="0"/>
              <a:t> </a:t>
            </a:r>
            <a:r>
              <a:rPr lang="pt-PT" sz="2000" dirty="0" err="1" smtClean="0"/>
              <a:t>soil</a:t>
            </a:r>
            <a:r>
              <a:rPr lang="pt-PT" sz="2000" dirty="0" smtClean="0"/>
              <a:t> </a:t>
            </a:r>
            <a:r>
              <a:rPr lang="pt-PT" sz="2000" dirty="0" err="1" smtClean="0"/>
              <a:t>surface</a:t>
            </a:r>
            <a:r>
              <a:rPr lang="pt-PT" sz="2000" dirty="0" smtClean="0"/>
              <a:t>)</a:t>
            </a:r>
            <a:endParaRPr lang="en-US" sz="2000" dirty="0"/>
          </a:p>
        </p:txBody>
      </p:sp>
      <p:sp>
        <p:nvSpPr>
          <p:cNvPr id="7" name="CaixaDeTexto 6"/>
          <p:cNvSpPr txBox="1"/>
          <p:nvPr/>
        </p:nvSpPr>
        <p:spPr>
          <a:xfrm>
            <a:off x="4788024" y="3247431"/>
            <a:ext cx="3456384" cy="646331"/>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PT" dirty="0" err="1" smtClean="0"/>
              <a:t>Groundwater</a:t>
            </a:r>
            <a:r>
              <a:rPr lang="pt-PT" dirty="0" smtClean="0"/>
              <a:t> </a:t>
            </a:r>
            <a:r>
              <a:rPr lang="pt-PT" dirty="0" err="1" smtClean="0"/>
              <a:t>is</a:t>
            </a:r>
            <a:r>
              <a:rPr lang="pt-PT" dirty="0" smtClean="0"/>
              <a:t> </a:t>
            </a:r>
            <a:r>
              <a:rPr lang="pt-PT" dirty="0" err="1" smtClean="0"/>
              <a:t>the</a:t>
            </a:r>
            <a:r>
              <a:rPr lang="pt-PT" dirty="0" smtClean="0"/>
              <a:t> </a:t>
            </a:r>
            <a:r>
              <a:rPr lang="pt-PT" dirty="0" err="1" smtClean="0"/>
              <a:t>main</a:t>
            </a:r>
            <a:r>
              <a:rPr lang="pt-PT" dirty="0" smtClean="0"/>
              <a:t> </a:t>
            </a:r>
            <a:r>
              <a:rPr lang="pt-PT" dirty="0" err="1" smtClean="0"/>
              <a:t>source</a:t>
            </a:r>
            <a:r>
              <a:rPr lang="pt-PT" dirty="0" smtClean="0"/>
              <a:t> </a:t>
            </a:r>
            <a:r>
              <a:rPr lang="pt-PT" dirty="0" err="1" smtClean="0"/>
              <a:t>of</a:t>
            </a:r>
            <a:r>
              <a:rPr lang="pt-PT" dirty="0" smtClean="0"/>
              <a:t> </a:t>
            </a:r>
            <a:r>
              <a:rPr lang="pt-PT" dirty="0" err="1" smtClean="0"/>
              <a:t>water</a:t>
            </a:r>
            <a:r>
              <a:rPr lang="pt-PT" dirty="0" smtClean="0"/>
              <a:t> in </a:t>
            </a:r>
            <a:r>
              <a:rPr lang="pt-PT" dirty="0" err="1" smtClean="0"/>
              <a:t>low</a:t>
            </a:r>
            <a:r>
              <a:rPr lang="pt-PT" dirty="0" smtClean="0"/>
              <a:t> </a:t>
            </a:r>
            <a:r>
              <a:rPr lang="pt-PT" dirty="0" err="1" smtClean="0"/>
              <a:t>income</a:t>
            </a:r>
            <a:r>
              <a:rPr lang="pt-PT" dirty="0" smtClean="0"/>
              <a:t> countries </a:t>
            </a:r>
            <a:endParaRPr lang="en-US" dirty="0"/>
          </a:p>
        </p:txBody>
      </p:sp>
      <p:sp>
        <p:nvSpPr>
          <p:cNvPr id="10" name="CaixaDeTexto 9"/>
          <p:cNvSpPr txBox="1"/>
          <p:nvPr/>
        </p:nvSpPr>
        <p:spPr>
          <a:xfrm>
            <a:off x="4788024" y="4403237"/>
            <a:ext cx="3456384" cy="92333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PT" dirty="0" err="1" smtClean="0"/>
              <a:t>This</a:t>
            </a:r>
            <a:r>
              <a:rPr lang="pt-PT" dirty="0" smtClean="0"/>
              <a:t> </a:t>
            </a:r>
            <a:r>
              <a:rPr lang="pt-PT" dirty="0" err="1" smtClean="0"/>
              <a:t>groundwater</a:t>
            </a:r>
            <a:r>
              <a:rPr lang="pt-PT" dirty="0" smtClean="0"/>
              <a:t> </a:t>
            </a:r>
            <a:r>
              <a:rPr lang="pt-PT" dirty="0" err="1" smtClean="0"/>
              <a:t>is</a:t>
            </a:r>
            <a:r>
              <a:rPr lang="pt-PT" dirty="0" smtClean="0"/>
              <a:t> </a:t>
            </a:r>
            <a:r>
              <a:rPr lang="pt-PT" dirty="0" err="1" smtClean="0"/>
              <a:t>highly</a:t>
            </a:r>
            <a:r>
              <a:rPr lang="pt-PT" dirty="0" smtClean="0"/>
              <a:t> </a:t>
            </a:r>
            <a:r>
              <a:rPr lang="pt-PT" dirty="0" err="1" smtClean="0"/>
              <a:t>exploited</a:t>
            </a:r>
            <a:r>
              <a:rPr lang="pt-PT" dirty="0" smtClean="0"/>
              <a:t> for </a:t>
            </a:r>
            <a:r>
              <a:rPr lang="pt-PT" dirty="0" err="1" smtClean="0"/>
              <a:t>agriculture</a:t>
            </a:r>
            <a:r>
              <a:rPr lang="pt-PT" dirty="0" smtClean="0"/>
              <a:t>, </a:t>
            </a:r>
            <a:r>
              <a:rPr lang="pt-PT" dirty="0" err="1" smtClean="0"/>
              <a:t>mainly</a:t>
            </a:r>
            <a:r>
              <a:rPr lang="pt-PT" dirty="0" smtClean="0"/>
              <a:t> in Asia (e.g. India, China) </a:t>
            </a:r>
            <a:endParaRPr lang="en-US" dirty="0"/>
          </a:p>
        </p:txBody>
      </p:sp>
      <p:sp>
        <p:nvSpPr>
          <p:cNvPr id="2" name="CaixaDeTexto 1"/>
          <p:cNvSpPr txBox="1"/>
          <p:nvPr/>
        </p:nvSpPr>
        <p:spPr>
          <a:xfrm>
            <a:off x="5165680" y="5836041"/>
            <a:ext cx="2701072"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pt-PT" b="1" dirty="0" smtClean="0">
                <a:solidFill>
                  <a:schemeClr val="tx1"/>
                </a:solidFill>
              </a:rPr>
              <a:t>In India, a </a:t>
            </a:r>
            <a:r>
              <a:rPr lang="pt-PT" b="1" dirty="0" err="1" smtClean="0">
                <a:solidFill>
                  <a:schemeClr val="tx1"/>
                </a:solidFill>
              </a:rPr>
              <a:t>new</a:t>
            </a:r>
            <a:r>
              <a:rPr lang="pt-PT" b="1" dirty="0" smtClean="0">
                <a:solidFill>
                  <a:schemeClr val="tx1"/>
                </a:solidFill>
              </a:rPr>
              <a:t> tube </a:t>
            </a:r>
            <a:r>
              <a:rPr lang="pt-PT" b="1" dirty="0" err="1" smtClean="0">
                <a:solidFill>
                  <a:schemeClr val="tx1"/>
                </a:solidFill>
              </a:rPr>
              <a:t>well</a:t>
            </a:r>
            <a:r>
              <a:rPr lang="pt-PT" b="1" dirty="0" smtClean="0">
                <a:solidFill>
                  <a:schemeClr val="tx1"/>
                </a:solidFill>
              </a:rPr>
              <a:t> </a:t>
            </a:r>
            <a:r>
              <a:rPr lang="pt-PT" b="1" dirty="0" err="1" smtClean="0">
                <a:solidFill>
                  <a:schemeClr val="tx1"/>
                </a:solidFill>
              </a:rPr>
              <a:t>is</a:t>
            </a:r>
            <a:r>
              <a:rPr lang="pt-PT" b="1" dirty="0" smtClean="0">
                <a:solidFill>
                  <a:schemeClr val="tx1"/>
                </a:solidFill>
              </a:rPr>
              <a:t> </a:t>
            </a:r>
            <a:r>
              <a:rPr lang="pt-PT" b="1" dirty="0" err="1" smtClean="0">
                <a:solidFill>
                  <a:schemeClr val="tx1"/>
                </a:solidFill>
              </a:rPr>
              <a:t>sunk</a:t>
            </a:r>
            <a:r>
              <a:rPr lang="pt-PT" b="1" dirty="0" smtClean="0">
                <a:solidFill>
                  <a:schemeClr val="tx1"/>
                </a:solidFill>
              </a:rPr>
              <a:t> </a:t>
            </a:r>
            <a:r>
              <a:rPr lang="pt-PT" b="1" dirty="0" err="1" smtClean="0">
                <a:solidFill>
                  <a:schemeClr val="tx1"/>
                </a:solidFill>
              </a:rPr>
              <a:t>every</a:t>
            </a:r>
            <a:r>
              <a:rPr lang="pt-PT" b="1" dirty="0" smtClean="0">
                <a:solidFill>
                  <a:schemeClr val="tx1"/>
                </a:solidFill>
              </a:rPr>
              <a:t> 6 </a:t>
            </a:r>
            <a:r>
              <a:rPr lang="pt-PT" b="1" dirty="0" err="1" smtClean="0">
                <a:solidFill>
                  <a:schemeClr val="tx1"/>
                </a:solidFill>
              </a:rPr>
              <a:t>seconds</a:t>
            </a:r>
            <a:r>
              <a:rPr lang="pt-PT" b="1" dirty="0" smtClean="0">
                <a:solidFill>
                  <a:schemeClr val="tx1"/>
                </a:solidFill>
              </a:rPr>
              <a:t>!</a:t>
            </a:r>
            <a:endParaRPr lang="en-US" b="1" dirty="0">
              <a:solidFill>
                <a:schemeClr val="tx1"/>
              </a:solidFill>
            </a:endParaRPr>
          </a:p>
        </p:txBody>
      </p:sp>
      <p:pic>
        <p:nvPicPr>
          <p:cNvPr id="5126" name="Picture 6" descr="http://www.icimod.org/photocontest/2013/cache/sanaullah-soomro/20130508_213814.jpg_460.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9648" y="3801194"/>
            <a:ext cx="3851920" cy="288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7477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Diagrama 30"/>
          <p:cNvGraphicFramePr/>
          <p:nvPr>
            <p:extLst>
              <p:ext uri="{D42A27DB-BD31-4B8C-83A1-F6EECF244321}">
                <p14:modId xmlns:p14="http://schemas.microsoft.com/office/powerpoint/2010/main" val="2537073982"/>
              </p:ext>
            </p:extLst>
          </p:nvPr>
        </p:nvGraphicFramePr>
        <p:xfrm>
          <a:off x="662752" y="1023120"/>
          <a:ext cx="8301735"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6" name="Título 1"/>
          <p:cNvSpPr>
            <a:spLocks noGrp="1"/>
          </p:cNvSpPr>
          <p:nvPr>
            <p:ph type="title"/>
          </p:nvPr>
        </p:nvSpPr>
        <p:spPr bwMode="auto">
          <a:xfrm>
            <a:off x="755650" y="549275"/>
            <a:ext cx="6553200" cy="503238"/>
          </a:xfrm>
          <a:extLst/>
        </p:spPr>
        <p:txBody>
          <a:bodyPr wrap="square" numCol="1" anchorCtr="0" compatLnSpc="1">
            <a:prstTxWarp prst="textNoShape">
              <a:avLst/>
            </a:prstTxWarp>
          </a:bodyPr>
          <a:lstStyle/>
          <a:p>
            <a:pPr eaLnBrk="1" hangingPunct="1">
              <a:defRPr/>
            </a:pPr>
            <a:r>
              <a:rPr lang="pt-PT" dirty="0" err="1" smtClean="0"/>
              <a:t>Groundwater</a:t>
            </a:r>
            <a:r>
              <a:rPr lang="pt-PT" dirty="0" smtClean="0"/>
              <a:t> </a:t>
            </a:r>
            <a:r>
              <a:rPr lang="pt-PT" dirty="0" err="1" smtClean="0"/>
              <a:t>at</a:t>
            </a:r>
            <a:r>
              <a:rPr lang="pt-PT" dirty="0" smtClean="0"/>
              <a:t> </a:t>
            </a:r>
            <a:r>
              <a:rPr lang="pt-PT" dirty="0" err="1" smtClean="0"/>
              <a:t>risk</a:t>
            </a:r>
            <a:endParaRPr lang="pt-PT" dirty="0" smtClean="0"/>
          </a:p>
        </p:txBody>
      </p:sp>
      <p:grpSp>
        <p:nvGrpSpPr>
          <p:cNvPr id="17" name="Grupo 16"/>
          <p:cNvGrpSpPr/>
          <p:nvPr/>
        </p:nvGrpSpPr>
        <p:grpSpPr>
          <a:xfrm>
            <a:off x="539552" y="1988838"/>
            <a:ext cx="1944216" cy="731950"/>
            <a:chOff x="692079" y="4702682"/>
            <a:chExt cx="1944216" cy="660849"/>
          </a:xfrm>
        </p:grpSpPr>
        <p:sp>
          <p:nvSpPr>
            <p:cNvPr id="18" name="Rectângulo arredondado 17"/>
            <p:cNvSpPr/>
            <p:nvPr/>
          </p:nvSpPr>
          <p:spPr>
            <a:xfrm>
              <a:off x="692079" y="4702682"/>
              <a:ext cx="1944216" cy="66084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000"/>
            </a:p>
          </p:txBody>
        </p:sp>
        <p:sp>
          <p:nvSpPr>
            <p:cNvPr id="19" name="CaixaDeTexto 18"/>
            <p:cNvSpPr txBox="1"/>
            <p:nvPr/>
          </p:nvSpPr>
          <p:spPr>
            <a:xfrm>
              <a:off x="728083" y="4709941"/>
              <a:ext cx="1872208" cy="639122"/>
            </a:xfrm>
            <a:prstGeom prst="rect">
              <a:avLst/>
            </a:prstGeom>
            <a:noFill/>
          </p:spPr>
          <p:txBody>
            <a:bodyPr wrap="square" rtlCol="0">
              <a:spAutoFit/>
            </a:bodyPr>
            <a:lstStyle/>
            <a:p>
              <a:pPr algn="ctr"/>
              <a:r>
                <a:rPr lang="pt-PT" sz="2000" b="1" dirty="0" err="1" smtClean="0"/>
                <a:t>Water</a:t>
              </a:r>
              <a:r>
                <a:rPr lang="pt-PT" sz="2000" b="1" dirty="0" smtClean="0"/>
                <a:t> </a:t>
              </a:r>
              <a:r>
                <a:rPr lang="pt-PT" sz="2000" b="1" dirty="0" err="1" smtClean="0"/>
                <a:t>used</a:t>
              </a:r>
              <a:r>
                <a:rPr lang="pt-PT" sz="2000" b="1" dirty="0" smtClean="0"/>
                <a:t> for </a:t>
              </a:r>
              <a:r>
                <a:rPr lang="pt-PT" sz="2000" b="1" dirty="0" err="1" smtClean="0"/>
                <a:t>other</a:t>
              </a:r>
              <a:r>
                <a:rPr lang="pt-PT" sz="2000" b="1" dirty="0" smtClean="0"/>
                <a:t> </a:t>
              </a:r>
              <a:r>
                <a:rPr lang="pt-PT" sz="2000" b="1" dirty="0" err="1" smtClean="0"/>
                <a:t>purposes</a:t>
              </a:r>
              <a:endParaRPr lang="en-US" sz="2000" b="1" dirty="0"/>
            </a:p>
          </p:txBody>
        </p:sp>
      </p:grpSp>
      <p:grpSp>
        <p:nvGrpSpPr>
          <p:cNvPr id="5" name="Grupo 4"/>
          <p:cNvGrpSpPr/>
          <p:nvPr/>
        </p:nvGrpSpPr>
        <p:grpSpPr>
          <a:xfrm>
            <a:off x="536413" y="3369924"/>
            <a:ext cx="3660630" cy="967115"/>
            <a:chOff x="641666" y="2179955"/>
            <a:chExt cx="3660630" cy="967115"/>
          </a:xfrm>
        </p:grpSpPr>
        <p:sp>
          <p:nvSpPr>
            <p:cNvPr id="16" name="Rectângulo arredondado 15"/>
            <p:cNvSpPr/>
            <p:nvPr/>
          </p:nvSpPr>
          <p:spPr>
            <a:xfrm>
              <a:off x="1613773" y="2492897"/>
              <a:ext cx="2688523" cy="648072"/>
            </a:xfrm>
            <a:prstGeom prst="roundRect">
              <a:avLst/>
            </a:prstGeom>
            <a:gradFill>
              <a:gsLst>
                <a:gs pos="0">
                  <a:srgbClr val="FFDBBD"/>
                </a:gs>
                <a:gs pos="33000">
                  <a:srgbClr val="FFE4CD"/>
                </a:gs>
                <a:gs pos="100000">
                  <a:srgbClr val="FFF2E7"/>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000"/>
            </a:p>
          </p:txBody>
        </p:sp>
        <p:grpSp>
          <p:nvGrpSpPr>
            <p:cNvPr id="12" name="Grupo 11"/>
            <p:cNvGrpSpPr/>
            <p:nvPr/>
          </p:nvGrpSpPr>
          <p:grpSpPr>
            <a:xfrm>
              <a:off x="641666" y="2179955"/>
              <a:ext cx="1944216" cy="414628"/>
              <a:chOff x="813837" y="2586227"/>
              <a:chExt cx="1944216" cy="414628"/>
            </a:xfrm>
          </p:grpSpPr>
          <p:sp>
            <p:nvSpPr>
              <p:cNvPr id="3" name="Rectângulo arredondado 2"/>
              <p:cNvSpPr/>
              <p:nvPr/>
            </p:nvSpPr>
            <p:spPr>
              <a:xfrm>
                <a:off x="813837" y="2586227"/>
                <a:ext cx="1944216" cy="398369"/>
              </a:xfrm>
              <a:prstGeom prst="roundRect">
                <a:avLst>
                  <a:gd name="adj" fmla="val 18874"/>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000"/>
              </a:p>
            </p:txBody>
          </p:sp>
          <p:sp>
            <p:nvSpPr>
              <p:cNvPr id="8" name="CaixaDeTexto 7"/>
              <p:cNvSpPr txBox="1"/>
              <p:nvPr/>
            </p:nvSpPr>
            <p:spPr>
              <a:xfrm>
                <a:off x="849841" y="2600745"/>
                <a:ext cx="1872208" cy="400110"/>
              </a:xfrm>
              <a:prstGeom prst="rect">
                <a:avLst/>
              </a:prstGeom>
              <a:noFill/>
            </p:spPr>
            <p:txBody>
              <a:bodyPr wrap="square" rtlCol="0">
                <a:spAutoFit/>
              </a:bodyPr>
              <a:lstStyle/>
              <a:p>
                <a:pPr algn="ctr"/>
                <a:r>
                  <a:rPr lang="pt-PT" sz="2000" b="1" dirty="0" err="1" smtClean="0"/>
                  <a:t>Overexloitation</a:t>
                </a:r>
                <a:endParaRPr lang="en-US" sz="2000" b="1" dirty="0"/>
              </a:p>
            </p:txBody>
          </p:sp>
        </p:grpSp>
        <p:sp>
          <p:nvSpPr>
            <p:cNvPr id="21" name="CaixaDeTexto 20"/>
            <p:cNvSpPr txBox="1"/>
            <p:nvPr/>
          </p:nvSpPr>
          <p:spPr>
            <a:xfrm>
              <a:off x="1763688" y="2632267"/>
              <a:ext cx="1944216" cy="400110"/>
            </a:xfrm>
            <a:prstGeom prst="rect">
              <a:avLst/>
            </a:prstGeom>
            <a:noFill/>
          </p:spPr>
          <p:txBody>
            <a:bodyPr wrap="square" rtlCol="0">
              <a:spAutoFit/>
            </a:bodyPr>
            <a:lstStyle/>
            <a:p>
              <a:r>
                <a:rPr lang="pt-PT" sz="2000" dirty="0" err="1" smtClean="0"/>
                <a:t>Water</a:t>
              </a:r>
              <a:r>
                <a:rPr lang="pt-PT" sz="2000" dirty="0" smtClean="0"/>
                <a:t> </a:t>
              </a:r>
              <a:r>
                <a:rPr lang="pt-PT" sz="2000" dirty="0" err="1" smtClean="0"/>
                <a:t>depletion</a:t>
              </a:r>
              <a:endParaRPr lang="en-US" sz="2000" dirty="0"/>
            </a:p>
          </p:txBody>
        </p:sp>
        <p:sp>
          <p:nvSpPr>
            <p:cNvPr id="23" name="Seta curvada à direita 22"/>
            <p:cNvSpPr/>
            <p:nvPr/>
          </p:nvSpPr>
          <p:spPr>
            <a:xfrm rot="19423251">
              <a:off x="1151157" y="2684754"/>
              <a:ext cx="290246" cy="462316"/>
            </a:xfrm>
            <a:prstGeom prst="curv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000">
                <a:solidFill>
                  <a:schemeClr val="tx1"/>
                </a:solidFill>
              </a:endParaRPr>
            </a:p>
          </p:txBody>
        </p:sp>
      </p:grpSp>
      <p:grpSp>
        <p:nvGrpSpPr>
          <p:cNvPr id="7" name="Grupo 6"/>
          <p:cNvGrpSpPr/>
          <p:nvPr/>
        </p:nvGrpSpPr>
        <p:grpSpPr>
          <a:xfrm>
            <a:off x="536413" y="4913257"/>
            <a:ext cx="3660630" cy="1255083"/>
            <a:chOff x="626749" y="3518201"/>
            <a:chExt cx="3660630" cy="1255083"/>
          </a:xfrm>
        </p:grpSpPr>
        <p:sp>
          <p:nvSpPr>
            <p:cNvPr id="24" name="Rectângulo arredondado 23"/>
            <p:cNvSpPr/>
            <p:nvPr/>
          </p:nvSpPr>
          <p:spPr>
            <a:xfrm>
              <a:off x="1598856" y="4094265"/>
              <a:ext cx="2688523" cy="648072"/>
            </a:xfrm>
            <a:prstGeom prst="roundRect">
              <a:avLst/>
            </a:prstGeom>
            <a:gradFill>
              <a:gsLst>
                <a:gs pos="0">
                  <a:srgbClr val="FFDBBD"/>
                </a:gs>
                <a:gs pos="33000">
                  <a:srgbClr val="FFE4CD"/>
                </a:gs>
                <a:gs pos="100000">
                  <a:srgbClr val="FFF2E7"/>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000"/>
            </a:p>
          </p:txBody>
        </p:sp>
        <p:grpSp>
          <p:nvGrpSpPr>
            <p:cNvPr id="11" name="Grupo 10"/>
            <p:cNvGrpSpPr/>
            <p:nvPr/>
          </p:nvGrpSpPr>
          <p:grpSpPr>
            <a:xfrm>
              <a:off x="626749" y="3518201"/>
              <a:ext cx="1944216" cy="715145"/>
              <a:chOff x="692079" y="4702682"/>
              <a:chExt cx="1944216" cy="715145"/>
            </a:xfrm>
          </p:grpSpPr>
          <p:sp>
            <p:nvSpPr>
              <p:cNvPr id="14" name="Rectângulo arredondado 13"/>
              <p:cNvSpPr/>
              <p:nvPr/>
            </p:nvSpPr>
            <p:spPr>
              <a:xfrm>
                <a:off x="692079" y="4702682"/>
                <a:ext cx="1944216" cy="66084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000"/>
              </a:p>
            </p:txBody>
          </p:sp>
          <p:sp>
            <p:nvSpPr>
              <p:cNvPr id="15" name="CaixaDeTexto 14"/>
              <p:cNvSpPr txBox="1"/>
              <p:nvPr/>
            </p:nvSpPr>
            <p:spPr>
              <a:xfrm>
                <a:off x="695218" y="4709941"/>
                <a:ext cx="1911351" cy="707886"/>
              </a:xfrm>
              <a:prstGeom prst="rect">
                <a:avLst/>
              </a:prstGeom>
              <a:noFill/>
            </p:spPr>
            <p:txBody>
              <a:bodyPr wrap="square" rtlCol="0">
                <a:spAutoFit/>
              </a:bodyPr>
              <a:lstStyle/>
              <a:p>
                <a:pPr algn="ctr"/>
                <a:r>
                  <a:rPr lang="pt-PT" sz="2000" b="1" dirty="0" err="1" smtClean="0"/>
                  <a:t>High</a:t>
                </a:r>
                <a:r>
                  <a:rPr lang="pt-PT" sz="2000" b="1" dirty="0" smtClean="0"/>
                  <a:t> </a:t>
                </a:r>
                <a:r>
                  <a:rPr lang="pt-PT" sz="2000" b="1" dirty="0" err="1" smtClean="0"/>
                  <a:t>population</a:t>
                </a:r>
                <a:r>
                  <a:rPr lang="pt-PT" sz="2000" b="1" dirty="0" smtClean="0"/>
                  <a:t> </a:t>
                </a:r>
                <a:r>
                  <a:rPr lang="pt-PT" sz="2000" b="1" dirty="0" err="1" smtClean="0"/>
                  <a:t>density</a:t>
                </a:r>
                <a:endParaRPr lang="en-US" sz="2000" b="1" dirty="0"/>
              </a:p>
            </p:txBody>
          </p:sp>
        </p:grpSp>
        <p:sp>
          <p:nvSpPr>
            <p:cNvPr id="22" name="CaixaDeTexto 21"/>
            <p:cNvSpPr txBox="1"/>
            <p:nvPr/>
          </p:nvSpPr>
          <p:spPr>
            <a:xfrm>
              <a:off x="1748771" y="4233635"/>
              <a:ext cx="2448272" cy="400110"/>
            </a:xfrm>
            <a:prstGeom prst="rect">
              <a:avLst/>
            </a:prstGeom>
            <a:noFill/>
          </p:spPr>
          <p:txBody>
            <a:bodyPr wrap="square" rtlCol="0">
              <a:spAutoFit/>
            </a:bodyPr>
            <a:lstStyle/>
            <a:p>
              <a:r>
                <a:rPr lang="pt-PT" sz="2000" dirty="0" err="1" smtClean="0"/>
                <a:t>Water</a:t>
              </a:r>
              <a:r>
                <a:rPr lang="pt-PT" sz="2000" dirty="0" smtClean="0"/>
                <a:t> </a:t>
              </a:r>
              <a:r>
                <a:rPr lang="pt-PT" sz="2000" dirty="0" err="1" smtClean="0"/>
                <a:t>contamination</a:t>
              </a:r>
              <a:endParaRPr lang="en-US" sz="2000" dirty="0"/>
            </a:p>
          </p:txBody>
        </p:sp>
        <p:sp>
          <p:nvSpPr>
            <p:cNvPr id="29" name="Seta curvada à direita 28"/>
            <p:cNvSpPr/>
            <p:nvPr/>
          </p:nvSpPr>
          <p:spPr>
            <a:xfrm rot="19423251">
              <a:off x="1136240" y="4310968"/>
              <a:ext cx="290246" cy="462316"/>
            </a:xfrm>
            <a:prstGeom prst="curv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000">
                <a:solidFill>
                  <a:schemeClr val="tx1"/>
                </a:solidFill>
              </a:endParaRPr>
            </a:p>
          </p:txBody>
        </p:sp>
      </p:grpSp>
    </p:spTree>
    <p:extLst>
      <p:ext uri="{BB962C8B-B14F-4D97-AF65-F5344CB8AC3E}">
        <p14:creationId xmlns:p14="http://schemas.microsoft.com/office/powerpoint/2010/main" val="17951687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s://upload.wikimedia.org/wikipedia/commons/thumb/f/f3/Blank_World_Map.svg/2000px-Blank_World_Map.svg.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40000" contrast="-40000"/>
                    </a14:imgEffect>
                  </a14:imgLayer>
                </a14:imgProps>
              </a:ext>
              <a:ext uri="{28A0092B-C50C-407E-A947-70E740481C1C}">
                <a14:useLocalDpi xmlns:a14="http://schemas.microsoft.com/office/drawing/2010/main"/>
              </a:ext>
            </a:extLst>
          </a:blip>
          <a:srcRect b="17131"/>
          <a:stretch/>
        </p:blipFill>
        <p:spPr bwMode="auto">
          <a:xfrm>
            <a:off x="0" y="1988840"/>
            <a:ext cx="9143999" cy="4536504"/>
          </a:xfrm>
          <a:prstGeom prst="rect">
            <a:avLst/>
          </a:prstGeom>
          <a:noFill/>
          <a:extLst>
            <a:ext uri="{909E8E84-426E-40dd-AFC4-6F175D3DCCD1}">
              <a14:hiddenFill xmlns:a14="http://schemas.microsoft.com/office/drawing/2010/main">
                <a:solidFill>
                  <a:srgbClr val="FFFFFF"/>
                </a:solidFill>
              </a14:hiddenFill>
            </a:ext>
          </a:extLst>
        </p:spPr>
      </p:pic>
      <p:sp>
        <p:nvSpPr>
          <p:cNvPr id="11266" name="Título 1"/>
          <p:cNvSpPr>
            <a:spLocks noGrp="1"/>
          </p:cNvSpPr>
          <p:nvPr>
            <p:ph type="title"/>
          </p:nvPr>
        </p:nvSpPr>
        <p:spPr bwMode="auto">
          <a:xfrm>
            <a:off x="755650" y="549275"/>
            <a:ext cx="6553200" cy="503238"/>
          </a:xfrm>
          <a:extLst/>
        </p:spPr>
        <p:txBody>
          <a:bodyPr wrap="square" numCol="1" anchorCtr="0" compatLnSpc="1">
            <a:prstTxWarp prst="textNoShape">
              <a:avLst/>
            </a:prstTxWarp>
          </a:bodyPr>
          <a:lstStyle/>
          <a:p>
            <a:pPr eaLnBrk="1" hangingPunct="1">
              <a:defRPr/>
            </a:pPr>
            <a:r>
              <a:rPr lang="pt-PT" dirty="0" smtClean="0"/>
              <a:t>In </a:t>
            </a:r>
            <a:r>
              <a:rPr lang="pt-PT" dirty="0" err="1" smtClean="0"/>
              <a:t>large</a:t>
            </a:r>
            <a:r>
              <a:rPr lang="pt-PT" dirty="0" smtClean="0"/>
              <a:t> </a:t>
            </a:r>
            <a:r>
              <a:rPr lang="pt-PT" dirty="0" err="1" smtClean="0"/>
              <a:t>areas</a:t>
            </a:r>
            <a:r>
              <a:rPr lang="pt-PT" dirty="0" smtClean="0"/>
              <a:t> </a:t>
            </a:r>
            <a:r>
              <a:rPr lang="pt-PT" dirty="0" err="1" smtClean="0"/>
              <a:t>of</a:t>
            </a:r>
            <a:r>
              <a:rPr lang="pt-PT" dirty="0" smtClean="0"/>
              <a:t> </a:t>
            </a:r>
            <a:r>
              <a:rPr lang="pt-PT" dirty="0" err="1" smtClean="0"/>
              <a:t>the</a:t>
            </a:r>
            <a:r>
              <a:rPr lang="pt-PT" dirty="0" smtClean="0"/>
              <a:t> </a:t>
            </a:r>
            <a:r>
              <a:rPr lang="pt-PT" dirty="0" err="1" smtClean="0"/>
              <a:t>globe</a:t>
            </a:r>
            <a:r>
              <a:rPr lang="pt-PT" dirty="0" smtClean="0"/>
              <a:t>, </a:t>
            </a:r>
            <a:r>
              <a:rPr lang="pt-PT" dirty="0" err="1" smtClean="0"/>
              <a:t>agriculture</a:t>
            </a:r>
            <a:r>
              <a:rPr lang="pt-PT" dirty="0" smtClean="0"/>
              <a:t> </a:t>
            </a:r>
            <a:r>
              <a:rPr lang="pt-PT" dirty="0" err="1" smtClean="0"/>
              <a:t>is</a:t>
            </a:r>
            <a:r>
              <a:rPr lang="pt-PT" dirty="0" smtClean="0"/>
              <a:t> </a:t>
            </a:r>
            <a:r>
              <a:rPr lang="pt-PT" dirty="0" err="1" smtClean="0"/>
              <a:t>rainfed</a:t>
            </a:r>
            <a:endParaRPr lang="pt-PT" dirty="0" smtClean="0"/>
          </a:p>
        </p:txBody>
      </p:sp>
      <p:sp>
        <p:nvSpPr>
          <p:cNvPr id="26" name="CaixaDeTexto 25"/>
          <p:cNvSpPr txBox="1"/>
          <p:nvPr/>
        </p:nvSpPr>
        <p:spPr>
          <a:xfrm>
            <a:off x="3506935" y="4285619"/>
            <a:ext cx="1785145" cy="646331"/>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dirty="0" smtClean="0"/>
              <a:t>95% in Sub-Saharan Africa</a:t>
            </a:r>
            <a:endParaRPr lang="en-GB" dirty="0"/>
          </a:p>
        </p:txBody>
      </p:sp>
      <p:sp>
        <p:nvSpPr>
          <p:cNvPr id="27" name="CaixaDeTexto 26"/>
          <p:cNvSpPr txBox="1"/>
          <p:nvPr/>
        </p:nvSpPr>
        <p:spPr>
          <a:xfrm>
            <a:off x="1403648" y="5013176"/>
            <a:ext cx="1782685" cy="646331"/>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PT" dirty="0" smtClean="0"/>
              <a:t>90% in </a:t>
            </a:r>
            <a:r>
              <a:rPr lang="pt-PT" dirty="0" err="1" smtClean="0"/>
              <a:t>Latin</a:t>
            </a:r>
            <a:r>
              <a:rPr lang="pt-PT" dirty="0" smtClean="0"/>
              <a:t> </a:t>
            </a:r>
            <a:r>
              <a:rPr lang="pt-PT" dirty="0" err="1" smtClean="0"/>
              <a:t>America</a:t>
            </a:r>
            <a:endParaRPr lang="en-US" dirty="0"/>
          </a:p>
        </p:txBody>
      </p:sp>
      <p:sp>
        <p:nvSpPr>
          <p:cNvPr id="28" name="CaixaDeTexto 27"/>
          <p:cNvSpPr txBox="1"/>
          <p:nvPr/>
        </p:nvSpPr>
        <p:spPr>
          <a:xfrm>
            <a:off x="3491880" y="2996952"/>
            <a:ext cx="1785145" cy="646331"/>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PT" dirty="0" smtClean="0"/>
              <a:t>75% in </a:t>
            </a:r>
            <a:r>
              <a:rPr lang="pt-PT" dirty="0" err="1" smtClean="0"/>
              <a:t>Near</a:t>
            </a:r>
            <a:r>
              <a:rPr lang="pt-PT" dirty="0" smtClean="0"/>
              <a:t> </a:t>
            </a:r>
            <a:r>
              <a:rPr lang="pt-PT" dirty="0" err="1" smtClean="0"/>
              <a:t>East</a:t>
            </a:r>
            <a:r>
              <a:rPr lang="pt-PT" dirty="0" smtClean="0"/>
              <a:t> </a:t>
            </a:r>
            <a:r>
              <a:rPr lang="pt-PT" dirty="0" err="1" smtClean="0"/>
              <a:t>and</a:t>
            </a:r>
            <a:r>
              <a:rPr lang="pt-PT" dirty="0"/>
              <a:t> </a:t>
            </a:r>
            <a:r>
              <a:rPr lang="pt-PT" dirty="0" err="1" smtClean="0"/>
              <a:t>North</a:t>
            </a:r>
            <a:r>
              <a:rPr lang="pt-PT" dirty="0" smtClean="0"/>
              <a:t> Africa</a:t>
            </a:r>
            <a:endParaRPr lang="en-US" dirty="0"/>
          </a:p>
        </p:txBody>
      </p:sp>
      <p:sp>
        <p:nvSpPr>
          <p:cNvPr id="30" name="CaixaDeTexto 29"/>
          <p:cNvSpPr txBox="1"/>
          <p:nvPr/>
        </p:nvSpPr>
        <p:spPr>
          <a:xfrm>
            <a:off x="7020272" y="3425097"/>
            <a:ext cx="1872208"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PT" dirty="0" smtClean="0"/>
              <a:t>65% in </a:t>
            </a:r>
            <a:r>
              <a:rPr lang="pt-PT" dirty="0" err="1" smtClean="0"/>
              <a:t>East</a:t>
            </a:r>
            <a:r>
              <a:rPr lang="pt-PT" dirty="0" smtClean="0"/>
              <a:t> Asia</a:t>
            </a:r>
            <a:endParaRPr lang="en-US" dirty="0"/>
          </a:p>
        </p:txBody>
      </p:sp>
      <p:sp>
        <p:nvSpPr>
          <p:cNvPr id="32" name="CaixaDeTexto 31"/>
          <p:cNvSpPr txBox="1"/>
          <p:nvPr/>
        </p:nvSpPr>
        <p:spPr>
          <a:xfrm>
            <a:off x="5724128" y="4424118"/>
            <a:ext cx="1872209"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PT" dirty="0" smtClean="0"/>
              <a:t>60% in </a:t>
            </a:r>
            <a:r>
              <a:rPr lang="pt-PT" dirty="0" err="1" smtClean="0"/>
              <a:t>South</a:t>
            </a:r>
            <a:r>
              <a:rPr lang="pt-PT" dirty="0" smtClean="0"/>
              <a:t> Asia</a:t>
            </a:r>
            <a:endParaRPr lang="en-US" dirty="0"/>
          </a:p>
        </p:txBody>
      </p:sp>
    </p:spTree>
    <p:extLst>
      <p:ext uri="{BB962C8B-B14F-4D97-AF65-F5344CB8AC3E}">
        <p14:creationId xmlns:p14="http://schemas.microsoft.com/office/powerpoint/2010/main" val="36480189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bwMode="auto">
          <a:xfrm>
            <a:off x="755650" y="549275"/>
            <a:ext cx="6553200" cy="503238"/>
          </a:xfrm>
          <a:extLst/>
        </p:spPr>
        <p:txBody>
          <a:bodyPr wrap="square" numCol="1" anchorCtr="0" compatLnSpc="1">
            <a:prstTxWarp prst="textNoShape">
              <a:avLst/>
            </a:prstTxWarp>
          </a:bodyPr>
          <a:lstStyle/>
          <a:p>
            <a:pPr eaLnBrk="1" hangingPunct="1">
              <a:defRPr/>
            </a:pPr>
            <a:r>
              <a:rPr lang="pt-PT" dirty="0" err="1" smtClean="0"/>
              <a:t>Rainfed</a:t>
            </a:r>
            <a:r>
              <a:rPr lang="pt-PT" dirty="0" smtClean="0"/>
              <a:t> </a:t>
            </a:r>
            <a:r>
              <a:rPr lang="pt-PT" dirty="0" err="1" smtClean="0"/>
              <a:t>agriculture</a:t>
            </a:r>
            <a:endParaRPr lang="pt-PT" dirty="0" smtClean="0"/>
          </a:p>
        </p:txBody>
      </p:sp>
      <p:grpSp>
        <p:nvGrpSpPr>
          <p:cNvPr id="17" name="Grupo 16"/>
          <p:cNvGrpSpPr/>
          <p:nvPr/>
        </p:nvGrpSpPr>
        <p:grpSpPr>
          <a:xfrm>
            <a:off x="5742863" y="1963504"/>
            <a:ext cx="2050761" cy="648072"/>
            <a:chOff x="675491" y="2204864"/>
            <a:chExt cx="2050761" cy="648072"/>
          </a:xfrm>
        </p:grpSpPr>
        <p:sp>
          <p:nvSpPr>
            <p:cNvPr id="18" name="Rectângulo arredondado 17"/>
            <p:cNvSpPr/>
            <p:nvPr/>
          </p:nvSpPr>
          <p:spPr>
            <a:xfrm>
              <a:off x="675491" y="2204864"/>
              <a:ext cx="2050761" cy="64807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9" name="CaixaDeTexto 18"/>
            <p:cNvSpPr txBox="1"/>
            <p:nvPr/>
          </p:nvSpPr>
          <p:spPr>
            <a:xfrm>
              <a:off x="762204" y="2328845"/>
              <a:ext cx="1877334" cy="400110"/>
            </a:xfrm>
            <a:prstGeom prst="rect">
              <a:avLst/>
            </a:prstGeom>
            <a:noFill/>
          </p:spPr>
          <p:txBody>
            <a:bodyPr wrap="square" rtlCol="0">
              <a:spAutoFit/>
            </a:bodyPr>
            <a:lstStyle/>
            <a:p>
              <a:pPr algn="ctr"/>
              <a:r>
                <a:rPr lang="pt-PT" sz="2000" dirty="0" err="1" smtClean="0"/>
                <a:t>Very</a:t>
              </a:r>
              <a:r>
                <a:rPr lang="pt-PT" sz="2000" dirty="0" smtClean="0"/>
                <a:t> </a:t>
              </a:r>
              <a:r>
                <a:rPr lang="pt-PT" sz="2000" dirty="0" err="1" smtClean="0"/>
                <a:t>uncertain</a:t>
              </a:r>
              <a:endParaRPr lang="en-US" sz="2000" dirty="0"/>
            </a:p>
          </p:txBody>
        </p:sp>
      </p:grpSp>
      <p:grpSp>
        <p:nvGrpSpPr>
          <p:cNvPr id="20" name="Grupo 19"/>
          <p:cNvGrpSpPr/>
          <p:nvPr/>
        </p:nvGrpSpPr>
        <p:grpSpPr>
          <a:xfrm>
            <a:off x="5508103" y="2924944"/>
            <a:ext cx="2520281" cy="831867"/>
            <a:chOff x="675490" y="3068960"/>
            <a:chExt cx="2520281" cy="831867"/>
          </a:xfrm>
        </p:grpSpPr>
        <p:sp>
          <p:nvSpPr>
            <p:cNvPr id="21" name="Rectângulo arredondado 20"/>
            <p:cNvSpPr/>
            <p:nvPr/>
          </p:nvSpPr>
          <p:spPr>
            <a:xfrm>
              <a:off x="675490" y="3068960"/>
              <a:ext cx="2520281" cy="83186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2" name="CaixaDeTexto 21"/>
            <p:cNvSpPr txBox="1"/>
            <p:nvPr/>
          </p:nvSpPr>
          <p:spPr>
            <a:xfrm>
              <a:off x="777020" y="3130950"/>
              <a:ext cx="2317221" cy="707886"/>
            </a:xfrm>
            <a:prstGeom prst="rect">
              <a:avLst/>
            </a:prstGeom>
            <a:noFill/>
          </p:spPr>
          <p:txBody>
            <a:bodyPr wrap="square" rtlCol="0">
              <a:spAutoFit/>
            </a:bodyPr>
            <a:lstStyle/>
            <a:p>
              <a:pPr algn="ctr"/>
              <a:r>
                <a:rPr lang="pt-PT" sz="2000" dirty="0" err="1" smtClean="0"/>
                <a:t>Severely</a:t>
              </a:r>
              <a:r>
                <a:rPr lang="pt-PT" sz="2000" dirty="0" smtClean="0"/>
                <a:t> </a:t>
              </a:r>
              <a:r>
                <a:rPr lang="pt-PT" sz="2000" dirty="0" err="1" smtClean="0"/>
                <a:t>affected</a:t>
              </a:r>
              <a:r>
                <a:rPr lang="pt-PT" sz="2000" dirty="0" smtClean="0"/>
                <a:t> </a:t>
              </a:r>
              <a:r>
                <a:rPr lang="pt-PT" sz="2000" dirty="0" err="1" smtClean="0"/>
                <a:t>by</a:t>
              </a:r>
              <a:r>
                <a:rPr lang="pt-PT" sz="2000" dirty="0" smtClean="0"/>
                <a:t> </a:t>
              </a:r>
              <a:r>
                <a:rPr lang="pt-PT" sz="2000" dirty="0" err="1" smtClean="0"/>
                <a:t>climate</a:t>
              </a:r>
              <a:r>
                <a:rPr lang="pt-PT" sz="2000" dirty="0" smtClean="0"/>
                <a:t> </a:t>
              </a:r>
              <a:r>
                <a:rPr lang="pt-PT" sz="2000" dirty="0" err="1" smtClean="0"/>
                <a:t>change</a:t>
              </a:r>
              <a:endParaRPr lang="en-US" sz="2000" dirty="0"/>
            </a:p>
          </p:txBody>
        </p:sp>
      </p:grpSp>
      <p:pic>
        <p:nvPicPr>
          <p:cNvPr id="8198" name="Picture 6" descr="http://irri.org/images/about_irri/our_work/rice_and_the_environment/drought-sub-salinity-drought.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40050" y="4160929"/>
            <a:ext cx="3959942" cy="2633362"/>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www.business-review.eu/wp-content/uploads/2015/07/drought.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40049" y="1700809"/>
            <a:ext cx="3943383" cy="237002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860033" y="4163312"/>
            <a:ext cx="3695241" cy="264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47785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bwMode="auto">
          <a:xfrm>
            <a:off x="755650" y="549275"/>
            <a:ext cx="6553200" cy="503238"/>
          </a:xfrm>
          <a:extLst/>
        </p:spPr>
        <p:txBody>
          <a:bodyPr wrap="square" numCol="1" anchorCtr="0" compatLnSpc="1">
            <a:prstTxWarp prst="textNoShape">
              <a:avLst/>
            </a:prstTxWarp>
          </a:bodyPr>
          <a:lstStyle/>
          <a:p>
            <a:pPr eaLnBrk="1" hangingPunct="1">
              <a:defRPr/>
            </a:pPr>
            <a:r>
              <a:rPr lang="pt-PT" dirty="0" err="1" smtClean="0"/>
              <a:t>Challenges</a:t>
            </a:r>
            <a:r>
              <a:rPr lang="pt-PT" dirty="0" smtClean="0"/>
              <a:t> in </a:t>
            </a:r>
            <a:r>
              <a:rPr lang="pt-PT" dirty="0" err="1" smtClean="0"/>
              <a:t>agriculture</a:t>
            </a:r>
            <a:endParaRPr lang="pt-PT" dirty="0" smtClean="0"/>
          </a:p>
        </p:txBody>
      </p:sp>
      <p:grpSp>
        <p:nvGrpSpPr>
          <p:cNvPr id="13" name="Grupo 12"/>
          <p:cNvGrpSpPr/>
          <p:nvPr/>
        </p:nvGrpSpPr>
        <p:grpSpPr>
          <a:xfrm>
            <a:off x="2877467" y="1700808"/>
            <a:ext cx="3389066" cy="993305"/>
            <a:chOff x="5651077" y="3333582"/>
            <a:chExt cx="2853341" cy="660849"/>
          </a:xfrm>
        </p:grpSpPr>
        <p:sp>
          <p:nvSpPr>
            <p:cNvPr id="14" name="Rectângulo arredondado 13"/>
            <p:cNvSpPr/>
            <p:nvPr/>
          </p:nvSpPr>
          <p:spPr>
            <a:xfrm>
              <a:off x="5651077" y="3333582"/>
              <a:ext cx="2853341" cy="66084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5" name="CaixaDeTexto 14"/>
            <p:cNvSpPr txBox="1"/>
            <p:nvPr/>
          </p:nvSpPr>
          <p:spPr>
            <a:xfrm>
              <a:off x="5661803" y="3500196"/>
              <a:ext cx="2831889" cy="32762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PT" sz="2600" dirty="0" smtClean="0">
                  <a:solidFill>
                    <a:schemeClr val="bg1"/>
                  </a:solidFill>
                </a:rPr>
                <a:t>“More </a:t>
              </a:r>
              <a:r>
                <a:rPr lang="pt-PT" sz="2600" dirty="0" err="1" smtClean="0">
                  <a:solidFill>
                    <a:schemeClr val="bg1"/>
                  </a:solidFill>
                </a:rPr>
                <a:t>Crop</a:t>
              </a:r>
              <a:r>
                <a:rPr lang="pt-PT" sz="2600" dirty="0" smtClean="0">
                  <a:solidFill>
                    <a:schemeClr val="bg1"/>
                  </a:solidFill>
                </a:rPr>
                <a:t> per </a:t>
              </a:r>
              <a:r>
                <a:rPr lang="pt-PT" sz="2600" dirty="0" err="1" smtClean="0">
                  <a:solidFill>
                    <a:schemeClr val="bg1"/>
                  </a:solidFill>
                </a:rPr>
                <a:t>Drop</a:t>
              </a:r>
              <a:r>
                <a:rPr lang="pt-PT" sz="2600" dirty="0" smtClean="0">
                  <a:solidFill>
                    <a:schemeClr val="bg1"/>
                  </a:solidFill>
                </a:rPr>
                <a:t>”</a:t>
              </a:r>
              <a:endParaRPr lang="en-US" sz="2600" dirty="0">
                <a:solidFill>
                  <a:schemeClr val="bg1"/>
                </a:solidFill>
              </a:endParaRPr>
            </a:p>
          </p:txBody>
        </p:sp>
      </p:grpSp>
      <p:grpSp>
        <p:nvGrpSpPr>
          <p:cNvPr id="2" name="Grupo 1"/>
          <p:cNvGrpSpPr/>
          <p:nvPr/>
        </p:nvGrpSpPr>
        <p:grpSpPr>
          <a:xfrm>
            <a:off x="905472" y="4348171"/>
            <a:ext cx="7333056" cy="2489759"/>
            <a:chOff x="761902" y="4348171"/>
            <a:chExt cx="7333056" cy="2489759"/>
          </a:xfrm>
        </p:grpSpPr>
        <p:pic>
          <p:nvPicPr>
            <p:cNvPr id="2050" name="Picture 2" descr="http://www.srh.noaa.gov/images/tsa/sigwxevents/2011Drought/CornCanadianCoJuly19.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61902" y="4348171"/>
              <a:ext cx="3666082" cy="24453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africagreenmedia.co.za/wp-content/uploads/2015/02/maize.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427984" y="4393530"/>
              <a:ext cx="3666974" cy="2444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34" name="Grupo 33"/>
          <p:cNvGrpSpPr/>
          <p:nvPr/>
        </p:nvGrpSpPr>
        <p:grpSpPr>
          <a:xfrm>
            <a:off x="4212379" y="3212976"/>
            <a:ext cx="4698522" cy="716400"/>
            <a:chOff x="332529" y="2835072"/>
            <a:chExt cx="4698522" cy="716400"/>
          </a:xfrm>
        </p:grpSpPr>
        <p:sp>
          <p:nvSpPr>
            <p:cNvPr id="35" name="Rectângulo arredondado 34"/>
            <p:cNvSpPr/>
            <p:nvPr/>
          </p:nvSpPr>
          <p:spPr>
            <a:xfrm>
              <a:off x="413538" y="2835072"/>
              <a:ext cx="4536504" cy="716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000"/>
            </a:p>
          </p:txBody>
        </p:sp>
        <p:sp>
          <p:nvSpPr>
            <p:cNvPr id="36" name="CaixaDeTexto 35"/>
            <p:cNvSpPr txBox="1"/>
            <p:nvPr/>
          </p:nvSpPr>
          <p:spPr>
            <a:xfrm>
              <a:off x="332529" y="3008606"/>
              <a:ext cx="4698522" cy="369332"/>
            </a:xfrm>
            <a:prstGeom prst="rect">
              <a:avLst/>
            </a:prstGeom>
            <a:noFill/>
          </p:spPr>
          <p:txBody>
            <a:bodyPr wrap="square" rtlCol="0">
              <a:spAutoFit/>
            </a:bodyPr>
            <a:lstStyle/>
            <a:p>
              <a:pPr algn="ctr"/>
              <a:r>
                <a:rPr lang="pt-PT" dirty="0" err="1"/>
                <a:t>Plants</a:t>
              </a:r>
              <a:r>
                <a:rPr lang="pt-PT" dirty="0"/>
                <a:t> </a:t>
              </a:r>
              <a:r>
                <a:rPr lang="pt-PT" dirty="0" err="1"/>
                <a:t>that</a:t>
              </a:r>
              <a:r>
                <a:rPr lang="pt-PT" dirty="0"/>
                <a:t> can endure </a:t>
              </a:r>
              <a:r>
                <a:rPr lang="pt-PT" dirty="0" err="1"/>
                <a:t>periods</a:t>
              </a:r>
              <a:r>
                <a:rPr lang="pt-PT" dirty="0"/>
                <a:t> </a:t>
              </a:r>
              <a:r>
                <a:rPr lang="pt-PT" dirty="0" err="1"/>
                <a:t>wihout</a:t>
              </a:r>
              <a:r>
                <a:rPr lang="pt-PT" dirty="0"/>
                <a:t> </a:t>
              </a:r>
              <a:r>
                <a:rPr lang="pt-PT" dirty="0" err="1" smtClean="0"/>
                <a:t>water</a:t>
              </a:r>
              <a:r>
                <a:rPr lang="pt-PT" dirty="0" smtClean="0"/>
                <a:t> </a:t>
              </a:r>
              <a:endParaRPr lang="en-US" dirty="0"/>
            </a:p>
          </p:txBody>
        </p:sp>
      </p:grpSp>
      <p:grpSp>
        <p:nvGrpSpPr>
          <p:cNvPr id="11" name="Grupo 10"/>
          <p:cNvGrpSpPr/>
          <p:nvPr/>
        </p:nvGrpSpPr>
        <p:grpSpPr>
          <a:xfrm>
            <a:off x="224446" y="3213751"/>
            <a:ext cx="3829607" cy="714850"/>
            <a:chOff x="224718" y="3002182"/>
            <a:chExt cx="3829607" cy="714850"/>
          </a:xfrm>
        </p:grpSpPr>
        <p:sp>
          <p:nvSpPr>
            <p:cNvPr id="9" name="Rectângulo arredondado 8"/>
            <p:cNvSpPr/>
            <p:nvPr/>
          </p:nvSpPr>
          <p:spPr>
            <a:xfrm>
              <a:off x="281723" y="3002182"/>
              <a:ext cx="3715597" cy="71485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000"/>
            </a:p>
          </p:txBody>
        </p:sp>
        <p:sp>
          <p:nvSpPr>
            <p:cNvPr id="10" name="CaixaDeTexto 9"/>
            <p:cNvSpPr txBox="1"/>
            <p:nvPr/>
          </p:nvSpPr>
          <p:spPr>
            <a:xfrm>
              <a:off x="224718" y="3174941"/>
              <a:ext cx="3829607" cy="369332"/>
            </a:xfrm>
            <a:prstGeom prst="rect">
              <a:avLst/>
            </a:prstGeom>
            <a:noFill/>
          </p:spPr>
          <p:txBody>
            <a:bodyPr wrap="square" rtlCol="0">
              <a:spAutoFit/>
            </a:bodyPr>
            <a:lstStyle/>
            <a:p>
              <a:pPr algn="ctr"/>
              <a:r>
                <a:rPr lang="pt-PT" dirty="0" err="1" smtClean="0"/>
                <a:t>Plants</a:t>
              </a:r>
              <a:r>
                <a:rPr lang="pt-PT" dirty="0" smtClean="0"/>
                <a:t> </a:t>
              </a:r>
              <a:r>
                <a:rPr lang="pt-PT" dirty="0" err="1" smtClean="0"/>
                <a:t>that</a:t>
              </a:r>
              <a:r>
                <a:rPr lang="pt-PT" dirty="0" smtClean="0"/>
                <a:t> use </a:t>
              </a:r>
              <a:r>
                <a:rPr lang="pt-PT" dirty="0" err="1" smtClean="0"/>
                <a:t>water</a:t>
              </a:r>
              <a:r>
                <a:rPr lang="pt-PT" dirty="0" smtClean="0"/>
                <a:t> more </a:t>
              </a:r>
              <a:r>
                <a:rPr lang="pt-PT" dirty="0" err="1" smtClean="0"/>
                <a:t>efficiently</a:t>
              </a:r>
              <a:endParaRPr lang="en-US" dirty="0"/>
            </a:p>
          </p:txBody>
        </p:sp>
      </p:grpSp>
    </p:spTree>
    <p:extLst>
      <p:ext uri="{BB962C8B-B14F-4D97-AF65-F5344CB8AC3E}">
        <p14:creationId xmlns:p14="http://schemas.microsoft.com/office/powerpoint/2010/main" val="1954349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bwMode="auto">
          <a:xfrm>
            <a:off x="755650" y="549275"/>
            <a:ext cx="6553200" cy="503238"/>
          </a:xfrm>
          <a:extLst/>
        </p:spPr>
        <p:txBody>
          <a:bodyPr wrap="square" numCol="1" anchorCtr="0" compatLnSpc="1">
            <a:prstTxWarp prst="textNoShape">
              <a:avLst/>
            </a:prstTxWarp>
          </a:bodyPr>
          <a:lstStyle/>
          <a:p>
            <a:pPr eaLnBrk="1" hangingPunct="1">
              <a:defRPr/>
            </a:pPr>
            <a:r>
              <a:rPr lang="pt-PT" dirty="0" err="1" smtClean="0"/>
              <a:t>Most</a:t>
            </a:r>
            <a:r>
              <a:rPr lang="pt-PT" dirty="0" smtClean="0"/>
              <a:t> </a:t>
            </a:r>
            <a:r>
              <a:rPr lang="pt-PT" dirty="0" err="1" smtClean="0"/>
              <a:t>drought</a:t>
            </a:r>
            <a:r>
              <a:rPr lang="pt-PT" dirty="0" err="1"/>
              <a:t>-</a:t>
            </a:r>
            <a:r>
              <a:rPr lang="pt-PT" dirty="0" err="1" smtClean="0"/>
              <a:t>tolerant</a:t>
            </a:r>
            <a:r>
              <a:rPr lang="pt-PT" dirty="0" smtClean="0"/>
              <a:t> </a:t>
            </a:r>
            <a:r>
              <a:rPr lang="pt-PT" dirty="0" err="1" smtClean="0"/>
              <a:t>plants</a:t>
            </a:r>
            <a:r>
              <a:rPr lang="pt-PT" dirty="0" smtClean="0"/>
              <a:t> are </a:t>
            </a:r>
            <a:r>
              <a:rPr lang="pt-PT" dirty="0" err="1" smtClean="0"/>
              <a:t>not</a:t>
            </a:r>
            <a:r>
              <a:rPr lang="pt-PT" dirty="0" smtClean="0"/>
              <a:t> </a:t>
            </a:r>
            <a:r>
              <a:rPr lang="pt-PT" dirty="0" err="1" smtClean="0"/>
              <a:t>crops</a:t>
            </a:r>
            <a:endParaRPr lang="pt-PT" dirty="0" smtClean="0"/>
          </a:p>
        </p:txBody>
      </p:sp>
      <p:sp>
        <p:nvSpPr>
          <p:cNvPr id="2" name="CaixaDeTexto 1"/>
          <p:cNvSpPr txBox="1"/>
          <p:nvPr/>
        </p:nvSpPr>
        <p:spPr>
          <a:xfrm>
            <a:off x="173546" y="3697048"/>
            <a:ext cx="1734158" cy="646331"/>
          </a:xfrm>
          <a:prstGeom prst="rect">
            <a:avLst/>
          </a:prstGeom>
          <a:noFill/>
        </p:spPr>
        <p:txBody>
          <a:bodyPr wrap="square" rtlCol="0">
            <a:spAutoFit/>
          </a:bodyPr>
          <a:lstStyle/>
          <a:p>
            <a:pPr algn="ctr"/>
            <a:r>
              <a:rPr lang="en-GB" dirty="0" smtClean="0"/>
              <a:t>“resurrection plant”</a:t>
            </a:r>
            <a:endParaRPr lang="en-GB" dirty="0"/>
          </a:p>
        </p:txBody>
      </p:sp>
      <p:grpSp>
        <p:nvGrpSpPr>
          <p:cNvPr id="9" name="Grupo 8"/>
          <p:cNvGrpSpPr/>
          <p:nvPr/>
        </p:nvGrpSpPr>
        <p:grpSpPr>
          <a:xfrm>
            <a:off x="763668" y="4647801"/>
            <a:ext cx="3520300" cy="2021559"/>
            <a:chOff x="197353" y="4844814"/>
            <a:chExt cx="2947840" cy="1676327"/>
          </a:xfrm>
        </p:grpSpPr>
        <p:pic>
          <p:nvPicPr>
            <p:cNvPr id="13318" name="Picture 6" descr="http://marshallbowling.com/Images/Cactus/Torrey_Yucca_Cactus/Torrey_Yucca-01.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27178" y="4869161"/>
              <a:ext cx="2918015" cy="16519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8" name="CaixaDeTexto 17"/>
            <p:cNvSpPr txBox="1"/>
            <p:nvPr/>
          </p:nvSpPr>
          <p:spPr>
            <a:xfrm>
              <a:off x="197353" y="4844814"/>
              <a:ext cx="1800200" cy="306259"/>
            </a:xfrm>
            <a:prstGeom prst="rect">
              <a:avLst/>
            </a:prstGeom>
            <a:noFill/>
          </p:spPr>
          <p:txBody>
            <a:bodyPr wrap="square" rtlCol="0">
              <a:spAutoFit/>
            </a:bodyPr>
            <a:lstStyle/>
            <a:p>
              <a:r>
                <a:rPr lang="en-US" dirty="0">
                  <a:solidFill>
                    <a:schemeClr val="bg1"/>
                  </a:solidFill>
                </a:rPr>
                <a:t>Torrey </a:t>
              </a:r>
              <a:r>
                <a:rPr lang="en-US" dirty="0" smtClean="0">
                  <a:solidFill>
                    <a:schemeClr val="bg1"/>
                  </a:solidFill>
                </a:rPr>
                <a:t>yucca</a:t>
              </a:r>
              <a:endParaRPr lang="pt-PT" dirty="0" smtClean="0">
                <a:solidFill>
                  <a:schemeClr val="bg1"/>
                </a:solidFill>
              </a:endParaRPr>
            </a:p>
          </p:txBody>
        </p:sp>
      </p:grpSp>
      <p:grpSp>
        <p:nvGrpSpPr>
          <p:cNvPr id="10" name="Grupo 9"/>
          <p:cNvGrpSpPr/>
          <p:nvPr/>
        </p:nvGrpSpPr>
        <p:grpSpPr>
          <a:xfrm>
            <a:off x="3707904" y="4013734"/>
            <a:ext cx="2555274" cy="2439602"/>
            <a:chOff x="2111385" y="4519493"/>
            <a:chExt cx="1961982" cy="1700108"/>
          </a:xfrm>
        </p:grpSpPr>
        <p:pic>
          <p:nvPicPr>
            <p:cNvPr id="13320" name="Picture 8" descr="http://upload.wikimedia.org/wikipedia/commons/8/85/Baileya_multiradiata_4.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140909" y="4519493"/>
              <a:ext cx="1932458" cy="15652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2111385" y="5850269"/>
              <a:ext cx="1800200" cy="369332"/>
            </a:xfrm>
            <a:prstGeom prst="rect">
              <a:avLst/>
            </a:prstGeom>
            <a:noFill/>
          </p:spPr>
          <p:txBody>
            <a:bodyPr wrap="square" rtlCol="0">
              <a:spAutoFit/>
            </a:bodyPr>
            <a:lstStyle/>
            <a:p>
              <a:r>
                <a:rPr lang="pt-PT" dirty="0" err="1">
                  <a:solidFill>
                    <a:schemeClr val="bg1"/>
                  </a:solidFill>
                </a:rPr>
                <a:t>Desert</a:t>
              </a:r>
              <a:r>
                <a:rPr lang="pt-PT" dirty="0">
                  <a:solidFill>
                    <a:schemeClr val="bg1"/>
                  </a:solidFill>
                </a:rPr>
                <a:t> </a:t>
              </a:r>
              <a:r>
                <a:rPr lang="pt-PT" dirty="0" err="1">
                  <a:solidFill>
                    <a:schemeClr val="bg1"/>
                  </a:solidFill>
                </a:rPr>
                <a:t>marigolds</a:t>
              </a:r>
              <a:endParaRPr lang="pt-PT" dirty="0" smtClean="0">
                <a:solidFill>
                  <a:schemeClr val="bg1"/>
                </a:solidFill>
              </a:endParaRPr>
            </a:p>
          </p:txBody>
        </p:sp>
      </p:grpSp>
      <p:grpSp>
        <p:nvGrpSpPr>
          <p:cNvPr id="8" name="Grupo 7"/>
          <p:cNvGrpSpPr/>
          <p:nvPr/>
        </p:nvGrpSpPr>
        <p:grpSpPr>
          <a:xfrm>
            <a:off x="717947" y="1652618"/>
            <a:ext cx="3485921" cy="2779713"/>
            <a:chOff x="481384" y="1652618"/>
            <a:chExt cx="3485921" cy="2779713"/>
          </a:xfrm>
        </p:grpSpPr>
        <p:pic>
          <p:nvPicPr>
            <p:cNvPr id="23" name="Picture 4" descr="SL_50%-4.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481384" y="2579189"/>
              <a:ext cx="1066184" cy="92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 descr="SL_100%-3.JP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1660017" y="3505760"/>
              <a:ext cx="1066184" cy="92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4" descr="50 REH.pdf"/>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2946934" y="2579189"/>
              <a:ext cx="1020371" cy="92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5" descr="Dry1.pdf"/>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1680841" y="1652618"/>
              <a:ext cx="1045360" cy="92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Arc 22"/>
            <p:cNvSpPr/>
            <p:nvPr/>
          </p:nvSpPr>
          <p:spPr bwMode="auto">
            <a:xfrm>
              <a:off x="1858065" y="2676556"/>
              <a:ext cx="691515" cy="731837"/>
            </a:xfrm>
            <a:prstGeom prst="arc">
              <a:avLst>
                <a:gd name="adj1" fmla="val 16200000"/>
                <a:gd name="adj2" fmla="val 14935347"/>
              </a:avLst>
            </a:prstGeom>
            <a:ln w="127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grpSp>
      <p:grpSp>
        <p:nvGrpSpPr>
          <p:cNvPr id="12" name="Grupo 11"/>
          <p:cNvGrpSpPr/>
          <p:nvPr/>
        </p:nvGrpSpPr>
        <p:grpSpPr>
          <a:xfrm>
            <a:off x="4965383" y="1537797"/>
            <a:ext cx="2918985" cy="2179235"/>
            <a:chOff x="6279824" y="2115903"/>
            <a:chExt cx="2243062" cy="1674609"/>
          </a:xfrm>
        </p:grpSpPr>
        <p:pic>
          <p:nvPicPr>
            <p:cNvPr id="33" name="Picture 5"/>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6279824" y="2115903"/>
              <a:ext cx="2232025" cy="16729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4" name="TextBox 42"/>
            <p:cNvSpPr txBox="1">
              <a:spLocks noChangeArrowheads="1"/>
            </p:cNvSpPr>
            <p:nvPr/>
          </p:nvSpPr>
          <p:spPr bwMode="auto">
            <a:xfrm>
              <a:off x="7949207" y="3506703"/>
              <a:ext cx="573679" cy="28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ea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ea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9pPr>
            </a:lstStyle>
            <a:p>
              <a:pPr eaLnBrk="1" hangingPunct="1">
                <a:spcBef>
                  <a:spcPct val="0"/>
                </a:spcBef>
                <a:buFontTx/>
                <a:buNone/>
              </a:pPr>
              <a:r>
                <a:rPr lang="en-GB" altLang="en-US" sz="1800" dirty="0" smtClean="0">
                  <a:solidFill>
                    <a:schemeClr val="bg1"/>
                  </a:solidFill>
                  <a:latin typeface="+mj-lt"/>
                </a:rPr>
                <a:t>Agave</a:t>
              </a:r>
              <a:endParaRPr lang="en-GB" altLang="en-US" sz="1800" dirty="0">
                <a:solidFill>
                  <a:schemeClr val="bg1"/>
                </a:solidFill>
                <a:latin typeface="+mj-lt"/>
              </a:endParaRPr>
            </a:p>
          </p:txBody>
        </p:sp>
      </p:grpSp>
      <p:grpSp>
        <p:nvGrpSpPr>
          <p:cNvPr id="16" name="Grupo 15"/>
          <p:cNvGrpSpPr/>
          <p:nvPr/>
        </p:nvGrpSpPr>
        <p:grpSpPr>
          <a:xfrm>
            <a:off x="6228184" y="3617030"/>
            <a:ext cx="2734118" cy="2952329"/>
            <a:chOff x="4788024" y="1498216"/>
            <a:chExt cx="1883057" cy="2033344"/>
          </a:xfrm>
        </p:grpSpPr>
        <p:pic>
          <p:nvPicPr>
            <p:cNvPr id="35" name="Picture 3"/>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4788024" y="1567873"/>
              <a:ext cx="1724424" cy="1963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6" name="TextBox 1"/>
            <p:cNvSpPr txBox="1">
              <a:spLocks noChangeArrowheads="1"/>
            </p:cNvSpPr>
            <p:nvPr/>
          </p:nvSpPr>
          <p:spPr bwMode="auto">
            <a:xfrm>
              <a:off x="6026370" y="1498216"/>
              <a:ext cx="644711" cy="25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ea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ea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9pPr>
            </a:lstStyle>
            <a:p>
              <a:pPr eaLnBrk="1" hangingPunct="1">
                <a:spcBef>
                  <a:spcPct val="0"/>
                </a:spcBef>
                <a:buFontTx/>
                <a:buNone/>
              </a:pPr>
              <a:r>
                <a:rPr lang="en-GB" altLang="en-US" sz="1800" dirty="0">
                  <a:solidFill>
                    <a:schemeClr val="bg1"/>
                  </a:solidFill>
                  <a:latin typeface="+mj-lt"/>
                </a:rPr>
                <a:t>Cactus</a:t>
              </a:r>
            </a:p>
          </p:txBody>
        </p:sp>
      </p:grpSp>
    </p:spTree>
    <p:extLst>
      <p:ext uri="{BB962C8B-B14F-4D97-AF65-F5344CB8AC3E}">
        <p14:creationId xmlns:p14="http://schemas.microsoft.com/office/powerpoint/2010/main" val="31869356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TQ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3465</TotalTime>
  <Words>1522</Words>
  <Application>Microsoft Macintosh PowerPoint</Application>
  <PresentationFormat>On-screen Show (4:3)</PresentationFormat>
  <Paragraphs>136</Paragraphs>
  <Slides>15</Slides>
  <Notes>13</Notes>
  <HiddenSlides>0</HiddenSlides>
  <MMClips>0</MMClips>
  <ScaleCrop>false</ScaleCrop>
  <HeadingPairs>
    <vt:vector size="4" baseType="variant">
      <vt:variant>
        <vt:lpstr>Theme</vt:lpstr>
      </vt:variant>
      <vt:variant>
        <vt:i4>4</vt:i4>
      </vt:variant>
      <vt:variant>
        <vt:lpstr>Slide Titles</vt:lpstr>
      </vt:variant>
      <vt:variant>
        <vt:i4>15</vt:i4>
      </vt:variant>
    </vt:vector>
  </HeadingPairs>
  <TitlesOfParts>
    <vt:vector size="19" baseType="lpstr">
      <vt:lpstr>ITQB</vt:lpstr>
      <vt:lpstr>Modelo de apresentação personalizado</vt:lpstr>
      <vt:lpstr>2_Modelo de apresentação personalizado</vt:lpstr>
      <vt:lpstr>1_Modelo de apresentação personalizado</vt:lpstr>
      <vt:lpstr>PowerPoint Presentation</vt:lpstr>
      <vt:lpstr>World Population Growth</vt:lpstr>
      <vt:lpstr>World Population Growth =&gt; Water demand</vt:lpstr>
      <vt:lpstr>Groundwater – a vital source</vt:lpstr>
      <vt:lpstr>Groundwater at risk</vt:lpstr>
      <vt:lpstr>In large areas of the globe, agriculture is rainfed</vt:lpstr>
      <vt:lpstr>Rainfed agriculture</vt:lpstr>
      <vt:lpstr>Challenges in agriculture</vt:lpstr>
      <vt:lpstr>Most drought-tolerant plants are not crops</vt:lpstr>
      <vt:lpstr>Diversity of mechanisms to avoid water shortage</vt:lpstr>
      <vt:lpstr>Biotechnology tools =&gt; searching for solutions - (1) Rice</vt:lpstr>
      <vt:lpstr>Biotechnology tools =&gt; searching for solutions - (2) Maize</vt:lpstr>
      <vt:lpstr>Take-home messages</vt:lpstr>
      <vt:lpstr>Recommended 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Liliana Faria</dc:creator>
  <cp:lastModifiedBy>Margarida Oliveira</cp:lastModifiedBy>
  <cp:revision>317</cp:revision>
  <cp:lastPrinted>2011-04-04T15:52:01Z</cp:lastPrinted>
  <dcterms:created xsi:type="dcterms:W3CDTF">2010-12-16T09:53:28Z</dcterms:created>
  <dcterms:modified xsi:type="dcterms:W3CDTF">2016-09-05T22:15:58Z</dcterms:modified>
</cp:coreProperties>
</file>