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6"/>
  </p:notesMasterIdLst>
  <p:sldIdLst>
    <p:sldId id="273" r:id="rId5"/>
    <p:sldId id="264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68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C00"/>
    <a:srgbClr val="739600"/>
    <a:srgbClr val="FF99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67671" autoAdjust="0"/>
  </p:normalViewPr>
  <p:slideViewPr>
    <p:cSldViewPr>
      <p:cViewPr varScale="1">
        <p:scale>
          <a:sx n="66" d="100"/>
          <a:sy n="66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Soltos\Faculdade\%5b2015-2020%5d%20PhD%20Plants%20For%20Life%20(ITQB_IGC)\%5bY01%5d%20%5bPfL%5d%20Curricular%20Units%20(2016)\%5b05%5d%20Plant%20Biotechnology%20for%20Sustainability%20and%20Global%20Economy\Final%20Presentation\Biotech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Soja Tolerante a Herbicidas</a:t>
            </a:r>
            <a:endParaRPr lang="pt-PT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Folha2!$C$5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Folha2!$B$6:$B$23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Folha2!$C$6:$C$23</c:f>
              <c:numCache>
                <c:formatCode>General</c:formatCode>
                <c:ptCount val="18"/>
                <c:pt idx="0">
                  <c:v>3.0000000000000096E-2</c:v>
                </c:pt>
                <c:pt idx="1">
                  <c:v>0.19000000000000045</c:v>
                </c:pt>
                <c:pt idx="2">
                  <c:v>1.62</c:v>
                </c:pt>
                <c:pt idx="3">
                  <c:v>2.5</c:v>
                </c:pt>
                <c:pt idx="4">
                  <c:v>2.69</c:v>
                </c:pt>
                <c:pt idx="5">
                  <c:v>10.11</c:v>
                </c:pt>
                <c:pt idx="6">
                  <c:v>9.5300000000000011</c:v>
                </c:pt>
                <c:pt idx="7">
                  <c:v>9.57</c:v>
                </c:pt>
                <c:pt idx="8">
                  <c:v>4.57</c:v>
                </c:pt>
                <c:pt idx="9">
                  <c:v>6.87</c:v>
                </c:pt>
                <c:pt idx="10">
                  <c:v>4.25</c:v>
                </c:pt>
                <c:pt idx="11">
                  <c:v>6.01</c:v>
                </c:pt>
                <c:pt idx="12">
                  <c:v>3.04</c:v>
                </c:pt>
                <c:pt idx="13">
                  <c:v>1.3800000000000001</c:v>
                </c:pt>
                <c:pt idx="14">
                  <c:v>2.12</c:v>
                </c:pt>
                <c:pt idx="15">
                  <c:v>0.84000000000000064</c:v>
                </c:pt>
                <c:pt idx="16">
                  <c:v>0.95000000000000062</c:v>
                </c:pt>
                <c:pt idx="17">
                  <c:v>0.33000000000000113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Folha2!$D$5</c:f>
              <c:strCache>
                <c:ptCount val="1"/>
                <c:pt idx="0">
                  <c:v>South Africa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Folha2!$B$6:$B$23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Folha2!$D$6:$D$23</c:f>
              <c:numCache>
                <c:formatCode>General</c:formatCode>
                <c:ptCount val="18"/>
                <c:pt idx="5">
                  <c:v>4.2000000000000114E-2</c:v>
                </c:pt>
                <c:pt idx="6">
                  <c:v>9.7000000000000045E-2</c:v>
                </c:pt>
                <c:pt idx="7">
                  <c:v>0.24000000000000021</c:v>
                </c:pt>
                <c:pt idx="8">
                  <c:v>0.46</c:v>
                </c:pt>
                <c:pt idx="9">
                  <c:v>1.42</c:v>
                </c:pt>
                <c:pt idx="10">
                  <c:v>0.83000000000000063</c:v>
                </c:pt>
                <c:pt idx="11">
                  <c:v>0.72000000000000064</c:v>
                </c:pt>
                <c:pt idx="12">
                  <c:v>0.32000000000000101</c:v>
                </c:pt>
                <c:pt idx="13">
                  <c:v>0.14000000000000001</c:v>
                </c:pt>
                <c:pt idx="14">
                  <c:v>1.9700000000000002</c:v>
                </c:pt>
                <c:pt idx="15">
                  <c:v>0.78</c:v>
                </c:pt>
                <c:pt idx="16">
                  <c:v>2.1</c:v>
                </c:pt>
                <c:pt idx="1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228840"/>
        <c:axId val="7556992"/>
      </c:lineChart>
      <c:catAx>
        <c:axId val="141228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 smtClean="0"/>
                  <a:t>Ano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556992"/>
        <c:crosses val="autoZero"/>
        <c:auto val="1"/>
        <c:lblAlgn val="ctr"/>
        <c:lblOffset val="100"/>
        <c:noMultiLvlLbl val="0"/>
      </c:catAx>
      <c:valAx>
        <c:axId val="7556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err="1" smtClean="0"/>
                  <a:t>Impacto</a:t>
                </a:r>
                <a:r>
                  <a:rPr lang="en-US" sz="1400" dirty="0" smtClean="0"/>
                  <a:t> no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 err="1" smtClean="0"/>
                  <a:t>Rendimento</a:t>
                </a:r>
                <a:r>
                  <a:rPr lang="en-US" sz="1400" dirty="0" smtClean="0"/>
                  <a:t> dos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 err="1" smtClean="0"/>
                  <a:t>Agricultores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(</a:t>
                </a:r>
                <a:r>
                  <a:rPr lang="en-US" sz="1400" dirty="0" err="1" smtClean="0"/>
                  <a:t>milhões</a:t>
                </a:r>
                <a:r>
                  <a:rPr lang="en-US" sz="1400" baseline="0" dirty="0" smtClean="0"/>
                  <a:t> de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$)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228840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30F0C-44F3-40DB-A9BB-05F0918AA498}" type="doc">
      <dgm:prSet loTypeId="urn:microsoft.com/office/officeart/2005/8/layout/radial1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95FBD9C-5718-48EE-9157-F4AE8D25D4DD}">
      <dgm:prSet phldrT="[Texto]" custT="1"/>
      <dgm:spPr/>
      <dgm:t>
        <a:bodyPr/>
        <a:lstStyle/>
        <a:p>
          <a:r>
            <a:rPr lang="en-GB" sz="2100" b="1" dirty="0" err="1" smtClean="0">
              <a:solidFill>
                <a:schemeClr val="tx1"/>
              </a:solidFill>
            </a:rPr>
            <a:t>Sobrepopulação</a:t>
          </a:r>
          <a:endParaRPr lang="en-GB" sz="2100" b="1" dirty="0">
            <a:solidFill>
              <a:schemeClr val="tx1"/>
            </a:solidFill>
          </a:endParaRPr>
        </a:p>
      </dgm:t>
    </dgm:pt>
    <dgm:pt modelId="{7B41CAED-603E-4B94-8E10-0C2F92564177}" type="parTrans" cxnId="{F580464F-17E7-4D06-87F4-5A7876DE1474}">
      <dgm:prSet/>
      <dgm:spPr/>
      <dgm:t>
        <a:bodyPr/>
        <a:lstStyle/>
        <a:p>
          <a:endParaRPr lang="en-GB" sz="1500"/>
        </a:p>
      </dgm:t>
    </dgm:pt>
    <dgm:pt modelId="{DC27E105-64B1-4292-9077-DD36792EF172}" type="sibTrans" cxnId="{F580464F-17E7-4D06-87F4-5A7876DE1474}">
      <dgm:prSet/>
      <dgm:spPr/>
      <dgm:t>
        <a:bodyPr/>
        <a:lstStyle/>
        <a:p>
          <a:endParaRPr lang="en-GB" sz="1500"/>
        </a:p>
      </dgm:t>
    </dgm:pt>
    <dgm:pt modelId="{298658AB-B080-42EB-A6C6-E17C59A10BAA}">
      <dgm:prSet phldrT="[Texto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Segurança</a:t>
          </a:r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Alimentar</a:t>
          </a:r>
          <a:endParaRPr lang="en-GB" sz="2000" b="1" dirty="0">
            <a:solidFill>
              <a:schemeClr val="tx1"/>
            </a:solidFill>
          </a:endParaRPr>
        </a:p>
      </dgm:t>
    </dgm:pt>
    <dgm:pt modelId="{9664F29F-47BF-4892-B2E9-4720A8A106CF}" type="parTrans" cxnId="{EA78CB13-0254-48A8-BE87-39AA9181A773}">
      <dgm:prSet custT="1"/>
      <dgm:spPr/>
      <dgm:t>
        <a:bodyPr/>
        <a:lstStyle/>
        <a:p>
          <a:endParaRPr lang="en-GB" sz="1500"/>
        </a:p>
      </dgm:t>
    </dgm:pt>
    <dgm:pt modelId="{CCBE88DB-E902-4DB7-B067-9A6AC0BF0455}" type="sibTrans" cxnId="{EA78CB13-0254-48A8-BE87-39AA9181A773}">
      <dgm:prSet/>
      <dgm:spPr/>
      <dgm:t>
        <a:bodyPr/>
        <a:lstStyle/>
        <a:p>
          <a:endParaRPr lang="en-GB" sz="1500"/>
        </a:p>
      </dgm:t>
    </dgm:pt>
    <dgm:pt modelId="{53B582C5-3963-457D-B888-90B118DBD48A}">
      <dgm:prSet phldrT="[Texto]" custT="1"/>
      <dgm:spPr/>
      <dgm:t>
        <a:bodyPr/>
        <a:lstStyle/>
        <a:p>
          <a:r>
            <a:rPr lang="en-GB" sz="1900" b="1" dirty="0" err="1" smtClean="0">
              <a:solidFill>
                <a:schemeClr val="tx1"/>
              </a:solidFill>
            </a:rPr>
            <a:t>Sustentabilidade</a:t>
          </a:r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ambiental</a:t>
          </a:r>
          <a:endParaRPr lang="en-GB" sz="2000" b="1" dirty="0">
            <a:solidFill>
              <a:schemeClr val="tx1"/>
            </a:solidFill>
          </a:endParaRPr>
        </a:p>
      </dgm:t>
    </dgm:pt>
    <dgm:pt modelId="{F9ECA6B0-4B03-4463-8419-625D21B12865}" type="parTrans" cxnId="{A954C50B-D5B8-4CC8-9A81-AC06D53CDB79}">
      <dgm:prSet custT="1"/>
      <dgm:spPr/>
      <dgm:t>
        <a:bodyPr/>
        <a:lstStyle/>
        <a:p>
          <a:endParaRPr lang="en-GB" sz="1500"/>
        </a:p>
      </dgm:t>
    </dgm:pt>
    <dgm:pt modelId="{45831F44-7E12-4877-83A9-07BE654025AA}" type="sibTrans" cxnId="{A954C50B-D5B8-4CC8-9A81-AC06D53CDB79}">
      <dgm:prSet/>
      <dgm:spPr/>
      <dgm:t>
        <a:bodyPr/>
        <a:lstStyle/>
        <a:p>
          <a:endParaRPr lang="en-GB" sz="1500"/>
        </a:p>
      </dgm:t>
    </dgm:pt>
    <dgm:pt modelId="{8D25F67A-C4B6-427F-BC57-5058E5C1C5AA}">
      <dgm:prSet phldrT="[Texto]" custT="1"/>
      <dgm:spPr/>
      <dgm:t>
        <a:bodyPr/>
        <a:lstStyle/>
        <a:p>
          <a:r>
            <a:rPr lang="en-GB" sz="2000" b="1" dirty="0" err="1" smtClean="0">
              <a:solidFill>
                <a:schemeClr val="tx1"/>
              </a:solidFill>
            </a:rPr>
            <a:t>Novos</a:t>
          </a:r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Biomateriais</a:t>
          </a:r>
          <a:endParaRPr lang="en-GB" sz="2000" b="1" dirty="0">
            <a:solidFill>
              <a:schemeClr val="tx1"/>
            </a:solidFill>
          </a:endParaRPr>
        </a:p>
      </dgm:t>
    </dgm:pt>
    <dgm:pt modelId="{9A180CB2-B70E-46AB-9F8F-7F5D9DFDBDE0}" type="parTrans" cxnId="{28F89C00-1FC6-410D-B1B3-74E97D00DC83}">
      <dgm:prSet custT="1"/>
      <dgm:spPr/>
      <dgm:t>
        <a:bodyPr/>
        <a:lstStyle/>
        <a:p>
          <a:endParaRPr lang="en-GB" sz="1500"/>
        </a:p>
      </dgm:t>
    </dgm:pt>
    <dgm:pt modelId="{AF7701D5-6689-48DB-B99A-03943AA267D2}" type="sibTrans" cxnId="{28F89C00-1FC6-410D-B1B3-74E97D00DC83}">
      <dgm:prSet/>
      <dgm:spPr/>
      <dgm:t>
        <a:bodyPr/>
        <a:lstStyle/>
        <a:p>
          <a:endParaRPr lang="en-GB" sz="1500"/>
        </a:p>
      </dgm:t>
    </dgm:pt>
    <dgm:pt modelId="{51B08D6E-8747-4991-B234-996F3C168868}" type="pres">
      <dgm:prSet presAssocID="{62A30F0C-44F3-40DB-A9BB-05F0918AA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E322B9-5B28-4C04-8DD6-5F86FE4C5F35}" type="pres">
      <dgm:prSet presAssocID="{C95FBD9C-5718-48EE-9157-F4AE8D25D4DD}" presName="centerShape" presStyleLbl="node0" presStyleIdx="0" presStyleCnt="1" custScaleX="151155" custScaleY="141566" custLinFactNeighborX="1588" custLinFactNeighborY="-1290"/>
      <dgm:spPr/>
      <dgm:t>
        <a:bodyPr/>
        <a:lstStyle/>
        <a:p>
          <a:endParaRPr lang="en-GB"/>
        </a:p>
      </dgm:t>
    </dgm:pt>
    <dgm:pt modelId="{902A8FB2-B9E9-435D-9E3D-A1826AC41681}" type="pres">
      <dgm:prSet presAssocID="{9664F29F-47BF-4892-B2E9-4720A8A106CF}" presName="Name9" presStyleLbl="parChTrans1D2" presStyleIdx="0" presStyleCnt="3"/>
      <dgm:spPr/>
      <dgm:t>
        <a:bodyPr/>
        <a:lstStyle/>
        <a:p>
          <a:endParaRPr lang="en-GB"/>
        </a:p>
      </dgm:t>
    </dgm:pt>
    <dgm:pt modelId="{18EAB8E2-E024-4CA5-8B16-E1F2B5EE1C48}" type="pres">
      <dgm:prSet presAssocID="{9664F29F-47BF-4892-B2E9-4720A8A106CF}" presName="connTx" presStyleLbl="parChTrans1D2" presStyleIdx="0" presStyleCnt="3"/>
      <dgm:spPr/>
      <dgm:t>
        <a:bodyPr/>
        <a:lstStyle/>
        <a:p>
          <a:endParaRPr lang="en-GB"/>
        </a:p>
      </dgm:t>
    </dgm:pt>
    <dgm:pt modelId="{59424390-8C56-4D95-8991-3126323B505D}" type="pres">
      <dgm:prSet presAssocID="{298658AB-B080-42EB-A6C6-E17C59A10BAA}" presName="node" presStyleLbl="node1" presStyleIdx="0" presStyleCnt="3" custScaleX="118376" custScaleY="67340" custRadScaleRad="106371" custRadScaleInc="-28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D2A9D-4754-4B2C-926D-D8A8B23ADEEA}" type="pres">
      <dgm:prSet presAssocID="{F9ECA6B0-4B03-4463-8419-625D21B12865}" presName="Name9" presStyleLbl="parChTrans1D2" presStyleIdx="1" presStyleCnt="3"/>
      <dgm:spPr/>
      <dgm:t>
        <a:bodyPr/>
        <a:lstStyle/>
        <a:p>
          <a:endParaRPr lang="en-GB"/>
        </a:p>
      </dgm:t>
    </dgm:pt>
    <dgm:pt modelId="{182F302F-2F3A-447D-9B48-A3864BE71CAD}" type="pres">
      <dgm:prSet presAssocID="{F9ECA6B0-4B03-4463-8419-625D21B12865}" presName="connTx" presStyleLbl="parChTrans1D2" presStyleIdx="1" presStyleCnt="3"/>
      <dgm:spPr/>
      <dgm:t>
        <a:bodyPr/>
        <a:lstStyle/>
        <a:p>
          <a:endParaRPr lang="en-GB"/>
        </a:p>
      </dgm:t>
    </dgm:pt>
    <dgm:pt modelId="{C0A6BEA0-CC92-443C-93D4-7E52CF1251FF}" type="pres">
      <dgm:prSet presAssocID="{53B582C5-3963-457D-B888-90B118DBD48A}" presName="node" presStyleLbl="node1" presStyleIdx="1" presStyleCnt="3" custScaleX="140798" custScaleY="89495" custRadScaleRad="130849" custRadScaleInc="-79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DC5CA8-CA70-4BC0-9CC5-27F7938CE0EB}" type="pres">
      <dgm:prSet presAssocID="{9A180CB2-B70E-46AB-9F8F-7F5D9DFDBDE0}" presName="Name9" presStyleLbl="parChTrans1D2" presStyleIdx="2" presStyleCnt="3"/>
      <dgm:spPr/>
      <dgm:t>
        <a:bodyPr/>
        <a:lstStyle/>
        <a:p>
          <a:endParaRPr lang="en-GB"/>
        </a:p>
      </dgm:t>
    </dgm:pt>
    <dgm:pt modelId="{D407811F-7369-483C-B56A-730779AFDDCA}" type="pres">
      <dgm:prSet presAssocID="{9A180CB2-B70E-46AB-9F8F-7F5D9DFDBDE0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5BA43AE-BA79-4068-80B2-53FE1B49B913}" type="pres">
      <dgm:prSet presAssocID="{8D25F67A-C4B6-427F-BC57-5058E5C1C5AA}" presName="node" presStyleLbl="node1" presStyleIdx="2" presStyleCnt="3" custScaleX="132524" custScaleY="77313" custRadScaleRad="130192" custRadScaleInc="63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35A360-B449-4954-92B3-42425BED150F}" type="presOf" srcId="{9664F29F-47BF-4892-B2E9-4720A8A106CF}" destId="{902A8FB2-B9E9-435D-9E3D-A1826AC41681}" srcOrd="0" destOrd="0" presId="urn:microsoft.com/office/officeart/2005/8/layout/radial1"/>
    <dgm:cxn modelId="{6BCFEB80-AE04-4788-AF66-80C4F3743205}" type="presOf" srcId="{C95FBD9C-5718-48EE-9157-F4AE8D25D4DD}" destId="{2FE322B9-5B28-4C04-8DD6-5F86FE4C5F35}" srcOrd="0" destOrd="0" presId="urn:microsoft.com/office/officeart/2005/8/layout/radial1"/>
    <dgm:cxn modelId="{E59E3C5C-89F0-4D59-A187-F69B52240AF4}" type="presOf" srcId="{F9ECA6B0-4B03-4463-8419-625D21B12865}" destId="{182F302F-2F3A-447D-9B48-A3864BE71CAD}" srcOrd="1" destOrd="0" presId="urn:microsoft.com/office/officeart/2005/8/layout/radial1"/>
    <dgm:cxn modelId="{FBDC50A2-6D68-40F3-B421-10C9187FD47A}" type="presOf" srcId="{9A180CB2-B70E-46AB-9F8F-7F5D9DFDBDE0}" destId="{D407811F-7369-483C-B56A-730779AFDDCA}" srcOrd="1" destOrd="0" presId="urn:microsoft.com/office/officeart/2005/8/layout/radial1"/>
    <dgm:cxn modelId="{F580464F-17E7-4D06-87F4-5A7876DE1474}" srcId="{62A30F0C-44F3-40DB-A9BB-05F0918AA498}" destId="{C95FBD9C-5718-48EE-9157-F4AE8D25D4DD}" srcOrd="0" destOrd="0" parTransId="{7B41CAED-603E-4B94-8E10-0C2F92564177}" sibTransId="{DC27E105-64B1-4292-9077-DD36792EF172}"/>
    <dgm:cxn modelId="{28F89C00-1FC6-410D-B1B3-74E97D00DC83}" srcId="{C95FBD9C-5718-48EE-9157-F4AE8D25D4DD}" destId="{8D25F67A-C4B6-427F-BC57-5058E5C1C5AA}" srcOrd="2" destOrd="0" parTransId="{9A180CB2-B70E-46AB-9F8F-7F5D9DFDBDE0}" sibTransId="{AF7701D5-6689-48DB-B99A-03943AA267D2}"/>
    <dgm:cxn modelId="{AA3A3F91-C1B1-4CB5-9878-A5102D5D88B1}" type="presOf" srcId="{9A180CB2-B70E-46AB-9F8F-7F5D9DFDBDE0}" destId="{F0DC5CA8-CA70-4BC0-9CC5-27F7938CE0EB}" srcOrd="0" destOrd="0" presId="urn:microsoft.com/office/officeart/2005/8/layout/radial1"/>
    <dgm:cxn modelId="{A7C73DC7-2FE7-4C81-8AB2-B32776680130}" type="presOf" srcId="{9664F29F-47BF-4892-B2E9-4720A8A106CF}" destId="{18EAB8E2-E024-4CA5-8B16-E1F2B5EE1C48}" srcOrd="1" destOrd="0" presId="urn:microsoft.com/office/officeart/2005/8/layout/radial1"/>
    <dgm:cxn modelId="{B4405461-E8E4-485C-8F53-C0E491BFB774}" type="presOf" srcId="{53B582C5-3963-457D-B888-90B118DBD48A}" destId="{C0A6BEA0-CC92-443C-93D4-7E52CF1251FF}" srcOrd="0" destOrd="0" presId="urn:microsoft.com/office/officeart/2005/8/layout/radial1"/>
    <dgm:cxn modelId="{A954C50B-D5B8-4CC8-9A81-AC06D53CDB79}" srcId="{C95FBD9C-5718-48EE-9157-F4AE8D25D4DD}" destId="{53B582C5-3963-457D-B888-90B118DBD48A}" srcOrd="1" destOrd="0" parTransId="{F9ECA6B0-4B03-4463-8419-625D21B12865}" sibTransId="{45831F44-7E12-4877-83A9-07BE654025AA}"/>
    <dgm:cxn modelId="{B9193501-0BB2-46EB-8DF0-27CE3844EF58}" type="presOf" srcId="{8D25F67A-C4B6-427F-BC57-5058E5C1C5AA}" destId="{65BA43AE-BA79-4068-80B2-53FE1B49B913}" srcOrd="0" destOrd="0" presId="urn:microsoft.com/office/officeart/2005/8/layout/radial1"/>
    <dgm:cxn modelId="{EA78CB13-0254-48A8-BE87-39AA9181A773}" srcId="{C95FBD9C-5718-48EE-9157-F4AE8D25D4DD}" destId="{298658AB-B080-42EB-A6C6-E17C59A10BAA}" srcOrd="0" destOrd="0" parTransId="{9664F29F-47BF-4892-B2E9-4720A8A106CF}" sibTransId="{CCBE88DB-E902-4DB7-B067-9A6AC0BF0455}"/>
    <dgm:cxn modelId="{4741A5D5-9A9B-484B-BF8B-6074F5CCBB1E}" type="presOf" srcId="{298658AB-B080-42EB-A6C6-E17C59A10BAA}" destId="{59424390-8C56-4D95-8991-3126323B505D}" srcOrd="0" destOrd="0" presId="urn:microsoft.com/office/officeart/2005/8/layout/radial1"/>
    <dgm:cxn modelId="{9717B297-58C0-4CC1-8009-2151E53957FA}" type="presOf" srcId="{F9ECA6B0-4B03-4463-8419-625D21B12865}" destId="{B8AD2A9D-4754-4B2C-926D-D8A8B23ADEEA}" srcOrd="0" destOrd="0" presId="urn:microsoft.com/office/officeart/2005/8/layout/radial1"/>
    <dgm:cxn modelId="{3305B265-AC7B-48B7-9802-E0BFA626607A}" type="presOf" srcId="{62A30F0C-44F3-40DB-A9BB-05F0918AA498}" destId="{51B08D6E-8747-4991-B234-996F3C168868}" srcOrd="0" destOrd="0" presId="urn:microsoft.com/office/officeart/2005/8/layout/radial1"/>
    <dgm:cxn modelId="{F3BE0D27-DC45-4266-AC30-7DFD7A8BFE44}" type="presParOf" srcId="{51B08D6E-8747-4991-B234-996F3C168868}" destId="{2FE322B9-5B28-4C04-8DD6-5F86FE4C5F35}" srcOrd="0" destOrd="0" presId="urn:microsoft.com/office/officeart/2005/8/layout/radial1"/>
    <dgm:cxn modelId="{48BE683F-EF95-47F2-8C18-C7B7C22D78AC}" type="presParOf" srcId="{51B08D6E-8747-4991-B234-996F3C168868}" destId="{902A8FB2-B9E9-435D-9E3D-A1826AC41681}" srcOrd="1" destOrd="0" presId="urn:microsoft.com/office/officeart/2005/8/layout/radial1"/>
    <dgm:cxn modelId="{CF41E043-C1FE-4775-ABF0-3C531DF3349D}" type="presParOf" srcId="{902A8FB2-B9E9-435D-9E3D-A1826AC41681}" destId="{18EAB8E2-E024-4CA5-8B16-E1F2B5EE1C48}" srcOrd="0" destOrd="0" presId="urn:microsoft.com/office/officeart/2005/8/layout/radial1"/>
    <dgm:cxn modelId="{9AB5DC56-E98D-42A1-A3D1-95E901D28781}" type="presParOf" srcId="{51B08D6E-8747-4991-B234-996F3C168868}" destId="{59424390-8C56-4D95-8991-3126323B505D}" srcOrd="2" destOrd="0" presId="urn:microsoft.com/office/officeart/2005/8/layout/radial1"/>
    <dgm:cxn modelId="{720C600F-B8FC-48A3-929F-3706FACF2FDA}" type="presParOf" srcId="{51B08D6E-8747-4991-B234-996F3C168868}" destId="{B8AD2A9D-4754-4B2C-926D-D8A8B23ADEEA}" srcOrd="3" destOrd="0" presId="urn:microsoft.com/office/officeart/2005/8/layout/radial1"/>
    <dgm:cxn modelId="{B7B41223-3598-4D5F-945A-A8F5BCC39E6B}" type="presParOf" srcId="{B8AD2A9D-4754-4B2C-926D-D8A8B23ADEEA}" destId="{182F302F-2F3A-447D-9B48-A3864BE71CAD}" srcOrd="0" destOrd="0" presId="urn:microsoft.com/office/officeart/2005/8/layout/radial1"/>
    <dgm:cxn modelId="{655355A5-FA9C-4140-BC18-95B27DCF8647}" type="presParOf" srcId="{51B08D6E-8747-4991-B234-996F3C168868}" destId="{C0A6BEA0-CC92-443C-93D4-7E52CF1251FF}" srcOrd="4" destOrd="0" presId="urn:microsoft.com/office/officeart/2005/8/layout/radial1"/>
    <dgm:cxn modelId="{E4951266-2DCD-4018-9216-6F0C1E55C2E8}" type="presParOf" srcId="{51B08D6E-8747-4991-B234-996F3C168868}" destId="{F0DC5CA8-CA70-4BC0-9CC5-27F7938CE0EB}" srcOrd="5" destOrd="0" presId="urn:microsoft.com/office/officeart/2005/8/layout/radial1"/>
    <dgm:cxn modelId="{5838C589-7816-4B65-9582-DC5CC5F0BD40}" type="presParOf" srcId="{F0DC5CA8-CA70-4BC0-9CC5-27F7938CE0EB}" destId="{D407811F-7369-483C-B56A-730779AFDDCA}" srcOrd="0" destOrd="0" presId="urn:microsoft.com/office/officeart/2005/8/layout/radial1"/>
    <dgm:cxn modelId="{B84C5D4F-8A24-416A-B02A-819F3BCFE02A}" type="presParOf" srcId="{51B08D6E-8747-4991-B234-996F3C168868}" destId="{65BA43AE-BA79-4068-80B2-53FE1B49B91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A6E95-38FE-4C38-90EF-27844986FDB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BA8D199C-CEB9-4EDB-BCE2-AF799005A219}">
      <dgm:prSet phldrT="[Texto]" custT="1"/>
      <dgm:spPr/>
      <dgm:t>
        <a:bodyPr/>
        <a:lstStyle/>
        <a:p>
          <a:r>
            <a:rPr lang="en-GB" sz="2000" b="1" dirty="0" err="1" smtClean="0"/>
            <a:t>Aumentos</a:t>
          </a:r>
          <a:r>
            <a:rPr lang="en-GB" sz="2000" b="1" dirty="0" smtClean="0"/>
            <a:t> de </a:t>
          </a:r>
          <a:r>
            <a:rPr lang="en-GB" sz="2000" b="1" dirty="0" err="1" smtClean="0"/>
            <a:t>Produção</a:t>
          </a:r>
          <a:endParaRPr lang="en-GB" sz="2000" b="1" dirty="0" smtClean="0"/>
        </a:p>
      </dgm:t>
    </dgm:pt>
    <dgm:pt modelId="{D8A451DF-511B-4C04-A3C6-51315852CBE8}" type="parTrans" cxnId="{AAC23529-51AF-4B24-B2E5-F9BB83B4D3FA}">
      <dgm:prSet/>
      <dgm:spPr/>
      <dgm:t>
        <a:bodyPr/>
        <a:lstStyle/>
        <a:p>
          <a:endParaRPr lang="en-GB"/>
        </a:p>
      </dgm:t>
    </dgm:pt>
    <dgm:pt modelId="{E740D730-6460-4182-969A-6CFE1458ED29}" type="sibTrans" cxnId="{AAC23529-51AF-4B24-B2E5-F9BB83B4D3FA}">
      <dgm:prSet/>
      <dgm:spPr/>
      <dgm:t>
        <a:bodyPr/>
        <a:lstStyle/>
        <a:p>
          <a:endParaRPr lang="en-GB"/>
        </a:p>
      </dgm:t>
    </dgm:pt>
    <dgm:pt modelId="{503F8DF5-37A9-4EE6-A18C-D8904754DDCE}">
      <dgm:prSet phldrT="[Texto]" custT="1"/>
      <dgm:spPr/>
      <dgm:t>
        <a:bodyPr/>
        <a:lstStyle/>
        <a:p>
          <a:pPr algn="ctr"/>
          <a:r>
            <a:rPr lang="en-GB" sz="2000" b="1" dirty="0" err="1" smtClean="0"/>
            <a:t>Redução</a:t>
          </a:r>
          <a:r>
            <a:rPr lang="en-GB" sz="2000" b="1" dirty="0" smtClean="0"/>
            <a:t> de </a:t>
          </a:r>
          <a:r>
            <a:rPr lang="en-GB" sz="2000" b="1" dirty="0" err="1" smtClean="0"/>
            <a:t>Uso</a:t>
          </a:r>
          <a:r>
            <a:rPr lang="en-GB" sz="2000" b="1" dirty="0" smtClean="0"/>
            <a:t> de </a:t>
          </a:r>
          <a:r>
            <a:rPr lang="en-GB" sz="2000" b="1" dirty="0" err="1" smtClean="0"/>
            <a:t>Herbicidas</a:t>
          </a:r>
          <a:r>
            <a:rPr lang="en-GB" sz="2000" b="1" dirty="0" smtClean="0"/>
            <a:t> e de </a:t>
          </a:r>
          <a:r>
            <a:rPr lang="en-GB" sz="2000" b="1" dirty="0" err="1" smtClean="0"/>
            <a:t>Pesticidas</a:t>
          </a:r>
          <a:endParaRPr lang="en-GB" sz="2000" b="1" dirty="0"/>
        </a:p>
      </dgm:t>
    </dgm:pt>
    <dgm:pt modelId="{350E4CF7-9E65-4F82-91CA-281465197E87}" type="parTrans" cxnId="{058AD4E4-D004-4A4B-BCAD-13F07671853F}">
      <dgm:prSet/>
      <dgm:spPr/>
      <dgm:t>
        <a:bodyPr/>
        <a:lstStyle/>
        <a:p>
          <a:endParaRPr lang="en-GB"/>
        </a:p>
      </dgm:t>
    </dgm:pt>
    <dgm:pt modelId="{28BCF30F-5356-45B3-927F-1C234F3A8025}" type="sibTrans" cxnId="{058AD4E4-D004-4A4B-BCAD-13F07671853F}">
      <dgm:prSet/>
      <dgm:spPr/>
      <dgm:t>
        <a:bodyPr/>
        <a:lstStyle/>
        <a:p>
          <a:endParaRPr lang="en-GB"/>
        </a:p>
      </dgm:t>
    </dgm:pt>
    <dgm:pt modelId="{95998DD3-8182-41F6-A0CC-40B27ED9A283}">
      <dgm:prSet phldrT="[Texto]" custT="1"/>
      <dgm:spPr/>
      <dgm:t>
        <a:bodyPr/>
        <a:lstStyle/>
        <a:p>
          <a:r>
            <a:rPr lang="en-GB" sz="2000" b="1" dirty="0" err="1" smtClean="0"/>
            <a:t>Novos</a:t>
          </a:r>
          <a:r>
            <a:rPr lang="en-GB" sz="2000" b="1" dirty="0" smtClean="0"/>
            <a:t> </a:t>
          </a:r>
          <a:r>
            <a:rPr lang="en-GB" sz="2000" b="1" dirty="0" err="1" smtClean="0"/>
            <a:t>Materiais</a:t>
          </a:r>
          <a:endParaRPr lang="en-GB" sz="2000" b="1" dirty="0"/>
        </a:p>
      </dgm:t>
    </dgm:pt>
    <dgm:pt modelId="{1581BA53-C897-4581-A158-97EE0A8BA32F}" type="parTrans" cxnId="{42AC4F96-BE6A-4FD7-9C45-2C5586F557EA}">
      <dgm:prSet/>
      <dgm:spPr/>
      <dgm:t>
        <a:bodyPr/>
        <a:lstStyle/>
        <a:p>
          <a:endParaRPr lang="en-GB"/>
        </a:p>
      </dgm:t>
    </dgm:pt>
    <dgm:pt modelId="{62319626-973C-492F-BD2A-86C3D7006BF5}" type="sibTrans" cxnId="{42AC4F96-BE6A-4FD7-9C45-2C5586F557EA}">
      <dgm:prSet/>
      <dgm:spPr/>
      <dgm:t>
        <a:bodyPr/>
        <a:lstStyle/>
        <a:p>
          <a:endParaRPr lang="en-GB"/>
        </a:p>
      </dgm:t>
    </dgm:pt>
    <dgm:pt modelId="{CC3D479F-0B41-488B-AC4D-CEC6AC2B49C3}" type="pres">
      <dgm:prSet presAssocID="{38AA6E95-38FE-4C38-90EF-27844986FDB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0792E28-3254-4161-B6F9-C7A04AAFAF09}" type="pres">
      <dgm:prSet presAssocID="{BA8D199C-CEB9-4EDB-BCE2-AF799005A219}" presName="Accent1" presStyleCnt="0"/>
      <dgm:spPr/>
    </dgm:pt>
    <dgm:pt modelId="{6759206A-9E30-48ED-A882-D2004D426251}" type="pres">
      <dgm:prSet presAssocID="{BA8D199C-CEB9-4EDB-BCE2-AF799005A219}" presName="Accent" presStyleLbl="node1" presStyleIdx="0" presStyleCnt="3"/>
      <dgm:spPr/>
    </dgm:pt>
    <dgm:pt modelId="{FA0663B3-B963-451D-A023-0B7A7D933373}" type="pres">
      <dgm:prSet presAssocID="{BA8D199C-CEB9-4EDB-BCE2-AF799005A219}" presName="Parent1" presStyleLbl="revTx" presStyleIdx="0" presStyleCnt="3" custScaleX="121000" custScaleY="121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2FDFF-96B4-4846-9637-2257AA6B31CD}" type="pres">
      <dgm:prSet presAssocID="{503F8DF5-37A9-4EE6-A18C-D8904754DDCE}" presName="Accent2" presStyleCnt="0"/>
      <dgm:spPr/>
    </dgm:pt>
    <dgm:pt modelId="{FB0672EA-12DC-4938-94FD-2B0072F3C39E}" type="pres">
      <dgm:prSet presAssocID="{503F8DF5-37A9-4EE6-A18C-D8904754DDCE}" presName="Accent" presStyleLbl="node1" presStyleIdx="1" presStyleCnt="3"/>
      <dgm:spPr/>
    </dgm:pt>
    <dgm:pt modelId="{13BF9CF2-7BAB-4FAD-BE76-BA03B99A0F2C}" type="pres">
      <dgm:prSet presAssocID="{503F8DF5-37A9-4EE6-A18C-D8904754DDCE}" presName="Parent2" presStyleLbl="revTx" presStyleIdx="1" presStyleCnt="3" custScaleX="114639" custScaleY="175917" custLinFactNeighborX="-2620" custLinFactNeighborY="-20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B03D32-DF1C-437C-81E2-8949A1166811}" type="pres">
      <dgm:prSet presAssocID="{95998DD3-8182-41F6-A0CC-40B27ED9A283}" presName="Accent3" presStyleCnt="0"/>
      <dgm:spPr/>
    </dgm:pt>
    <dgm:pt modelId="{FBE972F4-8B6C-4E1B-BD24-1C2F2E65275E}" type="pres">
      <dgm:prSet presAssocID="{95998DD3-8182-41F6-A0CC-40B27ED9A283}" presName="Accent" presStyleLbl="node1" presStyleIdx="2" presStyleCnt="3"/>
      <dgm:spPr/>
    </dgm:pt>
    <dgm:pt modelId="{C4EFFC46-DCD4-4312-8753-D59E420A391D}" type="pres">
      <dgm:prSet presAssocID="{95998DD3-8182-41F6-A0CC-40B27ED9A28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8F5D8B-E9A3-495C-B031-0BDD0CA512C3}" type="presOf" srcId="{95998DD3-8182-41F6-A0CC-40B27ED9A283}" destId="{C4EFFC46-DCD4-4312-8753-D59E420A391D}" srcOrd="0" destOrd="0" presId="urn:microsoft.com/office/officeart/2009/layout/CircleArrowProcess"/>
    <dgm:cxn modelId="{058AD4E4-D004-4A4B-BCAD-13F07671853F}" srcId="{38AA6E95-38FE-4C38-90EF-27844986FDBB}" destId="{503F8DF5-37A9-4EE6-A18C-D8904754DDCE}" srcOrd="1" destOrd="0" parTransId="{350E4CF7-9E65-4F82-91CA-281465197E87}" sibTransId="{28BCF30F-5356-45B3-927F-1C234F3A8025}"/>
    <dgm:cxn modelId="{38C3C09A-3D04-4EE6-BEA2-A4ED4AAEE651}" type="presOf" srcId="{BA8D199C-CEB9-4EDB-BCE2-AF799005A219}" destId="{FA0663B3-B963-451D-A023-0B7A7D933373}" srcOrd="0" destOrd="0" presId="urn:microsoft.com/office/officeart/2009/layout/CircleArrowProcess"/>
    <dgm:cxn modelId="{42AC4F96-BE6A-4FD7-9C45-2C5586F557EA}" srcId="{38AA6E95-38FE-4C38-90EF-27844986FDBB}" destId="{95998DD3-8182-41F6-A0CC-40B27ED9A283}" srcOrd="2" destOrd="0" parTransId="{1581BA53-C897-4581-A158-97EE0A8BA32F}" sibTransId="{62319626-973C-492F-BD2A-86C3D7006BF5}"/>
    <dgm:cxn modelId="{D7ED2B9D-7211-496C-9D10-535ABBB6C256}" type="presOf" srcId="{38AA6E95-38FE-4C38-90EF-27844986FDBB}" destId="{CC3D479F-0B41-488B-AC4D-CEC6AC2B49C3}" srcOrd="0" destOrd="0" presId="urn:microsoft.com/office/officeart/2009/layout/CircleArrowProcess"/>
    <dgm:cxn modelId="{E2D7ADD0-7A90-4163-AD0B-B3916EA59914}" type="presOf" srcId="{503F8DF5-37A9-4EE6-A18C-D8904754DDCE}" destId="{13BF9CF2-7BAB-4FAD-BE76-BA03B99A0F2C}" srcOrd="0" destOrd="0" presId="urn:microsoft.com/office/officeart/2009/layout/CircleArrowProcess"/>
    <dgm:cxn modelId="{AAC23529-51AF-4B24-B2E5-F9BB83B4D3FA}" srcId="{38AA6E95-38FE-4C38-90EF-27844986FDBB}" destId="{BA8D199C-CEB9-4EDB-BCE2-AF799005A219}" srcOrd="0" destOrd="0" parTransId="{D8A451DF-511B-4C04-A3C6-51315852CBE8}" sibTransId="{E740D730-6460-4182-969A-6CFE1458ED29}"/>
    <dgm:cxn modelId="{7E02CE60-FDD3-4D92-AF87-59DB99D21ACD}" type="presParOf" srcId="{CC3D479F-0B41-488B-AC4D-CEC6AC2B49C3}" destId="{D0792E28-3254-4161-B6F9-C7A04AAFAF09}" srcOrd="0" destOrd="0" presId="urn:microsoft.com/office/officeart/2009/layout/CircleArrowProcess"/>
    <dgm:cxn modelId="{B1F2259E-45CC-4766-8281-25454CE14E09}" type="presParOf" srcId="{D0792E28-3254-4161-B6F9-C7A04AAFAF09}" destId="{6759206A-9E30-48ED-A882-D2004D426251}" srcOrd="0" destOrd="0" presId="urn:microsoft.com/office/officeart/2009/layout/CircleArrowProcess"/>
    <dgm:cxn modelId="{FDFB7184-AE4F-4433-B2D7-F35A0AD1A5E3}" type="presParOf" srcId="{CC3D479F-0B41-488B-AC4D-CEC6AC2B49C3}" destId="{FA0663B3-B963-451D-A023-0B7A7D933373}" srcOrd="1" destOrd="0" presId="urn:microsoft.com/office/officeart/2009/layout/CircleArrowProcess"/>
    <dgm:cxn modelId="{A00EF985-4540-403C-967F-96C4833E27A0}" type="presParOf" srcId="{CC3D479F-0B41-488B-AC4D-CEC6AC2B49C3}" destId="{9F22FDFF-96B4-4846-9637-2257AA6B31CD}" srcOrd="2" destOrd="0" presId="urn:microsoft.com/office/officeart/2009/layout/CircleArrowProcess"/>
    <dgm:cxn modelId="{1F94DC3B-658A-446B-9B2D-5CB0EB3F3127}" type="presParOf" srcId="{9F22FDFF-96B4-4846-9637-2257AA6B31CD}" destId="{FB0672EA-12DC-4938-94FD-2B0072F3C39E}" srcOrd="0" destOrd="0" presId="urn:microsoft.com/office/officeart/2009/layout/CircleArrowProcess"/>
    <dgm:cxn modelId="{98FA12DC-441B-4CED-8ABC-5A0595FB50B5}" type="presParOf" srcId="{CC3D479F-0B41-488B-AC4D-CEC6AC2B49C3}" destId="{13BF9CF2-7BAB-4FAD-BE76-BA03B99A0F2C}" srcOrd="3" destOrd="0" presId="urn:microsoft.com/office/officeart/2009/layout/CircleArrowProcess"/>
    <dgm:cxn modelId="{9AD4A5BF-11F5-41A7-B18B-A003868D1F80}" type="presParOf" srcId="{CC3D479F-0B41-488B-AC4D-CEC6AC2B49C3}" destId="{AAB03D32-DF1C-437C-81E2-8949A1166811}" srcOrd="4" destOrd="0" presId="urn:microsoft.com/office/officeart/2009/layout/CircleArrowProcess"/>
    <dgm:cxn modelId="{B9CCC7BB-D66E-4936-BA8B-51322AE2C2ED}" type="presParOf" srcId="{AAB03D32-DF1C-437C-81E2-8949A1166811}" destId="{FBE972F4-8B6C-4E1B-BD24-1C2F2E65275E}" srcOrd="0" destOrd="0" presId="urn:microsoft.com/office/officeart/2009/layout/CircleArrowProcess"/>
    <dgm:cxn modelId="{C15E0AAA-8680-451B-8117-1BAC5D87B246}" type="presParOf" srcId="{CC3D479F-0B41-488B-AC4D-CEC6AC2B49C3}" destId="{C4EFFC46-DCD4-4312-8753-D59E420A391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30F0C-44F3-40DB-A9BB-05F0918AA498}" type="doc">
      <dgm:prSet loTypeId="urn:microsoft.com/office/officeart/2005/8/layout/radial1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98658AB-B080-42EB-A6C6-E17C59A10BAA}">
      <dgm:prSet phldrT="[Texto]" custT="1"/>
      <dgm:spPr/>
      <dgm:t>
        <a:bodyPr/>
        <a:lstStyle/>
        <a:p>
          <a:r>
            <a:rPr lang="en-GB" sz="2000" b="1" dirty="0" err="1" smtClean="0">
              <a:solidFill>
                <a:schemeClr val="tx1"/>
              </a:solidFill>
            </a:rPr>
            <a:t>Segurança</a:t>
          </a:r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alimentar</a:t>
          </a:r>
          <a:r>
            <a:rPr lang="en-GB" sz="2000" b="1" dirty="0" smtClean="0">
              <a:solidFill>
                <a:schemeClr val="tx1"/>
              </a:solidFill>
            </a:rPr>
            <a:t> e </a:t>
          </a:r>
          <a:r>
            <a:rPr lang="en-GB" sz="2000" b="1" dirty="0" err="1" smtClean="0">
              <a:solidFill>
                <a:schemeClr val="tx1"/>
              </a:solidFill>
            </a:rPr>
            <a:t>nutrição</a:t>
          </a:r>
          <a:endParaRPr lang="en-GB" sz="2000" b="1" dirty="0">
            <a:solidFill>
              <a:schemeClr val="tx1"/>
            </a:solidFill>
          </a:endParaRPr>
        </a:p>
      </dgm:t>
    </dgm:pt>
    <dgm:pt modelId="{9664F29F-47BF-4892-B2E9-4720A8A106CF}" type="parTrans" cxnId="{EA78CB13-0254-48A8-BE87-39AA9181A773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CBE88DB-E902-4DB7-B067-9A6AC0BF0455}" type="sibTrans" cxnId="{EA78CB13-0254-48A8-BE87-39AA9181A773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3B582C5-3963-457D-B888-90B118DBD48A}">
      <dgm:prSet phldrT="[Texto]" custT="1"/>
      <dgm:spPr/>
      <dgm:t>
        <a:bodyPr/>
        <a:lstStyle/>
        <a:p>
          <a:pPr marL="0" indent="0"/>
          <a:r>
            <a:rPr lang="en-GB" sz="2000" b="1" dirty="0" err="1" smtClean="0">
              <a:solidFill>
                <a:schemeClr val="tx1"/>
              </a:solidFill>
            </a:rPr>
            <a:t>Sustentabili-dade</a:t>
          </a:r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ambiental</a:t>
          </a:r>
          <a:endParaRPr lang="en-GB" sz="2000" b="1" dirty="0">
            <a:solidFill>
              <a:schemeClr val="tx1"/>
            </a:solidFill>
          </a:endParaRPr>
        </a:p>
      </dgm:t>
    </dgm:pt>
    <dgm:pt modelId="{F9ECA6B0-4B03-4463-8419-625D21B12865}" type="parTrans" cxnId="{A954C50B-D5B8-4CC8-9A81-AC06D53CDB79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45831F44-7E12-4877-83A9-07BE654025AA}" type="sibTrans" cxnId="{A954C50B-D5B8-4CC8-9A81-AC06D53CDB7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8D25F67A-C4B6-427F-BC57-5058E5C1C5AA}">
      <dgm:prSet phldrT="[Texto]" custT="1"/>
      <dgm:spPr/>
      <dgm:t>
        <a:bodyPr/>
        <a:lstStyle/>
        <a:p>
          <a:r>
            <a:rPr lang="en-GB" sz="2000" b="1" dirty="0" err="1" smtClean="0">
              <a:solidFill>
                <a:schemeClr val="tx1"/>
              </a:solidFill>
            </a:rPr>
            <a:t>Novos</a:t>
          </a:r>
          <a:r>
            <a:rPr lang="en-GB" sz="2000" b="1" dirty="0" smtClean="0">
              <a:solidFill>
                <a:schemeClr val="tx1"/>
              </a:solidFill>
            </a:rPr>
            <a:t> </a:t>
          </a:r>
          <a:r>
            <a:rPr lang="en-GB" sz="2000" b="1" dirty="0" err="1" smtClean="0">
              <a:solidFill>
                <a:schemeClr val="tx1"/>
              </a:solidFill>
            </a:rPr>
            <a:t>biomateriais</a:t>
          </a:r>
          <a:endParaRPr lang="en-GB" sz="2000" b="1" dirty="0">
            <a:solidFill>
              <a:schemeClr val="tx1"/>
            </a:solidFill>
          </a:endParaRPr>
        </a:p>
      </dgm:t>
    </dgm:pt>
    <dgm:pt modelId="{9A180CB2-B70E-46AB-9F8F-7F5D9DFDBDE0}" type="parTrans" cxnId="{28F89C00-1FC6-410D-B1B3-74E97D00DC83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F7701D5-6689-48DB-B99A-03943AA267D2}" type="sibTrans" cxnId="{28F89C00-1FC6-410D-B1B3-74E97D00DC83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95FBD9C-5718-48EE-9157-F4AE8D25D4D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2000" b="1" dirty="0" err="1" smtClean="0">
              <a:solidFill>
                <a:schemeClr val="bg1"/>
              </a:solidFill>
            </a:rPr>
            <a:t>Biotecnologia</a:t>
          </a:r>
          <a:r>
            <a:rPr lang="en-GB" sz="2000" b="1" dirty="0" smtClean="0">
              <a:solidFill>
                <a:schemeClr val="bg1"/>
              </a:solidFill>
            </a:rPr>
            <a:t> Vegetal</a:t>
          </a:r>
          <a:endParaRPr lang="en-GB" sz="1400" b="1" dirty="0" smtClean="0">
            <a:solidFill>
              <a:schemeClr val="bg1"/>
            </a:solidFill>
          </a:endParaRPr>
        </a:p>
        <a:p>
          <a:endParaRPr lang="en-GB" sz="1400" b="1" dirty="0">
            <a:solidFill>
              <a:schemeClr val="bg1"/>
            </a:solidFill>
          </a:endParaRPr>
        </a:p>
      </dgm:t>
    </dgm:pt>
    <dgm:pt modelId="{DC27E105-64B1-4292-9077-DD36792EF172}" type="sibTrans" cxnId="{F580464F-17E7-4D06-87F4-5A7876DE1474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B41CAED-603E-4B94-8E10-0C2F92564177}" type="parTrans" cxnId="{F580464F-17E7-4D06-87F4-5A7876DE1474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1B08D6E-8747-4991-B234-996F3C168868}" type="pres">
      <dgm:prSet presAssocID="{62A30F0C-44F3-40DB-A9BB-05F0918AA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E322B9-5B28-4C04-8DD6-5F86FE4C5F35}" type="pres">
      <dgm:prSet presAssocID="{C95FBD9C-5718-48EE-9157-F4AE8D25D4DD}" presName="centerShape" presStyleLbl="node0" presStyleIdx="0" presStyleCnt="1" custScaleX="151997" custScaleY="152733" custLinFactNeighborY="-4453"/>
      <dgm:spPr/>
      <dgm:t>
        <a:bodyPr/>
        <a:lstStyle/>
        <a:p>
          <a:endParaRPr lang="en-GB"/>
        </a:p>
      </dgm:t>
    </dgm:pt>
    <dgm:pt modelId="{902A8FB2-B9E9-435D-9E3D-A1826AC41681}" type="pres">
      <dgm:prSet presAssocID="{9664F29F-47BF-4892-B2E9-4720A8A106CF}" presName="Name9" presStyleLbl="parChTrans1D2" presStyleIdx="0" presStyleCnt="3"/>
      <dgm:spPr/>
      <dgm:t>
        <a:bodyPr/>
        <a:lstStyle/>
        <a:p>
          <a:endParaRPr lang="en-GB"/>
        </a:p>
      </dgm:t>
    </dgm:pt>
    <dgm:pt modelId="{18EAB8E2-E024-4CA5-8B16-E1F2B5EE1C48}" type="pres">
      <dgm:prSet presAssocID="{9664F29F-47BF-4892-B2E9-4720A8A106CF}" presName="connTx" presStyleLbl="parChTrans1D2" presStyleIdx="0" presStyleCnt="3"/>
      <dgm:spPr/>
      <dgm:t>
        <a:bodyPr/>
        <a:lstStyle/>
        <a:p>
          <a:endParaRPr lang="en-GB"/>
        </a:p>
      </dgm:t>
    </dgm:pt>
    <dgm:pt modelId="{59424390-8C56-4D95-8991-3126323B505D}" type="pres">
      <dgm:prSet presAssocID="{298658AB-B080-42EB-A6C6-E17C59A10BAA}" presName="node" presStyleLbl="node1" presStyleIdx="0" presStyleCnt="3" custScaleX="133100" custScaleY="133100" custRadScaleRad="828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D2A9D-4754-4B2C-926D-D8A8B23ADEEA}" type="pres">
      <dgm:prSet presAssocID="{F9ECA6B0-4B03-4463-8419-625D21B12865}" presName="Name9" presStyleLbl="parChTrans1D2" presStyleIdx="1" presStyleCnt="3"/>
      <dgm:spPr/>
      <dgm:t>
        <a:bodyPr/>
        <a:lstStyle/>
        <a:p>
          <a:endParaRPr lang="en-GB"/>
        </a:p>
      </dgm:t>
    </dgm:pt>
    <dgm:pt modelId="{182F302F-2F3A-447D-9B48-A3864BE71CAD}" type="pres">
      <dgm:prSet presAssocID="{F9ECA6B0-4B03-4463-8419-625D21B12865}" presName="connTx" presStyleLbl="parChTrans1D2" presStyleIdx="1" presStyleCnt="3"/>
      <dgm:spPr/>
      <dgm:t>
        <a:bodyPr/>
        <a:lstStyle/>
        <a:p>
          <a:endParaRPr lang="en-GB"/>
        </a:p>
      </dgm:t>
    </dgm:pt>
    <dgm:pt modelId="{C0A6BEA0-CC92-443C-93D4-7E52CF1251FF}" type="pres">
      <dgm:prSet presAssocID="{53B582C5-3963-457D-B888-90B118DBD48A}" presName="node" presStyleLbl="node1" presStyleIdx="1" presStyleCnt="3" custScaleX="135730" custScaleY="133100" custRadScaleRad="80416" custRadScaleInc="-84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DC5CA8-CA70-4BC0-9CC5-27F7938CE0EB}" type="pres">
      <dgm:prSet presAssocID="{9A180CB2-B70E-46AB-9F8F-7F5D9DFDBDE0}" presName="Name9" presStyleLbl="parChTrans1D2" presStyleIdx="2" presStyleCnt="3"/>
      <dgm:spPr/>
      <dgm:t>
        <a:bodyPr/>
        <a:lstStyle/>
        <a:p>
          <a:endParaRPr lang="en-GB"/>
        </a:p>
      </dgm:t>
    </dgm:pt>
    <dgm:pt modelId="{D407811F-7369-483C-B56A-730779AFDDCA}" type="pres">
      <dgm:prSet presAssocID="{9A180CB2-B70E-46AB-9F8F-7F5D9DFDBDE0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5BA43AE-BA79-4068-80B2-53FE1B49B913}" type="pres">
      <dgm:prSet presAssocID="{8D25F67A-C4B6-427F-BC57-5058E5C1C5AA}" presName="node" presStyleLbl="node1" presStyleIdx="2" presStyleCnt="3" custScaleX="133100" custScaleY="133100" custRadScaleRad="81130" custRadScaleInc="8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A2D82A-0F24-4257-9EB0-D206F842159D}" type="presOf" srcId="{9A180CB2-B70E-46AB-9F8F-7F5D9DFDBDE0}" destId="{D407811F-7369-483C-B56A-730779AFDDCA}" srcOrd="1" destOrd="0" presId="urn:microsoft.com/office/officeart/2005/8/layout/radial1"/>
    <dgm:cxn modelId="{CBF673BC-B749-4FA5-8C66-42C82D9D83E1}" type="presOf" srcId="{53B582C5-3963-457D-B888-90B118DBD48A}" destId="{C0A6BEA0-CC92-443C-93D4-7E52CF1251FF}" srcOrd="0" destOrd="0" presId="urn:microsoft.com/office/officeart/2005/8/layout/radial1"/>
    <dgm:cxn modelId="{CCEB4C24-328A-4E78-8A2F-2CBB310F5B7E}" type="presOf" srcId="{9664F29F-47BF-4892-B2E9-4720A8A106CF}" destId="{902A8FB2-B9E9-435D-9E3D-A1826AC41681}" srcOrd="0" destOrd="0" presId="urn:microsoft.com/office/officeart/2005/8/layout/radial1"/>
    <dgm:cxn modelId="{7415DA59-4C29-4657-951F-58520E65B6E1}" type="presOf" srcId="{8D25F67A-C4B6-427F-BC57-5058E5C1C5AA}" destId="{65BA43AE-BA79-4068-80B2-53FE1B49B913}" srcOrd="0" destOrd="0" presId="urn:microsoft.com/office/officeart/2005/8/layout/radial1"/>
    <dgm:cxn modelId="{92D45BD9-B419-46C9-B2AA-BD750E60E74D}" type="presOf" srcId="{F9ECA6B0-4B03-4463-8419-625D21B12865}" destId="{B8AD2A9D-4754-4B2C-926D-D8A8B23ADEEA}" srcOrd="0" destOrd="0" presId="urn:microsoft.com/office/officeart/2005/8/layout/radial1"/>
    <dgm:cxn modelId="{4E537CA9-465E-4DAB-A27F-2B9EF941B434}" type="presOf" srcId="{9A180CB2-B70E-46AB-9F8F-7F5D9DFDBDE0}" destId="{F0DC5CA8-CA70-4BC0-9CC5-27F7938CE0EB}" srcOrd="0" destOrd="0" presId="urn:microsoft.com/office/officeart/2005/8/layout/radial1"/>
    <dgm:cxn modelId="{28F89C00-1FC6-410D-B1B3-74E97D00DC83}" srcId="{C95FBD9C-5718-48EE-9157-F4AE8D25D4DD}" destId="{8D25F67A-C4B6-427F-BC57-5058E5C1C5AA}" srcOrd="2" destOrd="0" parTransId="{9A180CB2-B70E-46AB-9F8F-7F5D9DFDBDE0}" sibTransId="{AF7701D5-6689-48DB-B99A-03943AA267D2}"/>
    <dgm:cxn modelId="{AAD53F31-557F-496E-9543-60A52F73F8C6}" type="presOf" srcId="{9664F29F-47BF-4892-B2E9-4720A8A106CF}" destId="{18EAB8E2-E024-4CA5-8B16-E1F2B5EE1C48}" srcOrd="1" destOrd="0" presId="urn:microsoft.com/office/officeart/2005/8/layout/radial1"/>
    <dgm:cxn modelId="{A05CC420-2249-479B-982E-5FBC0BF46717}" type="presOf" srcId="{62A30F0C-44F3-40DB-A9BB-05F0918AA498}" destId="{51B08D6E-8747-4991-B234-996F3C168868}" srcOrd="0" destOrd="0" presId="urn:microsoft.com/office/officeart/2005/8/layout/radial1"/>
    <dgm:cxn modelId="{BCDACA98-E5B9-47ED-8D26-5F6249B704A3}" type="presOf" srcId="{298658AB-B080-42EB-A6C6-E17C59A10BAA}" destId="{59424390-8C56-4D95-8991-3126323B505D}" srcOrd="0" destOrd="0" presId="urn:microsoft.com/office/officeart/2005/8/layout/radial1"/>
    <dgm:cxn modelId="{A954C50B-D5B8-4CC8-9A81-AC06D53CDB79}" srcId="{C95FBD9C-5718-48EE-9157-F4AE8D25D4DD}" destId="{53B582C5-3963-457D-B888-90B118DBD48A}" srcOrd="1" destOrd="0" parTransId="{F9ECA6B0-4B03-4463-8419-625D21B12865}" sibTransId="{45831F44-7E12-4877-83A9-07BE654025AA}"/>
    <dgm:cxn modelId="{EA78CB13-0254-48A8-BE87-39AA9181A773}" srcId="{C95FBD9C-5718-48EE-9157-F4AE8D25D4DD}" destId="{298658AB-B080-42EB-A6C6-E17C59A10BAA}" srcOrd="0" destOrd="0" parTransId="{9664F29F-47BF-4892-B2E9-4720A8A106CF}" sibTransId="{CCBE88DB-E902-4DB7-B067-9A6AC0BF0455}"/>
    <dgm:cxn modelId="{DC7D4999-B61C-4552-85E3-7515A0ADB9B2}" type="presOf" srcId="{F9ECA6B0-4B03-4463-8419-625D21B12865}" destId="{182F302F-2F3A-447D-9B48-A3864BE71CAD}" srcOrd="1" destOrd="0" presId="urn:microsoft.com/office/officeart/2005/8/layout/radial1"/>
    <dgm:cxn modelId="{856CFAB4-9A63-4ACE-992D-66B1DDA5DD9A}" type="presOf" srcId="{C95FBD9C-5718-48EE-9157-F4AE8D25D4DD}" destId="{2FE322B9-5B28-4C04-8DD6-5F86FE4C5F35}" srcOrd="0" destOrd="0" presId="urn:microsoft.com/office/officeart/2005/8/layout/radial1"/>
    <dgm:cxn modelId="{F580464F-17E7-4D06-87F4-5A7876DE1474}" srcId="{62A30F0C-44F3-40DB-A9BB-05F0918AA498}" destId="{C95FBD9C-5718-48EE-9157-F4AE8D25D4DD}" srcOrd="0" destOrd="0" parTransId="{7B41CAED-603E-4B94-8E10-0C2F92564177}" sibTransId="{DC27E105-64B1-4292-9077-DD36792EF172}"/>
    <dgm:cxn modelId="{EBE0AD42-C990-4982-A559-318DBEA70969}" type="presParOf" srcId="{51B08D6E-8747-4991-B234-996F3C168868}" destId="{2FE322B9-5B28-4C04-8DD6-5F86FE4C5F35}" srcOrd="0" destOrd="0" presId="urn:microsoft.com/office/officeart/2005/8/layout/radial1"/>
    <dgm:cxn modelId="{5BE7EA5D-CD82-4A58-9484-C4D63837D1AE}" type="presParOf" srcId="{51B08D6E-8747-4991-B234-996F3C168868}" destId="{902A8FB2-B9E9-435D-9E3D-A1826AC41681}" srcOrd="1" destOrd="0" presId="urn:microsoft.com/office/officeart/2005/8/layout/radial1"/>
    <dgm:cxn modelId="{4853E6CC-BCC0-4D53-BDDD-B0D2F2313770}" type="presParOf" srcId="{902A8FB2-B9E9-435D-9E3D-A1826AC41681}" destId="{18EAB8E2-E024-4CA5-8B16-E1F2B5EE1C48}" srcOrd="0" destOrd="0" presId="urn:microsoft.com/office/officeart/2005/8/layout/radial1"/>
    <dgm:cxn modelId="{6626F2DF-F4C7-4A93-996B-661CF73483C6}" type="presParOf" srcId="{51B08D6E-8747-4991-B234-996F3C168868}" destId="{59424390-8C56-4D95-8991-3126323B505D}" srcOrd="2" destOrd="0" presId="urn:microsoft.com/office/officeart/2005/8/layout/radial1"/>
    <dgm:cxn modelId="{5BA48016-AEDC-4E6D-988B-9FC9247CF69B}" type="presParOf" srcId="{51B08D6E-8747-4991-B234-996F3C168868}" destId="{B8AD2A9D-4754-4B2C-926D-D8A8B23ADEEA}" srcOrd="3" destOrd="0" presId="urn:microsoft.com/office/officeart/2005/8/layout/radial1"/>
    <dgm:cxn modelId="{4B162518-14A8-4A7B-8F4B-9E5430B5C98A}" type="presParOf" srcId="{B8AD2A9D-4754-4B2C-926D-D8A8B23ADEEA}" destId="{182F302F-2F3A-447D-9B48-A3864BE71CAD}" srcOrd="0" destOrd="0" presId="urn:microsoft.com/office/officeart/2005/8/layout/radial1"/>
    <dgm:cxn modelId="{E77165B8-5308-462A-87B9-751F36A5C8EA}" type="presParOf" srcId="{51B08D6E-8747-4991-B234-996F3C168868}" destId="{C0A6BEA0-CC92-443C-93D4-7E52CF1251FF}" srcOrd="4" destOrd="0" presId="urn:microsoft.com/office/officeart/2005/8/layout/radial1"/>
    <dgm:cxn modelId="{24236A00-04EB-41B2-960B-889ACE130FE1}" type="presParOf" srcId="{51B08D6E-8747-4991-B234-996F3C168868}" destId="{F0DC5CA8-CA70-4BC0-9CC5-27F7938CE0EB}" srcOrd="5" destOrd="0" presId="urn:microsoft.com/office/officeart/2005/8/layout/radial1"/>
    <dgm:cxn modelId="{ECC275ED-0E18-45EF-9F26-0AC2912820EF}" type="presParOf" srcId="{F0DC5CA8-CA70-4BC0-9CC5-27F7938CE0EB}" destId="{D407811F-7369-483C-B56A-730779AFDDCA}" srcOrd="0" destOrd="0" presId="urn:microsoft.com/office/officeart/2005/8/layout/radial1"/>
    <dgm:cxn modelId="{7A6CD741-CF25-420C-A74E-0AA4CCE9ACF4}" type="presParOf" srcId="{51B08D6E-8747-4991-B234-996F3C168868}" destId="{65BA43AE-BA79-4068-80B2-53FE1B49B91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“</a:t>
            </a:r>
            <a:r>
              <a:rPr lang="en-GB" baseline="0" dirty="0" err="1" smtClean="0"/>
              <a:t>Biotecnologia</a:t>
            </a:r>
            <a:r>
              <a:rPr lang="en-GB" baseline="0" dirty="0" smtClean="0"/>
              <a:t> vegetal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século</a:t>
            </a:r>
            <a:r>
              <a:rPr lang="en-GB" baseline="0" dirty="0" smtClean="0"/>
              <a:t> XXI – um </a:t>
            </a:r>
            <a:r>
              <a:rPr lang="en-GB" baseline="0" dirty="0" err="1" smtClean="0"/>
              <a:t>dever</a:t>
            </a:r>
            <a:r>
              <a:rPr lang="en-GB" baseline="0" dirty="0" smtClean="0"/>
              <a:t> socio-</a:t>
            </a:r>
            <a:r>
              <a:rPr lang="en-GB" baseline="0" smtClean="0"/>
              <a:t>económico”</a:t>
            </a:r>
            <a:endParaRPr lang="en-GB" baseline="0" dirty="0" smtClean="0"/>
          </a:p>
          <a:p>
            <a:r>
              <a:rPr lang="en-GB" baseline="0" dirty="0" smtClean="0"/>
              <a:t>(15-04-2016)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88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síntese</a:t>
            </a:r>
            <a:r>
              <a:rPr lang="en-GB" dirty="0" smtClean="0"/>
              <a:t>, a </a:t>
            </a:r>
            <a:r>
              <a:rPr lang="en-GB" dirty="0" err="1" smtClean="0"/>
              <a:t>biotecnologia</a:t>
            </a:r>
            <a:r>
              <a:rPr lang="en-GB" dirty="0" smtClean="0"/>
              <a:t> vegetal </a:t>
            </a:r>
            <a:r>
              <a:rPr lang="en-GB" dirty="0" err="1" smtClean="0"/>
              <a:t>está</a:t>
            </a:r>
            <a:r>
              <a:rPr lang="en-GB" baseline="0" dirty="0" smtClean="0"/>
              <a:t> com a </a:t>
            </a:r>
            <a:r>
              <a:rPr lang="en-GB" baseline="0" dirty="0" err="1" smtClean="0"/>
              <a:t>Humanidade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tempo do que a </a:t>
            </a:r>
            <a:r>
              <a:rPr lang="en-GB" baseline="0" dirty="0" err="1" smtClean="0"/>
              <a:t>maioria</a:t>
            </a:r>
            <a:r>
              <a:rPr lang="en-GB" baseline="0" dirty="0" smtClean="0"/>
              <a:t> das </a:t>
            </a:r>
            <a:r>
              <a:rPr lang="en-GB" baseline="0" dirty="0" err="1" smtClean="0"/>
              <a:t>pessoas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pensa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Inicialmente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foi</a:t>
            </a:r>
            <a:r>
              <a:rPr lang="en-GB" baseline="0" dirty="0" smtClean="0"/>
              <a:t>, “</a:t>
            </a:r>
            <a:r>
              <a:rPr lang="en-GB" baseline="0" dirty="0" err="1" smtClean="0"/>
              <a:t>simplesmente</a:t>
            </a:r>
            <a:r>
              <a:rPr lang="en-GB" baseline="0" dirty="0" smtClean="0"/>
              <a:t>”, a </a:t>
            </a:r>
            <a:r>
              <a:rPr lang="en-GB" baseline="0" dirty="0" err="1" smtClean="0"/>
              <a:t>domesticação</a:t>
            </a:r>
            <a:r>
              <a:rPr lang="en-GB" baseline="0" dirty="0" smtClean="0"/>
              <a:t> das </a:t>
            </a:r>
            <a:r>
              <a:rPr lang="en-GB" dirty="0" err="1" smtClean="0"/>
              <a:t>plantas</a:t>
            </a:r>
            <a:r>
              <a:rPr lang="en-GB" dirty="0" smtClean="0"/>
              <a:t> </a:t>
            </a:r>
            <a:r>
              <a:rPr lang="en-GB" dirty="0" err="1" smtClean="0"/>
              <a:t>nativas</a:t>
            </a:r>
            <a:r>
              <a:rPr lang="en-GB" dirty="0" smtClean="0"/>
              <a:t>, com </a:t>
            </a:r>
            <a:r>
              <a:rPr lang="en-GB" dirty="0" err="1" smtClean="0"/>
              <a:t>intuitos</a:t>
            </a:r>
            <a:r>
              <a:rPr lang="en-GB" dirty="0" smtClean="0"/>
              <a:t> </a:t>
            </a:r>
            <a:r>
              <a:rPr lang="en-GB" dirty="0" err="1" smtClean="0"/>
              <a:t>alimentares</a:t>
            </a:r>
            <a:r>
              <a:rPr lang="en-GB" dirty="0" smtClean="0"/>
              <a:t> 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isto</a:t>
            </a:r>
            <a:r>
              <a:rPr lang="en-GB" baseline="0" dirty="0" smtClean="0"/>
              <a:t> é, “</a:t>
            </a:r>
            <a:r>
              <a:rPr lang="en-GB" baseline="0" dirty="0" err="1" smtClean="0"/>
              <a:t>Agricultura</a:t>
            </a:r>
            <a:r>
              <a:rPr lang="en-GB" baseline="0" dirty="0" smtClean="0"/>
              <a:t>”),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propagação</a:t>
            </a:r>
            <a:r>
              <a:rPr lang="en-GB" baseline="0" dirty="0" smtClean="0"/>
              <a:t> clonal de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meio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estacas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enxertia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Hoje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biotecnologia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evolui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tremendamente</a:t>
            </a:r>
            <a:r>
              <a:rPr lang="en-GB" baseline="0" dirty="0" smtClean="0"/>
              <a:t> e é </a:t>
            </a:r>
            <a:r>
              <a:rPr lang="en-GB" baseline="0" dirty="0" err="1" smtClean="0"/>
              <a:t>muito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poderosa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controlável</a:t>
            </a:r>
            <a:r>
              <a:rPr lang="en-GB" baseline="0" dirty="0" smtClean="0"/>
              <a:t>. A </a:t>
            </a:r>
            <a:r>
              <a:rPr lang="en-GB" baseline="0" dirty="0" err="1" smtClean="0"/>
              <a:t>biotecnologia</a:t>
            </a:r>
            <a:r>
              <a:rPr lang="en-GB" baseline="0" dirty="0" smtClean="0"/>
              <a:t> vegetal </a:t>
            </a:r>
            <a:r>
              <a:rPr lang="en-GB" baseline="0" dirty="0" err="1" smtClean="0"/>
              <a:t>não</a:t>
            </a:r>
            <a:r>
              <a:rPr lang="en-GB" baseline="0" dirty="0" smtClean="0"/>
              <a:t> é </a:t>
            </a:r>
            <a:r>
              <a:rPr lang="en-GB" baseline="0" dirty="0" err="1" smtClean="0"/>
              <a:t>nenhuma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solução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milagrosa</a:t>
            </a:r>
            <a:r>
              <a:rPr lang="en-GB" baseline="0" dirty="0" smtClean="0"/>
              <a:t> mas, </a:t>
            </a:r>
            <a:r>
              <a:rPr lang="en-GB" baseline="0" dirty="0" err="1" smtClean="0"/>
              <a:t>inegavelmente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ferramenta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incrivelmente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poderosa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poderá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ajudar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luta</a:t>
            </a:r>
            <a:r>
              <a:rPr lang="en-GB" baseline="0" dirty="0" smtClean="0"/>
              <a:t> contra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grandes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desafios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estamos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encarando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Segurança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alimentar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nutrição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sustentabilidade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ambiental</a:t>
            </a:r>
            <a:r>
              <a:rPr lang="en-GB" baseline="0" dirty="0" smtClean="0"/>
              <a:t>, e </a:t>
            </a:r>
            <a:r>
              <a:rPr lang="en-GB" baseline="0" dirty="0" err="1" smtClean="0"/>
              <a:t>necessidade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novos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materiais</a:t>
            </a:r>
            <a:r>
              <a:rPr lang="en-GB" baseline="0" dirty="0" smtClean="0"/>
              <a:t>, num </a:t>
            </a:r>
            <a:r>
              <a:rPr lang="en-GB" baseline="0" dirty="0" err="1" smtClean="0"/>
              <a:t>contexto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sobrepopulação</a:t>
            </a:r>
            <a:r>
              <a:rPr lang="en-GB" baseline="0" dirty="0" smtClean="0"/>
              <a:t> e de </a:t>
            </a:r>
            <a:r>
              <a:rPr lang="en-GB" baseline="0" dirty="0" err="1" smtClean="0"/>
              <a:t>alterações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climáticas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971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Três</a:t>
            </a:r>
            <a:r>
              <a:rPr lang="en-GB" dirty="0" smtClean="0"/>
              <a:t> </a:t>
            </a:r>
            <a:r>
              <a:rPr lang="en-GB" dirty="0" err="1" smtClean="0"/>
              <a:t>muito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importantes</a:t>
            </a:r>
            <a:r>
              <a:rPr lang="en-GB" dirty="0" smtClean="0"/>
              <a:t> </a:t>
            </a:r>
            <a:r>
              <a:rPr lang="en-GB" dirty="0" err="1" smtClean="0"/>
              <a:t>desafios</a:t>
            </a:r>
            <a:r>
              <a:rPr lang="en-GB" dirty="0" smtClean="0"/>
              <a:t> do </a:t>
            </a:r>
            <a:r>
              <a:rPr lang="en-GB" dirty="0" err="1" smtClean="0"/>
              <a:t>século</a:t>
            </a:r>
            <a:r>
              <a:rPr lang="en-GB" dirty="0" smtClean="0"/>
              <a:t> XXI </a:t>
            </a:r>
            <a:r>
              <a:rPr lang="en-GB" dirty="0" err="1" smtClean="0"/>
              <a:t>são</a:t>
            </a:r>
            <a:r>
              <a:rPr lang="en-GB" dirty="0" smtClean="0"/>
              <a:t> a </a:t>
            </a:r>
            <a:r>
              <a:rPr lang="en-GB" dirty="0" err="1" smtClean="0"/>
              <a:t>segurança</a:t>
            </a:r>
            <a:r>
              <a:rPr lang="en-GB" dirty="0" smtClean="0"/>
              <a:t> </a:t>
            </a:r>
            <a:r>
              <a:rPr lang="en-GB" dirty="0" err="1" smtClean="0"/>
              <a:t>alimentar</a:t>
            </a:r>
            <a:r>
              <a:rPr lang="en-GB" dirty="0" smtClean="0"/>
              <a:t>, a </a:t>
            </a:r>
            <a:r>
              <a:rPr lang="en-GB" dirty="0" err="1" smtClean="0"/>
              <a:t>sustentabilidade</a:t>
            </a:r>
            <a:r>
              <a:rPr lang="en-GB" dirty="0" smtClean="0"/>
              <a:t> </a:t>
            </a:r>
            <a:r>
              <a:rPr lang="en-GB" dirty="0" err="1" smtClean="0"/>
              <a:t>ambiental</a:t>
            </a:r>
            <a:r>
              <a:rPr lang="en-GB" dirty="0" smtClean="0"/>
              <a:t> e </a:t>
            </a:r>
            <a:r>
              <a:rPr lang="en-GB" dirty="0" err="1" smtClean="0"/>
              <a:t>adequada</a:t>
            </a:r>
            <a:r>
              <a:rPr lang="en-GB" dirty="0" smtClean="0"/>
              <a:t> </a:t>
            </a:r>
            <a:r>
              <a:rPr lang="en-GB" dirty="0" err="1" smtClean="0"/>
              <a:t>disponibilidade</a:t>
            </a:r>
            <a:r>
              <a:rPr lang="en-GB" dirty="0" smtClean="0"/>
              <a:t> de </a:t>
            </a:r>
            <a:r>
              <a:rPr lang="en-GB" dirty="0" err="1" smtClean="0"/>
              <a:t>materiais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obtidos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preferencialmente</a:t>
            </a:r>
            <a:r>
              <a:rPr lang="en-GB" baseline="0" dirty="0" smtClean="0"/>
              <a:t>, de </a:t>
            </a:r>
            <a:r>
              <a:rPr lang="en-GB" baseline="0" dirty="0" err="1" smtClean="0"/>
              <a:t>modo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ambientalmente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sustentável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sejam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biomateriais</a:t>
            </a:r>
            <a:r>
              <a:rPr lang="en-GB" baseline="0" dirty="0" smtClean="0"/>
              <a:t>). Estes </a:t>
            </a:r>
            <a:r>
              <a:rPr lang="en-GB" baseline="0" dirty="0" err="1" smtClean="0"/>
              <a:t>desafios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consequência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excessivo</a:t>
            </a:r>
            <a:r>
              <a:rPr lang="en-GB" baseline="0" dirty="0" smtClean="0"/>
              <a:t> (e </a:t>
            </a:r>
            <a:r>
              <a:rPr lang="en-GB" baseline="0" dirty="0" err="1" smtClean="0"/>
              <a:t>rápido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crescimento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população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mundial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exigindo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rápidas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soluções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pois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esgotar</a:t>
            </a:r>
            <a:r>
              <a:rPr lang="en-GB" baseline="0" dirty="0" smtClean="0"/>
              <a:t> o tempo.</a:t>
            </a:r>
          </a:p>
          <a:p>
            <a:r>
              <a:rPr lang="en-GB" baseline="0" dirty="0" err="1" smtClean="0"/>
              <a:t>Há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contudo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outros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desafios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considerados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estabilidade</a:t>
            </a:r>
            <a:r>
              <a:rPr lang="en-GB" baseline="0" dirty="0" smtClean="0"/>
              <a:t> socio-</a:t>
            </a:r>
            <a:r>
              <a:rPr lang="en-GB" baseline="0" dirty="0" err="1" smtClean="0"/>
              <a:t>económica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política</a:t>
            </a:r>
            <a:r>
              <a:rPr lang="en-GB" baseline="0" dirty="0" smtClean="0"/>
              <a:t>.</a:t>
            </a:r>
          </a:p>
          <a:p>
            <a:r>
              <a:rPr lang="en-GB" dirty="0" smtClean="0"/>
              <a:t>_____</a:t>
            </a:r>
          </a:p>
          <a:p>
            <a:r>
              <a:rPr lang="en-GB" dirty="0" err="1" smtClean="0"/>
              <a:t>Moshelion</a:t>
            </a:r>
            <a:r>
              <a:rPr lang="en-GB" baseline="0" dirty="0" smtClean="0"/>
              <a:t> M., and Altman A. (2015) “Current challenges and future perspectives of plant and agricultural biotechnology” Trends in Biotechnology xx, 1-6. DOI: </a:t>
            </a:r>
            <a:r>
              <a:rPr lang="pt-PT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http://dx.doi.org/10.1016/j.tibtech.2015.03.001</a:t>
            </a:r>
            <a:br>
              <a:rPr lang="pt-PT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Há</a:t>
            </a:r>
            <a:r>
              <a:rPr lang="en-GB" dirty="0" smtClean="0"/>
              <a:t> </a:t>
            </a:r>
            <a:r>
              <a:rPr lang="en-GB" dirty="0" err="1" smtClean="0"/>
              <a:t>imensos</a:t>
            </a:r>
            <a:r>
              <a:rPr lang="en-GB" dirty="0" smtClean="0"/>
              <a:t> </a:t>
            </a:r>
            <a:r>
              <a:rPr lang="en-GB" dirty="0" err="1" smtClean="0"/>
              <a:t>medos</a:t>
            </a:r>
            <a:r>
              <a:rPr lang="en-GB" dirty="0" smtClean="0"/>
              <a:t> e </a:t>
            </a:r>
            <a:r>
              <a:rPr lang="en-GB" dirty="0" err="1" smtClean="0"/>
              <a:t>preocupações</a:t>
            </a:r>
            <a:r>
              <a:rPr lang="en-GB" dirty="0" smtClean="0"/>
              <a:t> </a:t>
            </a:r>
            <a:r>
              <a:rPr lang="en-GB" dirty="0" err="1" smtClean="0"/>
              <a:t>associados</a:t>
            </a:r>
            <a:r>
              <a:rPr lang="en-GB" dirty="0" smtClean="0"/>
              <a:t> com a </a:t>
            </a:r>
            <a:r>
              <a:rPr lang="en-GB" dirty="0" err="1" smtClean="0"/>
              <a:t>tecnologia</a:t>
            </a:r>
            <a:r>
              <a:rPr lang="en-GB" dirty="0" smtClean="0"/>
              <a:t> das </a:t>
            </a:r>
            <a:r>
              <a:rPr lang="en-GB" dirty="0" err="1" smtClean="0"/>
              <a:t>transformações</a:t>
            </a:r>
            <a:r>
              <a:rPr lang="en-GB" dirty="0" smtClean="0"/>
              <a:t> </a:t>
            </a:r>
            <a:r>
              <a:rPr lang="en-GB" dirty="0" err="1" smtClean="0"/>
              <a:t>genéticas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particularmente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relação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às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GM (</a:t>
            </a:r>
            <a:r>
              <a:rPr lang="en-GB" baseline="0" dirty="0" err="1" smtClean="0"/>
              <a:t>geneticamente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modificadas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usadas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alimentação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humana</a:t>
            </a:r>
            <a:r>
              <a:rPr lang="en-GB" baseline="0" dirty="0" smtClean="0"/>
              <a:t> e animal.</a:t>
            </a:r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imagem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apresentada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representa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arroz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dourado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esquerda</a:t>
            </a:r>
            <a:r>
              <a:rPr lang="en-GB" baseline="0" dirty="0" smtClean="0"/>
              <a:t>) e o </a:t>
            </a:r>
            <a:r>
              <a:rPr lang="en-GB" baseline="0" dirty="0" err="1" smtClean="0"/>
              <a:t>arroz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convencional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direita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evidenciar</a:t>
            </a:r>
            <a:r>
              <a:rPr lang="en-GB" baseline="0" dirty="0" smtClean="0"/>
              <a:t> o facto de as </a:t>
            </a:r>
            <a:r>
              <a:rPr lang="en-GB" baseline="0" dirty="0" err="1" smtClean="0"/>
              <a:t>ferramentas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biotecnológicas</a:t>
            </a:r>
            <a:r>
              <a:rPr lang="en-GB" baseline="0" dirty="0" smtClean="0"/>
              <a:t> (e as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GM) </a:t>
            </a:r>
            <a:r>
              <a:rPr lang="en-GB" baseline="0" dirty="0" err="1" smtClean="0"/>
              <a:t>poderem</a:t>
            </a:r>
            <a:r>
              <a:rPr lang="en-GB" baseline="0" dirty="0" smtClean="0"/>
              <a:t> resolver, de forma </a:t>
            </a:r>
            <a:r>
              <a:rPr lang="en-GB" baseline="0" dirty="0" err="1" smtClean="0"/>
              <a:t>específica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problemas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saúde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criarem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saudáveis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originárias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O </a:t>
            </a:r>
            <a:r>
              <a:rPr lang="en-GB" baseline="0" dirty="0" err="1" smtClean="0"/>
              <a:t>arroz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dourado</a:t>
            </a:r>
            <a:r>
              <a:rPr lang="en-GB" baseline="0" dirty="0" smtClean="0"/>
              <a:t> é um </a:t>
            </a:r>
            <a:r>
              <a:rPr lang="en-GB" baseline="0" dirty="0" err="1" smtClean="0"/>
              <a:t>exemplo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típico</a:t>
            </a:r>
            <a:r>
              <a:rPr lang="en-GB" baseline="0" dirty="0" smtClean="0"/>
              <a:t>, mas outro que </a:t>
            </a:r>
            <a:r>
              <a:rPr lang="en-GB" baseline="0" dirty="0" err="1" smtClean="0"/>
              <a:t>pode</a:t>
            </a:r>
            <a:r>
              <a:rPr lang="en-GB" baseline="0" dirty="0" smtClean="0"/>
              <a:t> ser </a:t>
            </a:r>
            <a:r>
              <a:rPr lang="en-GB" baseline="0" dirty="0" err="1" smtClean="0"/>
              <a:t>referido</a:t>
            </a:r>
            <a:r>
              <a:rPr lang="en-GB" baseline="0" dirty="0" smtClean="0"/>
              <a:t> é do </a:t>
            </a:r>
            <a:r>
              <a:rPr lang="en-GB" baseline="0" dirty="0" err="1" smtClean="0"/>
              <a:t>arroz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enriquecido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ferro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Infelizmente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devido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obstáculos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regulamentação</a:t>
            </a:r>
            <a:r>
              <a:rPr lang="en-GB" baseline="0" dirty="0" smtClean="0"/>
              <a:t>, a </a:t>
            </a:r>
            <a:r>
              <a:rPr lang="en-GB" baseline="0" dirty="0" err="1" smtClean="0"/>
              <a:t>maioria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projectos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biofortificação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alimentos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ainda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só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utilizar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técnicas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melhoramento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convencional</a:t>
            </a:r>
            <a:r>
              <a:rPr lang="en-GB" baseline="0" dirty="0" smtClean="0"/>
              <a:t>, o que </a:t>
            </a:r>
            <a:r>
              <a:rPr lang="en-GB" baseline="0" dirty="0" err="1" smtClean="0"/>
              <a:t>grandemente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limita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atrasa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desenvolvimento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variedades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melhoradas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Isto</a:t>
            </a:r>
            <a:r>
              <a:rPr lang="en-GB" baseline="0" dirty="0" smtClean="0"/>
              <a:t> é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limitação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ajuda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humanitária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poderia</a:t>
            </a:r>
            <a:r>
              <a:rPr lang="en-GB" baseline="0" dirty="0" smtClean="0"/>
              <a:t> ser </a:t>
            </a:r>
            <a:r>
              <a:rPr lang="en-GB" baseline="0" dirty="0" err="1" smtClean="0"/>
              <a:t>prestada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______</a:t>
            </a:r>
          </a:p>
          <a:p>
            <a:r>
              <a:rPr lang="en-GB" baseline="0" dirty="0" smtClean="0"/>
              <a:t>GMO = “genetically modified organism” (</a:t>
            </a:r>
            <a:r>
              <a:rPr lang="en-GB" baseline="0" dirty="0" err="1" smtClean="0"/>
              <a:t>organismo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geneticamente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modificado</a:t>
            </a:r>
            <a:r>
              <a:rPr lang="en-GB" baseline="0" dirty="0" smtClean="0"/>
              <a:t>) </a:t>
            </a:r>
            <a:endParaRPr lang="en-GB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Um </a:t>
            </a:r>
            <a:r>
              <a:rPr lang="en-GB" baseline="0" dirty="0" err="1" smtClean="0"/>
              <a:t>outro</a:t>
            </a:r>
            <a:r>
              <a:rPr lang="en-GB" baseline="0" dirty="0" smtClean="0"/>
              <a:t> facto </a:t>
            </a:r>
            <a:r>
              <a:rPr lang="en-GB" baseline="0" dirty="0" err="1" smtClean="0"/>
              <a:t>associado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às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culturas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biotecnológicas</a:t>
            </a:r>
            <a:r>
              <a:rPr lang="en-GB" baseline="0" dirty="0" smtClean="0"/>
              <a:t> é o de </a:t>
            </a:r>
            <a:r>
              <a:rPr lang="en-GB" baseline="0" dirty="0" err="1" smtClean="0"/>
              <a:t>adquirirem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certos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atributos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estavam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originalmente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presentes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provieram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Usando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exemplo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geneticamente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modificada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tolerância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herbicidas</a:t>
            </a:r>
            <a:r>
              <a:rPr lang="en-GB" baseline="0" dirty="0" smtClean="0"/>
              <a:t> (HT) </a:t>
            </a:r>
            <a:r>
              <a:rPr lang="en-GB" baseline="0" dirty="0" err="1" smtClean="0"/>
              <a:t>verifica</a:t>
            </a:r>
            <a:r>
              <a:rPr lang="en-GB" baseline="0" dirty="0" smtClean="0"/>
              <a:t>-se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cultura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EUA (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1996), </a:t>
            </a:r>
            <a:r>
              <a:rPr lang="en-GB" baseline="0" dirty="0" err="1" smtClean="0"/>
              <a:t>houve</a:t>
            </a:r>
            <a:r>
              <a:rPr lang="en-GB" baseline="0" dirty="0" smtClean="0"/>
              <a:t> um </a:t>
            </a:r>
            <a:r>
              <a:rPr lang="en-GB" baseline="0" dirty="0" err="1" smtClean="0"/>
              <a:t>acréscimo</a:t>
            </a:r>
            <a:r>
              <a:rPr lang="en-GB" baseline="0" dirty="0" smtClean="0"/>
              <a:t> global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 de 7-11%, com o </a:t>
            </a:r>
            <a:r>
              <a:rPr lang="en-GB" baseline="0" dirty="0" err="1" smtClean="0"/>
              <a:t>consequente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aumento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lucro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agricultores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soja</a:t>
            </a:r>
            <a:r>
              <a:rPr lang="en-GB" baseline="0" dirty="0" smtClean="0"/>
              <a:t> HT </a:t>
            </a:r>
            <a:r>
              <a:rPr lang="en-GB" baseline="0" dirty="0" err="1" smtClean="0"/>
              <a:t>também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cultivada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África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Sul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2001), e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efeitos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positivos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agricultores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ainda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estão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aumentar</a:t>
            </a:r>
            <a:r>
              <a:rPr lang="en-GB" baseline="0" dirty="0" smtClean="0"/>
              <a:t>. É </a:t>
            </a:r>
            <a:r>
              <a:rPr lang="en-GB" baseline="0" dirty="0" err="1" smtClean="0"/>
              <a:t>assim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notório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tanto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países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desenvolvidos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desenvolvimento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cultura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melhorada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melhorar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condições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vida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agricultores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aumentar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suas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margens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lucro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Constata</a:t>
            </a:r>
            <a:r>
              <a:rPr lang="en-GB" baseline="0" dirty="0" smtClean="0"/>
              <a:t>-se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maior</a:t>
            </a:r>
            <a:r>
              <a:rPr lang="en-GB" baseline="0" dirty="0" smtClean="0"/>
              <a:t> parte do </a:t>
            </a:r>
            <a:r>
              <a:rPr lang="en-GB" baseline="0" dirty="0" err="1" smtClean="0"/>
              <a:t>lucro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provém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duas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diferentes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origens</a:t>
            </a:r>
            <a:r>
              <a:rPr lang="en-GB" baseline="0" dirty="0" smtClean="0"/>
              <a:t>: (1) </a:t>
            </a:r>
            <a:r>
              <a:rPr lang="en-GB" baseline="0" dirty="0" err="1" smtClean="0"/>
              <a:t>decréscimo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gastos</a:t>
            </a:r>
            <a:r>
              <a:rPr lang="en-GB" baseline="0" dirty="0" smtClean="0"/>
              <a:t> com </a:t>
            </a:r>
            <a:r>
              <a:rPr lang="en-GB" baseline="0" dirty="0" err="1" smtClean="0"/>
              <a:t>herbicidas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devido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menor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aplicação</a:t>
            </a:r>
            <a:r>
              <a:rPr lang="en-GB" baseline="0" dirty="0" smtClean="0"/>
              <a:t>  de </a:t>
            </a:r>
            <a:r>
              <a:rPr lang="en-GB" baseline="0" dirty="0" err="1" smtClean="0"/>
              <a:t>herbicidas</a:t>
            </a:r>
            <a:r>
              <a:rPr lang="en-GB" baseline="0" dirty="0" smtClean="0"/>
              <a:t>);  (2) </a:t>
            </a:r>
            <a:r>
              <a:rPr lang="en-GB" baseline="0" dirty="0" err="1" smtClean="0"/>
              <a:t>aumentos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Estas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margens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embora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sujeitas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flutuações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mercado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foram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sempre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ambos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países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______</a:t>
            </a:r>
          </a:p>
          <a:p>
            <a:r>
              <a:rPr lang="en-GB" baseline="0" dirty="0" smtClean="0"/>
              <a:t>Estes dados </a:t>
            </a:r>
            <a:r>
              <a:rPr lang="en-GB" baseline="0" dirty="0" err="1" smtClean="0"/>
              <a:t>foram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compilados</a:t>
            </a:r>
            <a:r>
              <a:rPr lang="en-GB" baseline="0" dirty="0" smtClean="0"/>
              <a:t> de, “GM crops: global socio-economic and environmental impacts 1996-2013” by Graham Brookes &amp; Peter Barfoot (PG Economics Ltd, UK).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havido</a:t>
            </a:r>
            <a:r>
              <a:rPr lang="en-GB" dirty="0" smtClean="0"/>
              <a:t> </a:t>
            </a:r>
            <a:r>
              <a:rPr lang="en-GB" dirty="0" err="1" smtClean="0"/>
              <a:t>muita</a:t>
            </a:r>
            <a:r>
              <a:rPr lang="en-GB" dirty="0" smtClean="0"/>
              <a:t> </a:t>
            </a:r>
            <a:r>
              <a:rPr lang="en-GB" dirty="0" err="1" smtClean="0"/>
              <a:t>preocupação</a:t>
            </a:r>
            <a:r>
              <a:rPr lang="en-GB" baseline="0" dirty="0" smtClean="0"/>
              <a:t> com a </a:t>
            </a:r>
            <a:r>
              <a:rPr lang="en-GB" baseline="0" dirty="0" err="1" smtClean="0"/>
              <a:t>sustentabilidade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ambiental</a:t>
            </a:r>
            <a:r>
              <a:rPr lang="en-GB" baseline="0" dirty="0" smtClean="0"/>
              <a:t> das </a:t>
            </a:r>
            <a:r>
              <a:rPr lang="en-GB" baseline="0" dirty="0" err="1" smtClean="0"/>
              <a:t>culturas</a:t>
            </a:r>
            <a:r>
              <a:rPr lang="en-GB" baseline="0" dirty="0" smtClean="0"/>
              <a:t> HT. O </a:t>
            </a:r>
            <a:r>
              <a:rPr lang="en-GB" baseline="0" dirty="0" err="1" smtClean="0"/>
              <a:t>argumento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um é o de que </a:t>
            </a:r>
            <a:r>
              <a:rPr lang="en-GB" baseline="0" dirty="0" err="1" smtClean="0"/>
              <a:t>devido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acrescida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tolerância</a:t>
            </a:r>
            <a:r>
              <a:rPr lang="en-GB" baseline="0" dirty="0" smtClean="0"/>
              <a:t> das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herbicida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agricultores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tendência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aplicar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quantidades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herbicidas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neste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caso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glifosato</a:t>
            </a:r>
            <a:r>
              <a:rPr lang="en-GB" baseline="0" dirty="0" smtClean="0"/>
              <a:t>), para </a:t>
            </a:r>
            <a:r>
              <a:rPr lang="en-GB" baseline="0" dirty="0" err="1" smtClean="0"/>
              <a:t>assegurarem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completa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erradicação</a:t>
            </a:r>
            <a:r>
              <a:rPr lang="en-GB" baseline="0" dirty="0" smtClean="0"/>
              <a:t> das </a:t>
            </a:r>
            <a:r>
              <a:rPr lang="en-GB" baseline="0" dirty="0" err="1" smtClean="0"/>
              <a:t>ervas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infestantes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Isto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levanta</a:t>
            </a:r>
            <a:r>
              <a:rPr lang="en-GB" baseline="0" dirty="0" smtClean="0"/>
              <a:t>, de </a:t>
            </a:r>
            <a:r>
              <a:rPr lang="en-GB" baseline="0" dirty="0" err="1" smtClean="0"/>
              <a:t>imediato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duas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preocupações</a:t>
            </a:r>
            <a:r>
              <a:rPr lang="en-GB" baseline="0" dirty="0" smtClean="0"/>
              <a:t>: </a:t>
            </a:r>
          </a:p>
          <a:p>
            <a:pPr marL="228600" indent="-228600">
              <a:buAutoNum type="arabicParenBoth"/>
            </a:pPr>
            <a:r>
              <a:rPr lang="en-GB" baseline="0" dirty="0" smtClean="0"/>
              <a:t>o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acrescido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glifosato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causará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ecológicos</a:t>
            </a:r>
            <a:r>
              <a:rPr lang="en-GB" baseline="0" dirty="0" smtClean="0"/>
              <a:t>; </a:t>
            </a:r>
          </a:p>
          <a:p>
            <a:pPr marL="228600" indent="-228600">
              <a:buAutoNum type="arabicParenBoth"/>
            </a:pPr>
            <a:r>
              <a:rPr lang="en-GB" baseline="0" dirty="0" smtClean="0"/>
              <a:t>o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excessivo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glifosato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criará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enorme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pressão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selecção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sobre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ervas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infestantes</a:t>
            </a:r>
            <a:r>
              <a:rPr lang="en-GB" baseline="0" dirty="0" smtClean="0"/>
              <a:t>, com </a:t>
            </a:r>
            <a:r>
              <a:rPr lang="en-GB" baseline="0" dirty="0" err="1" smtClean="0"/>
              <a:t>desenvolvimento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acelerado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resistências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Contudo</a:t>
            </a:r>
            <a:r>
              <a:rPr lang="en-GB" dirty="0" smtClean="0"/>
              <a:t>, o </a:t>
            </a:r>
            <a:r>
              <a:rPr lang="en-GB" dirty="0" err="1" smtClean="0"/>
              <a:t>que</a:t>
            </a:r>
            <a:r>
              <a:rPr lang="en-GB" dirty="0" smtClean="0"/>
              <a:t> se tem </a:t>
            </a:r>
            <a:r>
              <a:rPr lang="en-GB" dirty="0" err="1" smtClean="0"/>
              <a:t>observado</a:t>
            </a:r>
            <a:r>
              <a:rPr lang="en-GB" dirty="0" smtClean="0"/>
              <a:t> </a:t>
            </a:r>
            <a:r>
              <a:rPr lang="en-GB" dirty="0" err="1" smtClean="0"/>
              <a:t>foi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diminuição</a:t>
            </a:r>
            <a:r>
              <a:rPr lang="en-GB" dirty="0" smtClean="0"/>
              <a:t> </a:t>
            </a:r>
            <a:r>
              <a:rPr lang="en-GB" dirty="0" err="1" smtClean="0"/>
              <a:t>generalizada</a:t>
            </a:r>
            <a:r>
              <a:rPr lang="en-GB" dirty="0" smtClean="0"/>
              <a:t> (</a:t>
            </a:r>
            <a:r>
              <a:rPr lang="en-GB" dirty="0" err="1" smtClean="0"/>
              <a:t>embora</a:t>
            </a:r>
            <a:r>
              <a:rPr lang="en-GB" dirty="0" smtClean="0"/>
              <a:t> </a:t>
            </a:r>
            <a:r>
              <a:rPr lang="en-GB" dirty="0" err="1" smtClean="0"/>
              <a:t>pequena</a:t>
            </a:r>
            <a:r>
              <a:rPr lang="en-GB" dirty="0" smtClean="0"/>
              <a:t>)  no </a:t>
            </a:r>
            <a:r>
              <a:rPr lang="en-GB" dirty="0" err="1" smtClean="0"/>
              <a:t>uso</a:t>
            </a:r>
            <a:r>
              <a:rPr lang="en-GB" dirty="0" smtClean="0"/>
              <a:t> dos </a:t>
            </a:r>
            <a:r>
              <a:rPr lang="en-GB" dirty="0" err="1" smtClean="0"/>
              <a:t>ingredientes</a:t>
            </a:r>
            <a:r>
              <a:rPr lang="en-GB" dirty="0" smtClean="0"/>
              <a:t> </a:t>
            </a:r>
            <a:r>
              <a:rPr lang="en-GB" dirty="0" err="1" smtClean="0"/>
              <a:t>activos</a:t>
            </a:r>
            <a:r>
              <a:rPr lang="en-GB" dirty="0" smtClean="0"/>
              <a:t> do </a:t>
            </a:r>
            <a:r>
              <a:rPr lang="en-GB" dirty="0" err="1" smtClean="0"/>
              <a:t>herbicida</a:t>
            </a:r>
            <a:r>
              <a:rPr lang="en-GB" baseline="0" dirty="0" smtClean="0"/>
              <a:t> (AI), </a:t>
            </a:r>
            <a:r>
              <a:rPr lang="en-GB" baseline="0" dirty="0" err="1" smtClean="0"/>
              <a:t>assim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Quociente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Impacto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Ambiental</a:t>
            </a:r>
            <a:r>
              <a:rPr lang="en-GB" baseline="0" dirty="0" smtClean="0"/>
              <a:t> do solo (EIQ). O EIQ é (</a:t>
            </a:r>
            <a:r>
              <a:rPr lang="en-GB" baseline="0" dirty="0" err="1" smtClean="0"/>
              <a:t>muito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simplificadamente</a:t>
            </a:r>
            <a:r>
              <a:rPr lang="en-GB" baseline="0" dirty="0" smtClean="0"/>
              <a:t>) um </a:t>
            </a:r>
            <a:r>
              <a:rPr lang="en-GB" baseline="0" dirty="0" err="1" smtClean="0"/>
              <a:t>valor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ajuizar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nível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toxicidade</a:t>
            </a:r>
            <a:r>
              <a:rPr lang="en-GB" baseline="0" dirty="0" smtClean="0"/>
              <a:t> de um </a:t>
            </a:r>
            <a:r>
              <a:rPr lang="en-GB" baseline="0" dirty="0" err="1" smtClean="0"/>
              <a:t>certo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pesticida</a:t>
            </a:r>
            <a:r>
              <a:rPr lang="en-GB" baseline="0" dirty="0" smtClean="0"/>
              <a:t> [</a:t>
            </a:r>
            <a:r>
              <a:rPr lang="en-GB" baseline="0" dirty="0" err="1" smtClean="0"/>
              <a:t>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: http://www.nysipm.cornell.edu/publications/eiq/methods.asp].</a:t>
            </a:r>
          </a:p>
          <a:p>
            <a:r>
              <a:rPr lang="en-GB" baseline="0" dirty="0" smtClean="0"/>
              <a:t>Os dados </a:t>
            </a:r>
            <a:r>
              <a:rPr lang="en-GB" baseline="0" dirty="0" err="1" smtClean="0"/>
              <a:t>indicam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implementação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procedimento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EUA (1996), a </a:t>
            </a:r>
            <a:r>
              <a:rPr lang="en-GB" baseline="0" dirty="0" err="1" smtClean="0"/>
              <a:t>tendência</a:t>
            </a:r>
            <a:r>
              <a:rPr lang="en-GB" baseline="0" dirty="0" smtClean="0"/>
              <a:t> tem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para, </a:t>
            </a:r>
            <a:r>
              <a:rPr lang="en-GB" baseline="0" dirty="0" err="1" smtClean="0"/>
              <a:t>sistematicamente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diminuirem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tanto</a:t>
            </a:r>
            <a:r>
              <a:rPr lang="en-GB" baseline="0" dirty="0" smtClean="0"/>
              <a:t> o AI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o EIQ,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terrenos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agrícolas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recentemente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tendência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começou</a:t>
            </a:r>
            <a:r>
              <a:rPr lang="en-GB" baseline="0" dirty="0" smtClean="0"/>
              <a:t> a inverter-se, </a:t>
            </a:r>
            <a:r>
              <a:rPr lang="en-GB" baseline="0" dirty="0" err="1" smtClean="0"/>
              <a:t>mas</a:t>
            </a:r>
            <a:r>
              <a:rPr lang="en-GB" baseline="0" dirty="0" smtClean="0"/>
              <a:t> é </a:t>
            </a:r>
            <a:r>
              <a:rPr lang="en-GB" baseline="0" dirty="0" err="1" smtClean="0"/>
              <a:t>ainda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positiva</a:t>
            </a:r>
            <a:r>
              <a:rPr lang="en-GB" baseline="0" dirty="0" smtClean="0"/>
              <a:t>, com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redução</a:t>
            </a:r>
            <a:r>
              <a:rPr lang="en-GB" baseline="0" dirty="0" smtClean="0"/>
              <a:t> de 1,62% no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ingredientes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activos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No que </a:t>
            </a:r>
            <a:r>
              <a:rPr lang="en-GB" baseline="0" dirty="0" err="1" smtClean="0"/>
              <a:t>respeita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África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Sul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dados </a:t>
            </a:r>
            <a:r>
              <a:rPr lang="en-GB" baseline="0" dirty="0" err="1" smtClean="0"/>
              <a:t>disponíveis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pormenorizados</a:t>
            </a:r>
            <a:r>
              <a:rPr lang="en-GB" baseline="0" dirty="0" smtClean="0"/>
              <a:t>, mas </a:t>
            </a:r>
            <a:r>
              <a:rPr lang="en-GB" baseline="0" dirty="0" err="1" smtClean="0"/>
              <a:t>verifica</a:t>
            </a:r>
            <a:r>
              <a:rPr lang="en-GB" baseline="0" dirty="0" smtClean="0"/>
              <a:t>-se que o </a:t>
            </a:r>
            <a:r>
              <a:rPr lang="en-GB" baseline="0" dirty="0" err="1" smtClean="0"/>
              <a:t>valor</a:t>
            </a:r>
            <a:r>
              <a:rPr lang="en-GB" baseline="0" dirty="0" smtClean="0"/>
              <a:t> actual de AI é 1,2% </a:t>
            </a:r>
            <a:r>
              <a:rPr lang="en-GB" baseline="0" dirty="0" err="1" smtClean="0"/>
              <a:t>menor</a:t>
            </a:r>
            <a:r>
              <a:rPr lang="en-GB" baseline="0" dirty="0" smtClean="0"/>
              <a:t> do que se fosse </a:t>
            </a:r>
            <a:r>
              <a:rPr lang="en-GB" baseline="0" dirty="0" err="1" smtClean="0"/>
              <a:t>cultivada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transgénica</a:t>
            </a:r>
            <a:r>
              <a:rPr lang="en-GB" baseline="0" dirty="0" smtClean="0"/>
              <a:t>. </a:t>
            </a:r>
          </a:p>
          <a:p>
            <a:r>
              <a:rPr lang="en-GB" b="1" baseline="0" dirty="0" smtClean="0"/>
              <a:t>Estes </a:t>
            </a:r>
            <a:r>
              <a:rPr lang="en-GB" b="1" baseline="0" dirty="0" err="1" smtClean="0"/>
              <a:t>valores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poderão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parecer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insignificantes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mas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correspondem</a:t>
            </a:r>
            <a:r>
              <a:rPr lang="en-GB" b="1" baseline="0" dirty="0" smtClean="0"/>
              <a:t> a </a:t>
            </a:r>
            <a:r>
              <a:rPr lang="en-GB" b="1" baseline="0" dirty="0" err="1" smtClean="0"/>
              <a:t>toneladas</a:t>
            </a:r>
            <a:r>
              <a:rPr lang="en-GB" b="1" baseline="0" dirty="0" smtClean="0"/>
              <a:t> de </a:t>
            </a:r>
            <a:r>
              <a:rPr lang="en-GB" b="1" baseline="0" dirty="0" err="1" smtClean="0"/>
              <a:t>herbicida</a:t>
            </a:r>
            <a:r>
              <a:rPr lang="en-GB" b="1" baseline="0" dirty="0" smtClean="0"/>
              <a:t>.</a:t>
            </a:r>
          </a:p>
          <a:p>
            <a:r>
              <a:rPr lang="en-GB" baseline="0" dirty="0" smtClean="0"/>
              <a:t>_______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Dados </a:t>
            </a:r>
            <a:r>
              <a:rPr lang="en-GB" baseline="0" dirty="0" err="1" smtClean="0"/>
              <a:t>compilados</a:t>
            </a:r>
            <a:r>
              <a:rPr lang="en-GB" baseline="0" dirty="0" smtClean="0"/>
              <a:t> de, “GM crops: global socio-economic and environmental impacts 1996-2013” by Graham Brookes &amp; Peter Barfoot (PG Economics Ltd, UK).</a:t>
            </a:r>
          </a:p>
          <a:p>
            <a:endParaRPr lang="en-GB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Muitos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desenvolvimentos</a:t>
            </a:r>
            <a:r>
              <a:rPr lang="en-GB" baseline="0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tecnológicos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tiveram</a:t>
            </a:r>
            <a:r>
              <a:rPr lang="en-GB" baseline="0" dirty="0" smtClean="0"/>
              <a:t> um </a:t>
            </a:r>
            <a:r>
              <a:rPr lang="en-GB" baseline="0" dirty="0" err="1" smtClean="0"/>
              <a:t>impacto</a:t>
            </a:r>
            <a:r>
              <a:rPr lang="en-GB" dirty="0" smtClean="0"/>
              <a:t> </a:t>
            </a:r>
            <a:r>
              <a:rPr lang="en-GB" dirty="0" err="1" smtClean="0"/>
              <a:t>negativo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ambiente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título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exemplo</a:t>
            </a:r>
            <a:r>
              <a:rPr lang="en-GB" baseline="0" dirty="0" smtClean="0"/>
              <a:t>, o </a:t>
            </a:r>
            <a:r>
              <a:rPr lang="en-GB" baseline="0" dirty="0" err="1" smtClean="0"/>
              <a:t>desenvolvimento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plásticos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embora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conduzido</a:t>
            </a:r>
            <a:r>
              <a:rPr lang="en-GB" baseline="0" dirty="0" smtClean="0"/>
              <a:t> a um </a:t>
            </a:r>
            <a:r>
              <a:rPr lang="en-GB" baseline="0" dirty="0" err="1" smtClean="0"/>
              <a:t>produto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barato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incrivelmente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útil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altamente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utilizado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também</a:t>
            </a:r>
            <a:r>
              <a:rPr lang="en-GB" baseline="0" dirty="0" smtClean="0"/>
              <a:t> tem a </a:t>
            </a:r>
            <a:r>
              <a:rPr lang="en-GB" baseline="0" dirty="0" err="1" smtClean="0"/>
              <a:t>sua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faceta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negra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Há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sua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difícil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lenta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degradação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associada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utilização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flecha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rapidamente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originou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sérios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problemas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ambientais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nivel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mundial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Assim</a:t>
            </a:r>
            <a:r>
              <a:rPr lang="en-GB" baseline="0" dirty="0" smtClean="0"/>
              <a:t>, o </a:t>
            </a:r>
            <a:r>
              <a:rPr lang="en-GB" baseline="0" dirty="0" err="1" smtClean="0"/>
              <a:t>desenvolvimento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materiais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alternativos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biodegradáveis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substituir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plásticos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problemáticos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presentemente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, é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questão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grande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importância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actualidade</a:t>
            </a:r>
            <a:r>
              <a:rPr lang="en-GB" baseline="0" dirty="0" smtClean="0"/>
              <a:t>. </a:t>
            </a:r>
            <a:r>
              <a:rPr lang="en-GB" b="1" baseline="0" dirty="0" err="1" smtClean="0"/>
              <a:t>Por</a:t>
            </a:r>
            <a:r>
              <a:rPr lang="en-GB" b="1" baseline="0" dirty="0" smtClean="0"/>
              <a:t> forma a </a:t>
            </a:r>
            <a:r>
              <a:rPr lang="en-GB" b="1" baseline="0" dirty="0" err="1" smtClean="0"/>
              <a:t>assegurar</a:t>
            </a:r>
            <a:r>
              <a:rPr lang="en-GB" b="1" baseline="0" dirty="0" smtClean="0"/>
              <a:t> a </a:t>
            </a:r>
            <a:r>
              <a:rPr lang="en-GB" b="1" baseline="0" dirty="0" err="1" smtClean="0"/>
              <a:t>sustentabilidade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polímeros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baseados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em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materiais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biológicos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são</a:t>
            </a:r>
            <a:r>
              <a:rPr lang="en-GB" b="1" baseline="0" dirty="0" smtClean="0"/>
              <a:t> a </a:t>
            </a:r>
            <a:r>
              <a:rPr lang="en-GB" b="1" baseline="0" dirty="0" err="1" smtClean="0"/>
              <a:t>única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alternativa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possível</a:t>
            </a:r>
            <a:r>
              <a:rPr lang="en-GB" b="1" baseline="0" dirty="0" smtClean="0"/>
              <a:t>.</a:t>
            </a:r>
            <a:endParaRPr lang="en-GB" b="1" dirty="0" smtClean="0"/>
          </a:p>
          <a:p>
            <a:r>
              <a:rPr lang="en-GB" dirty="0" smtClean="0"/>
              <a:t>_________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representada</a:t>
            </a:r>
            <a:r>
              <a:rPr lang="en-US" dirty="0" smtClean="0"/>
              <a:t>: </a:t>
            </a:r>
            <a:r>
              <a:rPr lang="en-US" dirty="0" err="1" smtClean="0"/>
              <a:t>Pintura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paisagem</a:t>
            </a:r>
            <a:r>
              <a:rPr lang="en-US" dirty="0" smtClean="0"/>
              <a:t> de Nova Deli, do </a:t>
            </a:r>
            <a:r>
              <a:rPr lang="en-US" dirty="0" err="1" smtClean="0"/>
              <a:t>artista</a:t>
            </a:r>
            <a:r>
              <a:rPr lang="en-US" dirty="0" smtClean="0"/>
              <a:t> Marti </a:t>
            </a:r>
            <a:r>
              <a:rPr lang="en-US" dirty="0" err="1" smtClean="0"/>
              <a:t>Cormand</a:t>
            </a:r>
            <a:r>
              <a:rPr lang="en-US" dirty="0" smtClean="0"/>
              <a:t>,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Galeria</a:t>
            </a:r>
            <a:r>
              <a:rPr lang="en-US" dirty="0" smtClean="0"/>
              <a:t> dos </a:t>
            </a:r>
            <a:r>
              <a:rPr lang="en-US" dirty="0" err="1" smtClean="0"/>
              <a:t>Plásticos</a:t>
            </a:r>
            <a:r>
              <a:rPr lang="en-US" dirty="0" smtClean="0"/>
              <a:t> de </a:t>
            </a:r>
            <a:r>
              <a:rPr lang="en-US" dirty="0" err="1" smtClean="0"/>
              <a:t>Viajantes</a:t>
            </a:r>
            <a:r>
              <a:rPr lang="en-US" dirty="0" smtClean="0"/>
              <a:t> </a:t>
            </a:r>
            <a:r>
              <a:rPr lang="en-US" dirty="0" err="1" smtClean="0"/>
              <a:t>Oceânicos</a:t>
            </a:r>
            <a:r>
              <a:rPr lang="en-US" dirty="0" smtClean="0"/>
              <a:t>, do </a:t>
            </a:r>
            <a:r>
              <a:rPr lang="en-US" dirty="0" err="1" smtClean="0"/>
              <a:t>Aquário</a:t>
            </a:r>
            <a:r>
              <a:rPr lang="en-US" dirty="0" smtClean="0"/>
              <a:t> de Monterey Bay.</a:t>
            </a:r>
            <a:endParaRPr lang="en-GB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</a:t>
            </a:r>
            <a:r>
              <a:rPr lang="en-GB" dirty="0" err="1" smtClean="0"/>
              <a:t>ioplásticos</a:t>
            </a:r>
            <a:r>
              <a:rPr lang="en-GB" dirty="0" smtClean="0"/>
              <a:t> </a:t>
            </a:r>
            <a:r>
              <a:rPr lang="en-GB" dirty="0" err="1" smtClean="0"/>
              <a:t>surgiram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solução</a:t>
            </a:r>
            <a:r>
              <a:rPr lang="en-GB" dirty="0" smtClean="0"/>
              <a:t> </a:t>
            </a:r>
            <a:r>
              <a:rPr lang="en-GB" dirty="0" err="1" smtClean="0"/>
              <a:t>possível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Basicamente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vez</a:t>
            </a:r>
            <a:r>
              <a:rPr lang="en-GB" baseline="0" dirty="0" smtClean="0"/>
              <a:t> de se </a:t>
            </a:r>
            <a:r>
              <a:rPr lang="en-GB" baseline="0" dirty="0" err="1" smtClean="0"/>
              <a:t>usarem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produtos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petróleo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serão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utilizados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biomateriais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amido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milho</a:t>
            </a:r>
            <a:r>
              <a:rPr lang="en-GB" baseline="0" dirty="0" smtClean="0"/>
              <a:t>). Este </a:t>
            </a:r>
            <a:r>
              <a:rPr lang="en-GB" baseline="0" dirty="0" err="1" smtClean="0"/>
              <a:t>procedimento</a:t>
            </a:r>
            <a:r>
              <a:rPr lang="en-GB" baseline="0" dirty="0" smtClean="0"/>
              <a:t> é </a:t>
            </a:r>
            <a:r>
              <a:rPr lang="en-GB" baseline="0" dirty="0" err="1" smtClean="0"/>
              <a:t>ainda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explorado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já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custos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são</a:t>
            </a:r>
            <a:r>
              <a:rPr lang="en-GB" baseline="0" dirty="0" smtClean="0"/>
              <a:t> altos </a:t>
            </a:r>
            <a:r>
              <a:rPr lang="en-GB" baseline="0" dirty="0" err="1" smtClean="0"/>
              <a:t>comparativamente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aos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plásticos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convencionais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embora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algumas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empresas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produzem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bioplásticos</a:t>
            </a:r>
            <a:r>
              <a:rPr lang="en-GB" baseline="0" dirty="0" smtClean="0"/>
              <a:t>, e </a:t>
            </a:r>
            <a:r>
              <a:rPr lang="en-GB" baseline="0" dirty="0" err="1" smtClean="0"/>
              <a:t>produtos</a:t>
            </a:r>
            <a:r>
              <a:rPr lang="en-GB" baseline="0" dirty="0" smtClean="0"/>
              <a:t> deles </a:t>
            </a:r>
            <a:r>
              <a:rPr lang="en-GB" baseline="0" dirty="0" err="1" smtClean="0"/>
              <a:t>derivados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vários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locais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mundo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biotecnologia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ajudar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desenvolver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materiais</a:t>
            </a:r>
            <a:r>
              <a:rPr lang="en-GB" baseline="0" dirty="0" smtClean="0"/>
              <a:t>, de </a:t>
            </a:r>
            <a:r>
              <a:rPr lang="en-GB" baseline="0" dirty="0" err="1" smtClean="0"/>
              <a:t>diferentes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nomeadamente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facilitando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acesso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às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matérias-primas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levando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plantas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capazes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sintetizar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biopolímeros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poderá</a:t>
            </a:r>
            <a:r>
              <a:rPr lang="en-GB" baseline="0" dirty="0" smtClean="0"/>
              <a:t> ser um novo </a:t>
            </a:r>
            <a:r>
              <a:rPr lang="en-GB" baseline="0" dirty="0" err="1" smtClean="0"/>
              <a:t>empurão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tornar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tecnologia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barata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="1" baseline="0" dirty="0" err="1" smtClean="0"/>
              <a:t>Embora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os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resíduos</a:t>
            </a:r>
            <a:r>
              <a:rPr lang="en-GB" b="1" baseline="0" dirty="0" smtClean="0"/>
              <a:t> de </a:t>
            </a:r>
            <a:r>
              <a:rPr lang="en-GB" b="1" baseline="0" dirty="0" err="1" smtClean="0"/>
              <a:t>plantas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possam</a:t>
            </a:r>
            <a:r>
              <a:rPr lang="en-GB" b="1" baseline="0" dirty="0" smtClean="0"/>
              <a:t> ser </a:t>
            </a:r>
            <a:r>
              <a:rPr lang="en-GB" b="1" baseline="0" dirty="0" err="1" smtClean="0"/>
              <a:t>usados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para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produzir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bioplásticos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considerando</a:t>
            </a:r>
            <a:r>
              <a:rPr lang="en-GB" b="1" baseline="0" dirty="0" smtClean="0"/>
              <a:t> o facto da </a:t>
            </a:r>
            <a:r>
              <a:rPr lang="en-GB" b="1" baseline="0" dirty="0" err="1" smtClean="0"/>
              <a:t>acessibilidade</a:t>
            </a:r>
            <a:r>
              <a:rPr lang="en-GB" b="1" baseline="0" dirty="0" smtClean="0"/>
              <a:t> de terra </a:t>
            </a:r>
            <a:r>
              <a:rPr lang="en-GB" b="1" baseline="0" dirty="0" err="1" smtClean="0"/>
              <a:t>para</a:t>
            </a:r>
            <a:r>
              <a:rPr lang="en-GB" b="1" baseline="0" dirty="0" smtClean="0"/>
              <a:t> a </a:t>
            </a:r>
            <a:r>
              <a:rPr lang="en-GB" b="1" baseline="0" dirty="0" err="1" smtClean="0"/>
              <a:t>produção</a:t>
            </a:r>
            <a:r>
              <a:rPr lang="en-GB" b="1" baseline="0" dirty="0" smtClean="0"/>
              <a:t> de </a:t>
            </a:r>
            <a:r>
              <a:rPr lang="en-GB" b="1" baseline="0" dirty="0" err="1" smtClean="0"/>
              <a:t>alimentos</a:t>
            </a:r>
            <a:r>
              <a:rPr lang="en-GB" b="1" baseline="0" dirty="0" smtClean="0"/>
              <a:t> ser </a:t>
            </a:r>
            <a:r>
              <a:rPr lang="en-GB" b="1" baseline="0" dirty="0" err="1" smtClean="0"/>
              <a:t>escassa</a:t>
            </a:r>
            <a:r>
              <a:rPr lang="en-GB" b="1" baseline="0" dirty="0" smtClean="0"/>
              <a:t> , </a:t>
            </a:r>
            <a:r>
              <a:rPr lang="en-GB" b="1" baseline="0" dirty="0" err="1" smtClean="0"/>
              <a:t>outras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alternativas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para</a:t>
            </a:r>
            <a:r>
              <a:rPr lang="en-GB" b="1" baseline="0" dirty="0" smtClean="0"/>
              <a:t> a </a:t>
            </a:r>
            <a:r>
              <a:rPr lang="en-GB" b="1" baseline="0" dirty="0" err="1" smtClean="0"/>
              <a:t>produção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em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larga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escala</a:t>
            </a:r>
            <a:r>
              <a:rPr lang="en-GB" b="1" baseline="0" dirty="0" smtClean="0"/>
              <a:t> de </a:t>
            </a:r>
            <a:r>
              <a:rPr lang="en-GB" b="1" baseline="0" dirty="0" err="1" smtClean="0"/>
              <a:t>bioplásticos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como</a:t>
            </a:r>
            <a:r>
              <a:rPr lang="en-GB" b="1" baseline="0" dirty="0" smtClean="0"/>
              <a:t> o </a:t>
            </a:r>
            <a:r>
              <a:rPr lang="en-GB" b="1" baseline="0" dirty="0" err="1" smtClean="0"/>
              <a:t>uso</a:t>
            </a:r>
            <a:r>
              <a:rPr lang="en-GB" b="1" baseline="0" dirty="0" smtClean="0"/>
              <a:t> de </a:t>
            </a:r>
            <a:r>
              <a:rPr lang="en-GB" b="1" baseline="0" dirty="0" err="1" smtClean="0"/>
              <a:t>microrganismos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poderão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constituir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opções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economicamente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mais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viáveis</a:t>
            </a:r>
            <a:r>
              <a:rPr lang="en-GB" b="1" baseline="0" dirty="0" smtClean="0"/>
              <a:t>.</a:t>
            </a:r>
          </a:p>
          <a:p>
            <a:r>
              <a:rPr lang="en-GB" b="1" baseline="0" dirty="0" smtClean="0"/>
              <a:t>_______</a:t>
            </a:r>
          </a:p>
          <a:p>
            <a:r>
              <a:rPr lang="en-GB" baseline="0" dirty="0" smtClean="0"/>
              <a:t>(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representado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 o “</a:t>
            </a:r>
            <a:r>
              <a:rPr lang="en-GB" baseline="0" dirty="0" err="1" smtClean="0"/>
              <a:t>Bioserie</a:t>
            </a:r>
            <a:r>
              <a:rPr lang="en-GB" baseline="0" dirty="0" smtClean="0"/>
              <a:t> Toys”, um </a:t>
            </a:r>
            <a:r>
              <a:rPr lang="en-GB" baseline="0" dirty="0" err="1" smtClean="0"/>
              <a:t>produtor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brinquedos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criança</a:t>
            </a:r>
            <a:r>
              <a:rPr lang="en-GB" baseline="0" dirty="0" smtClean="0"/>
              <a:t> - </a:t>
            </a:r>
            <a:r>
              <a:rPr lang="en-GB" dirty="0" smtClean="0"/>
              <a:t>http://www.bioserie.com/index.html</a:t>
            </a:r>
            <a:r>
              <a:rPr lang="en-GB" baseline="0" dirty="0" smtClean="0"/>
              <a:t>)</a:t>
            </a:r>
            <a:endParaRPr lang="en-GB" b="1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Para </a:t>
            </a:r>
            <a:r>
              <a:rPr lang="en-GB" dirty="0" err="1" smtClean="0"/>
              <a:t>finalizar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referir</a:t>
            </a:r>
            <a:r>
              <a:rPr lang="en-GB" baseline="0" dirty="0" smtClean="0"/>
              <a:t>-se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biotecnolgia</a:t>
            </a:r>
            <a:r>
              <a:rPr lang="en-GB" baseline="0" dirty="0" smtClean="0"/>
              <a:t> vegetal tem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submetida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todo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tipo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críticas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exemplo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apresentou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soja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transgénica</a:t>
            </a:r>
            <a:r>
              <a:rPr lang="en-GB" baseline="0" dirty="0" smtClean="0"/>
              <a:t> HT, </a:t>
            </a:r>
            <a:r>
              <a:rPr lang="en-GB" baseline="0" dirty="0" err="1" smtClean="0"/>
              <a:t>foi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possível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constatar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realidade</a:t>
            </a:r>
            <a:r>
              <a:rPr lang="en-GB" baseline="0" dirty="0" smtClean="0"/>
              <a:t>, o </a:t>
            </a:r>
            <a:r>
              <a:rPr lang="en-GB" baseline="0" dirty="0" err="1" smtClean="0"/>
              <a:t>seu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aumentos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assim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redução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aplicação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herbicidas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tanto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países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desenvolvidos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desenvolvimento</a:t>
            </a:r>
            <a:r>
              <a:rPr lang="en-GB" baseline="0" dirty="0" smtClean="0"/>
              <a:t>). Estes </a:t>
            </a:r>
            <a:r>
              <a:rPr lang="en-GB" baseline="0" dirty="0" err="1" smtClean="0"/>
              <a:t>efeitos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positivos</a:t>
            </a:r>
            <a:r>
              <a:rPr lang="en-GB" baseline="0" dirty="0" smtClean="0"/>
              <a:t> para a </a:t>
            </a:r>
            <a:r>
              <a:rPr lang="en-GB" baseline="0" dirty="0" err="1" smtClean="0"/>
              <a:t>vida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agricultores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mensuráveis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substanciais</a:t>
            </a:r>
            <a:r>
              <a:rPr lang="en-GB" baseline="0" dirty="0" smtClean="0"/>
              <a:t>, e </a:t>
            </a:r>
            <a:r>
              <a:rPr lang="en-GB" baseline="0" dirty="0" err="1" smtClean="0"/>
              <a:t>poderiam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difundir</a:t>
            </a:r>
            <a:r>
              <a:rPr lang="en-GB" baseline="0" dirty="0" smtClean="0"/>
              <a:t>-se largamente se </a:t>
            </a:r>
            <a:r>
              <a:rPr lang="en-GB" baseline="0" dirty="0" err="1" smtClean="0"/>
              <a:t>houvesse</a:t>
            </a:r>
            <a:r>
              <a:rPr lang="en-GB" baseline="0" dirty="0" smtClean="0"/>
              <a:t> um </a:t>
            </a:r>
            <a:r>
              <a:rPr lang="en-GB" baseline="0" dirty="0" err="1" smtClean="0"/>
              <a:t>crescente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conhecimento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público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vantagens</a:t>
            </a:r>
            <a:r>
              <a:rPr lang="en-GB" baseline="0" dirty="0" smtClean="0"/>
              <a:t> e se a </a:t>
            </a:r>
            <a:r>
              <a:rPr lang="en-GB" baseline="0" dirty="0" err="1" smtClean="0"/>
              <a:t>regulação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oficial</a:t>
            </a:r>
            <a:r>
              <a:rPr lang="en-GB" baseline="0" dirty="0" smtClean="0"/>
              <a:t> fosse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lógica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biotecnologia</a:t>
            </a:r>
            <a:r>
              <a:rPr lang="en-GB" baseline="0" dirty="0" smtClean="0"/>
              <a:t> vegetal </a:t>
            </a:r>
            <a:r>
              <a:rPr lang="en-GB" baseline="0" dirty="0" err="1" smtClean="0"/>
              <a:t>também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criar</a:t>
            </a:r>
            <a:r>
              <a:rPr lang="en-GB" baseline="0" dirty="0" smtClean="0"/>
              <a:t> novas </a:t>
            </a:r>
            <a:r>
              <a:rPr lang="en-GB" baseline="0" dirty="0" err="1" smtClean="0"/>
              <a:t>oportunidades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outras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áreas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sejam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biomateriais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exemplo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bioplásticos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reduzir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custos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permitir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embaratecer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produção</a:t>
            </a:r>
            <a:r>
              <a:rPr lang="en-GB" baseline="0" dirty="0" smtClean="0"/>
              <a:t> de novas </a:t>
            </a:r>
            <a:r>
              <a:rPr lang="en-GB" baseline="0" dirty="0" err="1" smtClean="0"/>
              <a:t>moléculas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biopolímeros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1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d.com/talks/pamela_ronald_the_case_for_engineering_our_food" TargetMode="External"/><Relationship Id="rId3" Type="http://schemas.openxmlformats.org/officeDocument/2006/relationships/hyperlink" Target="http://dx.doi.org/10.5402/2013/820671" TargetMode="External"/><Relationship Id="rId7" Type="http://schemas.openxmlformats.org/officeDocument/2006/relationships/hyperlink" Target="https://www.youtube.com/watch?v=sH4bi60alZ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swpQz1TIMMM" TargetMode="External"/><Relationship Id="rId5" Type="http://schemas.openxmlformats.org/officeDocument/2006/relationships/hyperlink" Target="http://www.who.int/foodsafety/areas_work/food-technology/faq-genetically-modified-food/en/" TargetMode="External"/><Relationship Id="rId4" Type="http://schemas.openxmlformats.org/officeDocument/2006/relationships/hyperlink" Target="http://croplife.org/biotech-crop-developm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2695" y="0"/>
            <a:ext cx="91519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-29029" y="851228"/>
            <a:ext cx="72135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PT" altLang="pt-PT" sz="3200" b="1" dirty="0" smtClean="0">
                <a:solidFill>
                  <a:schemeClr val="bg1"/>
                </a:solidFill>
              </a:rPr>
              <a:t>Biotecnologia Vegetal para o Século 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XXI -</a:t>
            </a:r>
            <a:endParaRPr lang="pt-PT" altLang="pt-PT" sz="3200" b="1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</a:pPr>
            <a:r>
              <a:rPr lang="pt-PT" altLang="pt-PT" sz="3200" b="1" i="1" u="sng" dirty="0" smtClean="0">
                <a:solidFill>
                  <a:schemeClr val="bg1"/>
                </a:solidFill>
              </a:rPr>
              <a:t>um </a:t>
            </a:r>
            <a:r>
              <a:rPr lang="pt-PT" altLang="pt-PT" sz="3200" b="1" i="1" u="sng" dirty="0" smtClean="0">
                <a:solidFill>
                  <a:schemeClr val="bg1"/>
                </a:solidFill>
              </a:rPr>
              <a:t>dever</a:t>
            </a:r>
            <a:r>
              <a:rPr lang="pt-PT" altLang="pt-PT" sz="3200" i="1" dirty="0" smtClean="0">
                <a:solidFill>
                  <a:schemeClr val="bg1"/>
                </a:solidFill>
              </a:rPr>
              <a:t> socio-económico</a:t>
            </a:r>
            <a:endParaRPr lang="pt-PT" altLang="pt-PT" sz="32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12" name="Oval 11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Bruno Peixoto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5" name="Oval 14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3770143"/>
              </p:ext>
            </p:extLst>
          </p:nvPr>
        </p:nvGraphicFramePr>
        <p:xfrm>
          <a:off x="323528" y="1484784"/>
          <a:ext cx="6696744" cy="496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Em Síntese…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2276872"/>
            <a:ext cx="313306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Não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há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soluções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milagrosas</a:t>
            </a:r>
            <a:endParaRPr lang="en-GB" sz="2000" b="1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5436096" y="3068960"/>
            <a:ext cx="313306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 </a:t>
            </a:r>
            <a:r>
              <a:rPr lang="en-GB" sz="2000" b="1" dirty="0" err="1" smtClean="0"/>
              <a:t>Biotecnologia</a:t>
            </a:r>
            <a:r>
              <a:rPr lang="en-GB" sz="2000" b="1" dirty="0" smtClean="0"/>
              <a:t> Vegetal é </a:t>
            </a:r>
            <a:r>
              <a:rPr lang="en-GB" sz="2000" b="1" dirty="0" err="1" smtClean="0"/>
              <a:t>uma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ferramenta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valiosa</a:t>
            </a:r>
            <a:r>
              <a:rPr lang="en-GB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5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539590" y="1615678"/>
            <a:ext cx="7992850" cy="1813322"/>
          </a:xfrm>
        </p:spPr>
        <p:txBody>
          <a:bodyPr/>
          <a:lstStyle/>
          <a:p>
            <a:pPr>
              <a:defRPr/>
            </a:pPr>
            <a:r>
              <a:rPr lang="pt-PT" sz="1800" b="1" dirty="0" smtClean="0"/>
              <a:t>Algumas publicações científicas…</a:t>
            </a:r>
            <a:endParaRPr lang="pt-PT" sz="1800" dirty="0" smtClean="0"/>
          </a:p>
          <a:p>
            <a:pPr>
              <a:defRPr/>
            </a:pPr>
            <a:r>
              <a:rPr lang="pt-PT" sz="1800" dirty="0" err="1" smtClean="0"/>
              <a:t>Verma</a:t>
            </a:r>
            <a:r>
              <a:rPr lang="pt-PT" sz="1800" dirty="0" smtClean="0"/>
              <a:t> S.R. “</a:t>
            </a:r>
            <a:r>
              <a:rPr lang="pt-PT" sz="1800" dirty="0" err="1" smtClean="0"/>
              <a:t>Genetically</a:t>
            </a:r>
            <a:r>
              <a:rPr lang="pt-PT" sz="1800" dirty="0" smtClean="0"/>
              <a:t> </a:t>
            </a:r>
            <a:r>
              <a:rPr lang="pt-PT" sz="1800" dirty="0" err="1" smtClean="0"/>
              <a:t>Modified</a:t>
            </a:r>
            <a:r>
              <a:rPr lang="pt-PT" sz="1800" dirty="0" smtClean="0"/>
              <a:t> </a:t>
            </a:r>
            <a:r>
              <a:rPr lang="pt-PT" sz="1800" dirty="0" err="1" smtClean="0"/>
              <a:t>Plants</a:t>
            </a:r>
            <a:r>
              <a:rPr lang="pt-PT" sz="1800" dirty="0" smtClean="0"/>
              <a:t>: </a:t>
            </a:r>
            <a:r>
              <a:rPr lang="pt-PT" sz="1800" dirty="0" err="1" smtClean="0"/>
              <a:t>Public</a:t>
            </a:r>
            <a:r>
              <a:rPr lang="pt-PT" sz="1800" dirty="0" smtClean="0"/>
              <a:t> </a:t>
            </a:r>
            <a:r>
              <a:rPr lang="pt-PT" sz="1800" dirty="0" err="1" smtClean="0"/>
              <a:t>and</a:t>
            </a:r>
            <a:r>
              <a:rPr lang="pt-PT" sz="1800" dirty="0" smtClean="0"/>
              <a:t> </a:t>
            </a:r>
            <a:r>
              <a:rPr lang="pt-PT" sz="1800" dirty="0" err="1" smtClean="0"/>
              <a:t>Scientific</a:t>
            </a:r>
            <a:r>
              <a:rPr lang="pt-PT" sz="1800" dirty="0" smtClean="0"/>
              <a:t> </a:t>
            </a:r>
            <a:r>
              <a:rPr lang="pt-PT" sz="1800" dirty="0" err="1" smtClean="0"/>
              <a:t>Perceptions</a:t>
            </a:r>
            <a:r>
              <a:rPr lang="pt-PT" sz="1800" dirty="0" smtClean="0"/>
              <a:t>” (2013). </a:t>
            </a:r>
            <a:r>
              <a:rPr lang="pt-PT" sz="1800" i="1" dirty="0" smtClean="0"/>
              <a:t>ISRN </a:t>
            </a:r>
            <a:r>
              <a:rPr lang="pt-PT" sz="1800" i="1" dirty="0" err="1" smtClean="0"/>
              <a:t>Biotechnology</a:t>
            </a:r>
            <a:r>
              <a:rPr lang="pt-PT" sz="1800" i="1" dirty="0" smtClean="0"/>
              <a:t> </a:t>
            </a:r>
            <a:r>
              <a:rPr lang="pt-PT" sz="1800" dirty="0" smtClean="0"/>
              <a:t>Volume 2013. DOI: </a:t>
            </a:r>
            <a:r>
              <a:rPr lang="pt-PT" sz="1800" dirty="0">
                <a:hlinkClick r:id="rId3"/>
              </a:rPr>
              <a:t>http://</a:t>
            </a:r>
            <a:r>
              <a:rPr lang="pt-PT" sz="1800" dirty="0" smtClean="0">
                <a:hlinkClick r:id="rId3"/>
              </a:rPr>
              <a:t>dx.doi.org/10.5402/2013/820671</a:t>
            </a:r>
            <a:r>
              <a:rPr lang="pt-PT" sz="1800" dirty="0" smtClean="0"/>
              <a:t> </a:t>
            </a:r>
            <a:endParaRPr lang="pt-PT" sz="1800" dirty="0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467544" y="350838"/>
            <a:ext cx="7848872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Se desejarem saber mais… </a:t>
            </a:r>
            <a:r>
              <a:rPr lang="pt-PT" sz="1800" dirty="0" smtClean="0"/>
              <a:t>(referências adicionais às já indicadas)</a:t>
            </a:r>
          </a:p>
        </p:txBody>
      </p:sp>
      <p:sp>
        <p:nvSpPr>
          <p:cNvPr id="8" name="Marcador de Posição do Texto 6"/>
          <p:cNvSpPr txBox="1">
            <a:spLocks/>
          </p:cNvSpPr>
          <p:nvPr/>
        </p:nvSpPr>
        <p:spPr>
          <a:xfrm>
            <a:off x="611560" y="3861047"/>
            <a:ext cx="7344816" cy="129614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800" b="1" dirty="0" smtClean="0"/>
              <a:t>…infogravuras…</a:t>
            </a:r>
            <a:endParaRPr lang="pt-PT" sz="1800" dirty="0" smtClean="0"/>
          </a:p>
          <a:p>
            <a:r>
              <a:rPr lang="en-GB" sz="1800" dirty="0">
                <a:hlinkClick r:id="rId4"/>
              </a:rPr>
              <a:t>http://croplife.org/biotech-crop-development</a:t>
            </a:r>
            <a:r>
              <a:rPr lang="en-GB" sz="1800" dirty="0" smtClean="0">
                <a:hlinkClick r:id="rId4"/>
              </a:rPr>
              <a:t>/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9" name="Marcador de Posição do Texto 6"/>
          <p:cNvSpPr txBox="1">
            <a:spLocks/>
          </p:cNvSpPr>
          <p:nvPr/>
        </p:nvSpPr>
        <p:spPr>
          <a:xfrm>
            <a:off x="611560" y="2780928"/>
            <a:ext cx="7920880" cy="108012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800" b="1" dirty="0" smtClean="0"/>
              <a:t>…</a:t>
            </a:r>
            <a:r>
              <a:rPr lang="pt-PT" sz="1800" b="1" dirty="0" err="1" smtClean="0"/>
              <a:t>FAQs</a:t>
            </a:r>
            <a:r>
              <a:rPr lang="pt-PT" sz="1800" b="1" dirty="0" smtClean="0"/>
              <a:t>…</a:t>
            </a:r>
            <a:endParaRPr lang="pt-PT" sz="1800" dirty="0" smtClean="0"/>
          </a:p>
          <a:p>
            <a:r>
              <a:rPr lang="en-GB" sz="1800" dirty="0">
                <a:hlinkClick r:id="rId5"/>
              </a:rPr>
              <a:t>http://www.who.int/foodsafety/areas_work/food-technology/faq-genetically-modified-food/en</a:t>
            </a:r>
            <a:r>
              <a:rPr lang="en-GB" sz="1800" dirty="0" smtClean="0">
                <a:hlinkClick r:id="rId5"/>
              </a:rPr>
              <a:t>/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10" name="Marcador de Posição do Texto 6"/>
          <p:cNvSpPr txBox="1">
            <a:spLocks/>
          </p:cNvSpPr>
          <p:nvPr/>
        </p:nvSpPr>
        <p:spPr>
          <a:xfrm>
            <a:off x="611560" y="4797152"/>
            <a:ext cx="8280920" cy="187220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800" b="1" dirty="0" smtClean="0"/>
              <a:t>…e YouTube/TED videos</a:t>
            </a:r>
            <a:endParaRPr lang="pt-PT" sz="1800" b="1" dirty="0"/>
          </a:p>
          <a:p>
            <a:pPr>
              <a:defRPr/>
            </a:pPr>
            <a:r>
              <a:rPr lang="pt-PT" sz="1800" dirty="0">
                <a:hlinkClick r:id="rId6"/>
              </a:rPr>
              <a:t>https://</a:t>
            </a:r>
            <a:r>
              <a:rPr lang="pt-PT" sz="1800" dirty="0" smtClean="0">
                <a:hlinkClick r:id="rId6"/>
              </a:rPr>
              <a:t>www.youtube.com/watch?v=swpQz1TIMMM</a:t>
            </a:r>
            <a:r>
              <a:rPr lang="pt-PT" sz="1800" dirty="0" smtClean="0"/>
              <a:t> </a:t>
            </a:r>
          </a:p>
          <a:p>
            <a:pPr>
              <a:defRPr/>
            </a:pPr>
            <a:r>
              <a:rPr lang="pt-PT" sz="1800" dirty="0">
                <a:hlinkClick r:id="rId7"/>
              </a:rPr>
              <a:t>https://</a:t>
            </a:r>
            <a:r>
              <a:rPr lang="pt-PT" sz="1800" dirty="0" smtClean="0">
                <a:hlinkClick r:id="rId7"/>
              </a:rPr>
              <a:t>www.youtube.com/watch?v=sH4bi60alZU</a:t>
            </a:r>
            <a:endParaRPr lang="pt-PT" sz="1800" dirty="0"/>
          </a:p>
          <a:p>
            <a:pPr>
              <a:defRPr/>
            </a:pPr>
            <a:endParaRPr lang="pt-PT" sz="1800" dirty="0" smtClean="0"/>
          </a:p>
          <a:p>
            <a:pPr>
              <a:defRPr/>
            </a:pPr>
            <a:r>
              <a:rPr lang="pt-PT" sz="1700" dirty="0">
                <a:hlinkClick r:id="rId8"/>
              </a:rPr>
              <a:t>https://</a:t>
            </a:r>
            <a:r>
              <a:rPr lang="pt-PT" sz="1700" dirty="0" smtClean="0">
                <a:hlinkClick r:id="rId8"/>
              </a:rPr>
              <a:t>www.ted.com/talks/pamela_ronald_the_case_for_engineering_our_food#t-395547</a:t>
            </a:r>
            <a:r>
              <a:rPr lang="pt-PT" sz="1700" dirty="0" smtClean="0"/>
              <a:t> </a:t>
            </a:r>
          </a:p>
          <a:p>
            <a:pPr>
              <a:defRPr/>
            </a:pPr>
            <a:endParaRPr lang="pt-PT" sz="1800" dirty="0"/>
          </a:p>
          <a:p>
            <a:pPr>
              <a:defRPr/>
            </a:pPr>
            <a:endParaRPr lang="pt-P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476672"/>
            <a:ext cx="6912694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Biotecnologia Vegetal e os Desafios do Século XXI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8370722"/>
              </p:ext>
            </p:extLst>
          </p:nvPr>
        </p:nvGraphicFramePr>
        <p:xfrm>
          <a:off x="899592" y="1346286"/>
          <a:ext cx="7776864" cy="525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220072" y="6501717"/>
            <a:ext cx="373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Compilado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Moshelion</a:t>
            </a:r>
            <a:r>
              <a:rPr lang="en-GB" sz="1400" b="1" dirty="0" smtClean="0"/>
              <a:t> and Altman (2015) 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574839" y="404664"/>
            <a:ext cx="7021497" cy="79208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Podem os alimentos biotecnológicos </a:t>
            </a:r>
            <a:br>
              <a:rPr lang="pt-PT" dirty="0" smtClean="0"/>
            </a:br>
            <a:r>
              <a:rPr lang="pt-PT" dirty="0" smtClean="0"/>
              <a:t>				ser mais saudáveis?</a:t>
            </a:r>
          </a:p>
        </p:txBody>
      </p:sp>
      <p:pic>
        <p:nvPicPr>
          <p:cNvPr id="2052" name="Picture 4" descr="D:\Documentos Soltos\Faculdade\[2015-2020] PhD Plants For Life (ITQB_IGC)\[Y01] [PfL] Curricular Units (2016)\[05] Plant Biotechnology for Sustainability and Global Economy\Final Presentation\Figures\goldricecomp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6867"/>
            <a:ext cx="7056784" cy="48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2348880"/>
            <a:ext cx="298904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Pode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uma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planta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transgénica</a:t>
            </a:r>
            <a:r>
              <a:rPr lang="en-GB" sz="2000" b="1" dirty="0" smtClean="0"/>
              <a:t> ser </a:t>
            </a:r>
            <a:r>
              <a:rPr lang="en-GB" sz="2000" b="1" dirty="0" err="1" smtClean="0"/>
              <a:t>consumida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normalmente</a:t>
            </a:r>
            <a:r>
              <a:rPr lang="en-GB" sz="2000" b="1" dirty="0" smtClean="0"/>
              <a:t>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31547" y="3496146"/>
            <a:ext cx="2448272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Podem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plantas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transgénicas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produzir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alimentos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saudáveis</a:t>
            </a:r>
            <a:r>
              <a:rPr lang="en-GB" sz="2000" b="1" dirty="0" smtClean="0"/>
              <a:t>? (</a:t>
            </a:r>
            <a:r>
              <a:rPr lang="en-GB" sz="2000" b="1" dirty="0" err="1" smtClean="0"/>
              <a:t>Arroz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dourado</a:t>
            </a:r>
            <a:r>
              <a:rPr lang="en-GB" sz="2000" b="1" dirty="0" smtClean="0"/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43399" y="4941168"/>
            <a:ext cx="298904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As </a:t>
            </a:r>
            <a:r>
              <a:rPr lang="en-GB" sz="2000" b="1" dirty="0" err="1" smtClean="0"/>
              <a:t>plantas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transgénicas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destroem</a:t>
            </a:r>
            <a:r>
              <a:rPr lang="en-GB" sz="2000" b="1" dirty="0" smtClean="0"/>
              <a:t> o </a:t>
            </a:r>
            <a:r>
              <a:rPr lang="en-GB" sz="2000" b="1" dirty="0" err="1" smtClean="0"/>
              <a:t>meio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vida</a:t>
            </a:r>
            <a:r>
              <a:rPr lang="en-GB" sz="2000" b="1" dirty="0" smtClean="0"/>
              <a:t> dos </a:t>
            </a:r>
            <a:r>
              <a:rPr lang="en-GB" sz="2000" b="1" dirty="0" err="1" smtClean="0"/>
              <a:t>agricultores</a:t>
            </a:r>
            <a:r>
              <a:rPr lang="en-GB" sz="20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20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os Soltos\Faculdade\[2015-2020] PhD Plants For Life (ITQB_IGC)\[Y01] [PfL] Curricular Units (2016)\[05] Plant Biotechnology for Sustainability and Global Economy\Final Presentation\Figures\lead_soybeans_pods-516x290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0" y="1772816"/>
            <a:ext cx="5190366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Gráfic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33000"/>
              </p:ext>
            </p:extLst>
          </p:nvPr>
        </p:nvGraphicFramePr>
        <p:xfrm>
          <a:off x="144016" y="1689903"/>
          <a:ext cx="5292079" cy="31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395536" y="476672"/>
            <a:ext cx="8424936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Biotecnologia nos Alimentos – Factos e Números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582951" y="5157192"/>
            <a:ext cx="597809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b="1" dirty="0" smtClean="0"/>
              <a:t>O </a:t>
            </a:r>
            <a:r>
              <a:rPr lang="en-GB" sz="1500" b="1" dirty="0" err="1" smtClean="0"/>
              <a:t>Aumento</a:t>
            </a:r>
            <a:r>
              <a:rPr lang="en-GB" sz="1500" b="1" dirty="0" smtClean="0"/>
              <a:t> do </a:t>
            </a:r>
            <a:r>
              <a:rPr lang="en-GB" sz="1500" b="1" dirty="0" err="1" smtClean="0"/>
              <a:t>Rendimento</a:t>
            </a:r>
            <a:r>
              <a:rPr lang="en-GB" sz="1500" b="1" dirty="0" smtClean="0"/>
              <a:t>  Global </a:t>
            </a:r>
            <a:r>
              <a:rPr lang="en-GB" sz="1500" b="1" dirty="0" err="1" smtClean="0"/>
              <a:t>Resultou</a:t>
            </a:r>
            <a:r>
              <a:rPr lang="en-GB" sz="1500" b="1" dirty="0" smtClean="0"/>
              <a:t>, </a:t>
            </a:r>
            <a:r>
              <a:rPr lang="en-GB" sz="1500" b="1" dirty="0" err="1" smtClean="0"/>
              <a:t>Essencialmente</a:t>
            </a:r>
            <a:r>
              <a:rPr lang="en-GB" sz="1500" b="1" dirty="0" smtClean="0"/>
              <a:t> de:</a:t>
            </a:r>
          </a:p>
          <a:p>
            <a:pPr algn="ctr"/>
            <a:endParaRPr lang="en-GB" sz="1500" b="1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GB" sz="1500" b="1" dirty="0" err="1" smtClean="0"/>
              <a:t>Decréscimo</a:t>
            </a:r>
            <a:r>
              <a:rPr lang="en-GB" sz="1500" b="1" dirty="0" smtClean="0"/>
              <a:t> da </a:t>
            </a:r>
            <a:r>
              <a:rPr lang="en-GB" sz="1500" b="1" dirty="0" err="1" smtClean="0"/>
              <a:t>despesa</a:t>
            </a:r>
            <a:r>
              <a:rPr lang="en-GB" sz="1500" b="1" dirty="0" smtClean="0"/>
              <a:t> com </a:t>
            </a:r>
            <a:r>
              <a:rPr lang="en-GB" sz="1500" b="1" dirty="0" err="1" smtClean="0"/>
              <a:t>Herbicidas</a:t>
            </a:r>
            <a:endParaRPr lang="en-GB" sz="1500" b="1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GB" sz="1500" b="1" dirty="0" err="1" smtClean="0"/>
              <a:t>Aumento</a:t>
            </a:r>
            <a:r>
              <a:rPr lang="en-GB" sz="1500" b="1" dirty="0" smtClean="0"/>
              <a:t> de </a:t>
            </a:r>
            <a:r>
              <a:rPr lang="en-GB" sz="1500" b="1" dirty="0" err="1" smtClean="0"/>
              <a:t>produção</a:t>
            </a:r>
            <a:r>
              <a:rPr lang="en-GB" sz="1500" b="1" dirty="0" smtClean="0"/>
              <a:t> das </a:t>
            </a:r>
            <a:r>
              <a:rPr lang="en-GB" sz="1500" b="1" dirty="0" err="1" smtClean="0"/>
              <a:t>Plantas</a:t>
            </a:r>
            <a:endParaRPr lang="en-GB" sz="15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6170934" y="6381328"/>
            <a:ext cx="278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Compilado</a:t>
            </a:r>
            <a:r>
              <a:rPr lang="en-GB" sz="1200" b="1" dirty="0" smtClean="0"/>
              <a:t> de Brookes &amp; Barfoot (2015) </a:t>
            </a:r>
            <a:endParaRPr lang="en-GB" sz="1200" b="1" dirty="0"/>
          </a:p>
        </p:txBody>
      </p:sp>
      <p:sp>
        <p:nvSpPr>
          <p:cNvPr id="60" name="Forma livre 59"/>
          <p:cNvSpPr/>
          <p:nvPr/>
        </p:nvSpPr>
        <p:spPr>
          <a:xfrm>
            <a:off x="6228184" y="2132856"/>
            <a:ext cx="1641426" cy="1080120"/>
          </a:xfrm>
          <a:custGeom>
            <a:avLst/>
            <a:gdLst>
              <a:gd name="connsiteX0" fmla="*/ 0 w 1323833"/>
              <a:gd name="connsiteY0" fmla="*/ 1023583 h 1025640"/>
              <a:gd name="connsiteX1" fmla="*/ 518615 w 1323833"/>
              <a:gd name="connsiteY1" fmla="*/ 996287 h 1025640"/>
              <a:gd name="connsiteX2" fmla="*/ 941696 w 1323833"/>
              <a:gd name="connsiteY2" fmla="*/ 818866 h 1025640"/>
              <a:gd name="connsiteX3" fmla="*/ 1214651 w 1323833"/>
              <a:gd name="connsiteY3" fmla="*/ 464024 h 1025640"/>
              <a:gd name="connsiteX4" fmla="*/ 1323833 w 1323833"/>
              <a:gd name="connsiteY4" fmla="*/ 0 h 10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833" h="1025640">
                <a:moveTo>
                  <a:pt x="0" y="1023583"/>
                </a:moveTo>
                <a:cubicBezTo>
                  <a:pt x="180833" y="1026995"/>
                  <a:pt x="361666" y="1030407"/>
                  <a:pt x="518615" y="996287"/>
                </a:cubicBezTo>
                <a:cubicBezTo>
                  <a:pt x="675564" y="962167"/>
                  <a:pt x="825690" y="907576"/>
                  <a:pt x="941696" y="818866"/>
                </a:cubicBezTo>
                <a:cubicBezTo>
                  <a:pt x="1057702" y="730155"/>
                  <a:pt x="1150962" y="600502"/>
                  <a:pt x="1214651" y="464024"/>
                </a:cubicBezTo>
                <a:cubicBezTo>
                  <a:pt x="1278340" y="327546"/>
                  <a:pt x="1301086" y="163773"/>
                  <a:pt x="1323833" y="0"/>
                </a:cubicBezTo>
              </a:path>
            </a:pathLst>
          </a:custGeom>
          <a:ln w="1270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upo 60"/>
          <p:cNvGrpSpPr/>
          <p:nvPr/>
        </p:nvGrpSpPr>
        <p:grpSpPr>
          <a:xfrm>
            <a:off x="5624684" y="1628800"/>
            <a:ext cx="1827635" cy="1349624"/>
            <a:chOff x="7282066" y="3518693"/>
            <a:chExt cx="1827635" cy="1349624"/>
          </a:xfrm>
        </p:grpSpPr>
        <p:pic>
          <p:nvPicPr>
            <p:cNvPr id="3075" name="Picture 3" descr="D:\Documentos Soltos\Faculdade\[2015-2020] PhD Plants For Life (ITQB_IGC)\[Y01] [PfL] Curricular Units (2016)\[05] Plant Biotechnology for Sustainability and Global Economy\Final Presentation\Figures\UNST0001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466" y="3518693"/>
              <a:ext cx="1487129" cy="789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ixaDeTexto 64"/>
            <p:cNvSpPr txBox="1"/>
            <p:nvPr/>
          </p:nvSpPr>
          <p:spPr>
            <a:xfrm>
              <a:off x="7282066" y="4314319"/>
              <a:ext cx="1827635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smtClean="0">
                  <a:solidFill>
                    <a:schemeClr val="tx1"/>
                  </a:solidFill>
                </a:rPr>
                <a:t>7 – 11% de </a:t>
              </a:r>
              <a:r>
                <a:rPr lang="en-GB" sz="1500" b="1" dirty="0" err="1" smtClean="0">
                  <a:solidFill>
                    <a:schemeClr val="tx1"/>
                  </a:solidFill>
                </a:rPr>
                <a:t>Aumento</a:t>
              </a:r>
              <a:r>
                <a:rPr lang="en-GB" sz="1500" b="1" dirty="0" smtClean="0">
                  <a:solidFill>
                    <a:schemeClr val="tx1"/>
                  </a:solidFill>
                </a:rPr>
                <a:t> de </a:t>
              </a:r>
              <a:r>
                <a:rPr lang="en-GB" sz="1500" b="1" dirty="0" err="1" smtClean="0">
                  <a:solidFill>
                    <a:schemeClr val="tx1"/>
                  </a:solidFill>
                </a:rPr>
                <a:t>Produção</a:t>
              </a:r>
              <a:endParaRPr lang="en-GB" sz="15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7048897" y="3292053"/>
            <a:ext cx="1827635" cy="1670992"/>
            <a:chOff x="5724128" y="1628800"/>
            <a:chExt cx="1827635" cy="1670992"/>
          </a:xfrm>
        </p:grpSpPr>
        <p:pic>
          <p:nvPicPr>
            <p:cNvPr id="3076" name="Picture 4" descr="D:\Documentos Soltos\Faculdade\[2015-2020] PhD Plants For Life (ITQB_IGC)\[Y01] [PfL] Curricular Units (2016)\[05] Plant Biotechnology for Sustainability and Global Economy\Final Presentation\Figures\2000px-Flag_of_South_Africa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314" y="1628800"/>
              <a:ext cx="1320990" cy="88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CaixaDeTexto 65"/>
            <p:cNvSpPr txBox="1"/>
            <p:nvPr/>
          </p:nvSpPr>
          <p:spPr>
            <a:xfrm>
              <a:off x="5724128" y="2514962"/>
              <a:ext cx="1827635" cy="784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err="1" smtClean="0">
                  <a:solidFill>
                    <a:schemeClr val="tx1"/>
                  </a:solidFill>
                </a:rPr>
                <a:t>Ausência</a:t>
              </a:r>
              <a:r>
                <a:rPr lang="en-GB" sz="1500" b="1" dirty="0" smtClean="0">
                  <a:solidFill>
                    <a:schemeClr val="tx1"/>
                  </a:solidFill>
                </a:rPr>
                <a:t> de </a:t>
              </a:r>
              <a:r>
                <a:rPr lang="en-GB" sz="1500" b="1" dirty="0" err="1" smtClean="0">
                  <a:solidFill>
                    <a:schemeClr val="tx1"/>
                  </a:solidFill>
                </a:rPr>
                <a:t>Aumento</a:t>
              </a:r>
              <a:r>
                <a:rPr lang="en-GB" sz="1500" b="1" dirty="0" smtClean="0">
                  <a:solidFill>
                    <a:schemeClr val="tx1"/>
                  </a:solidFill>
                </a:rPr>
                <a:t>  de </a:t>
              </a:r>
              <a:r>
                <a:rPr lang="en-GB" sz="1500" b="1" dirty="0" err="1" smtClean="0">
                  <a:solidFill>
                    <a:schemeClr val="tx1"/>
                  </a:solidFill>
                </a:rPr>
                <a:t>Produção</a:t>
              </a:r>
              <a:endParaRPr lang="en-GB" sz="15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395536" y="476672"/>
            <a:ext cx="7992888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 Biotecnologia Vegetal e as Questões Ambientais...</a:t>
            </a:r>
          </a:p>
        </p:txBody>
      </p:sp>
      <p:pic>
        <p:nvPicPr>
          <p:cNvPr id="1031" name="Picture 7" descr="D:\Documentos Soltos\Faculdade\[2015-2020] PhD Plants For Life (ITQB_IGC)\[Y01] [PfL] Curricular Units (2016)\[05] Plant Biotechnology for Sustainability and Global Economy\Final Presentation\Figures\shutterstock_224377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9" y="1829657"/>
            <a:ext cx="7168342" cy="47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58212" y="2276872"/>
            <a:ext cx="298904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Quais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são</a:t>
            </a:r>
            <a:r>
              <a:rPr lang="en-GB" sz="2000" b="1" dirty="0" smtClean="0"/>
              <a:t> as </a:t>
            </a:r>
            <a:r>
              <a:rPr lang="en-GB" sz="2000" b="1" dirty="0" err="1" smtClean="0"/>
              <a:t>interações</a:t>
            </a:r>
            <a:r>
              <a:rPr lang="en-GB" sz="2000" b="1" dirty="0" smtClean="0"/>
              <a:t> entre </a:t>
            </a:r>
            <a:r>
              <a:rPr lang="en-GB" sz="2000" b="1" dirty="0" err="1" smtClean="0"/>
              <a:t>Plantas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Transgénicas</a:t>
            </a:r>
            <a:r>
              <a:rPr lang="en-GB" sz="2000" b="1" dirty="0" smtClean="0"/>
              <a:t> e </a:t>
            </a:r>
            <a:r>
              <a:rPr lang="en-GB" sz="2000" b="1" dirty="0" err="1" smtClean="0"/>
              <a:t>Ambiente</a:t>
            </a:r>
            <a:r>
              <a:rPr lang="en-GB" sz="2000" b="1" dirty="0" smtClean="0"/>
              <a:t>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4048" y="4941168"/>
            <a:ext cx="298904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Poderá</a:t>
            </a:r>
            <a:r>
              <a:rPr lang="en-GB" sz="2000" b="1" dirty="0" smtClean="0"/>
              <a:t> a </a:t>
            </a:r>
            <a:r>
              <a:rPr lang="en-GB" sz="2000" b="1" dirty="0" err="1" smtClean="0"/>
              <a:t>tolerância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herbicidas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resultar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acréscimo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uso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herbicidas</a:t>
            </a:r>
            <a:r>
              <a:rPr lang="en-GB" sz="2000" b="1" dirty="0" smtClean="0"/>
              <a:t>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4437112"/>
            <a:ext cx="298904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Quais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são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efeitos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países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desenvolvimento</a:t>
            </a:r>
            <a:r>
              <a:rPr lang="en-GB" sz="20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Documentos Soltos\Faculdade\[2015-2020] PhD Plants For Life (ITQB_IGC)\[Y01] [PfL] Curricular Units (2016)\[05] Plant Biotechnology for Sustainability and Global Economy\Final Presentation\Figures\lead_soybeans_pods-516x290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4117"/>
          <a:stretch/>
        </p:blipFill>
        <p:spPr bwMode="auto">
          <a:xfrm>
            <a:off x="0" y="2780928"/>
            <a:ext cx="5616623" cy="35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51520" y="548903"/>
            <a:ext cx="8369966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 biotecnologia vegetal leva a menor uso de herbicidas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96136" y="1916832"/>
            <a:ext cx="313306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Os EUA </a:t>
            </a:r>
            <a:r>
              <a:rPr lang="en-GB" sz="2000" b="1" dirty="0" err="1" smtClean="0"/>
              <a:t>usam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actualmente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menos</a:t>
            </a:r>
            <a:r>
              <a:rPr lang="en-GB" sz="2000" b="1" dirty="0" smtClean="0"/>
              <a:t> 1,62%  de </a:t>
            </a:r>
            <a:r>
              <a:rPr lang="en-GB" sz="2000" b="1" dirty="0" err="1" smtClean="0"/>
              <a:t>ingrediente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activo</a:t>
            </a:r>
            <a:endParaRPr lang="en-GB" sz="2000" b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4717593"/>
            <a:ext cx="298904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Na </a:t>
            </a:r>
            <a:r>
              <a:rPr lang="en-GB" sz="2000" b="1" dirty="0" err="1" smtClean="0"/>
              <a:t>África</a:t>
            </a:r>
            <a:r>
              <a:rPr lang="en-GB" sz="2000" b="1" dirty="0" smtClean="0"/>
              <a:t> do </a:t>
            </a:r>
            <a:r>
              <a:rPr lang="en-GB" sz="2000" b="1" dirty="0" err="1" smtClean="0"/>
              <a:t>Sul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há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idêntica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tendência</a:t>
            </a:r>
            <a:r>
              <a:rPr lang="en-GB" sz="2000" b="1" dirty="0" smtClean="0"/>
              <a:t> (</a:t>
            </a:r>
            <a:r>
              <a:rPr lang="en-GB" sz="2000" b="1" dirty="0" err="1" smtClean="0"/>
              <a:t>menos</a:t>
            </a:r>
            <a:r>
              <a:rPr lang="en-GB" sz="2000" b="1" dirty="0" smtClean="0"/>
              <a:t> 1,2% de </a:t>
            </a:r>
            <a:r>
              <a:rPr lang="en-GB" sz="2000" b="1" dirty="0" err="1" smtClean="0"/>
              <a:t>uso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ingrediente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activo</a:t>
            </a:r>
            <a:r>
              <a:rPr lang="en-GB" sz="2000" b="1" dirty="0" smtClean="0"/>
              <a:t>)</a:t>
            </a:r>
          </a:p>
        </p:txBody>
      </p:sp>
      <p:pic>
        <p:nvPicPr>
          <p:cNvPr id="14" name="Picture 3" descr="D:\Documentos Soltos\Faculdade\[2015-2020] PhD Plants For Life (ITQB_IGC)\[Y01] [PfL] Curricular Units (2016)\[05] Plant Biotechnology for Sustainability and Global Economy\Final Presentation\Figures\UNST0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39" y="3134572"/>
            <a:ext cx="1487129" cy="7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Documentos Soltos\Faculdade\[2015-2020] PhD Plants For Life (ITQB_IGC)\[Y01] [PfL] Curricular Units (2016)\[05] Plant Biotechnology for Sustainability and Global Economy\Final Presentation\Figures\2000px-Flag_of_South_Afric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6"/>
            <a:ext cx="1320990" cy="8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/>
          <a:srcRect t="10916" r="29270"/>
          <a:stretch/>
        </p:blipFill>
        <p:spPr>
          <a:xfrm>
            <a:off x="0" y="2852936"/>
            <a:ext cx="4358896" cy="3567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85010"/>
            <a:ext cx="567480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 de </a:t>
            </a:r>
            <a:r>
              <a:rPr lang="en-US" sz="2000" b="1" dirty="0" err="1" smtClean="0"/>
              <a:t>redução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impacto</a:t>
            </a:r>
            <a:r>
              <a:rPr lang="en-US" sz="2000" b="1" dirty="0" smtClean="0"/>
              <a:t> agricultural (</a:t>
            </a:r>
            <a:r>
              <a:rPr lang="en-US" sz="2000" b="1" dirty="0" err="1" smtClean="0"/>
              <a:t>nos</a:t>
            </a:r>
            <a:r>
              <a:rPr lang="en-US" sz="2000" b="1" dirty="0" smtClean="0"/>
              <a:t> EUA)</a:t>
            </a:r>
          </a:p>
          <a:p>
            <a:pPr algn="ctr"/>
            <a:r>
              <a:rPr lang="en-US" sz="2000" b="1" dirty="0" smtClean="0"/>
              <a:t>da </a:t>
            </a:r>
            <a:r>
              <a:rPr lang="en-US" sz="2000" b="1" dirty="0" err="1" smtClean="0"/>
              <a:t>utilização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soja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tolerante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herbicidas</a:t>
            </a:r>
            <a:r>
              <a:rPr lang="en-US" sz="2000" b="1" dirty="0" smtClean="0"/>
              <a:t> (HT)</a:t>
            </a:r>
            <a:endParaRPr lang="en-US" sz="2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/>
          <a:srcRect l="74046" t="21383" b="63223"/>
          <a:stretch/>
        </p:blipFill>
        <p:spPr>
          <a:xfrm>
            <a:off x="4067944" y="4293096"/>
            <a:ext cx="1890423" cy="72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/>
          <a:srcRect l="74046" t="10916" b="79378"/>
          <a:stretch/>
        </p:blipFill>
        <p:spPr>
          <a:xfrm>
            <a:off x="4049729" y="4803784"/>
            <a:ext cx="1890423" cy="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sz="2400" dirty="0" smtClean="0"/>
              <a:t>Plásticos – uma Crise Global</a:t>
            </a:r>
          </a:p>
        </p:txBody>
      </p:sp>
      <p:pic>
        <p:nvPicPr>
          <p:cNvPr id="4098" name="Picture 2" descr="D:\Documentos Soltos\Faculdade\[2015-2020] PhD Plants For Life (ITQB_IGC)\[Y01] [PfL] Curricular Units (2016)\[05] Plant Biotechnology for Sustainability and Global Economy\Final Presentation\Figures\plastic-landscape_exhibit-mba-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998922"/>
            <a:ext cx="7416824" cy="43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47764" y="6354466"/>
            <a:ext cx="6156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Pintura</a:t>
            </a:r>
            <a:r>
              <a:rPr lang="en-GB" sz="1200" b="1" dirty="0" smtClean="0"/>
              <a:t> de Marti </a:t>
            </a:r>
            <a:r>
              <a:rPr lang="en-GB" sz="1200" b="1" dirty="0" err="1" smtClean="0"/>
              <a:t>Cormand</a:t>
            </a:r>
            <a:r>
              <a:rPr lang="en-GB" sz="1200" b="1" dirty="0" smtClean="0"/>
              <a:t> (</a:t>
            </a:r>
            <a:r>
              <a:rPr lang="en-GB" sz="1200" b="1" dirty="0" err="1" smtClean="0"/>
              <a:t>Monteray</a:t>
            </a:r>
            <a:r>
              <a:rPr lang="en-GB" sz="1200" b="1" dirty="0" smtClean="0"/>
              <a:t> Bay Aquarium’s Ocean Travelers Plastics Gallery)</a:t>
            </a:r>
            <a:endParaRPr lang="en-GB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54805" y="2400538"/>
            <a:ext cx="214260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 </a:t>
            </a:r>
            <a:r>
              <a:rPr lang="en-GB" sz="2000" b="1" dirty="0" err="1" smtClean="0"/>
              <a:t>Materiais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baratos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acessíveis</a:t>
            </a:r>
            <a:r>
              <a:rPr lang="en-GB" sz="2000" b="1" dirty="0" smtClean="0"/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3588322"/>
            <a:ext cx="214260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Biodegradação</a:t>
            </a:r>
            <a:endParaRPr lang="en-GB" sz="2000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4115317"/>
            <a:ext cx="214260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Economicamente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praticável</a:t>
            </a:r>
            <a:endParaRPr lang="en-GB" sz="2000" b="1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1259632" y="5157192"/>
            <a:ext cx="319517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Sustentabilidade</a:t>
            </a:r>
            <a:r>
              <a:rPr lang="en-GB" sz="2000" b="1" dirty="0" smtClean="0"/>
              <a:t> </a:t>
            </a:r>
            <a:r>
              <a:rPr lang="en-GB" sz="2000" b="1" smtClean="0"/>
              <a:t>ambiental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729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os Soltos\Faculdade\[2015-2020] PhD Plants For Life (ITQB_IGC)\[Y01] [PfL] Curricular Units (2016)\[05] Plant Biotechnology for Sustainability and Global Economy\Final Presentation\Figures\Algae-Water-Bottle-Ari-Jónsson-1580x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3" y="2924944"/>
            <a:ext cx="8133984" cy="32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cumentos Soltos\Faculdade\[2015-2020] PhD Plants For Life (ITQB_IGC)\[Y01] [PfL] Curricular Units (2016)\[05] Plant Biotechnology for Sustainability and Global Economy\Final Presentation\Figures\sorter_insi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41919"/>
            <a:ext cx="2570611" cy="25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683568" y="476672"/>
            <a:ext cx="6912768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Biotecnologia Vegetal e Bioplásticos – o Futuro?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2060848"/>
            <a:ext cx="597666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 </a:t>
            </a:r>
            <a:r>
              <a:rPr lang="en-GB" sz="2400" b="1" dirty="0" err="1" smtClean="0"/>
              <a:t>Biotecnologia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Pode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Ajudar</a:t>
            </a:r>
            <a:r>
              <a:rPr lang="en-GB" sz="2400" b="1" dirty="0" smtClean="0"/>
              <a:t> </a:t>
            </a:r>
          </a:p>
          <a:p>
            <a:pPr algn="ctr"/>
            <a:r>
              <a:rPr lang="en-GB" sz="2400" dirty="0" smtClean="0"/>
              <a:t>(</a:t>
            </a:r>
            <a:r>
              <a:rPr lang="en-GB" sz="2400" dirty="0" err="1" smtClean="0"/>
              <a:t>usando</a:t>
            </a:r>
            <a:r>
              <a:rPr lang="en-GB" sz="2400" dirty="0" smtClean="0"/>
              <a:t> </a:t>
            </a:r>
            <a:r>
              <a:rPr lang="en-GB" sz="2400" dirty="0" err="1" smtClean="0"/>
              <a:t>quer</a:t>
            </a:r>
            <a:r>
              <a:rPr lang="en-GB" sz="2400" dirty="0" smtClean="0"/>
              <a:t> </a:t>
            </a:r>
            <a:r>
              <a:rPr lang="en-GB" sz="2400" dirty="0" err="1" smtClean="0"/>
              <a:t>plantas</a:t>
            </a:r>
            <a:r>
              <a:rPr lang="en-GB" sz="2400" dirty="0" smtClean="0"/>
              <a:t> </a:t>
            </a:r>
            <a:r>
              <a:rPr lang="en-GB" sz="2400" dirty="0" err="1" smtClean="0"/>
              <a:t>quer</a:t>
            </a:r>
            <a:r>
              <a:rPr lang="en-GB" sz="2400" dirty="0" smtClean="0"/>
              <a:t> </a:t>
            </a:r>
            <a:r>
              <a:rPr lang="en-GB" sz="2400" dirty="0" err="1" smtClean="0"/>
              <a:t>microrganismos</a:t>
            </a:r>
            <a:r>
              <a:rPr lang="en-GB" sz="2400" dirty="0" smtClean="0"/>
              <a:t>)</a:t>
            </a:r>
            <a:r>
              <a:rPr lang="en-GB" sz="24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24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Mensagem a Reter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68484788"/>
              </p:ext>
            </p:extLst>
          </p:nvPr>
        </p:nvGraphicFramePr>
        <p:xfrm>
          <a:off x="310897" y="1290224"/>
          <a:ext cx="8149535" cy="533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9619</TotalTime>
  <Words>1805</Words>
  <Application>Microsoft Office PowerPoint</Application>
  <PresentationFormat>On-screen Show (4:3)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Biotecnologia Vegetal e os Desafios do Século XXI </vt:lpstr>
      <vt:lpstr>Podem os alimentos biotecnológicos      ser mais saudáveis?</vt:lpstr>
      <vt:lpstr>Biotecnologia nos Alimentos – Factos e Números</vt:lpstr>
      <vt:lpstr>A Biotecnologia Vegetal e as Questões Ambientais...</vt:lpstr>
      <vt:lpstr>A biotecnologia vegetal leva a menor uso de herbicidas</vt:lpstr>
      <vt:lpstr>Plásticos – uma Crise Global</vt:lpstr>
      <vt:lpstr>Biotecnologia Vegetal e Bioplásticos – o Futuro?</vt:lpstr>
      <vt:lpstr>Mensagem a Reter</vt:lpstr>
      <vt:lpstr>Em Síntese…</vt:lpstr>
      <vt:lpstr>Se desejarem saber mais… (referências adicionais às já indicadas)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299</cp:revision>
  <cp:lastPrinted>2011-04-04T15:52:01Z</cp:lastPrinted>
  <dcterms:created xsi:type="dcterms:W3CDTF">2010-12-16T09:53:28Z</dcterms:created>
  <dcterms:modified xsi:type="dcterms:W3CDTF">2017-02-22T13:56:07Z</dcterms:modified>
</cp:coreProperties>
</file>