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6"/>
  </p:notesMasterIdLst>
  <p:sldIdLst>
    <p:sldId id="273" r:id="rId5"/>
    <p:sldId id="264" r:id="rId6"/>
    <p:sldId id="274" r:id="rId7"/>
    <p:sldId id="275" r:id="rId8"/>
    <p:sldId id="276" r:id="rId9"/>
    <p:sldId id="277" r:id="rId10"/>
    <p:sldId id="278" r:id="rId11"/>
    <p:sldId id="279" r:id="rId12"/>
    <p:sldId id="281" r:id="rId13"/>
    <p:sldId id="280" r:id="rId14"/>
    <p:sldId id="268" r:id="rId15"/>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o"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C00"/>
    <a:srgbClr val="739600"/>
    <a:srgbClr val="FF99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2551" autoAdjust="0"/>
  </p:normalViewPr>
  <p:slideViewPr>
    <p:cSldViewPr>
      <p:cViewPr>
        <p:scale>
          <a:sx n="68" d="100"/>
          <a:sy n="68" d="100"/>
        </p:scale>
        <p:origin x="-768"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os%20Soltos\Faculdade\%5b2015-2020%5d%20PhD%20Plants%20For%20Life%20(ITQB_IGC)\%5bY01%5d%20%5bPfL%5d%20Curricular%20Units%20(2016)\%5b05%5d%20Plant%20Biotechnology%20for%20Sustainability%20and%20Global%20Economy\Final%20Presentation\Biotech%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pt-PT"/>
              <a:t>Herbicide Tolerant Soybean</a:t>
            </a:r>
          </a:p>
        </c:rich>
      </c:tx>
      <c:layout/>
      <c:overlay val="0"/>
    </c:title>
    <c:autoTitleDeleted val="0"/>
    <c:plotArea>
      <c:layout/>
      <c:lineChart>
        <c:grouping val="standard"/>
        <c:varyColors val="0"/>
        <c:ser>
          <c:idx val="0"/>
          <c:order val="0"/>
          <c:tx>
            <c:strRef>
              <c:f>Folha2!$C$5</c:f>
              <c:strCache>
                <c:ptCount val="1"/>
                <c:pt idx="0">
                  <c:v>USA</c:v>
                </c:pt>
              </c:strCache>
            </c:strRef>
          </c:tx>
          <c:marker>
            <c:symbol val="none"/>
          </c:marker>
          <c:cat>
            <c:numRef>
              <c:f>Folha2!$B$6:$B$23</c:f>
              <c:numCache>
                <c:formatCode>General</c:formatCode>
                <c:ptCount val="18"/>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numCache>
            </c:numRef>
          </c:cat>
          <c:val>
            <c:numRef>
              <c:f>Folha2!$C$6:$C$23</c:f>
              <c:numCache>
                <c:formatCode>General</c:formatCode>
                <c:ptCount val="18"/>
                <c:pt idx="0">
                  <c:v>0.03</c:v>
                </c:pt>
                <c:pt idx="1">
                  <c:v>0.19</c:v>
                </c:pt>
                <c:pt idx="2">
                  <c:v>1.62</c:v>
                </c:pt>
                <c:pt idx="3">
                  <c:v>2.5</c:v>
                </c:pt>
                <c:pt idx="4">
                  <c:v>2.69</c:v>
                </c:pt>
                <c:pt idx="5">
                  <c:v>10.11</c:v>
                </c:pt>
                <c:pt idx="6">
                  <c:v>9.530000000000001</c:v>
                </c:pt>
                <c:pt idx="7">
                  <c:v>9.57</c:v>
                </c:pt>
                <c:pt idx="8">
                  <c:v>4.57</c:v>
                </c:pt>
                <c:pt idx="9">
                  <c:v>6.87</c:v>
                </c:pt>
                <c:pt idx="10">
                  <c:v>4.25</c:v>
                </c:pt>
                <c:pt idx="11">
                  <c:v>6.01</c:v>
                </c:pt>
                <c:pt idx="12">
                  <c:v>3.04</c:v>
                </c:pt>
                <c:pt idx="13">
                  <c:v>1.38</c:v>
                </c:pt>
                <c:pt idx="14">
                  <c:v>2.12</c:v>
                </c:pt>
                <c:pt idx="15">
                  <c:v>0.84</c:v>
                </c:pt>
                <c:pt idx="16">
                  <c:v>0.95</c:v>
                </c:pt>
                <c:pt idx="17">
                  <c:v>0.33</c:v>
                </c:pt>
              </c:numCache>
            </c:numRef>
          </c:val>
          <c:smooth val="0"/>
        </c:ser>
        <c:ser>
          <c:idx val="1"/>
          <c:order val="1"/>
          <c:tx>
            <c:strRef>
              <c:f>Folha2!$D$5</c:f>
              <c:strCache>
                <c:ptCount val="1"/>
                <c:pt idx="0">
                  <c:v>South Africa</c:v>
                </c:pt>
              </c:strCache>
            </c:strRef>
          </c:tx>
          <c:spPr>
            <a:ln>
              <a:solidFill>
                <a:srgbClr val="00B050"/>
              </a:solidFill>
            </a:ln>
          </c:spPr>
          <c:marker>
            <c:symbol val="none"/>
          </c:marker>
          <c:cat>
            <c:numRef>
              <c:f>Folha2!$B$6:$B$23</c:f>
              <c:numCache>
                <c:formatCode>General</c:formatCode>
                <c:ptCount val="18"/>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numCache>
            </c:numRef>
          </c:cat>
          <c:val>
            <c:numRef>
              <c:f>Folha2!$D$6:$D$23</c:f>
              <c:numCache>
                <c:formatCode>General</c:formatCode>
                <c:ptCount val="18"/>
                <c:pt idx="5">
                  <c:v>0.042</c:v>
                </c:pt>
                <c:pt idx="6">
                  <c:v>0.097</c:v>
                </c:pt>
                <c:pt idx="7">
                  <c:v>0.24</c:v>
                </c:pt>
                <c:pt idx="8">
                  <c:v>0.46</c:v>
                </c:pt>
                <c:pt idx="9">
                  <c:v>1.42</c:v>
                </c:pt>
                <c:pt idx="10">
                  <c:v>0.83</c:v>
                </c:pt>
                <c:pt idx="11">
                  <c:v>0.72</c:v>
                </c:pt>
                <c:pt idx="12">
                  <c:v>0.32</c:v>
                </c:pt>
                <c:pt idx="13">
                  <c:v>0.14</c:v>
                </c:pt>
                <c:pt idx="14">
                  <c:v>1.97</c:v>
                </c:pt>
                <c:pt idx="15">
                  <c:v>0.78</c:v>
                </c:pt>
                <c:pt idx="16">
                  <c:v>2.1</c:v>
                </c:pt>
                <c:pt idx="17">
                  <c:v>4.0</c:v>
                </c:pt>
              </c:numCache>
            </c:numRef>
          </c:val>
          <c:smooth val="0"/>
        </c:ser>
        <c:dLbls>
          <c:showLegendKey val="0"/>
          <c:showVal val="0"/>
          <c:showCatName val="0"/>
          <c:showSerName val="0"/>
          <c:showPercent val="0"/>
          <c:showBubbleSize val="0"/>
        </c:dLbls>
        <c:marker val="1"/>
        <c:smooth val="0"/>
        <c:axId val="-2096791016"/>
        <c:axId val="-2096787832"/>
      </c:lineChart>
      <c:catAx>
        <c:axId val="-2096791016"/>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crossAx val="-2096787832"/>
        <c:crosses val="autoZero"/>
        <c:auto val="1"/>
        <c:lblAlgn val="ctr"/>
        <c:lblOffset val="100"/>
        <c:noMultiLvlLbl val="0"/>
      </c:catAx>
      <c:valAx>
        <c:axId val="-2096787832"/>
        <c:scaling>
          <c:orientation val="minMax"/>
        </c:scaling>
        <c:delete val="0"/>
        <c:axPos val="l"/>
        <c:majorGridlines/>
        <c:title>
          <c:tx>
            <c:rich>
              <a:bodyPr rot="-5400000" vert="horz"/>
              <a:lstStyle/>
              <a:p>
                <a:pPr>
                  <a:defRPr sz="1400"/>
                </a:pPr>
                <a:r>
                  <a:rPr lang="en-US" sz="1400"/>
                  <a:t>Farm Income Impact (million $)</a:t>
                </a:r>
              </a:p>
            </c:rich>
          </c:tx>
          <c:layout/>
          <c:overlay val="0"/>
        </c:title>
        <c:numFmt formatCode="General" sourceLinked="1"/>
        <c:majorTickMark val="out"/>
        <c:minorTickMark val="none"/>
        <c:tickLblPos val="nextTo"/>
        <c:crossAx val="-2096791016"/>
        <c:crosses val="autoZero"/>
        <c:crossBetween val="between"/>
      </c:valAx>
      <c:spPr>
        <a:noFill/>
      </c:spPr>
    </c:plotArea>
    <c:legend>
      <c:legendPos val="r"/>
      <c:layout/>
      <c:overlay val="0"/>
    </c:legend>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30F0C-44F3-40DB-A9BB-05F0918AA498}" type="doc">
      <dgm:prSet loTypeId="urn:microsoft.com/office/officeart/2005/8/layout/radial1" loCatId="cycle" qsTypeId="urn:microsoft.com/office/officeart/2005/8/quickstyle/simple5" qsCatId="simple" csTypeId="urn:microsoft.com/office/officeart/2005/8/colors/accent3_2" csCatId="accent3" phldr="1"/>
      <dgm:spPr/>
      <dgm:t>
        <a:bodyPr/>
        <a:lstStyle/>
        <a:p>
          <a:endParaRPr lang="en-GB"/>
        </a:p>
      </dgm:t>
    </dgm:pt>
    <dgm:pt modelId="{C95FBD9C-5718-48EE-9157-F4AE8D25D4DD}">
      <dgm:prSet phldrT="[Texto]" custT="1"/>
      <dgm:spPr/>
      <dgm:t>
        <a:bodyPr/>
        <a:lstStyle/>
        <a:p>
          <a:r>
            <a:rPr lang="en-GB" sz="2200" b="1" dirty="0" smtClean="0">
              <a:solidFill>
                <a:schemeClr val="tx1"/>
              </a:solidFill>
            </a:rPr>
            <a:t>Overpopulation</a:t>
          </a:r>
          <a:endParaRPr lang="en-GB" sz="2200" b="1" dirty="0">
            <a:solidFill>
              <a:schemeClr val="tx1"/>
            </a:solidFill>
          </a:endParaRPr>
        </a:p>
      </dgm:t>
    </dgm:pt>
    <dgm:pt modelId="{7B41CAED-603E-4B94-8E10-0C2F92564177}" type="parTrans" cxnId="{F580464F-17E7-4D06-87F4-5A7876DE1474}">
      <dgm:prSet/>
      <dgm:spPr/>
      <dgm:t>
        <a:bodyPr/>
        <a:lstStyle/>
        <a:p>
          <a:endParaRPr lang="en-GB" sz="1500"/>
        </a:p>
      </dgm:t>
    </dgm:pt>
    <dgm:pt modelId="{DC27E105-64B1-4292-9077-DD36792EF172}" type="sibTrans" cxnId="{F580464F-17E7-4D06-87F4-5A7876DE1474}">
      <dgm:prSet/>
      <dgm:spPr/>
      <dgm:t>
        <a:bodyPr/>
        <a:lstStyle/>
        <a:p>
          <a:endParaRPr lang="en-GB" sz="1500"/>
        </a:p>
      </dgm:t>
    </dgm:pt>
    <dgm:pt modelId="{298658AB-B080-42EB-A6C6-E17C59A10BAA}">
      <dgm:prSet phldrT="[Texto]" custT="1"/>
      <dgm:spPr/>
      <dgm:t>
        <a:bodyPr/>
        <a:lstStyle/>
        <a:p>
          <a:r>
            <a:rPr lang="en-GB" sz="2000" b="1" dirty="0" smtClean="0">
              <a:solidFill>
                <a:schemeClr val="tx1"/>
              </a:solidFill>
            </a:rPr>
            <a:t>Food Security</a:t>
          </a:r>
          <a:endParaRPr lang="en-GB" sz="2000" b="1" dirty="0">
            <a:solidFill>
              <a:schemeClr val="tx1"/>
            </a:solidFill>
          </a:endParaRPr>
        </a:p>
      </dgm:t>
    </dgm:pt>
    <dgm:pt modelId="{9664F29F-47BF-4892-B2E9-4720A8A106CF}" type="parTrans" cxnId="{EA78CB13-0254-48A8-BE87-39AA9181A773}">
      <dgm:prSet custT="1"/>
      <dgm:spPr/>
      <dgm:t>
        <a:bodyPr/>
        <a:lstStyle/>
        <a:p>
          <a:endParaRPr lang="en-GB" sz="1500"/>
        </a:p>
      </dgm:t>
    </dgm:pt>
    <dgm:pt modelId="{CCBE88DB-E902-4DB7-B067-9A6AC0BF0455}" type="sibTrans" cxnId="{EA78CB13-0254-48A8-BE87-39AA9181A773}">
      <dgm:prSet/>
      <dgm:spPr/>
      <dgm:t>
        <a:bodyPr/>
        <a:lstStyle/>
        <a:p>
          <a:endParaRPr lang="en-GB" sz="1500"/>
        </a:p>
      </dgm:t>
    </dgm:pt>
    <dgm:pt modelId="{53B582C5-3963-457D-B888-90B118DBD48A}">
      <dgm:prSet phldrT="[Texto]" custT="1"/>
      <dgm:spPr/>
      <dgm:t>
        <a:bodyPr/>
        <a:lstStyle/>
        <a:p>
          <a:r>
            <a:rPr lang="en-GB" sz="2000" b="1" dirty="0" smtClean="0">
              <a:solidFill>
                <a:schemeClr val="tx1"/>
              </a:solidFill>
            </a:rPr>
            <a:t>Environmental Sustainability</a:t>
          </a:r>
          <a:endParaRPr lang="en-GB" sz="2000" b="1" dirty="0">
            <a:solidFill>
              <a:schemeClr val="tx1"/>
            </a:solidFill>
          </a:endParaRPr>
        </a:p>
      </dgm:t>
    </dgm:pt>
    <dgm:pt modelId="{F9ECA6B0-4B03-4463-8419-625D21B12865}" type="parTrans" cxnId="{A954C50B-D5B8-4CC8-9A81-AC06D53CDB79}">
      <dgm:prSet custT="1"/>
      <dgm:spPr/>
      <dgm:t>
        <a:bodyPr/>
        <a:lstStyle/>
        <a:p>
          <a:endParaRPr lang="en-GB" sz="1500"/>
        </a:p>
      </dgm:t>
    </dgm:pt>
    <dgm:pt modelId="{45831F44-7E12-4877-83A9-07BE654025AA}" type="sibTrans" cxnId="{A954C50B-D5B8-4CC8-9A81-AC06D53CDB79}">
      <dgm:prSet/>
      <dgm:spPr/>
      <dgm:t>
        <a:bodyPr/>
        <a:lstStyle/>
        <a:p>
          <a:endParaRPr lang="en-GB" sz="1500"/>
        </a:p>
      </dgm:t>
    </dgm:pt>
    <dgm:pt modelId="{8D25F67A-C4B6-427F-BC57-5058E5C1C5AA}">
      <dgm:prSet phldrT="[Texto]" custT="1"/>
      <dgm:spPr/>
      <dgm:t>
        <a:bodyPr/>
        <a:lstStyle/>
        <a:p>
          <a:r>
            <a:rPr lang="en-GB" sz="2000" b="1" dirty="0" smtClean="0">
              <a:solidFill>
                <a:schemeClr val="tx1"/>
              </a:solidFill>
            </a:rPr>
            <a:t>New Biomaterials</a:t>
          </a:r>
          <a:endParaRPr lang="en-GB" sz="2000" b="1" dirty="0">
            <a:solidFill>
              <a:schemeClr val="tx1"/>
            </a:solidFill>
          </a:endParaRPr>
        </a:p>
      </dgm:t>
    </dgm:pt>
    <dgm:pt modelId="{9A180CB2-B70E-46AB-9F8F-7F5D9DFDBDE0}" type="parTrans" cxnId="{28F89C00-1FC6-410D-B1B3-74E97D00DC83}">
      <dgm:prSet custT="1"/>
      <dgm:spPr/>
      <dgm:t>
        <a:bodyPr/>
        <a:lstStyle/>
        <a:p>
          <a:endParaRPr lang="en-GB" sz="1500"/>
        </a:p>
      </dgm:t>
    </dgm:pt>
    <dgm:pt modelId="{AF7701D5-6689-48DB-B99A-03943AA267D2}" type="sibTrans" cxnId="{28F89C00-1FC6-410D-B1B3-74E97D00DC83}">
      <dgm:prSet/>
      <dgm:spPr/>
      <dgm:t>
        <a:bodyPr/>
        <a:lstStyle/>
        <a:p>
          <a:endParaRPr lang="en-GB" sz="1500"/>
        </a:p>
      </dgm:t>
    </dgm:pt>
    <dgm:pt modelId="{51B08D6E-8747-4991-B234-996F3C168868}" type="pres">
      <dgm:prSet presAssocID="{62A30F0C-44F3-40DB-A9BB-05F0918AA498}" presName="cycle" presStyleCnt="0">
        <dgm:presLayoutVars>
          <dgm:chMax val="1"/>
          <dgm:dir/>
          <dgm:animLvl val="ctr"/>
          <dgm:resizeHandles val="exact"/>
        </dgm:presLayoutVars>
      </dgm:prSet>
      <dgm:spPr/>
      <dgm:t>
        <a:bodyPr/>
        <a:lstStyle/>
        <a:p>
          <a:endParaRPr lang="en-GB"/>
        </a:p>
      </dgm:t>
    </dgm:pt>
    <dgm:pt modelId="{2FE322B9-5B28-4C04-8DD6-5F86FE4C5F35}" type="pres">
      <dgm:prSet presAssocID="{C95FBD9C-5718-48EE-9157-F4AE8D25D4DD}" presName="centerShape" presStyleLbl="node0" presStyleIdx="0" presStyleCnt="1" custScaleX="151155" custScaleY="141566" custLinFactNeighborX="-1547" custLinFactNeighborY="-1290"/>
      <dgm:spPr/>
      <dgm:t>
        <a:bodyPr/>
        <a:lstStyle/>
        <a:p>
          <a:endParaRPr lang="en-GB"/>
        </a:p>
      </dgm:t>
    </dgm:pt>
    <dgm:pt modelId="{902A8FB2-B9E9-435D-9E3D-A1826AC41681}" type="pres">
      <dgm:prSet presAssocID="{9664F29F-47BF-4892-B2E9-4720A8A106CF}" presName="Name9" presStyleLbl="parChTrans1D2" presStyleIdx="0" presStyleCnt="3"/>
      <dgm:spPr/>
      <dgm:t>
        <a:bodyPr/>
        <a:lstStyle/>
        <a:p>
          <a:endParaRPr lang="en-GB"/>
        </a:p>
      </dgm:t>
    </dgm:pt>
    <dgm:pt modelId="{18EAB8E2-E024-4CA5-8B16-E1F2B5EE1C48}" type="pres">
      <dgm:prSet presAssocID="{9664F29F-47BF-4892-B2E9-4720A8A106CF}" presName="connTx" presStyleLbl="parChTrans1D2" presStyleIdx="0" presStyleCnt="3"/>
      <dgm:spPr/>
      <dgm:t>
        <a:bodyPr/>
        <a:lstStyle/>
        <a:p>
          <a:endParaRPr lang="en-GB"/>
        </a:p>
      </dgm:t>
    </dgm:pt>
    <dgm:pt modelId="{59424390-8C56-4D95-8991-3126323B505D}" type="pres">
      <dgm:prSet presAssocID="{298658AB-B080-42EB-A6C6-E17C59A10BAA}" presName="node" presStyleLbl="node1" presStyleIdx="0" presStyleCnt="3" custScaleX="118376" custScaleY="67340" custRadScaleRad="106371" custRadScaleInc="-2816">
        <dgm:presLayoutVars>
          <dgm:bulletEnabled val="1"/>
        </dgm:presLayoutVars>
      </dgm:prSet>
      <dgm:spPr/>
      <dgm:t>
        <a:bodyPr/>
        <a:lstStyle/>
        <a:p>
          <a:endParaRPr lang="en-GB"/>
        </a:p>
      </dgm:t>
    </dgm:pt>
    <dgm:pt modelId="{B8AD2A9D-4754-4B2C-926D-D8A8B23ADEEA}" type="pres">
      <dgm:prSet presAssocID="{F9ECA6B0-4B03-4463-8419-625D21B12865}" presName="Name9" presStyleLbl="parChTrans1D2" presStyleIdx="1" presStyleCnt="3"/>
      <dgm:spPr/>
      <dgm:t>
        <a:bodyPr/>
        <a:lstStyle/>
        <a:p>
          <a:endParaRPr lang="en-GB"/>
        </a:p>
      </dgm:t>
    </dgm:pt>
    <dgm:pt modelId="{182F302F-2F3A-447D-9B48-A3864BE71CAD}" type="pres">
      <dgm:prSet presAssocID="{F9ECA6B0-4B03-4463-8419-625D21B12865}" presName="connTx" presStyleLbl="parChTrans1D2" presStyleIdx="1" presStyleCnt="3"/>
      <dgm:spPr/>
      <dgm:t>
        <a:bodyPr/>
        <a:lstStyle/>
        <a:p>
          <a:endParaRPr lang="en-GB"/>
        </a:p>
      </dgm:t>
    </dgm:pt>
    <dgm:pt modelId="{C0A6BEA0-CC92-443C-93D4-7E52CF1251FF}" type="pres">
      <dgm:prSet presAssocID="{53B582C5-3963-457D-B888-90B118DBD48A}" presName="node" presStyleLbl="node1" presStyleIdx="1" presStyleCnt="3" custScaleX="140798" custScaleY="89495" custRadScaleRad="130849" custRadScaleInc="-7916">
        <dgm:presLayoutVars>
          <dgm:bulletEnabled val="1"/>
        </dgm:presLayoutVars>
      </dgm:prSet>
      <dgm:spPr/>
      <dgm:t>
        <a:bodyPr/>
        <a:lstStyle/>
        <a:p>
          <a:endParaRPr lang="en-GB"/>
        </a:p>
      </dgm:t>
    </dgm:pt>
    <dgm:pt modelId="{F0DC5CA8-CA70-4BC0-9CC5-27F7938CE0EB}" type="pres">
      <dgm:prSet presAssocID="{9A180CB2-B70E-46AB-9F8F-7F5D9DFDBDE0}" presName="Name9" presStyleLbl="parChTrans1D2" presStyleIdx="2" presStyleCnt="3"/>
      <dgm:spPr/>
      <dgm:t>
        <a:bodyPr/>
        <a:lstStyle/>
        <a:p>
          <a:endParaRPr lang="en-GB"/>
        </a:p>
      </dgm:t>
    </dgm:pt>
    <dgm:pt modelId="{D407811F-7369-483C-B56A-730779AFDDCA}" type="pres">
      <dgm:prSet presAssocID="{9A180CB2-B70E-46AB-9F8F-7F5D9DFDBDE0}" presName="connTx" presStyleLbl="parChTrans1D2" presStyleIdx="2" presStyleCnt="3"/>
      <dgm:spPr/>
      <dgm:t>
        <a:bodyPr/>
        <a:lstStyle/>
        <a:p>
          <a:endParaRPr lang="en-GB"/>
        </a:p>
      </dgm:t>
    </dgm:pt>
    <dgm:pt modelId="{65BA43AE-BA79-4068-80B2-53FE1B49B913}" type="pres">
      <dgm:prSet presAssocID="{8D25F67A-C4B6-427F-BC57-5058E5C1C5AA}" presName="node" presStyleLbl="node1" presStyleIdx="2" presStyleCnt="3" custScaleX="132524" custScaleY="77313" custRadScaleRad="130192" custRadScaleInc="6391">
        <dgm:presLayoutVars>
          <dgm:bulletEnabled val="1"/>
        </dgm:presLayoutVars>
      </dgm:prSet>
      <dgm:spPr/>
      <dgm:t>
        <a:bodyPr/>
        <a:lstStyle/>
        <a:p>
          <a:endParaRPr lang="en-GB"/>
        </a:p>
      </dgm:t>
    </dgm:pt>
  </dgm:ptLst>
  <dgm:cxnLst>
    <dgm:cxn modelId="{B735A360-B449-4954-92B3-42425BED150F}" type="presOf" srcId="{9664F29F-47BF-4892-B2E9-4720A8A106CF}" destId="{902A8FB2-B9E9-435D-9E3D-A1826AC41681}" srcOrd="0" destOrd="0" presId="urn:microsoft.com/office/officeart/2005/8/layout/radial1"/>
    <dgm:cxn modelId="{6BCFEB80-AE04-4788-AF66-80C4F3743205}" type="presOf" srcId="{C95FBD9C-5718-48EE-9157-F4AE8D25D4DD}" destId="{2FE322B9-5B28-4C04-8DD6-5F86FE4C5F35}" srcOrd="0" destOrd="0" presId="urn:microsoft.com/office/officeart/2005/8/layout/radial1"/>
    <dgm:cxn modelId="{E59E3C5C-89F0-4D59-A187-F69B52240AF4}" type="presOf" srcId="{F9ECA6B0-4B03-4463-8419-625D21B12865}" destId="{182F302F-2F3A-447D-9B48-A3864BE71CAD}" srcOrd="1" destOrd="0" presId="urn:microsoft.com/office/officeart/2005/8/layout/radial1"/>
    <dgm:cxn modelId="{FBDC50A2-6D68-40F3-B421-10C9187FD47A}" type="presOf" srcId="{9A180CB2-B70E-46AB-9F8F-7F5D9DFDBDE0}" destId="{D407811F-7369-483C-B56A-730779AFDDCA}" srcOrd="1" destOrd="0" presId="urn:microsoft.com/office/officeart/2005/8/layout/radial1"/>
    <dgm:cxn modelId="{F580464F-17E7-4D06-87F4-5A7876DE1474}" srcId="{62A30F0C-44F3-40DB-A9BB-05F0918AA498}" destId="{C95FBD9C-5718-48EE-9157-F4AE8D25D4DD}" srcOrd="0" destOrd="0" parTransId="{7B41CAED-603E-4B94-8E10-0C2F92564177}" sibTransId="{DC27E105-64B1-4292-9077-DD36792EF172}"/>
    <dgm:cxn modelId="{28F89C00-1FC6-410D-B1B3-74E97D00DC83}" srcId="{C95FBD9C-5718-48EE-9157-F4AE8D25D4DD}" destId="{8D25F67A-C4B6-427F-BC57-5058E5C1C5AA}" srcOrd="2" destOrd="0" parTransId="{9A180CB2-B70E-46AB-9F8F-7F5D9DFDBDE0}" sibTransId="{AF7701D5-6689-48DB-B99A-03943AA267D2}"/>
    <dgm:cxn modelId="{AA3A3F91-C1B1-4CB5-9878-A5102D5D88B1}" type="presOf" srcId="{9A180CB2-B70E-46AB-9F8F-7F5D9DFDBDE0}" destId="{F0DC5CA8-CA70-4BC0-9CC5-27F7938CE0EB}" srcOrd="0" destOrd="0" presId="urn:microsoft.com/office/officeart/2005/8/layout/radial1"/>
    <dgm:cxn modelId="{A7C73DC7-2FE7-4C81-8AB2-B32776680130}" type="presOf" srcId="{9664F29F-47BF-4892-B2E9-4720A8A106CF}" destId="{18EAB8E2-E024-4CA5-8B16-E1F2B5EE1C48}" srcOrd="1" destOrd="0" presId="urn:microsoft.com/office/officeart/2005/8/layout/radial1"/>
    <dgm:cxn modelId="{B4405461-E8E4-485C-8F53-C0E491BFB774}" type="presOf" srcId="{53B582C5-3963-457D-B888-90B118DBD48A}" destId="{C0A6BEA0-CC92-443C-93D4-7E52CF1251FF}" srcOrd="0" destOrd="0" presId="urn:microsoft.com/office/officeart/2005/8/layout/radial1"/>
    <dgm:cxn modelId="{A954C50B-D5B8-4CC8-9A81-AC06D53CDB79}" srcId="{C95FBD9C-5718-48EE-9157-F4AE8D25D4DD}" destId="{53B582C5-3963-457D-B888-90B118DBD48A}" srcOrd="1" destOrd="0" parTransId="{F9ECA6B0-4B03-4463-8419-625D21B12865}" sibTransId="{45831F44-7E12-4877-83A9-07BE654025AA}"/>
    <dgm:cxn modelId="{B9193501-0BB2-46EB-8DF0-27CE3844EF58}" type="presOf" srcId="{8D25F67A-C4B6-427F-BC57-5058E5C1C5AA}" destId="{65BA43AE-BA79-4068-80B2-53FE1B49B913}" srcOrd="0" destOrd="0" presId="urn:microsoft.com/office/officeart/2005/8/layout/radial1"/>
    <dgm:cxn modelId="{EA78CB13-0254-48A8-BE87-39AA9181A773}" srcId="{C95FBD9C-5718-48EE-9157-F4AE8D25D4DD}" destId="{298658AB-B080-42EB-A6C6-E17C59A10BAA}" srcOrd="0" destOrd="0" parTransId="{9664F29F-47BF-4892-B2E9-4720A8A106CF}" sibTransId="{CCBE88DB-E902-4DB7-B067-9A6AC0BF0455}"/>
    <dgm:cxn modelId="{4741A5D5-9A9B-484B-BF8B-6074F5CCBB1E}" type="presOf" srcId="{298658AB-B080-42EB-A6C6-E17C59A10BAA}" destId="{59424390-8C56-4D95-8991-3126323B505D}" srcOrd="0" destOrd="0" presId="urn:microsoft.com/office/officeart/2005/8/layout/radial1"/>
    <dgm:cxn modelId="{9717B297-58C0-4CC1-8009-2151E53957FA}" type="presOf" srcId="{F9ECA6B0-4B03-4463-8419-625D21B12865}" destId="{B8AD2A9D-4754-4B2C-926D-D8A8B23ADEEA}" srcOrd="0" destOrd="0" presId="urn:microsoft.com/office/officeart/2005/8/layout/radial1"/>
    <dgm:cxn modelId="{3305B265-AC7B-48B7-9802-E0BFA626607A}" type="presOf" srcId="{62A30F0C-44F3-40DB-A9BB-05F0918AA498}" destId="{51B08D6E-8747-4991-B234-996F3C168868}" srcOrd="0" destOrd="0" presId="urn:microsoft.com/office/officeart/2005/8/layout/radial1"/>
    <dgm:cxn modelId="{F3BE0D27-DC45-4266-AC30-7DFD7A8BFE44}" type="presParOf" srcId="{51B08D6E-8747-4991-B234-996F3C168868}" destId="{2FE322B9-5B28-4C04-8DD6-5F86FE4C5F35}" srcOrd="0" destOrd="0" presId="urn:microsoft.com/office/officeart/2005/8/layout/radial1"/>
    <dgm:cxn modelId="{48BE683F-EF95-47F2-8C18-C7B7C22D78AC}" type="presParOf" srcId="{51B08D6E-8747-4991-B234-996F3C168868}" destId="{902A8FB2-B9E9-435D-9E3D-A1826AC41681}" srcOrd="1" destOrd="0" presId="urn:microsoft.com/office/officeart/2005/8/layout/radial1"/>
    <dgm:cxn modelId="{CF41E043-C1FE-4775-ABF0-3C531DF3349D}" type="presParOf" srcId="{902A8FB2-B9E9-435D-9E3D-A1826AC41681}" destId="{18EAB8E2-E024-4CA5-8B16-E1F2B5EE1C48}" srcOrd="0" destOrd="0" presId="urn:microsoft.com/office/officeart/2005/8/layout/radial1"/>
    <dgm:cxn modelId="{9AB5DC56-E98D-42A1-A3D1-95E901D28781}" type="presParOf" srcId="{51B08D6E-8747-4991-B234-996F3C168868}" destId="{59424390-8C56-4D95-8991-3126323B505D}" srcOrd="2" destOrd="0" presId="urn:microsoft.com/office/officeart/2005/8/layout/radial1"/>
    <dgm:cxn modelId="{720C600F-B8FC-48A3-929F-3706FACF2FDA}" type="presParOf" srcId="{51B08D6E-8747-4991-B234-996F3C168868}" destId="{B8AD2A9D-4754-4B2C-926D-D8A8B23ADEEA}" srcOrd="3" destOrd="0" presId="urn:microsoft.com/office/officeart/2005/8/layout/radial1"/>
    <dgm:cxn modelId="{B7B41223-3598-4D5F-945A-A8F5BCC39E6B}" type="presParOf" srcId="{B8AD2A9D-4754-4B2C-926D-D8A8B23ADEEA}" destId="{182F302F-2F3A-447D-9B48-A3864BE71CAD}" srcOrd="0" destOrd="0" presId="urn:microsoft.com/office/officeart/2005/8/layout/radial1"/>
    <dgm:cxn modelId="{655355A5-FA9C-4140-BC18-95B27DCF8647}" type="presParOf" srcId="{51B08D6E-8747-4991-B234-996F3C168868}" destId="{C0A6BEA0-CC92-443C-93D4-7E52CF1251FF}" srcOrd="4" destOrd="0" presId="urn:microsoft.com/office/officeart/2005/8/layout/radial1"/>
    <dgm:cxn modelId="{E4951266-2DCD-4018-9216-6F0C1E55C2E8}" type="presParOf" srcId="{51B08D6E-8747-4991-B234-996F3C168868}" destId="{F0DC5CA8-CA70-4BC0-9CC5-27F7938CE0EB}" srcOrd="5" destOrd="0" presId="urn:microsoft.com/office/officeart/2005/8/layout/radial1"/>
    <dgm:cxn modelId="{5838C589-7816-4B65-9582-DC5CC5F0BD40}" type="presParOf" srcId="{F0DC5CA8-CA70-4BC0-9CC5-27F7938CE0EB}" destId="{D407811F-7369-483C-B56A-730779AFDDCA}" srcOrd="0" destOrd="0" presId="urn:microsoft.com/office/officeart/2005/8/layout/radial1"/>
    <dgm:cxn modelId="{B84C5D4F-8A24-416A-B02A-819F3BCFE02A}" type="presParOf" srcId="{51B08D6E-8747-4991-B234-996F3C168868}" destId="{65BA43AE-BA79-4068-80B2-53FE1B49B913}"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A6E95-38FE-4C38-90EF-27844986FDBB}" type="doc">
      <dgm:prSet loTypeId="urn:microsoft.com/office/officeart/2009/layout/CircleArrowProcess" loCatId="cycle" qsTypeId="urn:microsoft.com/office/officeart/2005/8/quickstyle/simple1" qsCatId="simple" csTypeId="urn:microsoft.com/office/officeart/2005/8/colors/accent3_2" csCatId="accent3" phldr="1"/>
      <dgm:spPr/>
      <dgm:t>
        <a:bodyPr/>
        <a:lstStyle/>
        <a:p>
          <a:endParaRPr lang="en-GB"/>
        </a:p>
      </dgm:t>
    </dgm:pt>
    <dgm:pt modelId="{BA8D199C-CEB9-4EDB-BCE2-AF799005A219}">
      <dgm:prSet phldrT="[Texto]" custT="1"/>
      <dgm:spPr/>
      <dgm:t>
        <a:bodyPr/>
        <a:lstStyle/>
        <a:p>
          <a:r>
            <a:rPr lang="en-GB" sz="2000" b="1" dirty="0" smtClean="0"/>
            <a:t>Increased </a:t>
          </a:r>
        </a:p>
        <a:p>
          <a:r>
            <a:rPr lang="en-GB" sz="2000" b="1" dirty="0" smtClean="0"/>
            <a:t>Yields</a:t>
          </a:r>
          <a:endParaRPr lang="en-GB" sz="2000" b="1" dirty="0"/>
        </a:p>
      </dgm:t>
    </dgm:pt>
    <dgm:pt modelId="{D8A451DF-511B-4C04-A3C6-51315852CBE8}" type="parTrans" cxnId="{AAC23529-51AF-4B24-B2E5-F9BB83B4D3FA}">
      <dgm:prSet/>
      <dgm:spPr/>
      <dgm:t>
        <a:bodyPr/>
        <a:lstStyle/>
        <a:p>
          <a:endParaRPr lang="en-GB"/>
        </a:p>
      </dgm:t>
    </dgm:pt>
    <dgm:pt modelId="{E740D730-6460-4182-969A-6CFE1458ED29}" type="sibTrans" cxnId="{AAC23529-51AF-4B24-B2E5-F9BB83B4D3FA}">
      <dgm:prSet/>
      <dgm:spPr/>
      <dgm:t>
        <a:bodyPr/>
        <a:lstStyle/>
        <a:p>
          <a:endParaRPr lang="en-GB"/>
        </a:p>
      </dgm:t>
    </dgm:pt>
    <dgm:pt modelId="{503F8DF5-37A9-4EE6-A18C-D8904754DDCE}">
      <dgm:prSet phldrT="[Texto]" custT="1"/>
      <dgm:spPr/>
      <dgm:t>
        <a:bodyPr/>
        <a:lstStyle/>
        <a:p>
          <a:pPr algn="ctr"/>
          <a:r>
            <a:rPr lang="en-GB" sz="2000" b="1" dirty="0" smtClean="0"/>
            <a:t>Reduced Herbicide and Pesticide Use</a:t>
          </a:r>
          <a:endParaRPr lang="en-GB" sz="2000" b="1" dirty="0"/>
        </a:p>
      </dgm:t>
    </dgm:pt>
    <dgm:pt modelId="{350E4CF7-9E65-4F82-91CA-281465197E87}" type="parTrans" cxnId="{058AD4E4-D004-4A4B-BCAD-13F07671853F}">
      <dgm:prSet/>
      <dgm:spPr/>
      <dgm:t>
        <a:bodyPr/>
        <a:lstStyle/>
        <a:p>
          <a:endParaRPr lang="en-GB"/>
        </a:p>
      </dgm:t>
    </dgm:pt>
    <dgm:pt modelId="{28BCF30F-5356-45B3-927F-1C234F3A8025}" type="sibTrans" cxnId="{058AD4E4-D004-4A4B-BCAD-13F07671853F}">
      <dgm:prSet/>
      <dgm:spPr/>
      <dgm:t>
        <a:bodyPr/>
        <a:lstStyle/>
        <a:p>
          <a:endParaRPr lang="en-GB"/>
        </a:p>
      </dgm:t>
    </dgm:pt>
    <dgm:pt modelId="{95998DD3-8182-41F6-A0CC-40B27ED9A283}">
      <dgm:prSet phldrT="[Texto]" custT="1"/>
      <dgm:spPr/>
      <dgm:t>
        <a:bodyPr/>
        <a:lstStyle/>
        <a:p>
          <a:r>
            <a:rPr lang="en-GB" sz="2000" b="1" dirty="0" smtClean="0"/>
            <a:t>Novel Materials</a:t>
          </a:r>
          <a:endParaRPr lang="en-GB" sz="2000" b="1" dirty="0"/>
        </a:p>
      </dgm:t>
    </dgm:pt>
    <dgm:pt modelId="{1581BA53-C897-4581-A158-97EE0A8BA32F}" type="parTrans" cxnId="{42AC4F96-BE6A-4FD7-9C45-2C5586F557EA}">
      <dgm:prSet/>
      <dgm:spPr/>
      <dgm:t>
        <a:bodyPr/>
        <a:lstStyle/>
        <a:p>
          <a:endParaRPr lang="en-GB"/>
        </a:p>
      </dgm:t>
    </dgm:pt>
    <dgm:pt modelId="{62319626-973C-492F-BD2A-86C3D7006BF5}" type="sibTrans" cxnId="{42AC4F96-BE6A-4FD7-9C45-2C5586F557EA}">
      <dgm:prSet/>
      <dgm:spPr/>
      <dgm:t>
        <a:bodyPr/>
        <a:lstStyle/>
        <a:p>
          <a:endParaRPr lang="en-GB"/>
        </a:p>
      </dgm:t>
    </dgm:pt>
    <dgm:pt modelId="{CC3D479F-0B41-488B-AC4D-CEC6AC2B49C3}" type="pres">
      <dgm:prSet presAssocID="{38AA6E95-38FE-4C38-90EF-27844986FDBB}" presName="Name0" presStyleCnt="0">
        <dgm:presLayoutVars>
          <dgm:chMax val="7"/>
          <dgm:chPref val="7"/>
          <dgm:dir/>
          <dgm:animLvl val="lvl"/>
        </dgm:presLayoutVars>
      </dgm:prSet>
      <dgm:spPr/>
      <dgm:t>
        <a:bodyPr/>
        <a:lstStyle/>
        <a:p>
          <a:endParaRPr lang="en-GB"/>
        </a:p>
      </dgm:t>
    </dgm:pt>
    <dgm:pt modelId="{D0792E28-3254-4161-B6F9-C7A04AAFAF09}" type="pres">
      <dgm:prSet presAssocID="{BA8D199C-CEB9-4EDB-BCE2-AF799005A219}" presName="Accent1" presStyleCnt="0"/>
      <dgm:spPr/>
    </dgm:pt>
    <dgm:pt modelId="{6759206A-9E30-48ED-A882-D2004D426251}" type="pres">
      <dgm:prSet presAssocID="{BA8D199C-CEB9-4EDB-BCE2-AF799005A219}" presName="Accent" presStyleLbl="node1" presStyleIdx="0" presStyleCnt="3"/>
      <dgm:spPr/>
    </dgm:pt>
    <dgm:pt modelId="{FA0663B3-B963-451D-A023-0B7A7D933373}" type="pres">
      <dgm:prSet presAssocID="{BA8D199C-CEB9-4EDB-BCE2-AF799005A219}" presName="Parent1" presStyleLbl="revTx" presStyleIdx="0" presStyleCnt="3" custScaleX="121000" custScaleY="121000">
        <dgm:presLayoutVars>
          <dgm:chMax val="1"/>
          <dgm:chPref val="1"/>
          <dgm:bulletEnabled val="1"/>
        </dgm:presLayoutVars>
      </dgm:prSet>
      <dgm:spPr/>
      <dgm:t>
        <a:bodyPr/>
        <a:lstStyle/>
        <a:p>
          <a:endParaRPr lang="en-GB"/>
        </a:p>
      </dgm:t>
    </dgm:pt>
    <dgm:pt modelId="{9F22FDFF-96B4-4846-9637-2257AA6B31CD}" type="pres">
      <dgm:prSet presAssocID="{503F8DF5-37A9-4EE6-A18C-D8904754DDCE}" presName="Accent2" presStyleCnt="0"/>
      <dgm:spPr/>
    </dgm:pt>
    <dgm:pt modelId="{FB0672EA-12DC-4938-94FD-2B0072F3C39E}" type="pres">
      <dgm:prSet presAssocID="{503F8DF5-37A9-4EE6-A18C-D8904754DDCE}" presName="Accent" presStyleLbl="node1" presStyleIdx="1" presStyleCnt="3"/>
      <dgm:spPr/>
    </dgm:pt>
    <dgm:pt modelId="{13BF9CF2-7BAB-4FAD-BE76-BA03B99A0F2C}" type="pres">
      <dgm:prSet presAssocID="{503F8DF5-37A9-4EE6-A18C-D8904754DDCE}" presName="Parent2" presStyleLbl="revTx" presStyleIdx="1" presStyleCnt="3" custScaleX="114639" custScaleY="175917" custLinFactNeighborX="-2620" custLinFactNeighborY="-20584">
        <dgm:presLayoutVars>
          <dgm:chMax val="1"/>
          <dgm:chPref val="1"/>
          <dgm:bulletEnabled val="1"/>
        </dgm:presLayoutVars>
      </dgm:prSet>
      <dgm:spPr/>
      <dgm:t>
        <a:bodyPr/>
        <a:lstStyle/>
        <a:p>
          <a:endParaRPr lang="en-GB"/>
        </a:p>
      </dgm:t>
    </dgm:pt>
    <dgm:pt modelId="{AAB03D32-DF1C-437C-81E2-8949A1166811}" type="pres">
      <dgm:prSet presAssocID="{95998DD3-8182-41F6-A0CC-40B27ED9A283}" presName="Accent3" presStyleCnt="0"/>
      <dgm:spPr/>
    </dgm:pt>
    <dgm:pt modelId="{FBE972F4-8B6C-4E1B-BD24-1C2F2E65275E}" type="pres">
      <dgm:prSet presAssocID="{95998DD3-8182-41F6-A0CC-40B27ED9A283}" presName="Accent" presStyleLbl="node1" presStyleIdx="2" presStyleCnt="3"/>
      <dgm:spPr/>
    </dgm:pt>
    <dgm:pt modelId="{C4EFFC46-DCD4-4312-8753-D59E420A391D}" type="pres">
      <dgm:prSet presAssocID="{95998DD3-8182-41F6-A0CC-40B27ED9A283}" presName="Parent3" presStyleLbl="revTx" presStyleIdx="2" presStyleCnt="3">
        <dgm:presLayoutVars>
          <dgm:chMax val="1"/>
          <dgm:chPref val="1"/>
          <dgm:bulletEnabled val="1"/>
        </dgm:presLayoutVars>
      </dgm:prSet>
      <dgm:spPr/>
      <dgm:t>
        <a:bodyPr/>
        <a:lstStyle/>
        <a:p>
          <a:endParaRPr lang="en-GB"/>
        </a:p>
      </dgm:t>
    </dgm:pt>
  </dgm:ptLst>
  <dgm:cxnLst>
    <dgm:cxn modelId="{918F5D8B-E9A3-495C-B031-0BDD0CA512C3}" type="presOf" srcId="{95998DD3-8182-41F6-A0CC-40B27ED9A283}" destId="{C4EFFC46-DCD4-4312-8753-D59E420A391D}" srcOrd="0" destOrd="0" presId="urn:microsoft.com/office/officeart/2009/layout/CircleArrowProcess"/>
    <dgm:cxn modelId="{058AD4E4-D004-4A4B-BCAD-13F07671853F}" srcId="{38AA6E95-38FE-4C38-90EF-27844986FDBB}" destId="{503F8DF5-37A9-4EE6-A18C-D8904754DDCE}" srcOrd="1" destOrd="0" parTransId="{350E4CF7-9E65-4F82-91CA-281465197E87}" sibTransId="{28BCF30F-5356-45B3-927F-1C234F3A8025}"/>
    <dgm:cxn modelId="{38C3C09A-3D04-4EE6-BEA2-A4ED4AAEE651}" type="presOf" srcId="{BA8D199C-CEB9-4EDB-BCE2-AF799005A219}" destId="{FA0663B3-B963-451D-A023-0B7A7D933373}" srcOrd="0" destOrd="0" presId="urn:microsoft.com/office/officeart/2009/layout/CircleArrowProcess"/>
    <dgm:cxn modelId="{42AC4F96-BE6A-4FD7-9C45-2C5586F557EA}" srcId="{38AA6E95-38FE-4C38-90EF-27844986FDBB}" destId="{95998DD3-8182-41F6-A0CC-40B27ED9A283}" srcOrd="2" destOrd="0" parTransId="{1581BA53-C897-4581-A158-97EE0A8BA32F}" sibTransId="{62319626-973C-492F-BD2A-86C3D7006BF5}"/>
    <dgm:cxn modelId="{D7ED2B9D-7211-496C-9D10-535ABBB6C256}" type="presOf" srcId="{38AA6E95-38FE-4C38-90EF-27844986FDBB}" destId="{CC3D479F-0B41-488B-AC4D-CEC6AC2B49C3}" srcOrd="0" destOrd="0" presId="urn:microsoft.com/office/officeart/2009/layout/CircleArrowProcess"/>
    <dgm:cxn modelId="{E2D7ADD0-7A90-4163-AD0B-B3916EA59914}" type="presOf" srcId="{503F8DF5-37A9-4EE6-A18C-D8904754DDCE}" destId="{13BF9CF2-7BAB-4FAD-BE76-BA03B99A0F2C}" srcOrd="0" destOrd="0" presId="urn:microsoft.com/office/officeart/2009/layout/CircleArrowProcess"/>
    <dgm:cxn modelId="{AAC23529-51AF-4B24-B2E5-F9BB83B4D3FA}" srcId="{38AA6E95-38FE-4C38-90EF-27844986FDBB}" destId="{BA8D199C-CEB9-4EDB-BCE2-AF799005A219}" srcOrd="0" destOrd="0" parTransId="{D8A451DF-511B-4C04-A3C6-51315852CBE8}" sibTransId="{E740D730-6460-4182-969A-6CFE1458ED29}"/>
    <dgm:cxn modelId="{7E02CE60-FDD3-4D92-AF87-59DB99D21ACD}" type="presParOf" srcId="{CC3D479F-0B41-488B-AC4D-CEC6AC2B49C3}" destId="{D0792E28-3254-4161-B6F9-C7A04AAFAF09}" srcOrd="0" destOrd="0" presId="urn:microsoft.com/office/officeart/2009/layout/CircleArrowProcess"/>
    <dgm:cxn modelId="{B1F2259E-45CC-4766-8281-25454CE14E09}" type="presParOf" srcId="{D0792E28-3254-4161-B6F9-C7A04AAFAF09}" destId="{6759206A-9E30-48ED-A882-D2004D426251}" srcOrd="0" destOrd="0" presId="urn:microsoft.com/office/officeart/2009/layout/CircleArrowProcess"/>
    <dgm:cxn modelId="{FDFB7184-AE4F-4433-B2D7-F35A0AD1A5E3}" type="presParOf" srcId="{CC3D479F-0B41-488B-AC4D-CEC6AC2B49C3}" destId="{FA0663B3-B963-451D-A023-0B7A7D933373}" srcOrd="1" destOrd="0" presId="urn:microsoft.com/office/officeart/2009/layout/CircleArrowProcess"/>
    <dgm:cxn modelId="{A00EF985-4540-403C-967F-96C4833E27A0}" type="presParOf" srcId="{CC3D479F-0B41-488B-AC4D-CEC6AC2B49C3}" destId="{9F22FDFF-96B4-4846-9637-2257AA6B31CD}" srcOrd="2" destOrd="0" presId="urn:microsoft.com/office/officeart/2009/layout/CircleArrowProcess"/>
    <dgm:cxn modelId="{1F94DC3B-658A-446B-9B2D-5CB0EB3F3127}" type="presParOf" srcId="{9F22FDFF-96B4-4846-9637-2257AA6B31CD}" destId="{FB0672EA-12DC-4938-94FD-2B0072F3C39E}" srcOrd="0" destOrd="0" presId="urn:microsoft.com/office/officeart/2009/layout/CircleArrowProcess"/>
    <dgm:cxn modelId="{98FA12DC-441B-4CED-8ABC-5A0595FB50B5}" type="presParOf" srcId="{CC3D479F-0B41-488B-AC4D-CEC6AC2B49C3}" destId="{13BF9CF2-7BAB-4FAD-BE76-BA03B99A0F2C}" srcOrd="3" destOrd="0" presId="urn:microsoft.com/office/officeart/2009/layout/CircleArrowProcess"/>
    <dgm:cxn modelId="{9AD4A5BF-11F5-41A7-B18B-A003868D1F80}" type="presParOf" srcId="{CC3D479F-0B41-488B-AC4D-CEC6AC2B49C3}" destId="{AAB03D32-DF1C-437C-81E2-8949A1166811}" srcOrd="4" destOrd="0" presId="urn:microsoft.com/office/officeart/2009/layout/CircleArrowProcess"/>
    <dgm:cxn modelId="{B9CCC7BB-D66E-4936-BA8B-51322AE2C2ED}" type="presParOf" srcId="{AAB03D32-DF1C-437C-81E2-8949A1166811}" destId="{FBE972F4-8B6C-4E1B-BD24-1C2F2E65275E}" srcOrd="0" destOrd="0" presId="urn:microsoft.com/office/officeart/2009/layout/CircleArrowProcess"/>
    <dgm:cxn modelId="{C15E0AAA-8680-451B-8117-1BAC5D87B246}" type="presParOf" srcId="{CC3D479F-0B41-488B-AC4D-CEC6AC2B49C3}" destId="{C4EFFC46-DCD4-4312-8753-D59E420A391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A30F0C-44F3-40DB-A9BB-05F0918AA498}" type="doc">
      <dgm:prSet loTypeId="urn:microsoft.com/office/officeart/2005/8/layout/radial1" loCatId="cycle" qsTypeId="urn:microsoft.com/office/officeart/2005/8/quickstyle/simple4" qsCatId="simple" csTypeId="urn:microsoft.com/office/officeart/2005/8/colors/accent3_2" csCatId="accent3" phldr="1"/>
      <dgm:spPr/>
      <dgm:t>
        <a:bodyPr/>
        <a:lstStyle/>
        <a:p>
          <a:endParaRPr lang="en-GB"/>
        </a:p>
      </dgm:t>
    </dgm:pt>
    <dgm:pt modelId="{298658AB-B080-42EB-A6C6-E17C59A10BAA}">
      <dgm:prSet phldrT="[Texto]" custT="1"/>
      <dgm:spPr/>
      <dgm:t>
        <a:bodyPr/>
        <a:lstStyle/>
        <a:p>
          <a:r>
            <a:rPr lang="en-GB" sz="2000" b="1" dirty="0" smtClean="0">
              <a:solidFill>
                <a:schemeClr val="tx1"/>
              </a:solidFill>
            </a:rPr>
            <a:t>Food security and nutrition</a:t>
          </a:r>
          <a:endParaRPr lang="en-GB" sz="2000" b="1" dirty="0">
            <a:solidFill>
              <a:schemeClr val="tx1"/>
            </a:solidFill>
          </a:endParaRPr>
        </a:p>
      </dgm:t>
    </dgm:pt>
    <dgm:pt modelId="{9664F29F-47BF-4892-B2E9-4720A8A106CF}" type="parTrans" cxnId="{EA78CB13-0254-48A8-BE87-39AA9181A773}">
      <dgm:prSet custT="1"/>
      <dgm:spPr/>
      <dgm:t>
        <a:bodyPr/>
        <a:lstStyle/>
        <a:p>
          <a:endParaRPr lang="en-GB" sz="2000">
            <a:solidFill>
              <a:schemeClr val="tx1"/>
            </a:solidFill>
          </a:endParaRPr>
        </a:p>
      </dgm:t>
    </dgm:pt>
    <dgm:pt modelId="{CCBE88DB-E902-4DB7-B067-9A6AC0BF0455}" type="sibTrans" cxnId="{EA78CB13-0254-48A8-BE87-39AA9181A773}">
      <dgm:prSet/>
      <dgm:spPr/>
      <dgm:t>
        <a:bodyPr/>
        <a:lstStyle/>
        <a:p>
          <a:endParaRPr lang="en-GB" sz="2000">
            <a:solidFill>
              <a:schemeClr val="tx1"/>
            </a:solidFill>
          </a:endParaRPr>
        </a:p>
      </dgm:t>
    </dgm:pt>
    <dgm:pt modelId="{53B582C5-3963-457D-B888-90B118DBD48A}">
      <dgm:prSet phldrT="[Texto]" custT="1"/>
      <dgm:spPr/>
      <dgm:t>
        <a:bodyPr/>
        <a:lstStyle/>
        <a:p>
          <a:r>
            <a:rPr lang="en-GB" sz="2000" b="1" dirty="0" smtClean="0">
              <a:solidFill>
                <a:schemeClr val="tx1"/>
              </a:solidFill>
            </a:rPr>
            <a:t>Environmental sustainability</a:t>
          </a:r>
          <a:endParaRPr lang="en-GB" sz="2000" b="1" dirty="0">
            <a:solidFill>
              <a:schemeClr val="tx1"/>
            </a:solidFill>
          </a:endParaRPr>
        </a:p>
      </dgm:t>
    </dgm:pt>
    <dgm:pt modelId="{F9ECA6B0-4B03-4463-8419-625D21B12865}" type="parTrans" cxnId="{A954C50B-D5B8-4CC8-9A81-AC06D53CDB79}">
      <dgm:prSet custT="1"/>
      <dgm:spPr/>
      <dgm:t>
        <a:bodyPr/>
        <a:lstStyle/>
        <a:p>
          <a:endParaRPr lang="en-GB" sz="2000">
            <a:solidFill>
              <a:schemeClr val="tx1"/>
            </a:solidFill>
          </a:endParaRPr>
        </a:p>
      </dgm:t>
    </dgm:pt>
    <dgm:pt modelId="{45831F44-7E12-4877-83A9-07BE654025AA}" type="sibTrans" cxnId="{A954C50B-D5B8-4CC8-9A81-AC06D53CDB79}">
      <dgm:prSet/>
      <dgm:spPr/>
      <dgm:t>
        <a:bodyPr/>
        <a:lstStyle/>
        <a:p>
          <a:endParaRPr lang="en-GB" sz="2000">
            <a:solidFill>
              <a:schemeClr val="tx1"/>
            </a:solidFill>
          </a:endParaRPr>
        </a:p>
      </dgm:t>
    </dgm:pt>
    <dgm:pt modelId="{8D25F67A-C4B6-427F-BC57-5058E5C1C5AA}">
      <dgm:prSet phldrT="[Texto]" custT="1"/>
      <dgm:spPr/>
      <dgm:t>
        <a:bodyPr/>
        <a:lstStyle/>
        <a:p>
          <a:r>
            <a:rPr lang="en-GB" sz="2000" b="1" dirty="0" smtClean="0">
              <a:solidFill>
                <a:schemeClr val="tx1"/>
              </a:solidFill>
            </a:rPr>
            <a:t>New biomaterials</a:t>
          </a:r>
          <a:endParaRPr lang="en-GB" sz="2000" b="1" dirty="0">
            <a:solidFill>
              <a:schemeClr val="tx1"/>
            </a:solidFill>
          </a:endParaRPr>
        </a:p>
      </dgm:t>
    </dgm:pt>
    <dgm:pt modelId="{9A180CB2-B70E-46AB-9F8F-7F5D9DFDBDE0}" type="parTrans" cxnId="{28F89C00-1FC6-410D-B1B3-74E97D00DC83}">
      <dgm:prSet custT="1"/>
      <dgm:spPr/>
      <dgm:t>
        <a:bodyPr/>
        <a:lstStyle/>
        <a:p>
          <a:endParaRPr lang="en-GB" sz="2000">
            <a:solidFill>
              <a:schemeClr val="tx1"/>
            </a:solidFill>
          </a:endParaRPr>
        </a:p>
      </dgm:t>
    </dgm:pt>
    <dgm:pt modelId="{AF7701D5-6689-48DB-B99A-03943AA267D2}" type="sibTrans" cxnId="{28F89C00-1FC6-410D-B1B3-74E97D00DC83}">
      <dgm:prSet/>
      <dgm:spPr/>
      <dgm:t>
        <a:bodyPr/>
        <a:lstStyle/>
        <a:p>
          <a:endParaRPr lang="en-GB" sz="2000">
            <a:solidFill>
              <a:schemeClr val="tx1"/>
            </a:solidFill>
          </a:endParaRPr>
        </a:p>
      </dgm:t>
    </dgm:pt>
    <dgm:pt modelId="{C95FBD9C-5718-48EE-9157-F4AE8D25D4DD}">
      <dgm:prSet phldrT="[Texto]" custT="1"/>
      <dgm:spPr>
        <a:solidFill>
          <a:schemeClr val="accent3">
            <a:lumMod val="50000"/>
          </a:schemeClr>
        </a:solidFill>
      </dgm:spPr>
      <dgm:t>
        <a:bodyPr/>
        <a:lstStyle/>
        <a:p>
          <a:r>
            <a:rPr lang="en-GB" sz="2000" b="1" dirty="0" smtClean="0">
              <a:solidFill>
                <a:schemeClr val="bg1"/>
              </a:solidFill>
            </a:rPr>
            <a:t>Plant Biotechnology</a:t>
          </a:r>
          <a:endParaRPr lang="en-GB" sz="1400" b="1" dirty="0" smtClean="0">
            <a:solidFill>
              <a:schemeClr val="bg1"/>
            </a:solidFill>
          </a:endParaRPr>
        </a:p>
        <a:p>
          <a:endParaRPr lang="en-GB" sz="1400" b="1" dirty="0">
            <a:solidFill>
              <a:schemeClr val="bg1"/>
            </a:solidFill>
          </a:endParaRPr>
        </a:p>
      </dgm:t>
    </dgm:pt>
    <dgm:pt modelId="{DC27E105-64B1-4292-9077-DD36792EF172}" type="sibTrans" cxnId="{F580464F-17E7-4D06-87F4-5A7876DE1474}">
      <dgm:prSet/>
      <dgm:spPr/>
      <dgm:t>
        <a:bodyPr/>
        <a:lstStyle/>
        <a:p>
          <a:endParaRPr lang="en-GB" sz="2000">
            <a:solidFill>
              <a:schemeClr val="tx1"/>
            </a:solidFill>
          </a:endParaRPr>
        </a:p>
      </dgm:t>
    </dgm:pt>
    <dgm:pt modelId="{7B41CAED-603E-4B94-8E10-0C2F92564177}" type="parTrans" cxnId="{F580464F-17E7-4D06-87F4-5A7876DE1474}">
      <dgm:prSet/>
      <dgm:spPr/>
      <dgm:t>
        <a:bodyPr/>
        <a:lstStyle/>
        <a:p>
          <a:endParaRPr lang="en-GB" sz="2000">
            <a:solidFill>
              <a:schemeClr val="tx1"/>
            </a:solidFill>
          </a:endParaRPr>
        </a:p>
      </dgm:t>
    </dgm:pt>
    <dgm:pt modelId="{51B08D6E-8747-4991-B234-996F3C168868}" type="pres">
      <dgm:prSet presAssocID="{62A30F0C-44F3-40DB-A9BB-05F0918AA498}" presName="cycle" presStyleCnt="0">
        <dgm:presLayoutVars>
          <dgm:chMax val="1"/>
          <dgm:dir/>
          <dgm:animLvl val="ctr"/>
          <dgm:resizeHandles val="exact"/>
        </dgm:presLayoutVars>
      </dgm:prSet>
      <dgm:spPr/>
      <dgm:t>
        <a:bodyPr/>
        <a:lstStyle/>
        <a:p>
          <a:endParaRPr lang="en-GB"/>
        </a:p>
      </dgm:t>
    </dgm:pt>
    <dgm:pt modelId="{2FE322B9-5B28-4C04-8DD6-5F86FE4C5F35}" type="pres">
      <dgm:prSet presAssocID="{C95FBD9C-5718-48EE-9157-F4AE8D25D4DD}" presName="centerShape" presStyleLbl="node0" presStyleIdx="0" presStyleCnt="1" custScaleX="151997" custScaleY="152733" custLinFactNeighborY="-4453"/>
      <dgm:spPr/>
      <dgm:t>
        <a:bodyPr/>
        <a:lstStyle/>
        <a:p>
          <a:endParaRPr lang="en-GB"/>
        </a:p>
      </dgm:t>
    </dgm:pt>
    <dgm:pt modelId="{902A8FB2-B9E9-435D-9E3D-A1826AC41681}" type="pres">
      <dgm:prSet presAssocID="{9664F29F-47BF-4892-B2E9-4720A8A106CF}" presName="Name9" presStyleLbl="parChTrans1D2" presStyleIdx="0" presStyleCnt="3"/>
      <dgm:spPr/>
      <dgm:t>
        <a:bodyPr/>
        <a:lstStyle/>
        <a:p>
          <a:endParaRPr lang="en-GB"/>
        </a:p>
      </dgm:t>
    </dgm:pt>
    <dgm:pt modelId="{18EAB8E2-E024-4CA5-8B16-E1F2B5EE1C48}" type="pres">
      <dgm:prSet presAssocID="{9664F29F-47BF-4892-B2E9-4720A8A106CF}" presName="connTx" presStyleLbl="parChTrans1D2" presStyleIdx="0" presStyleCnt="3"/>
      <dgm:spPr/>
      <dgm:t>
        <a:bodyPr/>
        <a:lstStyle/>
        <a:p>
          <a:endParaRPr lang="en-GB"/>
        </a:p>
      </dgm:t>
    </dgm:pt>
    <dgm:pt modelId="{59424390-8C56-4D95-8991-3126323B505D}" type="pres">
      <dgm:prSet presAssocID="{298658AB-B080-42EB-A6C6-E17C59A10BAA}" presName="node" presStyleLbl="node1" presStyleIdx="0" presStyleCnt="3" custScaleX="133100" custScaleY="133100" custRadScaleRad="82867">
        <dgm:presLayoutVars>
          <dgm:bulletEnabled val="1"/>
        </dgm:presLayoutVars>
      </dgm:prSet>
      <dgm:spPr/>
      <dgm:t>
        <a:bodyPr/>
        <a:lstStyle/>
        <a:p>
          <a:endParaRPr lang="en-GB"/>
        </a:p>
      </dgm:t>
    </dgm:pt>
    <dgm:pt modelId="{B8AD2A9D-4754-4B2C-926D-D8A8B23ADEEA}" type="pres">
      <dgm:prSet presAssocID="{F9ECA6B0-4B03-4463-8419-625D21B12865}" presName="Name9" presStyleLbl="parChTrans1D2" presStyleIdx="1" presStyleCnt="3"/>
      <dgm:spPr/>
      <dgm:t>
        <a:bodyPr/>
        <a:lstStyle/>
        <a:p>
          <a:endParaRPr lang="en-GB"/>
        </a:p>
      </dgm:t>
    </dgm:pt>
    <dgm:pt modelId="{182F302F-2F3A-447D-9B48-A3864BE71CAD}" type="pres">
      <dgm:prSet presAssocID="{F9ECA6B0-4B03-4463-8419-625D21B12865}" presName="connTx" presStyleLbl="parChTrans1D2" presStyleIdx="1" presStyleCnt="3"/>
      <dgm:spPr/>
      <dgm:t>
        <a:bodyPr/>
        <a:lstStyle/>
        <a:p>
          <a:endParaRPr lang="en-GB"/>
        </a:p>
      </dgm:t>
    </dgm:pt>
    <dgm:pt modelId="{C0A6BEA0-CC92-443C-93D4-7E52CF1251FF}" type="pres">
      <dgm:prSet presAssocID="{53B582C5-3963-457D-B888-90B118DBD48A}" presName="node" presStyleLbl="node1" presStyleIdx="1" presStyleCnt="3" custScaleX="135730" custScaleY="133100" custRadScaleRad="80416" custRadScaleInc="-8433">
        <dgm:presLayoutVars>
          <dgm:bulletEnabled val="1"/>
        </dgm:presLayoutVars>
      </dgm:prSet>
      <dgm:spPr/>
      <dgm:t>
        <a:bodyPr/>
        <a:lstStyle/>
        <a:p>
          <a:endParaRPr lang="en-GB"/>
        </a:p>
      </dgm:t>
    </dgm:pt>
    <dgm:pt modelId="{F0DC5CA8-CA70-4BC0-9CC5-27F7938CE0EB}" type="pres">
      <dgm:prSet presAssocID="{9A180CB2-B70E-46AB-9F8F-7F5D9DFDBDE0}" presName="Name9" presStyleLbl="parChTrans1D2" presStyleIdx="2" presStyleCnt="3"/>
      <dgm:spPr/>
      <dgm:t>
        <a:bodyPr/>
        <a:lstStyle/>
        <a:p>
          <a:endParaRPr lang="en-GB"/>
        </a:p>
      </dgm:t>
    </dgm:pt>
    <dgm:pt modelId="{D407811F-7369-483C-B56A-730779AFDDCA}" type="pres">
      <dgm:prSet presAssocID="{9A180CB2-B70E-46AB-9F8F-7F5D9DFDBDE0}" presName="connTx" presStyleLbl="parChTrans1D2" presStyleIdx="2" presStyleCnt="3"/>
      <dgm:spPr/>
      <dgm:t>
        <a:bodyPr/>
        <a:lstStyle/>
        <a:p>
          <a:endParaRPr lang="en-GB"/>
        </a:p>
      </dgm:t>
    </dgm:pt>
    <dgm:pt modelId="{65BA43AE-BA79-4068-80B2-53FE1B49B913}" type="pres">
      <dgm:prSet presAssocID="{8D25F67A-C4B6-427F-BC57-5058E5C1C5AA}" presName="node" presStyleLbl="node1" presStyleIdx="2" presStyleCnt="3" custScaleX="133100" custScaleY="133100" custRadScaleRad="81130" custRadScaleInc="8824">
        <dgm:presLayoutVars>
          <dgm:bulletEnabled val="1"/>
        </dgm:presLayoutVars>
      </dgm:prSet>
      <dgm:spPr/>
      <dgm:t>
        <a:bodyPr/>
        <a:lstStyle/>
        <a:p>
          <a:endParaRPr lang="en-GB"/>
        </a:p>
      </dgm:t>
    </dgm:pt>
  </dgm:ptLst>
  <dgm:cxnLst>
    <dgm:cxn modelId="{ECA2D82A-0F24-4257-9EB0-D206F842159D}" type="presOf" srcId="{9A180CB2-B70E-46AB-9F8F-7F5D9DFDBDE0}" destId="{D407811F-7369-483C-B56A-730779AFDDCA}" srcOrd="1" destOrd="0" presId="urn:microsoft.com/office/officeart/2005/8/layout/radial1"/>
    <dgm:cxn modelId="{CBF673BC-B749-4FA5-8C66-42C82D9D83E1}" type="presOf" srcId="{53B582C5-3963-457D-B888-90B118DBD48A}" destId="{C0A6BEA0-CC92-443C-93D4-7E52CF1251FF}" srcOrd="0" destOrd="0" presId="urn:microsoft.com/office/officeart/2005/8/layout/radial1"/>
    <dgm:cxn modelId="{CCEB4C24-328A-4E78-8A2F-2CBB310F5B7E}" type="presOf" srcId="{9664F29F-47BF-4892-B2E9-4720A8A106CF}" destId="{902A8FB2-B9E9-435D-9E3D-A1826AC41681}" srcOrd="0" destOrd="0" presId="urn:microsoft.com/office/officeart/2005/8/layout/radial1"/>
    <dgm:cxn modelId="{7415DA59-4C29-4657-951F-58520E65B6E1}" type="presOf" srcId="{8D25F67A-C4B6-427F-BC57-5058E5C1C5AA}" destId="{65BA43AE-BA79-4068-80B2-53FE1B49B913}" srcOrd="0" destOrd="0" presId="urn:microsoft.com/office/officeart/2005/8/layout/radial1"/>
    <dgm:cxn modelId="{92D45BD9-B419-46C9-B2AA-BD750E60E74D}" type="presOf" srcId="{F9ECA6B0-4B03-4463-8419-625D21B12865}" destId="{B8AD2A9D-4754-4B2C-926D-D8A8B23ADEEA}" srcOrd="0" destOrd="0" presId="urn:microsoft.com/office/officeart/2005/8/layout/radial1"/>
    <dgm:cxn modelId="{4E537CA9-465E-4DAB-A27F-2B9EF941B434}" type="presOf" srcId="{9A180CB2-B70E-46AB-9F8F-7F5D9DFDBDE0}" destId="{F0DC5CA8-CA70-4BC0-9CC5-27F7938CE0EB}" srcOrd="0" destOrd="0" presId="urn:microsoft.com/office/officeart/2005/8/layout/radial1"/>
    <dgm:cxn modelId="{28F89C00-1FC6-410D-B1B3-74E97D00DC83}" srcId="{C95FBD9C-5718-48EE-9157-F4AE8D25D4DD}" destId="{8D25F67A-C4B6-427F-BC57-5058E5C1C5AA}" srcOrd="2" destOrd="0" parTransId="{9A180CB2-B70E-46AB-9F8F-7F5D9DFDBDE0}" sibTransId="{AF7701D5-6689-48DB-B99A-03943AA267D2}"/>
    <dgm:cxn modelId="{AAD53F31-557F-496E-9543-60A52F73F8C6}" type="presOf" srcId="{9664F29F-47BF-4892-B2E9-4720A8A106CF}" destId="{18EAB8E2-E024-4CA5-8B16-E1F2B5EE1C48}" srcOrd="1" destOrd="0" presId="urn:microsoft.com/office/officeart/2005/8/layout/radial1"/>
    <dgm:cxn modelId="{A05CC420-2249-479B-982E-5FBC0BF46717}" type="presOf" srcId="{62A30F0C-44F3-40DB-A9BB-05F0918AA498}" destId="{51B08D6E-8747-4991-B234-996F3C168868}" srcOrd="0" destOrd="0" presId="urn:microsoft.com/office/officeart/2005/8/layout/radial1"/>
    <dgm:cxn modelId="{BCDACA98-E5B9-47ED-8D26-5F6249B704A3}" type="presOf" srcId="{298658AB-B080-42EB-A6C6-E17C59A10BAA}" destId="{59424390-8C56-4D95-8991-3126323B505D}" srcOrd="0" destOrd="0" presId="urn:microsoft.com/office/officeart/2005/8/layout/radial1"/>
    <dgm:cxn modelId="{A954C50B-D5B8-4CC8-9A81-AC06D53CDB79}" srcId="{C95FBD9C-5718-48EE-9157-F4AE8D25D4DD}" destId="{53B582C5-3963-457D-B888-90B118DBD48A}" srcOrd="1" destOrd="0" parTransId="{F9ECA6B0-4B03-4463-8419-625D21B12865}" sibTransId="{45831F44-7E12-4877-83A9-07BE654025AA}"/>
    <dgm:cxn modelId="{EA78CB13-0254-48A8-BE87-39AA9181A773}" srcId="{C95FBD9C-5718-48EE-9157-F4AE8D25D4DD}" destId="{298658AB-B080-42EB-A6C6-E17C59A10BAA}" srcOrd="0" destOrd="0" parTransId="{9664F29F-47BF-4892-B2E9-4720A8A106CF}" sibTransId="{CCBE88DB-E902-4DB7-B067-9A6AC0BF0455}"/>
    <dgm:cxn modelId="{DC7D4999-B61C-4552-85E3-7515A0ADB9B2}" type="presOf" srcId="{F9ECA6B0-4B03-4463-8419-625D21B12865}" destId="{182F302F-2F3A-447D-9B48-A3864BE71CAD}" srcOrd="1" destOrd="0" presId="urn:microsoft.com/office/officeart/2005/8/layout/radial1"/>
    <dgm:cxn modelId="{856CFAB4-9A63-4ACE-992D-66B1DDA5DD9A}" type="presOf" srcId="{C95FBD9C-5718-48EE-9157-F4AE8D25D4DD}" destId="{2FE322B9-5B28-4C04-8DD6-5F86FE4C5F35}" srcOrd="0" destOrd="0" presId="urn:microsoft.com/office/officeart/2005/8/layout/radial1"/>
    <dgm:cxn modelId="{F580464F-17E7-4D06-87F4-5A7876DE1474}" srcId="{62A30F0C-44F3-40DB-A9BB-05F0918AA498}" destId="{C95FBD9C-5718-48EE-9157-F4AE8D25D4DD}" srcOrd="0" destOrd="0" parTransId="{7B41CAED-603E-4B94-8E10-0C2F92564177}" sibTransId="{DC27E105-64B1-4292-9077-DD36792EF172}"/>
    <dgm:cxn modelId="{EBE0AD42-C990-4982-A559-318DBEA70969}" type="presParOf" srcId="{51B08D6E-8747-4991-B234-996F3C168868}" destId="{2FE322B9-5B28-4C04-8DD6-5F86FE4C5F35}" srcOrd="0" destOrd="0" presId="urn:microsoft.com/office/officeart/2005/8/layout/radial1"/>
    <dgm:cxn modelId="{5BE7EA5D-CD82-4A58-9484-C4D63837D1AE}" type="presParOf" srcId="{51B08D6E-8747-4991-B234-996F3C168868}" destId="{902A8FB2-B9E9-435D-9E3D-A1826AC41681}" srcOrd="1" destOrd="0" presId="urn:microsoft.com/office/officeart/2005/8/layout/radial1"/>
    <dgm:cxn modelId="{4853E6CC-BCC0-4D53-BDDD-B0D2F2313770}" type="presParOf" srcId="{902A8FB2-B9E9-435D-9E3D-A1826AC41681}" destId="{18EAB8E2-E024-4CA5-8B16-E1F2B5EE1C48}" srcOrd="0" destOrd="0" presId="urn:microsoft.com/office/officeart/2005/8/layout/radial1"/>
    <dgm:cxn modelId="{6626F2DF-F4C7-4A93-996B-661CF73483C6}" type="presParOf" srcId="{51B08D6E-8747-4991-B234-996F3C168868}" destId="{59424390-8C56-4D95-8991-3126323B505D}" srcOrd="2" destOrd="0" presId="urn:microsoft.com/office/officeart/2005/8/layout/radial1"/>
    <dgm:cxn modelId="{5BA48016-AEDC-4E6D-988B-9FC9247CF69B}" type="presParOf" srcId="{51B08D6E-8747-4991-B234-996F3C168868}" destId="{B8AD2A9D-4754-4B2C-926D-D8A8B23ADEEA}" srcOrd="3" destOrd="0" presId="urn:microsoft.com/office/officeart/2005/8/layout/radial1"/>
    <dgm:cxn modelId="{4B162518-14A8-4A7B-8F4B-9E5430B5C98A}" type="presParOf" srcId="{B8AD2A9D-4754-4B2C-926D-D8A8B23ADEEA}" destId="{182F302F-2F3A-447D-9B48-A3864BE71CAD}" srcOrd="0" destOrd="0" presId="urn:microsoft.com/office/officeart/2005/8/layout/radial1"/>
    <dgm:cxn modelId="{E77165B8-5308-462A-87B9-751F36A5C8EA}" type="presParOf" srcId="{51B08D6E-8747-4991-B234-996F3C168868}" destId="{C0A6BEA0-CC92-443C-93D4-7E52CF1251FF}" srcOrd="4" destOrd="0" presId="urn:microsoft.com/office/officeart/2005/8/layout/radial1"/>
    <dgm:cxn modelId="{24236A00-04EB-41B2-960B-889ACE130FE1}" type="presParOf" srcId="{51B08D6E-8747-4991-B234-996F3C168868}" destId="{F0DC5CA8-CA70-4BC0-9CC5-27F7938CE0EB}" srcOrd="5" destOrd="0" presId="urn:microsoft.com/office/officeart/2005/8/layout/radial1"/>
    <dgm:cxn modelId="{ECC275ED-0E18-45EF-9F26-0AC2912820EF}" type="presParOf" srcId="{F0DC5CA8-CA70-4BC0-9CC5-27F7938CE0EB}" destId="{D407811F-7369-483C-B56A-730779AFDDCA}" srcOrd="0" destOrd="0" presId="urn:microsoft.com/office/officeart/2005/8/layout/radial1"/>
    <dgm:cxn modelId="{7A6CD741-CF25-420C-A74E-0AA4CCE9ACF4}" type="presParOf" srcId="{51B08D6E-8747-4991-B234-996F3C168868}" destId="{65BA43AE-BA79-4068-80B2-53FE1B49B913}"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322B9-5B28-4C04-8DD6-5F86FE4C5F35}">
      <dsp:nvSpPr>
        <dsp:cNvPr id="0" name=""/>
        <dsp:cNvSpPr/>
      </dsp:nvSpPr>
      <dsp:spPr>
        <a:xfrm>
          <a:off x="2448281" y="1794686"/>
          <a:ext cx="2665242" cy="249616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tx1"/>
              </a:solidFill>
            </a:rPr>
            <a:t>Overpopulation</a:t>
          </a:r>
          <a:endParaRPr lang="en-GB" sz="2200" b="1" kern="1200" dirty="0">
            <a:solidFill>
              <a:schemeClr val="tx1"/>
            </a:solidFill>
          </a:endParaRPr>
        </a:p>
      </dsp:txBody>
      <dsp:txXfrm>
        <a:off x="2838597" y="2160241"/>
        <a:ext cx="1884610" cy="1765054"/>
      </dsp:txXfrm>
    </dsp:sp>
    <dsp:sp modelId="{902A8FB2-B9E9-435D-9E3D-A1826AC41681}">
      <dsp:nvSpPr>
        <dsp:cNvPr id="0" name=""/>
        <dsp:cNvSpPr/>
      </dsp:nvSpPr>
      <dsp:spPr>
        <a:xfrm rot="16198597">
          <a:off x="3509866" y="1503864"/>
          <a:ext cx="540831" cy="40811"/>
        </a:xfrm>
        <a:custGeom>
          <a:avLst/>
          <a:gdLst/>
          <a:ahLst/>
          <a:cxnLst/>
          <a:rect l="0" t="0" r="0" b="0"/>
          <a:pathLst>
            <a:path>
              <a:moveTo>
                <a:pt x="0" y="20405"/>
              </a:moveTo>
              <a:lnTo>
                <a:pt x="540831" y="2040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3766762" y="1510749"/>
        <a:ext cx="27041" cy="27041"/>
      </dsp:txXfrm>
    </dsp:sp>
    <dsp:sp modelId="{59424390-8C56-4D95-8991-3126323B505D}">
      <dsp:nvSpPr>
        <dsp:cNvPr id="0" name=""/>
        <dsp:cNvSpPr/>
      </dsp:nvSpPr>
      <dsp:spPr>
        <a:xfrm>
          <a:off x="2736297" y="66481"/>
          <a:ext cx="2087266" cy="118737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Food Security</a:t>
          </a:r>
          <a:endParaRPr lang="en-GB" sz="2000" b="1" kern="1200" dirty="0">
            <a:solidFill>
              <a:schemeClr val="tx1"/>
            </a:solidFill>
          </a:endParaRPr>
        </a:p>
      </dsp:txBody>
      <dsp:txXfrm>
        <a:off x="3041970" y="240368"/>
        <a:ext cx="1475920" cy="839599"/>
      </dsp:txXfrm>
    </dsp:sp>
    <dsp:sp modelId="{B8AD2A9D-4754-4B2C-926D-D8A8B23ADEEA}">
      <dsp:nvSpPr>
        <dsp:cNvPr id="0" name=""/>
        <dsp:cNvSpPr/>
      </dsp:nvSpPr>
      <dsp:spPr>
        <a:xfrm rot="1557590">
          <a:off x="4930376" y="3740878"/>
          <a:ext cx="652654" cy="40811"/>
        </a:xfrm>
        <a:custGeom>
          <a:avLst/>
          <a:gdLst/>
          <a:ahLst/>
          <a:cxnLst/>
          <a:rect l="0" t="0" r="0" b="0"/>
          <a:pathLst>
            <a:path>
              <a:moveTo>
                <a:pt x="0" y="20405"/>
              </a:moveTo>
              <a:lnTo>
                <a:pt x="652654" y="2040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a:p>
      </dsp:txBody>
      <dsp:txXfrm>
        <a:off x="5240386" y="3744967"/>
        <a:ext cx="32632" cy="32632"/>
      </dsp:txXfrm>
    </dsp:sp>
    <dsp:sp modelId="{C0A6BEA0-CC92-443C-93D4-7E52CF1251FF}">
      <dsp:nvSpPr>
        <dsp:cNvPr id="0" name=""/>
        <dsp:cNvSpPr/>
      </dsp:nvSpPr>
      <dsp:spPr>
        <a:xfrm>
          <a:off x="5294241" y="3594900"/>
          <a:ext cx="2482622" cy="157802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Environmental Sustainability</a:t>
          </a:r>
          <a:endParaRPr lang="en-GB" sz="2000" b="1" kern="1200" dirty="0">
            <a:solidFill>
              <a:schemeClr val="tx1"/>
            </a:solidFill>
          </a:endParaRPr>
        </a:p>
      </dsp:txBody>
      <dsp:txXfrm>
        <a:off x="5657813" y="3825996"/>
        <a:ext cx="1755478" cy="1115829"/>
      </dsp:txXfrm>
    </dsp:sp>
    <dsp:sp modelId="{F0DC5CA8-CA70-4BC0-9CC5-27F7938CE0EB}">
      <dsp:nvSpPr>
        <dsp:cNvPr id="0" name=""/>
        <dsp:cNvSpPr/>
      </dsp:nvSpPr>
      <dsp:spPr>
        <a:xfrm rot="9131694">
          <a:off x="1996951" y="3788869"/>
          <a:ext cx="660910" cy="40811"/>
        </a:xfrm>
        <a:custGeom>
          <a:avLst/>
          <a:gdLst/>
          <a:ahLst/>
          <a:cxnLst/>
          <a:rect l="0" t="0" r="0" b="0"/>
          <a:pathLst>
            <a:path>
              <a:moveTo>
                <a:pt x="0" y="20405"/>
              </a:moveTo>
              <a:lnTo>
                <a:pt x="660910" y="2040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2310884" y="3792752"/>
        <a:ext cx="33045" cy="33045"/>
      </dsp:txXfrm>
    </dsp:sp>
    <dsp:sp modelId="{65BA43AE-BA79-4068-80B2-53FE1B49B913}">
      <dsp:nvSpPr>
        <dsp:cNvPr id="0" name=""/>
        <dsp:cNvSpPr/>
      </dsp:nvSpPr>
      <dsp:spPr>
        <a:xfrm>
          <a:off x="5" y="3738886"/>
          <a:ext cx="2336730" cy="136322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New Biomaterials</a:t>
          </a:r>
          <a:endParaRPr lang="en-GB" sz="2000" b="1" kern="1200" dirty="0">
            <a:solidFill>
              <a:schemeClr val="tx1"/>
            </a:solidFill>
          </a:endParaRPr>
        </a:p>
      </dsp:txBody>
      <dsp:txXfrm>
        <a:off x="342211" y="3938525"/>
        <a:ext cx="1652318" cy="963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9206A-9E30-48ED-A882-D2004D426251}">
      <dsp:nvSpPr>
        <dsp:cNvPr id="0" name=""/>
        <dsp:cNvSpPr/>
      </dsp:nvSpPr>
      <dsp:spPr>
        <a:xfrm>
          <a:off x="3148256" y="0"/>
          <a:ext cx="2565610" cy="2566000"/>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663B3-B963-451D-A023-0B7A7D933373}">
      <dsp:nvSpPr>
        <dsp:cNvPr id="0" name=""/>
        <dsp:cNvSpPr/>
      </dsp:nvSpPr>
      <dsp:spPr>
        <a:xfrm>
          <a:off x="3565646" y="851574"/>
          <a:ext cx="1725048" cy="862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t>Increased </a:t>
          </a:r>
        </a:p>
        <a:p>
          <a:pPr lvl="0" algn="ctr" defTabSz="889000">
            <a:lnSpc>
              <a:spcPct val="90000"/>
            </a:lnSpc>
            <a:spcBef>
              <a:spcPct val="0"/>
            </a:spcBef>
            <a:spcAft>
              <a:spcPct val="35000"/>
            </a:spcAft>
          </a:pPr>
          <a:r>
            <a:rPr lang="en-GB" sz="2000" b="1" kern="1200" dirty="0" smtClean="0"/>
            <a:t>Yields</a:t>
          </a:r>
          <a:endParaRPr lang="en-GB" sz="2000" b="1" kern="1200" dirty="0"/>
        </a:p>
      </dsp:txBody>
      <dsp:txXfrm>
        <a:off x="3565646" y="851574"/>
        <a:ext cx="1725048" cy="862318"/>
      </dsp:txXfrm>
    </dsp:sp>
    <dsp:sp modelId="{FB0672EA-12DC-4938-94FD-2B0072F3C39E}">
      <dsp:nvSpPr>
        <dsp:cNvPr id="0" name=""/>
        <dsp:cNvSpPr/>
      </dsp:nvSpPr>
      <dsp:spPr>
        <a:xfrm>
          <a:off x="2435667" y="1474357"/>
          <a:ext cx="2565610" cy="256600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F9CF2-7BAB-4FAD-BE76-BA03B99A0F2C}">
      <dsp:nvSpPr>
        <dsp:cNvPr id="0" name=""/>
        <dsp:cNvSpPr/>
      </dsp:nvSpPr>
      <dsp:spPr>
        <a:xfrm>
          <a:off x="2863939" y="1992081"/>
          <a:ext cx="1634362" cy="12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t>Reduced Herbicide and Pesticide Use</a:t>
          </a:r>
          <a:endParaRPr lang="en-GB" sz="2000" b="1" kern="1200" dirty="0"/>
        </a:p>
      </dsp:txBody>
      <dsp:txXfrm>
        <a:off x="2863939" y="1992081"/>
        <a:ext cx="1634362" cy="1253689"/>
      </dsp:txXfrm>
    </dsp:sp>
    <dsp:sp modelId="{FBE972F4-8B6C-4E1B-BD24-1C2F2E65275E}">
      <dsp:nvSpPr>
        <dsp:cNvPr id="0" name=""/>
        <dsp:cNvSpPr/>
      </dsp:nvSpPr>
      <dsp:spPr>
        <a:xfrm>
          <a:off x="3330860" y="3125147"/>
          <a:ext cx="2204256" cy="2205140"/>
        </a:xfrm>
        <a:prstGeom prst="blockArc">
          <a:avLst>
            <a:gd name="adj1" fmla="val 13500000"/>
            <a:gd name="adj2" fmla="val 10800000"/>
            <a:gd name="adj3" fmla="val 1274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FFC46-DCD4-4312-8753-D59E420A391D}">
      <dsp:nvSpPr>
        <dsp:cNvPr id="0" name=""/>
        <dsp:cNvSpPr/>
      </dsp:nvSpPr>
      <dsp:spPr>
        <a:xfrm>
          <a:off x="3718713" y="3894308"/>
          <a:ext cx="1425660" cy="712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t>Novel Materials</a:t>
          </a:r>
          <a:endParaRPr lang="en-GB" sz="2000" b="1" kern="1200" dirty="0"/>
        </a:p>
      </dsp:txBody>
      <dsp:txXfrm>
        <a:off x="3718713" y="3894308"/>
        <a:ext cx="1425660" cy="712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322B9-5B28-4C04-8DD6-5F86FE4C5F35}">
      <dsp:nvSpPr>
        <dsp:cNvPr id="0" name=""/>
        <dsp:cNvSpPr/>
      </dsp:nvSpPr>
      <dsp:spPr>
        <a:xfrm>
          <a:off x="2070060" y="1557519"/>
          <a:ext cx="2534694" cy="2546968"/>
        </a:xfrm>
        <a:prstGeom prst="ellipse">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Plant Biotechnology</a:t>
          </a:r>
          <a:endParaRPr lang="en-GB" sz="1400" b="1" kern="1200" dirty="0" smtClean="0">
            <a:solidFill>
              <a:schemeClr val="bg1"/>
            </a:solidFill>
          </a:endParaRPr>
        </a:p>
        <a:p>
          <a:pPr lvl="0" algn="ctr" defTabSz="889000">
            <a:lnSpc>
              <a:spcPct val="90000"/>
            </a:lnSpc>
            <a:spcBef>
              <a:spcPct val="0"/>
            </a:spcBef>
            <a:spcAft>
              <a:spcPct val="35000"/>
            </a:spcAft>
          </a:pPr>
          <a:endParaRPr lang="en-GB" sz="1400" b="1" kern="1200" dirty="0">
            <a:solidFill>
              <a:schemeClr val="bg1"/>
            </a:solidFill>
          </a:endParaRPr>
        </a:p>
      </dsp:txBody>
      <dsp:txXfrm>
        <a:off x="2441257" y="1930514"/>
        <a:ext cx="1792300" cy="1800978"/>
      </dsp:txXfrm>
    </dsp:sp>
    <dsp:sp modelId="{902A8FB2-B9E9-435D-9E3D-A1826AC41681}">
      <dsp:nvSpPr>
        <dsp:cNvPr id="0" name=""/>
        <dsp:cNvSpPr/>
      </dsp:nvSpPr>
      <dsp:spPr>
        <a:xfrm rot="5400000">
          <a:off x="2948816" y="1923698"/>
          <a:ext cx="777181" cy="44822"/>
        </a:xfrm>
        <a:custGeom>
          <a:avLst/>
          <a:gdLst/>
          <a:ahLst/>
          <a:cxnLst/>
          <a:rect l="0" t="0" r="0" b="0"/>
          <a:pathLst>
            <a:path>
              <a:moveTo>
                <a:pt x="0" y="22411"/>
              </a:moveTo>
              <a:lnTo>
                <a:pt x="777181" y="2241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solidFill>
              <a:schemeClr val="tx1"/>
            </a:solidFill>
          </a:endParaRPr>
        </a:p>
      </dsp:txBody>
      <dsp:txXfrm>
        <a:off x="3317978" y="1926680"/>
        <a:ext cx="38859" cy="38859"/>
      </dsp:txXfrm>
    </dsp:sp>
    <dsp:sp modelId="{59424390-8C56-4D95-8991-3126323B505D}">
      <dsp:nvSpPr>
        <dsp:cNvPr id="0" name=""/>
        <dsp:cNvSpPr/>
      </dsp:nvSpPr>
      <dsp:spPr>
        <a:xfrm>
          <a:off x="2227623" y="115131"/>
          <a:ext cx="2219569" cy="221956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Food security and nutrition</a:t>
          </a:r>
          <a:endParaRPr lang="en-GB" sz="2000" b="1" kern="1200" dirty="0">
            <a:solidFill>
              <a:schemeClr val="tx1"/>
            </a:solidFill>
          </a:endParaRPr>
        </a:p>
      </dsp:txBody>
      <dsp:txXfrm>
        <a:off x="2552671" y="440179"/>
        <a:ext cx="1569473" cy="1569473"/>
      </dsp:txXfrm>
    </dsp:sp>
    <dsp:sp modelId="{B8AD2A9D-4754-4B2C-926D-D8A8B23ADEEA}">
      <dsp:nvSpPr>
        <dsp:cNvPr id="0" name=""/>
        <dsp:cNvSpPr/>
      </dsp:nvSpPr>
      <dsp:spPr>
        <a:xfrm rot="12625227">
          <a:off x="3911411" y="3309654"/>
          <a:ext cx="558676" cy="44822"/>
        </a:xfrm>
        <a:custGeom>
          <a:avLst/>
          <a:gdLst/>
          <a:ahLst/>
          <a:cxnLst/>
          <a:rect l="0" t="0" r="0" b="0"/>
          <a:pathLst>
            <a:path>
              <a:moveTo>
                <a:pt x="0" y="22411"/>
              </a:moveTo>
              <a:lnTo>
                <a:pt x="558676" y="2241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solidFill>
              <a:schemeClr val="tx1"/>
            </a:solidFill>
          </a:endParaRPr>
        </a:p>
      </dsp:txBody>
      <dsp:txXfrm rot="10800000">
        <a:off x="4176782" y="3318098"/>
        <a:ext cx="27933" cy="27933"/>
      </dsp:txXfrm>
    </dsp:sp>
    <dsp:sp modelId="{C0A6BEA0-CC92-443C-93D4-7E52CF1251FF}">
      <dsp:nvSpPr>
        <dsp:cNvPr id="0" name=""/>
        <dsp:cNvSpPr/>
      </dsp:nvSpPr>
      <dsp:spPr>
        <a:xfrm>
          <a:off x="3789112" y="2650964"/>
          <a:ext cx="2263426" cy="221956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Environmental sustainability</a:t>
          </a:r>
          <a:endParaRPr lang="en-GB" sz="2000" b="1" kern="1200" dirty="0">
            <a:solidFill>
              <a:schemeClr val="tx1"/>
            </a:solidFill>
          </a:endParaRPr>
        </a:p>
      </dsp:txBody>
      <dsp:txXfrm>
        <a:off x="4120583" y="2976012"/>
        <a:ext cx="1600484" cy="1569473"/>
      </dsp:txXfrm>
    </dsp:sp>
    <dsp:sp modelId="{F0DC5CA8-CA70-4BC0-9CC5-27F7938CE0EB}">
      <dsp:nvSpPr>
        <dsp:cNvPr id="0" name=""/>
        <dsp:cNvSpPr/>
      </dsp:nvSpPr>
      <dsp:spPr>
        <a:xfrm rot="19790857">
          <a:off x="2204508" y="3313419"/>
          <a:ext cx="527718" cy="44822"/>
        </a:xfrm>
        <a:custGeom>
          <a:avLst/>
          <a:gdLst/>
          <a:ahLst/>
          <a:cxnLst/>
          <a:rect l="0" t="0" r="0" b="0"/>
          <a:pathLst>
            <a:path>
              <a:moveTo>
                <a:pt x="0" y="22411"/>
              </a:moveTo>
              <a:lnTo>
                <a:pt x="527718" y="2241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solidFill>
              <a:schemeClr val="tx1"/>
            </a:solidFill>
          </a:endParaRPr>
        </a:p>
      </dsp:txBody>
      <dsp:txXfrm>
        <a:off x="2455174" y="3322637"/>
        <a:ext cx="26385" cy="26385"/>
      </dsp:txXfrm>
    </dsp:sp>
    <dsp:sp modelId="{65BA43AE-BA79-4068-80B2-53FE1B49B913}">
      <dsp:nvSpPr>
        <dsp:cNvPr id="0" name=""/>
        <dsp:cNvSpPr/>
      </dsp:nvSpPr>
      <dsp:spPr>
        <a:xfrm>
          <a:off x="627117" y="2650955"/>
          <a:ext cx="2219569" cy="221956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New biomaterials</a:t>
          </a:r>
          <a:endParaRPr lang="en-GB" sz="2000" b="1" kern="1200" dirty="0">
            <a:solidFill>
              <a:schemeClr val="tx1"/>
            </a:solidFill>
          </a:endParaRPr>
        </a:p>
      </dsp:txBody>
      <dsp:txXfrm>
        <a:off x="952165" y="2976003"/>
        <a:ext cx="1569473" cy="1569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05/09/16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baseline="0" dirty="0" smtClean="0"/>
              <a:t>“Plant Biotechnology for the 21</a:t>
            </a:r>
            <a:r>
              <a:rPr lang="en-GB" baseline="30000" dirty="0" smtClean="0"/>
              <a:t>st</a:t>
            </a:r>
            <a:r>
              <a:rPr lang="en-GB" baseline="0" dirty="0" smtClean="0"/>
              <a:t> Century – The Socio-economic must”</a:t>
            </a:r>
          </a:p>
          <a:p>
            <a:r>
              <a:rPr lang="en-GB" baseline="0" smtClean="0"/>
              <a:t>(15-04-2016)</a:t>
            </a:r>
            <a:endParaRPr lang="en-GB" baseline="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a:t>
            </a:fld>
            <a:endParaRPr lang="pt-PT"/>
          </a:p>
        </p:txBody>
      </p:sp>
    </p:spTree>
    <p:extLst>
      <p:ext uri="{BB962C8B-B14F-4D97-AF65-F5344CB8AC3E}">
        <p14:creationId xmlns:p14="http://schemas.microsoft.com/office/powerpoint/2010/main" val="75088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In summary, plant biotechnology has been around for</a:t>
            </a:r>
            <a:r>
              <a:rPr lang="en-GB" baseline="0" dirty="0" smtClean="0"/>
              <a:t> a much longer time than most people realise, and was initially something as “simple” as the domestication of wild plant varieties for food production (i.e. “Agriculture”), or the clonal propagation of plants by grafting or cuttings. Nowadays, plant biotechnology has evolved tremendously, and has become much more powerful and controllable. Plant biotechnology is no magic-bullet, but is undeniably an incredibly powerful tool that might just help in our struggle against the biggest challenges that we are now facing – Food security and nutrition, environmental sustainability and the need for new materials, all in our current context of overpopulation and climate change.</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11</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Three major challenges</a:t>
            </a:r>
            <a:r>
              <a:rPr lang="en-GB" baseline="0" dirty="0" smtClean="0"/>
              <a:t> for the 21</a:t>
            </a:r>
            <a:r>
              <a:rPr lang="en-GB" baseline="30000" dirty="0" smtClean="0"/>
              <a:t>st</a:t>
            </a:r>
            <a:r>
              <a:rPr lang="en-GB" baseline="0" dirty="0" smtClean="0"/>
              <a:t> Century include food security, environmental sustainability, and enough supply of materials (preferably environmentally sustainable, such as the biomaterials). These challenges derive from the excessive (and fast) population growth, and require quick solutions as we are running out of time.</a:t>
            </a:r>
          </a:p>
          <a:p>
            <a:r>
              <a:rPr lang="en-GB" baseline="0" dirty="0" smtClean="0"/>
              <a:t>There are however other challenges (such as socio-economic and political stability), that will not be considered here.</a:t>
            </a:r>
          </a:p>
          <a:p>
            <a:r>
              <a:rPr lang="en-GB" dirty="0" smtClean="0"/>
              <a:t>_____</a:t>
            </a:r>
          </a:p>
          <a:p>
            <a:r>
              <a:rPr lang="en-GB" dirty="0" err="1" smtClean="0"/>
              <a:t>Moshelion</a:t>
            </a:r>
            <a:r>
              <a:rPr lang="en-GB" baseline="0" dirty="0" smtClean="0"/>
              <a:t> M., and Altman A. (2015) “Current challenges and future perspectives of plant and agricultural biotechnology” Trends in Biotechnology xx, 1-6. DOI: </a:t>
            </a:r>
            <a:r>
              <a:rPr lang="pt-PT" sz="1200" i="0" kern="1200" dirty="0" smtClean="0">
                <a:solidFill>
                  <a:schemeClr val="tx1"/>
                </a:solidFill>
                <a:effectLst/>
                <a:latin typeface="+mn-lt"/>
                <a:ea typeface="+mn-ea"/>
                <a:cs typeface="+mn-cs"/>
              </a:rPr>
              <a:t>http://dx.doi.org/10.1016/j.tibtech.2015.03.001</a:t>
            </a:r>
            <a:br>
              <a:rPr lang="pt-PT" sz="1200" i="0" kern="1200" dirty="0" smtClean="0">
                <a:solidFill>
                  <a:schemeClr val="tx1"/>
                </a:solidFill>
                <a:effectLst/>
                <a:latin typeface="+mn-lt"/>
                <a:ea typeface="+mn-ea"/>
                <a:cs typeface="+mn-cs"/>
              </a:rPr>
            </a:b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There</a:t>
            </a:r>
            <a:r>
              <a:rPr lang="en-GB" baseline="0" dirty="0" smtClean="0"/>
              <a:t> are a lot of fears and concerns associated with genetic modification technology, particularly regarding GM (genetically modified) crops for food or feed. </a:t>
            </a:r>
          </a:p>
          <a:p>
            <a:r>
              <a:rPr lang="en-GB" baseline="0" dirty="0" smtClean="0"/>
              <a:t>The picture represents golden rice (left) and conventional rice (right) to show that biotechnology tools (and GM plants) may specifically address health issues and produce plants that are healthier than the original ones.</a:t>
            </a:r>
          </a:p>
          <a:p>
            <a:r>
              <a:rPr lang="en-GB" baseline="0" dirty="0" smtClean="0"/>
              <a:t>Golden rice is the typical example, but another example could be the iron-enriched rice (still under development).</a:t>
            </a:r>
          </a:p>
          <a:p>
            <a:r>
              <a:rPr lang="en-GB" baseline="0" dirty="0" smtClean="0"/>
              <a:t>Unfortunately, due to regulatory hurdles, most </a:t>
            </a:r>
            <a:r>
              <a:rPr lang="en-GB" baseline="0" dirty="0" err="1" smtClean="0"/>
              <a:t>biofortification</a:t>
            </a:r>
            <a:r>
              <a:rPr lang="en-GB" baseline="0" dirty="0" smtClean="0"/>
              <a:t> projects are still only based on conventional breeding techniques, which severely limits and delays the development of sufficiently improved varieties, with obvious limitation of the humanitarian aid that could be provided.</a:t>
            </a:r>
          </a:p>
          <a:p>
            <a:r>
              <a:rPr lang="en-GB" baseline="0" dirty="0" smtClean="0"/>
              <a:t>______</a:t>
            </a:r>
          </a:p>
          <a:p>
            <a:r>
              <a:rPr lang="en-GB" baseline="0" dirty="0" smtClean="0"/>
              <a:t>GMO = genetically modified organism</a:t>
            </a:r>
            <a:endParaRPr lang="en-GB"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baseline="0" dirty="0" smtClean="0"/>
              <a:t>Another reality associated to biotech crops is that these bring certain qualities not originally present in the initial crop. Using genetically modified herbicide tolerant (HT) soybean as an example, we can see that since it was initially implemented in the USA (in 1996), this crop has brought an overall increase in yield of 7-11%, while simultaneously increasing the profitability of the crop for farmers.</a:t>
            </a:r>
          </a:p>
          <a:p>
            <a:r>
              <a:rPr lang="en-GB" baseline="0" dirty="0" smtClean="0"/>
              <a:t>HT soybean was only implemented in South Africa (since 2001), and its positive effects for producers is still increasing at present. This shows that both in the developed, as well as the developing world, this improved crop can improve the livelihood of farmers, by increasing their profit margins. It is interesting to note, that most of the increased profit comes from 2 different sources: (1) decreased expenditure with herbicides (due to less herbicide application), and  (2) increased yields.</a:t>
            </a:r>
          </a:p>
          <a:p>
            <a:r>
              <a:rPr lang="en-GB" baseline="0" dirty="0" smtClean="0"/>
              <a:t>These margins, although prone to market-derived fluctuations, have always been positive for both countries.</a:t>
            </a:r>
          </a:p>
          <a:p>
            <a:r>
              <a:rPr lang="en-GB" baseline="0" dirty="0" smtClean="0"/>
              <a:t>______</a:t>
            </a:r>
          </a:p>
          <a:p>
            <a:r>
              <a:rPr lang="en-GB" baseline="0" dirty="0" smtClean="0"/>
              <a:t>Data was compiled from “GM crops: global socio-economic and environmental impacts 1996-2013” by Graham Brookes &amp; Peter Barfoot (PG Economics Ltd, UK).</a:t>
            </a:r>
          </a:p>
          <a:p>
            <a:endParaRPr lang="en-GB" baseline="0" dirty="0" smtClean="0"/>
          </a:p>
          <a:p>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Many concerns regarding the environmental</a:t>
            </a:r>
            <a:r>
              <a:rPr lang="en-GB" baseline="0" dirty="0" smtClean="0"/>
              <a:t> sustainability of HT crops have been raised. The #1 argument is that with increased herbicide tolerance, farmers will tend to employ higher amounts of herbicides (in this case, glyphosate), to ensure complete eradication of weeds. This raises two immediate concerns: </a:t>
            </a:r>
          </a:p>
          <a:p>
            <a:pPr marL="228600" indent="-228600">
              <a:buAutoNum type="arabicParenBoth"/>
            </a:pPr>
            <a:r>
              <a:rPr lang="en-GB" baseline="0" dirty="0" smtClean="0"/>
              <a:t>the increased glyphosate use would cause higher eco-damage, and </a:t>
            </a:r>
          </a:p>
          <a:p>
            <a:pPr marL="228600" indent="-228600">
              <a:buAutoNum type="arabicParenBoth"/>
            </a:pPr>
            <a:r>
              <a:rPr lang="en-GB" baseline="0" dirty="0" smtClean="0"/>
              <a:t>the excessive use of glyphosate would create incredible selective pressure on weeds, leading to the accelerated development of resistances.</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What was registered, however, was an overall reduction (although small)  in the use of herbicide</a:t>
            </a:r>
            <a:r>
              <a:rPr lang="en-GB" baseline="0" dirty="0" smtClean="0"/>
              <a:t> active ingredients (AI), as well as the soil Environmental Impact Quotient (EIQ) loading. The EIQ is (in an overly simplified manner) a value that is used to assess the toxicity level of a given pesticide [more in: http://www.nysipm.cornell.edu/publications/eiq/methods.asp].</a:t>
            </a:r>
          </a:p>
          <a:p>
            <a:r>
              <a:rPr lang="en-GB" baseline="0" dirty="0" smtClean="0"/>
              <a:t>The data show that since implementation in the USA (1996), the tendency has been to systematically decrease both AI and EIQ in farming lands. More recently, this trend has begun to invert, but it is still positive, with a reduction of 1.62% in the use of active ingredient.</a:t>
            </a:r>
          </a:p>
          <a:p>
            <a:r>
              <a:rPr lang="en-GB" baseline="0" dirty="0" smtClean="0"/>
              <a:t>For South Africa the available data is not so detailed, but we know that the current AI use is 1.2% lower than if standard soybean was employed. </a:t>
            </a:r>
          </a:p>
          <a:p>
            <a:r>
              <a:rPr lang="en-GB" b="1" baseline="0" dirty="0" smtClean="0"/>
              <a:t>These values may seem insignificant, but they make up to tons of herbicide.</a:t>
            </a:r>
          </a:p>
          <a:p>
            <a:r>
              <a:rPr lang="en-GB" baseline="0" dirty="0" smtClean="0"/>
              <a:t>_______</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Data was compiled from “GM crops: global socio-economic and environmental impacts 1996-2013” by Graham Brookes &amp; Peter Barfoot (PG Economics Ltd, UK).</a:t>
            </a:r>
          </a:p>
          <a:p>
            <a:endParaRPr lang="en-GB" baseline="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Many technological developments had a negative </a:t>
            </a:r>
            <a:r>
              <a:rPr lang="en-GB" baseline="0" dirty="0" smtClean="0"/>
              <a:t>impact for the global environment. For instance, the development of plastics although they are cheap, incredibly useful and widely employed materials, also had a dark side. That is their difficult  and slow degradation, coupled to an explosive use, which quickly brought serious environmental problems at a world-wide level. Thus, the development of alternative materials (biodegradable) that can substitute the more problematic ones currently used is one of the current hot-topics. </a:t>
            </a:r>
            <a:r>
              <a:rPr lang="en-GB" b="1" baseline="0" dirty="0" smtClean="0"/>
              <a:t>In order to ensure sustainability, bio-based polymers are the only possible alternative.</a:t>
            </a:r>
            <a:endParaRPr lang="en-GB" b="1" dirty="0" smtClean="0"/>
          </a:p>
          <a:p>
            <a:r>
              <a:rPr lang="en-GB" dirty="0" smtClean="0"/>
              <a:t>_________</a:t>
            </a:r>
          </a:p>
          <a:p>
            <a:r>
              <a:rPr lang="en-US" dirty="0" smtClean="0"/>
              <a:t>Featured photo: New Deli, a landscape painting by artist Marti </a:t>
            </a:r>
            <a:r>
              <a:rPr lang="en-US" dirty="0" err="1" smtClean="0"/>
              <a:t>Cormand</a:t>
            </a:r>
            <a:r>
              <a:rPr lang="en-US" dirty="0" smtClean="0"/>
              <a:t> in Monterey Bay Aquarium’s Ocean Travelers Plastics Gallery.</a:t>
            </a:r>
            <a:endParaRPr lang="en-GB"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Bioplastics appeared as a possible</a:t>
            </a:r>
            <a:r>
              <a:rPr lang="en-GB" baseline="0" dirty="0" smtClean="0"/>
              <a:t> solution. Basically, instead of using petrochemicals, biomaterials (such as corn starch) can be used. Currently this is still very little explored, as the production costs are high in comparison to conventional plastics, but some companies already exist around the world that produce bioplastic, as well as bioplastic-derived products. Biotechnology may help in advancing these novel materials in several ways, either by facilitating access to raw materials, or by allowing the production of novel biopolymers inside the plants, and could be another push towards making the technology more cost-effective. </a:t>
            </a:r>
          </a:p>
          <a:p>
            <a:r>
              <a:rPr lang="en-GB" b="1" baseline="0" dirty="0" smtClean="0"/>
              <a:t>Although plant left-over materials might be used for </a:t>
            </a:r>
            <a:r>
              <a:rPr lang="en-GB" b="1" baseline="0" dirty="0" err="1" smtClean="0"/>
              <a:t>bioplastic</a:t>
            </a:r>
            <a:r>
              <a:rPr lang="en-GB" b="1" baseline="0" dirty="0" smtClean="0"/>
              <a:t> production, considering that land accessibility for food production is scarce, other alternatives for large-scale </a:t>
            </a:r>
            <a:r>
              <a:rPr lang="en-GB" b="1" baseline="0" dirty="0" err="1" smtClean="0"/>
              <a:t>bioplastic</a:t>
            </a:r>
            <a:r>
              <a:rPr lang="en-GB" b="1" baseline="0" dirty="0" smtClean="0"/>
              <a:t> production, such as using microorganisms, may be a more economically-viable option.</a:t>
            </a:r>
          </a:p>
          <a:p>
            <a:r>
              <a:rPr lang="en-GB" b="1" baseline="0" dirty="0" smtClean="0"/>
              <a:t>_______</a:t>
            </a:r>
          </a:p>
          <a:p>
            <a:r>
              <a:rPr lang="en-GB" baseline="0" dirty="0" smtClean="0"/>
              <a:t>(represented on the slide is “</a:t>
            </a:r>
            <a:r>
              <a:rPr lang="en-GB" baseline="0" dirty="0" err="1" smtClean="0"/>
              <a:t>Bioserie</a:t>
            </a:r>
            <a:r>
              <a:rPr lang="en-GB" baseline="0" dirty="0" smtClean="0"/>
              <a:t> Toys”, a baby-toy producer - </a:t>
            </a:r>
            <a:r>
              <a:rPr lang="en-GB" dirty="0" smtClean="0"/>
              <a:t>http://</a:t>
            </a:r>
            <a:r>
              <a:rPr lang="en-GB" dirty="0" err="1" smtClean="0"/>
              <a:t>www.bioserie.com</a:t>
            </a:r>
            <a:r>
              <a:rPr lang="en-GB" dirty="0" smtClean="0"/>
              <a:t>/</a:t>
            </a:r>
            <a:r>
              <a:rPr lang="en-GB" dirty="0" err="1" smtClean="0"/>
              <a:t>index.html</a:t>
            </a:r>
            <a:r>
              <a:rPr lang="en-GB" baseline="0" dirty="0" smtClean="0"/>
              <a:t>)</a:t>
            </a:r>
            <a:endParaRPr lang="en-GB" b="1"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246401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So to wrap</a:t>
            </a:r>
            <a:r>
              <a:rPr lang="en-GB" baseline="0" dirty="0" smtClean="0"/>
              <a:t> it all up, plant biotechnology has been suffering all sorts of criticism, but as in the example given of GM HT soybean, we could see that its use has actually resulted in increased yields, as well as in reduced herbicide application (both in developed, as well as in developing economies). These effects have a measurable and substantial positive effect for the livelihood of farmers, and could be vastly spread if public awareness about these advantages would increase and if regulation becomes more logical.</a:t>
            </a:r>
          </a:p>
          <a:p>
            <a:r>
              <a:rPr lang="en-GB" baseline="0" dirty="0" smtClean="0"/>
              <a:t>Plant biotechnology may also open up new opportunities in other areas, such as biomaterials (</a:t>
            </a:r>
            <a:r>
              <a:rPr lang="en-GB" baseline="0" dirty="0" err="1" smtClean="0"/>
              <a:t>bioplastics</a:t>
            </a:r>
            <a:r>
              <a:rPr lang="en-GB" baseline="0" dirty="0" smtClean="0"/>
              <a:t> was an example), by reducing associated production costs, or by allowing cheaper production of novel biopolymer molecules.</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246401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dx.doi.org/10.5402/2013/820671" TargetMode="External"/><Relationship Id="rId4" Type="http://schemas.openxmlformats.org/officeDocument/2006/relationships/hyperlink" Target="http://croplife.org/biotech-crop-development/" TargetMode="External"/><Relationship Id="rId5" Type="http://schemas.openxmlformats.org/officeDocument/2006/relationships/hyperlink" Target="http://www.who.int/foodsafety/areas_work/food-technology/faq-genetically-modified-food/en/" TargetMode="External"/><Relationship Id="rId6" Type="http://schemas.openxmlformats.org/officeDocument/2006/relationships/hyperlink" Target="https://www.youtube.com/watch?v=swpQz1TIMMM" TargetMode="External"/><Relationship Id="rId7" Type="http://schemas.openxmlformats.org/officeDocument/2006/relationships/hyperlink" Target="https://www.youtube.com/watch?v=sH4bi60alZU" TargetMode="External"/><Relationship Id="rId8" Type="http://schemas.openxmlformats.org/officeDocument/2006/relationships/hyperlink" Target="https://www.ted.com/talks/pamela_ronald_the_case_for_engineering_our_food%23t-395547"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hart" Target="../charts/chart1.xml"/><Relationship Id="rId5" Type="http://schemas.openxmlformats.org/officeDocument/2006/relationships/image" Target="../media/image9.gif"/><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gif"/><Relationship Id="rId5" Type="http://schemas.openxmlformats.org/officeDocument/2006/relationships/image" Target="../media/image10.png"/><Relationship Id="rId6"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95" y="0"/>
            <a:ext cx="9151938"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107504" y="765175"/>
            <a:ext cx="6909941"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r>
              <a:rPr lang="pt-PT" altLang="pt-PT" sz="3200" b="1" dirty="0" err="1" smtClean="0">
                <a:solidFill>
                  <a:schemeClr val="bg1"/>
                </a:solidFill>
              </a:rPr>
              <a:t>Plant</a:t>
            </a:r>
            <a:r>
              <a:rPr lang="pt-PT" altLang="pt-PT" sz="3200" b="1" dirty="0" smtClean="0">
                <a:solidFill>
                  <a:schemeClr val="bg1"/>
                </a:solidFill>
              </a:rPr>
              <a:t> </a:t>
            </a:r>
            <a:r>
              <a:rPr lang="pt-PT" altLang="pt-PT" sz="3200" b="1" dirty="0" err="1" smtClean="0">
                <a:solidFill>
                  <a:schemeClr val="bg1"/>
                </a:solidFill>
              </a:rPr>
              <a:t>Biotechnology</a:t>
            </a:r>
            <a:r>
              <a:rPr lang="pt-PT" altLang="pt-PT" sz="3200" b="1" dirty="0" smtClean="0">
                <a:solidFill>
                  <a:schemeClr val="bg1"/>
                </a:solidFill>
              </a:rPr>
              <a:t> for </a:t>
            </a:r>
            <a:r>
              <a:rPr lang="pt-PT" altLang="pt-PT" sz="3200" b="1" dirty="0" err="1" smtClean="0">
                <a:solidFill>
                  <a:schemeClr val="bg1"/>
                </a:solidFill>
              </a:rPr>
              <a:t>the</a:t>
            </a:r>
            <a:r>
              <a:rPr lang="pt-PT" altLang="pt-PT" sz="3200" b="1" dirty="0" smtClean="0">
                <a:solidFill>
                  <a:schemeClr val="bg1"/>
                </a:solidFill>
              </a:rPr>
              <a:t> </a:t>
            </a:r>
            <a:r>
              <a:rPr lang="pt-PT" altLang="pt-PT" sz="3200" b="1" dirty="0" err="1" smtClean="0">
                <a:solidFill>
                  <a:schemeClr val="bg1"/>
                </a:solidFill>
              </a:rPr>
              <a:t>XXI</a:t>
            </a:r>
            <a:r>
              <a:rPr lang="pt-PT" altLang="pt-PT" sz="3200" b="1" baseline="30000" dirty="0" err="1" smtClean="0">
                <a:solidFill>
                  <a:schemeClr val="bg1"/>
                </a:solidFill>
              </a:rPr>
              <a:t>st</a:t>
            </a:r>
            <a:r>
              <a:rPr lang="pt-PT" altLang="pt-PT" sz="3200" b="1" dirty="0" smtClean="0">
                <a:solidFill>
                  <a:schemeClr val="bg1"/>
                </a:solidFill>
              </a:rPr>
              <a:t> </a:t>
            </a:r>
            <a:r>
              <a:rPr lang="pt-PT" altLang="pt-PT" sz="3200" b="1" dirty="0" err="1" smtClean="0">
                <a:solidFill>
                  <a:schemeClr val="bg1"/>
                </a:solidFill>
              </a:rPr>
              <a:t>cent</a:t>
            </a:r>
            <a:r>
              <a:rPr lang="pt-PT" altLang="pt-PT" sz="3200" b="1" dirty="0" smtClean="0">
                <a:solidFill>
                  <a:schemeClr val="bg1"/>
                </a:solidFill>
              </a:rPr>
              <a:t>.</a:t>
            </a:r>
          </a:p>
          <a:p>
            <a:pPr algn="r" eaLnBrk="1" hangingPunct="1">
              <a:lnSpc>
                <a:spcPct val="150000"/>
              </a:lnSpc>
            </a:pPr>
            <a:r>
              <a:rPr lang="pt-PT" altLang="pt-PT" sz="3200" i="1" dirty="0" smtClean="0">
                <a:solidFill>
                  <a:schemeClr val="bg1"/>
                </a:solidFill>
              </a:rPr>
              <a:t>- </a:t>
            </a:r>
            <a:r>
              <a:rPr lang="pt-PT" altLang="pt-PT" sz="3200" i="1" dirty="0" err="1">
                <a:solidFill>
                  <a:schemeClr val="bg1"/>
                </a:solidFill>
              </a:rPr>
              <a:t>t</a:t>
            </a:r>
            <a:r>
              <a:rPr lang="pt-PT" altLang="pt-PT" sz="3200" i="1" dirty="0" err="1" smtClean="0">
                <a:solidFill>
                  <a:schemeClr val="bg1"/>
                </a:solidFill>
              </a:rPr>
              <a:t>he</a:t>
            </a:r>
            <a:r>
              <a:rPr lang="pt-PT" altLang="pt-PT" sz="3200" i="1" dirty="0" smtClean="0">
                <a:solidFill>
                  <a:schemeClr val="bg1"/>
                </a:solidFill>
              </a:rPr>
              <a:t> </a:t>
            </a:r>
            <a:r>
              <a:rPr lang="pt-PT" altLang="pt-PT" sz="3200" i="1" dirty="0" err="1">
                <a:solidFill>
                  <a:schemeClr val="bg1"/>
                </a:solidFill>
              </a:rPr>
              <a:t>s</a:t>
            </a:r>
            <a:r>
              <a:rPr lang="pt-PT" altLang="pt-PT" sz="3200" i="1" dirty="0" err="1" smtClean="0">
                <a:solidFill>
                  <a:schemeClr val="bg1"/>
                </a:solidFill>
              </a:rPr>
              <a:t>ocio-economic</a:t>
            </a:r>
            <a:r>
              <a:rPr lang="pt-PT" altLang="pt-PT" sz="3200" i="1" dirty="0" smtClean="0">
                <a:solidFill>
                  <a:schemeClr val="bg1"/>
                </a:solidFill>
              </a:rPr>
              <a:t> </a:t>
            </a:r>
            <a:r>
              <a:rPr lang="pt-PT" altLang="pt-PT" sz="3200" b="1" i="1" u="sng" dirty="0" err="1" smtClean="0">
                <a:solidFill>
                  <a:schemeClr val="bg1"/>
                </a:solidFill>
              </a:rPr>
              <a:t>must</a:t>
            </a:r>
            <a:endParaRPr lang="pt-PT" altLang="pt-PT" sz="3200" i="1" dirty="0">
              <a:solidFill>
                <a:schemeClr val="bg1"/>
              </a:solidFill>
            </a:endParaRPr>
          </a:p>
        </p:txBody>
      </p:sp>
      <p:pic>
        <p:nvPicPr>
          <p:cNvPr id="9221" name="Picture 7" descr="C:\Users\lilianafaria\Desktop\si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2"/>
          <p:cNvGrpSpPr/>
          <p:nvPr/>
        </p:nvGrpSpPr>
        <p:grpSpPr>
          <a:xfrm>
            <a:off x="-5410" y="5675359"/>
            <a:ext cx="1916925" cy="360040"/>
            <a:chOff x="5075023" y="1772816"/>
            <a:chExt cx="1545707" cy="360040"/>
          </a:xfrm>
        </p:grpSpPr>
        <p:sp>
          <p:nvSpPr>
            <p:cNvPr id="12" name="Oval 1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lumMod val="65000"/>
                      <a:lumOff val="35000"/>
                    </a:schemeClr>
                  </a:solidFill>
                </a:rPr>
                <a:t>Bruno Peixoto</a:t>
              </a:r>
              <a:endParaRPr lang="pt-PT" b="1" dirty="0">
                <a:solidFill>
                  <a:schemeClr val="tx1">
                    <a:lumMod val="65000"/>
                    <a:lumOff val="35000"/>
                  </a:schemeClr>
                </a:solidFill>
              </a:endParaRPr>
            </a:p>
          </p:txBody>
        </p:sp>
      </p:grpSp>
      <p:grpSp>
        <p:nvGrpSpPr>
          <p:cNvPr id="14" name="Grupo 11"/>
          <p:cNvGrpSpPr/>
          <p:nvPr/>
        </p:nvGrpSpPr>
        <p:grpSpPr>
          <a:xfrm>
            <a:off x="-8336" y="6118149"/>
            <a:ext cx="5660456" cy="753962"/>
            <a:chOff x="5077532" y="1783558"/>
            <a:chExt cx="991219" cy="360040"/>
          </a:xfrm>
        </p:grpSpPr>
        <p:sp>
          <p:nvSpPr>
            <p:cNvPr id="15" name="Oval 1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17"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8" name="Picture 2" descr="http://www.itqb.unl.pt/education/phd-plantsforlife/banner-phd-plants-for-life-beta.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34820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912622855"/>
              </p:ext>
            </p:extLst>
          </p:nvPr>
        </p:nvGraphicFramePr>
        <p:xfrm>
          <a:off x="323528" y="1484784"/>
          <a:ext cx="6696744" cy="496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smtClean="0"/>
              <a:t>In </a:t>
            </a:r>
            <a:r>
              <a:rPr lang="pt-PT" dirty="0" err="1" smtClean="0"/>
              <a:t>Summary</a:t>
            </a:r>
            <a:r>
              <a:rPr lang="pt-PT" dirty="0" smtClean="0"/>
              <a:t>…</a:t>
            </a:r>
          </a:p>
        </p:txBody>
      </p:sp>
      <p:sp>
        <p:nvSpPr>
          <p:cNvPr id="10" name="CaixaDeTexto 9"/>
          <p:cNvSpPr txBox="1"/>
          <p:nvPr/>
        </p:nvSpPr>
        <p:spPr>
          <a:xfrm>
            <a:off x="5580112" y="2276872"/>
            <a:ext cx="2989049"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There are no magic bullets</a:t>
            </a:r>
          </a:p>
        </p:txBody>
      </p:sp>
      <p:sp>
        <p:nvSpPr>
          <p:cNvPr id="11" name="CaixaDeTexto 10"/>
          <p:cNvSpPr txBox="1"/>
          <p:nvPr/>
        </p:nvSpPr>
        <p:spPr>
          <a:xfrm>
            <a:off x="5580112" y="3068960"/>
            <a:ext cx="2989049"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Plant Biotechnology is an invaluable tool</a:t>
            </a:r>
          </a:p>
        </p:txBody>
      </p:sp>
    </p:spTree>
    <p:extLst>
      <p:ext uri="{BB962C8B-B14F-4D97-AF65-F5344CB8AC3E}">
        <p14:creationId xmlns:p14="http://schemas.microsoft.com/office/powerpoint/2010/main" val="20795836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Texto 6"/>
          <p:cNvSpPr>
            <a:spLocks noGrp="1"/>
          </p:cNvSpPr>
          <p:nvPr>
            <p:ph type="body" idx="12"/>
          </p:nvPr>
        </p:nvSpPr>
        <p:spPr>
          <a:xfrm>
            <a:off x="539590" y="1615678"/>
            <a:ext cx="7992850" cy="1813322"/>
          </a:xfrm>
        </p:spPr>
        <p:txBody>
          <a:bodyPr/>
          <a:lstStyle/>
          <a:p>
            <a:pPr>
              <a:defRPr/>
            </a:pPr>
            <a:r>
              <a:rPr lang="pt-PT" sz="1800" b="1" dirty="0" smtClean="0"/>
              <a:t>Some </a:t>
            </a:r>
            <a:r>
              <a:rPr lang="pt-PT" sz="1800" b="1" dirty="0" err="1" smtClean="0"/>
              <a:t>scientific</a:t>
            </a:r>
            <a:r>
              <a:rPr lang="pt-PT" sz="1800" b="1" dirty="0" smtClean="0"/>
              <a:t> </a:t>
            </a:r>
            <a:r>
              <a:rPr lang="pt-PT" sz="1800" b="1" dirty="0" err="1" smtClean="0"/>
              <a:t>publications</a:t>
            </a:r>
            <a:r>
              <a:rPr lang="pt-PT" sz="1800" b="1" dirty="0" smtClean="0"/>
              <a:t>…</a:t>
            </a:r>
            <a:endParaRPr lang="pt-PT" sz="1800" dirty="0" smtClean="0"/>
          </a:p>
          <a:p>
            <a:pPr>
              <a:defRPr/>
            </a:pPr>
            <a:r>
              <a:rPr lang="pt-PT" sz="1800" dirty="0" err="1" smtClean="0"/>
              <a:t>Verma</a:t>
            </a:r>
            <a:r>
              <a:rPr lang="pt-PT" sz="1800" dirty="0" smtClean="0"/>
              <a:t> S.R. “</a:t>
            </a:r>
            <a:r>
              <a:rPr lang="pt-PT" sz="1800" dirty="0" err="1" smtClean="0"/>
              <a:t>Genetically</a:t>
            </a:r>
            <a:r>
              <a:rPr lang="pt-PT" sz="1800" dirty="0" smtClean="0"/>
              <a:t> </a:t>
            </a:r>
            <a:r>
              <a:rPr lang="pt-PT" sz="1800" dirty="0" err="1" smtClean="0"/>
              <a:t>Modified</a:t>
            </a:r>
            <a:r>
              <a:rPr lang="pt-PT" sz="1800" dirty="0" smtClean="0"/>
              <a:t> </a:t>
            </a:r>
            <a:r>
              <a:rPr lang="pt-PT" sz="1800" dirty="0" err="1" smtClean="0"/>
              <a:t>Plants</a:t>
            </a:r>
            <a:r>
              <a:rPr lang="pt-PT" sz="1800" dirty="0" smtClean="0"/>
              <a:t>: </a:t>
            </a:r>
            <a:r>
              <a:rPr lang="pt-PT" sz="1800" dirty="0" err="1" smtClean="0"/>
              <a:t>Public</a:t>
            </a:r>
            <a:r>
              <a:rPr lang="pt-PT" sz="1800" dirty="0" smtClean="0"/>
              <a:t> </a:t>
            </a:r>
            <a:r>
              <a:rPr lang="pt-PT" sz="1800" dirty="0" err="1" smtClean="0"/>
              <a:t>and</a:t>
            </a:r>
            <a:r>
              <a:rPr lang="pt-PT" sz="1800" dirty="0" smtClean="0"/>
              <a:t> </a:t>
            </a:r>
            <a:r>
              <a:rPr lang="pt-PT" sz="1800" dirty="0" err="1" smtClean="0"/>
              <a:t>Scientific</a:t>
            </a:r>
            <a:r>
              <a:rPr lang="pt-PT" sz="1800" dirty="0" smtClean="0"/>
              <a:t> </a:t>
            </a:r>
            <a:r>
              <a:rPr lang="pt-PT" sz="1800" dirty="0" err="1" smtClean="0"/>
              <a:t>Perceptions</a:t>
            </a:r>
            <a:r>
              <a:rPr lang="pt-PT" sz="1800" dirty="0" smtClean="0"/>
              <a:t>” (2013). </a:t>
            </a:r>
            <a:r>
              <a:rPr lang="pt-PT" sz="1800" i="1" dirty="0" smtClean="0"/>
              <a:t>ISRN </a:t>
            </a:r>
            <a:r>
              <a:rPr lang="pt-PT" sz="1800" i="1" dirty="0" err="1" smtClean="0"/>
              <a:t>Biotechnology</a:t>
            </a:r>
            <a:r>
              <a:rPr lang="pt-PT" sz="1800" i="1" dirty="0" smtClean="0"/>
              <a:t> </a:t>
            </a:r>
            <a:r>
              <a:rPr lang="pt-PT" sz="1800" dirty="0" smtClean="0"/>
              <a:t>Volume 2013. DOI: </a:t>
            </a:r>
            <a:r>
              <a:rPr lang="pt-PT" sz="1800" dirty="0">
                <a:hlinkClick r:id="rId3"/>
              </a:rPr>
              <a:t>http://</a:t>
            </a:r>
            <a:r>
              <a:rPr lang="pt-PT" sz="1800" dirty="0" smtClean="0">
                <a:hlinkClick r:id="rId3"/>
              </a:rPr>
              <a:t>dx.doi.org/10.5402/2013/820671</a:t>
            </a:r>
            <a:r>
              <a:rPr lang="pt-PT" sz="1800" dirty="0" smtClean="0"/>
              <a:t> </a:t>
            </a:r>
            <a:endParaRPr lang="pt-PT" sz="1800" dirty="0"/>
          </a:p>
        </p:txBody>
      </p:sp>
      <p:sp>
        <p:nvSpPr>
          <p:cNvPr id="12292" name="Título 4"/>
          <p:cNvSpPr>
            <a:spLocks noGrp="1"/>
          </p:cNvSpPr>
          <p:nvPr>
            <p:ph type="title"/>
          </p:nvPr>
        </p:nvSpPr>
        <p:spPr bwMode="auto">
          <a:xfrm>
            <a:off x="467544" y="350838"/>
            <a:ext cx="7848872" cy="504825"/>
          </a:xfrm>
          <a:extLst/>
        </p:spPr>
        <p:txBody>
          <a:bodyPr wrap="square" numCol="1" anchorCtr="0" compatLnSpc="1">
            <a:prstTxWarp prst="textNoShape">
              <a:avLst/>
            </a:prstTxWarp>
          </a:bodyPr>
          <a:lstStyle/>
          <a:p>
            <a:pPr eaLnBrk="1" hangingPunct="1">
              <a:defRPr/>
            </a:pPr>
            <a:r>
              <a:rPr lang="pt-PT" dirty="0" err="1" smtClean="0"/>
              <a:t>If</a:t>
            </a:r>
            <a:r>
              <a:rPr lang="pt-PT" dirty="0" smtClean="0"/>
              <a:t> </a:t>
            </a:r>
            <a:r>
              <a:rPr lang="pt-PT" dirty="0" err="1" smtClean="0"/>
              <a:t>you</a:t>
            </a:r>
            <a:r>
              <a:rPr lang="pt-PT" dirty="0" smtClean="0"/>
              <a:t> </a:t>
            </a:r>
            <a:r>
              <a:rPr lang="pt-PT" dirty="0" err="1" smtClean="0"/>
              <a:t>wish</a:t>
            </a:r>
            <a:r>
              <a:rPr lang="pt-PT" dirty="0" smtClean="0"/>
              <a:t> to </a:t>
            </a:r>
            <a:r>
              <a:rPr lang="pt-PT" dirty="0" err="1" smtClean="0"/>
              <a:t>know</a:t>
            </a:r>
            <a:r>
              <a:rPr lang="pt-PT" dirty="0" smtClean="0"/>
              <a:t> more… </a:t>
            </a:r>
            <a:r>
              <a:rPr lang="pt-PT" sz="1800" dirty="0" smtClean="0"/>
              <a:t>(</a:t>
            </a:r>
            <a:r>
              <a:rPr lang="pt-PT" sz="1800" dirty="0" err="1" smtClean="0"/>
              <a:t>beyond</a:t>
            </a:r>
            <a:r>
              <a:rPr lang="pt-PT" sz="1800" dirty="0" smtClean="0"/>
              <a:t> </a:t>
            </a:r>
            <a:r>
              <a:rPr lang="pt-PT" sz="1800" dirty="0" err="1" smtClean="0"/>
              <a:t>the</a:t>
            </a:r>
            <a:r>
              <a:rPr lang="pt-PT" sz="1800" dirty="0" smtClean="0"/>
              <a:t> </a:t>
            </a:r>
            <a:r>
              <a:rPr lang="pt-PT" sz="1800" dirty="0" err="1" smtClean="0"/>
              <a:t>references</a:t>
            </a:r>
            <a:r>
              <a:rPr lang="pt-PT" sz="1800" dirty="0" smtClean="0"/>
              <a:t> </a:t>
            </a:r>
            <a:r>
              <a:rPr lang="pt-PT" sz="1800" dirty="0" err="1" smtClean="0"/>
              <a:t>already</a:t>
            </a:r>
            <a:r>
              <a:rPr lang="pt-PT" sz="1800" dirty="0" smtClean="0"/>
              <a:t> </a:t>
            </a:r>
            <a:r>
              <a:rPr lang="pt-PT" sz="1800" dirty="0" err="1" smtClean="0"/>
              <a:t>listed</a:t>
            </a:r>
            <a:r>
              <a:rPr lang="pt-PT" sz="1800" dirty="0" smtClean="0"/>
              <a:t>)</a:t>
            </a:r>
          </a:p>
        </p:txBody>
      </p:sp>
      <p:sp>
        <p:nvSpPr>
          <p:cNvPr id="8" name="Marcador de Posição do Texto 6"/>
          <p:cNvSpPr txBox="1">
            <a:spLocks/>
          </p:cNvSpPr>
          <p:nvPr/>
        </p:nvSpPr>
        <p:spPr>
          <a:xfrm>
            <a:off x="611560" y="3861047"/>
            <a:ext cx="7344816" cy="129614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pt-PT" sz="1800" b="1" dirty="0" smtClean="0"/>
              <a:t>…</a:t>
            </a:r>
            <a:r>
              <a:rPr lang="pt-PT" sz="1800" b="1" dirty="0" err="1" smtClean="0"/>
              <a:t>infographics</a:t>
            </a:r>
            <a:r>
              <a:rPr lang="pt-PT" sz="1800" b="1" dirty="0" smtClean="0"/>
              <a:t>…</a:t>
            </a:r>
            <a:endParaRPr lang="pt-PT" sz="1800" dirty="0" smtClean="0"/>
          </a:p>
          <a:p>
            <a:r>
              <a:rPr lang="en-GB" sz="1800" dirty="0">
                <a:hlinkClick r:id="rId4"/>
              </a:rPr>
              <a:t>http://croplife.org/biotech-crop-development</a:t>
            </a:r>
            <a:r>
              <a:rPr lang="en-GB" sz="1800" dirty="0" smtClean="0">
                <a:hlinkClick r:id="rId4"/>
              </a:rPr>
              <a:t>/</a:t>
            </a:r>
            <a:r>
              <a:rPr lang="en-GB" sz="1800" dirty="0" smtClean="0"/>
              <a:t> </a:t>
            </a:r>
            <a:endParaRPr lang="en-GB" sz="1800" dirty="0"/>
          </a:p>
        </p:txBody>
      </p:sp>
      <p:sp>
        <p:nvSpPr>
          <p:cNvPr id="9" name="Marcador de Posição do Texto 6"/>
          <p:cNvSpPr txBox="1">
            <a:spLocks/>
          </p:cNvSpPr>
          <p:nvPr/>
        </p:nvSpPr>
        <p:spPr>
          <a:xfrm>
            <a:off x="611560" y="2780928"/>
            <a:ext cx="7920880" cy="108012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pt-PT" sz="1800" b="1" dirty="0" smtClean="0"/>
              <a:t>…</a:t>
            </a:r>
            <a:r>
              <a:rPr lang="pt-PT" sz="1800" b="1" dirty="0" err="1" smtClean="0"/>
              <a:t>FAQs</a:t>
            </a:r>
            <a:r>
              <a:rPr lang="pt-PT" sz="1800" b="1" dirty="0" smtClean="0"/>
              <a:t>…</a:t>
            </a:r>
            <a:endParaRPr lang="pt-PT" sz="1800" dirty="0" smtClean="0"/>
          </a:p>
          <a:p>
            <a:r>
              <a:rPr lang="en-GB" sz="1800" dirty="0">
                <a:hlinkClick r:id="rId5"/>
              </a:rPr>
              <a:t>http://www.who.int/foodsafety/areas_work/food-technology/faq-genetically-modified-food/en</a:t>
            </a:r>
            <a:r>
              <a:rPr lang="en-GB" sz="1800" dirty="0" smtClean="0">
                <a:hlinkClick r:id="rId5"/>
              </a:rPr>
              <a:t>/</a:t>
            </a:r>
            <a:r>
              <a:rPr lang="en-GB" sz="1800" dirty="0" smtClean="0"/>
              <a:t> </a:t>
            </a:r>
            <a:endParaRPr lang="en-GB" sz="1800" dirty="0"/>
          </a:p>
        </p:txBody>
      </p:sp>
      <p:sp>
        <p:nvSpPr>
          <p:cNvPr id="10" name="Marcador de Posição do Texto 6"/>
          <p:cNvSpPr txBox="1">
            <a:spLocks/>
          </p:cNvSpPr>
          <p:nvPr/>
        </p:nvSpPr>
        <p:spPr>
          <a:xfrm>
            <a:off x="611560" y="4797152"/>
            <a:ext cx="8280920" cy="1872208"/>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pt-PT" sz="1800" b="1" dirty="0" smtClean="0"/>
              <a:t>…</a:t>
            </a:r>
            <a:r>
              <a:rPr lang="pt-PT" sz="1800" b="1" dirty="0" err="1" smtClean="0"/>
              <a:t>and</a:t>
            </a:r>
            <a:r>
              <a:rPr lang="pt-PT" sz="1800" b="1" dirty="0" smtClean="0"/>
              <a:t> YouTube/TED </a:t>
            </a:r>
            <a:r>
              <a:rPr lang="pt-PT" sz="1800" b="1" dirty="0" err="1" smtClean="0"/>
              <a:t>videos</a:t>
            </a:r>
            <a:endParaRPr lang="pt-PT" sz="1800" b="1" dirty="0"/>
          </a:p>
          <a:p>
            <a:pPr>
              <a:defRPr/>
            </a:pPr>
            <a:r>
              <a:rPr lang="pt-PT" sz="1800" dirty="0">
                <a:hlinkClick r:id="rId6"/>
              </a:rPr>
              <a:t>https://</a:t>
            </a:r>
            <a:r>
              <a:rPr lang="pt-PT" sz="1800" dirty="0" smtClean="0">
                <a:hlinkClick r:id="rId6"/>
              </a:rPr>
              <a:t>www.youtube.com/watch?v=swpQz1TIMMM</a:t>
            </a:r>
            <a:r>
              <a:rPr lang="pt-PT" sz="1800" dirty="0" smtClean="0"/>
              <a:t> </a:t>
            </a:r>
          </a:p>
          <a:p>
            <a:pPr>
              <a:defRPr/>
            </a:pPr>
            <a:r>
              <a:rPr lang="pt-PT" sz="1800" dirty="0">
                <a:hlinkClick r:id="rId7"/>
              </a:rPr>
              <a:t>https://</a:t>
            </a:r>
            <a:r>
              <a:rPr lang="pt-PT" sz="1800" dirty="0" smtClean="0">
                <a:hlinkClick r:id="rId7"/>
              </a:rPr>
              <a:t>www.youtube.com/watch?v=sH4bi60alZU</a:t>
            </a:r>
            <a:endParaRPr lang="pt-PT" sz="1800" dirty="0"/>
          </a:p>
          <a:p>
            <a:pPr>
              <a:defRPr/>
            </a:pPr>
            <a:endParaRPr lang="pt-PT" sz="1800" dirty="0" smtClean="0"/>
          </a:p>
          <a:p>
            <a:pPr>
              <a:defRPr/>
            </a:pPr>
            <a:r>
              <a:rPr lang="pt-PT" sz="1700" dirty="0">
                <a:hlinkClick r:id="rId8"/>
              </a:rPr>
              <a:t>https://</a:t>
            </a:r>
            <a:r>
              <a:rPr lang="pt-PT" sz="1700" dirty="0" smtClean="0">
                <a:hlinkClick r:id="rId8"/>
              </a:rPr>
              <a:t>www.ted.com/talks/pamela_ronald_the_case_for_engineering_our_food#t-395547</a:t>
            </a:r>
            <a:r>
              <a:rPr lang="pt-PT" sz="1700" dirty="0" smtClean="0"/>
              <a:t> </a:t>
            </a:r>
          </a:p>
          <a:p>
            <a:pPr>
              <a:defRPr/>
            </a:pPr>
            <a:endParaRPr lang="pt-PT" sz="1800" dirty="0"/>
          </a:p>
          <a:p>
            <a:pPr>
              <a:defRPr/>
            </a:pPr>
            <a:endParaRPr lang="pt-PT" sz="1800"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Plant</a:t>
            </a:r>
            <a:r>
              <a:rPr lang="pt-PT" dirty="0" smtClean="0"/>
              <a:t> </a:t>
            </a:r>
            <a:r>
              <a:rPr lang="pt-PT" dirty="0" err="1" smtClean="0"/>
              <a:t>Biotech</a:t>
            </a:r>
            <a:r>
              <a:rPr lang="pt-PT" dirty="0" smtClean="0"/>
              <a:t> </a:t>
            </a:r>
            <a:r>
              <a:rPr lang="pt-PT" dirty="0" err="1" smtClean="0"/>
              <a:t>and</a:t>
            </a:r>
            <a:r>
              <a:rPr lang="pt-PT" dirty="0" smtClean="0"/>
              <a:t> </a:t>
            </a:r>
            <a:r>
              <a:rPr lang="pt-PT" dirty="0" err="1" smtClean="0"/>
              <a:t>the</a:t>
            </a:r>
            <a:r>
              <a:rPr lang="pt-PT" dirty="0" smtClean="0"/>
              <a:t> </a:t>
            </a:r>
            <a:r>
              <a:rPr lang="pt-PT" dirty="0" err="1" smtClean="0"/>
              <a:t>XXI</a:t>
            </a:r>
            <a:r>
              <a:rPr lang="pt-PT" baseline="30000" dirty="0" err="1" smtClean="0"/>
              <a:t>st</a:t>
            </a:r>
            <a:r>
              <a:rPr lang="pt-PT" dirty="0" smtClean="0"/>
              <a:t> </a:t>
            </a:r>
            <a:r>
              <a:rPr lang="pt-PT" dirty="0" err="1"/>
              <a:t>C</a:t>
            </a:r>
            <a:r>
              <a:rPr lang="pt-PT" dirty="0" err="1" smtClean="0"/>
              <a:t>entury</a:t>
            </a:r>
            <a:r>
              <a:rPr lang="pt-PT" dirty="0" smtClean="0"/>
              <a:t> </a:t>
            </a:r>
            <a:r>
              <a:rPr lang="pt-PT" dirty="0" err="1" smtClean="0"/>
              <a:t>Challenges</a:t>
            </a:r>
            <a:endParaRPr lang="pt-PT" dirty="0" smtClean="0"/>
          </a:p>
        </p:txBody>
      </p:sp>
      <p:graphicFrame>
        <p:nvGraphicFramePr>
          <p:cNvPr id="2" name="Diagrama 1"/>
          <p:cNvGraphicFramePr/>
          <p:nvPr>
            <p:extLst>
              <p:ext uri="{D42A27DB-BD31-4B8C-83A1-F6EECF244321}">
                <p14:modId xmlns:p14="http://schemas.microsoft.com/office/powerpoint/2010/main" val="1088370722"/>
              </p:ext>
            </p:extLst>
          </p:nvPr>
        </p:nvGraphicFramePr>
        <p:xfrm>
          <a:off x="899592" y="1346286"/>
          <a:ext cx="7776864" cy="525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p:cNvSpPr txBox="1"/>
          <p:nvPr/>
        </p:nvSpPr>
        <p:spPr>
          <a:xfrm>
            <a:off x="5220072" y="6501717"/>
            <a:ext cx="3731094" cy="307777"/>
          </a:xfrm>
          <a:prstGeom prst="rect">
            <a:avLst/>
          </a:prstGeom>
          <a:noFill/>
        </p:spPr>
        <p:txBody>
          <a:bodyPr wrap="square" rtlCol="0">
            <a:spAutoFit/>
          </a:bodyPr>
          <a:lstStyle/>
          <a:p>
            <a:pPr algn="ctr"/>
            <a:r>
              <a:rPr lang="en-GB" sz="1400" b="1" dirty="0" smtClean="0"/>
              <a:t>Compiled from </a:t>
            </a:r>
            <a:r>
              <a:rPr lang="en-GB" sz="1400" b="1" dirty="0" err="1" smtClean="0"/>
              <a:t>Moshelion</a:t>
            </a:r>
            <a:r>
              <a:rPr lang="en-GB" sz="1400" b="1" dirty="0" smtClean="0"/>
              <a:t> and Altman (2015) </a:t>
            </a:r>
            <a:endParaRPr lang="en-GB" sz="1400"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smtClean="0"/>
              <a:t>Can </a:t>
            </a:r>
            <a:r>
              <a:rPr lang="pt-PT" dirty="0" err="1" smtClean="0"/>
              <a:t>Biotech</a:t>
            </a:r>
            <a:r>
              <a:rPr lang="pt-PT" dirty="0" smtClean="0"/>
              <a:t> </a:t>
            </a:r>
            <a:r>
              <a:rPr lang="pt-PT" dirty="0" err="1" smtClean="0"/>
              <a:t>Food</a:t>
            </a:r>
            <a:r>
              <a:rPr lang="pt-PT" dirty="0" smtClean="0"/>
              <a:t> </a:t>
            </a:r>
            <a:r>
              <a:rPr lang="pt-PT" dirty="0" err="1" smtClean="0"/>
              <a:t>be</a:t>
            </a:r>
            <a:r>
              <a:rPr lang="pt-PT" dirty="0" smtClean="0"/>
              <a:t> </a:t>
            </a:r>
            <a:r>
              <a:rPr lang="pt-PT" dirty="0" err="1"/>
              <a:t>H</a:t>
            </a:r>
            <a:r>
              <a:rPr lang="pt-PT" dirty="0" err="1" smtClean="0"/>
              <a:t>ealthier</a:t>
            </a:r>
            <a:r>
              <a:rPr lang="pt-PT" dirty="0" smtClean="0"/>
              <a:t>?</a:t>
            </a:r>
          </a:p>
        </p:txBody>
      </p:sp>
      <p:pic>
        <p:nvPicPr>
          <p:cNvPr id="2052" name="Picture 4" descr="D:\Documentos Soltos\Faculdade\[2015-2020] PhD Plants For Life (ITQB_IGC)\[Y01] [PfL] Curricular Units (2016)\[05] Plant Biotechnology for Sustainability and Global Economy\Final Presentation\Figures\goldricecompa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766867"/>
            <a:ext cx="7056784" cy="483048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4211960" y="2348880"/>
            <a:ext cx="2989049"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Can a GM plant be consumed normally?</a:t>
            </a:r>
          </a:p>
        </p:txBody>
      </p:sp>
      <p:sp>
        <p:nvSpPr>
          <p:cNvPr id="5" name="CaixaDeTexto 4"/>
          <p:cNvSpPr txBox="1"/>
          <p:nvPr/>
        </p:nvSpPr>
        <p:spPr>
          <a:xfrm>
            <a:off x="1631547" y="3496146"/>
            <a:ext cx="2448272"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Can some GMOs produce healthier food? (Golden Rice)</a:t>
            </a:r>
          </a:p>
        </p:txBody>
      </p:sp>
      <p:sp>
        <p:nvSpPr>
          <p:cNvPr id="6" name="CaixaDeTexto 5"/>
          <p:cNvSpPr txBox="1"/>
          <p:nvPr/>
        </p:nvSpPr>
        <p:spPr>
          <a:xfrm>
            <a:off x="4543399" y="4941168"/>
            <a:ext cx="2989049"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Do GMOs destroy the livelihood of farmers?</a:t>
            </a:r>
          </a:p>
        </p:txBody>
      </p:sp>
    </p:spTree>
    <p:extLst>
      <p:ext uri="{BB962C8B-B14F-4D97-AF65-F5344CB8AC3E}">
        <p14:creationId xmlns:p14="http://schemas.microsoft.com/office/powerpoint/2010/main" val="17120310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os Soltos\Faculdade\[2015-2020] PhD Plants For Life (ITQB_IGC)\[Y01] [PfL] Curricular Units (2016)\[05] Plant Biotechnology for Sustainability and Global Economy\Final Presentation\Figures\lead_soybeans_pods-516x290.jpg"/>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245730" y="1772816"/>
            <a:ext cx="5190366" cy="3038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9" name="Gráfico 58"/>
          <p:cNvGraphicFramePr>
            <a:graphicFrameLocks/>
          </p:cNvGraphicFramePr>
          <p:nvPr>
            <p:extLst>
              <p:ext uri="{D42A27DB-BD31-4B8C-83A1-F6EECF244321}">
                <p14:modId xmlns:p14="http://schemas.microsoft.com/office/powerpoint/2010/main" val="4008433000"/>
              </p:ext>
            </p:extLst>
          </p:nvPr>
        </p:nvGraphicFramePr>
        <p:xfrm>
          <a:off x="144016" y="1689903"/>
          <a:ext cx="5292079" cy="3121387"/>
        </p:xfrm>
        <a:graphic>
          <a:graphicData uri="http://schemas.openxmlformats.org/drawingml/2006/chart">
            <c:chart xmlns:c="http://schemas.openxmlformats.org/drawingml/2006/chart" xmlns:r="http://schemas.openxmlformats.org/officeDocument/2006/relationships" r:id="rId4"/>
          </a:graphicData>
        </a:graphic>
      </p:graphicFrame>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Biotech</a:t>
            </a:r>
            <a:r>
              <a:rPr lang="pt-PT" dirty="0" smtClean="0"/>
              <a:t> for </a:t>
            </a:r>
            <a:r>
              <a:rPr lang="pt-PT" dirty="0" err="1" smtClean="0"/>
              <a:t>Food</a:t>
            </a:r>
            <a:r>
              <a:rPr lang="pt-PT" dirty="0" smtClean="0"/>
              <a:t> – </a:t>
            </a:r>
            <a:r>
              <a:rPr lang="pt-PT" dirty="0" err="1" smtClean="0"/>
              <a:t>Facts</a:t>
            </a:r>
            <a:r>
              <a:rPr lang="pt-PT" dirty="0" smtClean="0"/>
              <a:t> </a:t>
            </a:r>
            <a:r>
              <a:rPr lang="pt-PT" dirty="0" err="1" smtClean="0"/>
              <a:t>and</a:t>
            </a:r>
            <a:r>
              <a:rPr lang="pt-PT" dirty="0" smtClean="0"/>
              <a:t> Figures</a:t>
            </a:r>
          </a:p>
        </p:txBody>
      </p:sp>
      <p:sp>
        <p:nvSpPr>
          <p:cNvPr id="52" name="CaixaDeTexto 51"/>
          <p:cNvSpPr txBox="1"/>
          <p:nvPr/>
        </p:nvSpPr>
        <p:spPr>
          <a:xfrm>
            <a:off x="1582951" y="5157192"/>
            <a:ext cx="5978099"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500" b="1" dirty="0" smtClean="0"/>
              <a:t>Increase in Gross Values Resulted Mainly From:</a:t>
            </a:r>
          </a:p>
          <a:p>
            <a:pPr algn="ctr"/>
            <a:endParaRPr lang="en-GB" sz="1500" b="1" dirty="0" smtClean="0"/>
          </a:p>
          <a:p>
            <a:pPr marL="342900" indent="-342900" algn="ctr">
              <a:buFont typeface="+mj-lt"/>
              <a:buAutoNum type="arabicPeriod"/>
            </a:pPr>
            <a:r>
              <a:rPr lang="en-GB" sz="1500" b="1" dirty="0" smtClean="0"/>
              <a:t>Decreased Expenditure with Herbicides</a:t>
            </a:r>
          </a:p>
          <a:p>
            <a:pPr marL="342900" indent="-342900" algn="ctr">
              <a:buFont typeface="+mj-lt"/>
              <a:buAutoNum type="arabicPeriod"/>
            </a:pPr>
            <a:r>
              <a:rPr lang="en-GB" sz="1500" b="1" dirty="0" smtClean="0"/>
              <a:t>Increased Plant Yields</a:t>
            </a:r>
            <a:endParaRPr lang="en-GB" sz="1500" b="1" dirty="0"/>
          </a:p>
        </p:txBody>
      </p:sp>
      <p:sp>
        <p:nvSpPr>
          <p:cNvPr id="53" name="CaixaDeTexto 52"/>
          <p:cNvSpPr txBox="1"/>
          <p:nvPr/>
        </p:nvSpPr>
        <p:spPr>
          <a:xfrm>
            <a:off x="6170934" y="6381328"/>
            <a:ext cx="2780232" cy="276999"/>
          </a:xfrm>
          <a:prstGeom prst="rect">
            <a:avLst/>
          </a:prstGeom>
          <a:noFill/>
        </p:spPr>
        <p:txBody>
          <a:bodyPr wrap="square" rtlCol="0">
            <a:spAutoFit/>
          </a:bodyPr>
          <a:lstStyle/>
          <a:p>
            <a:pPr algn="ctr"/>
            <a:r>
              <a:rPr lang="en-GB" sz="1200" b="1" dirty="0" smtClean="0"/>
              <a:t>Compiled from Brookes &amp; Barfoot (2015) </a:t>
            </a:r>
            <a:endParaRPr lang="en-GB" sz="1200" b="1" dirty="0"/>
          </a:p>
        </p:txBody>
      </p:sp>
      <p:sp>
        <p:nvSpPr>
          <p:cNvPr id="60" name="Forma livre 59"/>
          <p:cNvSpPr/>
          <p:nvPr/>
        </p:nvSpPr>
        <p:spPr>
          <a:xfrm>
            <a:off x="6228184" y="2132856"/>
            <a:ext cx="1641426" cy="1080120"/>
          </a:xfrm>
          <a:custGeom>
            <a:avLst/>
            <a:gdLst>
              <a:gd name="connsiteX0" fmla="*/ 0 w 1323833"/>
              <a:gd name="connsiteY0" fmla="*/ 1023583 h 1025640"/>
              <a:gd name="connsiteX1" fmla="*/ 518615 w 1323833"/>
              <a:gd name="connsiteY1" fmla="*/ 996287 h 1025640"/>
              <a:gd name="connsiteX2" fmla="*/ 941696 w 1323833"/>
              <a:gd name="connsiteY2" fmla="*/ 818866 h 1025640"/>
              <a:gd name="connsiteX3" fmla="*/ 1214651 w 1323833"/>
              <a:gd name="connsiteY3" fmla="*/ 464024 h 1025640"/>
              <a:gd name="connsiteX4" fmla="*/ 1323833 w 1323833"/>
              <a:gd name="connsiteY4" fmla="*/ 0 h 1025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833" h="1025640">
                <a:moveTo>
                  <a:pt x="0" y="1023583"/>
                </a:moveTo>
                <a:cubicBezTo>
                  <a:pt x="180833" y="1026995"/>
                  <a:pt x="361666" y="1030407"/>
                  <a:pt x="518615" y="996287"/>
                </a:cubicBezTo>
                <a:cubicBezTo>
                  <a:pt x="675564" y="962167"/>
                  <a:pt x="825690" y="907576"/>
                  <a:pt x="941696" y="818866"/>
                </a:cubicBezTo>
                <a:cubicBezTo>
                  <a:pt x="1057702" y="730155"/>
                  <a:pt x="1150962" y="600502"/>
                  <a:pt x="1214651" y="464024"/>
                </a:cubicBezTo>
                <a:cubicBezTo>
                  <a:pt x="1278340" y="327546"/>
                  <a:pt x="1301086" y="163773"/>
                  <a:pt x="1323833" y="0"/>
                </a:cubicBezTo>
              </a:path>
            </a:pathLst>
          </a:custGeom>
          <a:ln w="127000">
            <a:tailEnd type="triangle"/>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grpSp>
        <p:nvGrpSpPr>
          <p:cNvPr id="61" name="Grupo 60"/>
          <p:cNvGrpSpPr/>
          <p:nvPr/>
        </p:nvGrpSpPr>
        <p:grpSpPr>
          <a:xfrm>
            <a:off x="5624684" y="1628800"/>
            <a:ext cx="1827635" cy="1349624"/>
            <a:chOff x="7282066" y="3518693"/>
            <a:chExt cx="1827635" cy="1349624"/>
          </a:xfrm>
        </p:grpSpPr>
        <p:pic>
          <p:nvPicPr>
            <p:cNvPr id="3075" name="Picture 3" descr="D:\Documentos Soltos\Faculdade\[2015-2020] PhD Plants For Life (ITQB_IGC)\[Y01] [PfL] Curricular Units (2016)\[05] Plant Biotechnology for Sustainability and Global Economy\Final Presentation\Figures\UNST0001.GI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30466" y="3518693"/>
              <a:ext cx="1487129" cy="789089"/>
            </a:xfrm>
            <a:prstGeom prst="rect">
              <a:avLst/>
            </a:prstGeom>
            <a:noFill/>
            <a:extLst>
              <a:ext uri="{909E8E84-426E-40dd-AFC4-6F175D3DCCD1}">
                <a14:hiddenFill xmlns:a14="http://schemas.microsoft.com/office/drawing/2010/main">
                  <a:solidFill>
                    <a:srgbClr val="FFFFFF"/>
                  </a:solidFill>
                </a14:hiddenFill>
              </a:ext>
            </a:extLst>
          </p:spPr>
        </p:pic>
        <p:sp>
          <p:nvSpPr>
            <p:cNvPr id="65" name="CaixaDeTexto 64"/>
            <p:cNvSpPr txBox="1"/>
            <p:nvPr/>
          </p:nvSpPr>
          <p:spPr>
            <a:xfrm>
              <a:off x="7282066" y="4314319"/>
              <a:ext cx="1827635" cy="5539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500" b="1" dirty="0" smtClean="0">
                  <a:solidFill>
                    <a:schemeClr val="tx1"/>
                  </a:solidFill>
                </a:rPr>
                <a:t>7 – 11% Yield Increase</a:t>
              </a:r>
              <a:endParaRPr lang="en-GB" sz="1500" b="1" dirty="0">
                <a:solidFill>
                  <a:schemeClr val="tx1"/>
                </a:solidFill>
              </a:endParaRPr>
            </a:p>
          </p:txBody>
        </p:sp>
      </p:grpSp>
      <p:grpSp>
        <p:nvGrpSpPr>
          <p:cNvPr id="62" name="Grupo 61"/>
          <p:cNvGrpSpPr/>
          <p:nvPr/>
        </p:nvGrpSpPr>
        <p:grpSpPr>
          <a:xfrm>
            <a:off x="7048897" y="3292053"/>
            <a:ext cx="1827635" cy="1209327"/>
            <a:chOff x="5724128" y="1628800"/>
            <a:chExt cx="1827635" cy="1209327"/>
          </a:xfrm>
        </p:grpSpPr>
        <p:pic>
          <p:nvPicPr>
            <p:cNvPr id="3076" name="Picture 4" descr="D:\Documentos Soltos\Faculdade\[2015-2020] PhD Plants For Life (ITQB_IGC)\[Y01] [PfL] Curricular Units (2016)\[05] Plant Biotechnology for Sustainability and Global Economy\Final Presentation\Figures\2000px-Flag_of_South_Africa.svg.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87314" y="1628800"/>
              <a:ext cx="1320990" cy="880441"/>
            </a:xfrm>
            <a:prstGeom prst="rect">
              <a:avLst/>
            </a:prstGeom>
            <a:noFill/>
            <a:extLst>
              <a:ext uri="{909E8E84-426E-40dd-AFC4-6F175D3DCCD1}">
                <a14:hiddenFill xmlns:a14="http://schemas.microsoft.com/office/drawing/2010/main">
                  <a:solidFill>
                    <a:srgbClr val="FFFFFF"/>
                  </a:solidFill>
                </a14:hiddenFill>
              </a:ext>
            </a:extLst>
          </p:spPr>
        </p:pic>
        <p:sp>
          <p:nvSpPr>
            <p:cNvPr id="66" name="CaixaDeTexto 65"/>
            <p:cNvSpPr txBox="1"/>
            <p:nvPr/>
          </p:nvSpPr>
          <p:spPr>
            <a:xfrm>
              <a:off x="5724128" y="2514962"/>
              <a:ext cx="1827635" cy="3231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500" b="1" dirty="0" smtClean="0">
                  <a:solidFill>
                    <a:schemeClr val="tx1"/>
                  </a:solidFill>
                </a:rPr>
                <a:t>Neutral Yield</a:t>
              </a:r>
              <a:endParaRPr lang="en-GB" sz="1500" b="1" dirty="0">
                <a:solidFill>
                  <a:schemeClr val="tx1"/>
                </a:solidFill>
              </a:endParaRPr>
            </a:p>
          </p:txBody>
        </p:sp>
      </p:grpSp>
    </p:spTree>
    <p:extLst>
      <p:ext uri="{BB962C8B-B14F-4D97-AF65-F5344CB8AC3E}">
        <p14:creationId xmlns:p14="http://schemas.microsoft.com/office/powerpoint/2010/main" val="9858657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Plant</a:t>
            </a:r>
            <a:r>
              <a:rPr lang="pt-PT" dirty="0" smtClean="0"/>
              <a:t> </a:t>
            </a:r>
            <a:r>
              <a:rPr lang="pt-PT" dirty="0" err="1" smtClean="0"/>
              <a:t>Biotech</a:t>
            </a:r>
            <a:r>
              <a:rPr lang="pt-PT" dirty="0" smtClean="0"/>
              <a:t> </a:t>
            </a:r>
            <a:r>
              <a:rPr lang="pt-PT" dirty="0" err="1" smtClean="0"/>
              <a:t>and</a:t>
            </a:r>
            <a:r>
              <a:rPr lang="pt-PT" dirty="0" smtClean="0"/>
              <a:t> </a:t>
            </a:r>
            <a:r>
              <a:rPr lang="pt-PT" dirty="0" err="1" smtClean="0"/>
              <a:t>Environmental</a:t>
            </a:r>
            <a:r>
              <a:rPr lang="pt-PT" dirty="0" smtClean="0"/>
              <a:t> </a:t>
            </a:r>
            <a:r>
              <a:rPr lang="pt-PT" dirty="0" err="1" smtClean="0"/>
              <a:t>Issues</a:t>
            </a:r>
            <a:r>
              <a:rPr lang="pt-PT" dirty="0" smtClean="0"/>
              <a:t>...</a:t>
            </a:r>
          </a:p>
        </p:txBody>
      </p:sp>
      <p:pic>
        <p:nvPicPr>
          <p:cNvPr id="1031" name="Picture 7" descr="D:\Documentos Soltos\Faculdade\[2015-2020] PhD Plants For Life (ITQB_IGC)\[Y01] [PfL] Curricular Units (2016)\[05] Plant Biotechnology for Sustainability and Global Economy\Final Presentation\Figures\shutterstock_22437784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7829" y="1757649"/>
            <a:ext cx="7168342" cy="476769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258212" y="2276872"/>
            <a:ext cx="2989049"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What are the interplays between GMO and environment?</a:t>
            </a:r>
          </a:p>
        </p:txBody>
      </p:sp>
      <p:sp>
        <p:nvSpPr>
          <p:cNvPr id="5" name="CaixaDeTexto 4"/>
          <p:cNvSpPr txBox="1"/>
          <p:nvPr/>
        </p:nvSpPr>
        <p:spPr>
          <a:xfrm>
            <a:off x="5004048" y="4941168"/>
            <a:ext cx="2989049"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Can herbicide tolerance result in increased herbicide use?</a:t>
            </a:r>
          </a:p>
        </p:txBody>
      </p:sp>
      <p:sp>
        <p:nvSpPr>
          <p:cNvPr id="6" name="CaixaDeTexto 5"/>
          <p:cNvSpPr txBox="1"/>
          <p:nvPr/>
        </p:nvSpPr>
        <p:spPr>
          <a:xfrm>
            <a:off x="1331640" y="4437112"/>
            <a:ext cx="2989049"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What are the effects in the developing world?</a:t>
            </a:r>
          </a:p>
        </p:txBody>
      </p:sp>
    </p:spTree>
    <p:extLst>
      <p:ext uri="{BB962C8B-B14F-4D97-AF65-F5344CB8AC3E}">
        <p14:creationId xmlns:p14="http://schemas.microsoft.com/office/powerpoint/2010/main" val="27558535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Documentos Soltos\Faculdade\[2015-2020] PhD Plants For Life (ITQB_IGC)\[Y01] [PfL] Curricular Units (2016)\[05] Plant Biotechnology for Sustainability and Global Economy\Final Presentation\Figures\lead_soybeans_pods-516x290.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bwMode="auto">
          <a:xfrm>
            <a:off x="107505" y="2618544"/>
            <a:ext cx="5616623" cy="3546759"/>
          </a:xfrm>
          <a:prstGeom prst="rect">
            <a:avLst/>
          </a:prstGeom>
          <a:noFill/>
          <a:extLst>
            <a:ext uri="{909E8E84-426E-40dd-AFC4-6F175D3DCCD1}">
              <a14:hiddenFill xmlns:a14="http://schemas.microsoft.com/office/drawing/2010/main">
                <a:solidFill>
                  <a:srgbClr val="FFFFFF"/>
                </a:solidFill>
              </a14:hiddenFill>
            </a:ext>
          </a:extLst>
        </p:spPr>
      </p:pic>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Plant</a:t>
            </a:r>
            <a:r>
              <a:rPr lang="pt-PT" dirty="0" smtClean="0"/>
              <a:t> </a:t>
            </a:r>
            <a:r>
              <a:rPr lang="pt-PT" dirty="0" err="1" smtClean="0"/>
              <a:t>Biotech</a:t>
            </a:r>
            <a:r>
              <a:rPr lang="pt-PT" dirty="0" smtClean="0"/>
              <a:t> </a:t>
            </a:r>
            <a:r>
              <a:rPr lang="pt-PT" dirty="0" err="1" smtClean="0"/>
              <a:t>Promotes</a:t>
            </a:r>
            <a:r>
              <a:rPr lang="pt-PT" dirty="0" smtClean="0"/>
              <a:t> </a:t>
            </a:r>
            <a:r>
              <a:rPr lang="pt-PT" dirty="0" err="1" smtClean="0"/>
              <a:t>Less</a:t>
            </a:r>
            <a:r>
              <a:rPr lang="pt-PT" dirty="0" smtClean="0"/>
              <a:t> </a:t>
            </a:r>
            <a:r>
              <a:rPr lang="pt-PT" dirty="0" err="1" smtClean="0"/>
              <a:t>Herbicide</a:t>
            </a:r>
            <a:r>
              <a:rPr lang="pt-PT" dirty="0" smtClean="0"/>
              <a:t> Use</a:t>
            </a:r>
          </a:p>
        </p:txBody>
      </p:sp>
      <p:sp>
        <p:nvSpPr>
          <p:cNvPr id="12" name="CaixaDeTexto 11"/>
          <p:cNvSpPr txBox="1"/>
          <p:nvPr/>
        </p:nvSpPr>
        <p:spPr>
          <a:xfrm>
            <a:off x="5940152" y="2204864"/>
            <a:ext cx="2989049"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The USA now uses -1.62% Active Ingredients</a:t>
            </a:r>
          </a:p>
        </p:txBody>
      </p:sp>
      <p:sp>
        <p:nvSpPr>
          <p:cNvPr id="13" name="CaixaDeTexto 12"/>
          <p:cNvSpPr txBox="1"/>
          <p:nvPr/>
        </p:nvSpPr>
        <p:spPr>
          <a:xfrm>
            <a:off x="5940152" y="4717593"/>
            <a:ext cx="2989049"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South Africa shows a similar tendency of -1.2% Active Ingredient Use</a:t>
            </a:r>
          </a:p>
        </p:txBody>
      </p:sp>
      <p:pic>
        <p:nvPicPr>
          <p:cNvPr id="14" name="Picture 3" descr="D:\Documentos Soltos\Faculdade\[2015-2020] PhD Plants For Life (ITQB_IGC)\[Y01] [PfL] Curricular Units (2016)\[05] Plant Biotechnology for Sustainability and Global Economy\Final Presentation\Figures\UNST0001.GI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97239" y="3134572"/>
            <a:ext cx="1487129" cy="7890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Documentos Soltos\Faculdade\[2015-2020] PhD Plants For Life (ITQB_IGC)\[Y01] [PfL] Curricular Units (2016)\[05] Plant Biotechnology for Sustainability and Global Economy\Final Presentation\Figures\2000px-Flag_of_South_Africa.sv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08304" y="3573016"/>
            <a:ext cx="1320990" cy="8804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a:ext>
            </a:extLst>
          </a:blip>
          <a:srcRect t="10916" r="29270"/>
          <a:stretch/>
        </p:blipFill>
        <p:spPr>
          <a:xfrm>
            <a:off x="-122428" y="2681264"/>
            <a:ext cx="4358896" cy="3567849"/>
          </a:xfrm>
          <a:prstGeom prst="rect">
            <a:avLst/>
          </a:prstGeom>
        </p:spPr>
      </p:pic>
      <p:sp>
        <p:nvSpPr>
          <p:cNvPr id="5" name="TextBox 4"/>
          <p:cNvSpPr txBox="1"/>
          <p:nvPr/>
        </p:nvSpPr>
        <p:spPr>
          <a:xfrm>
            <a:off x="0" y="1785010"/>
            <a:ext cx="5674809" cy="707886"/>
          </a:xfrm>
          <a:prstGeom prst="rect">
            <a:avLst/>
          </a:prstGeom>
          <a:solidFill>
            <a:srgbClr val="FFFFFF"/>
          </a:solidFill>
        </p:spPr>
        <p:txBody>
          <a:bodyPr wrap="square" rtlCol="0">
            <a:spAutoFit/>
          </a:bodyPr>
          <a:lstStyle/>
          <a:p>
            <a:pPr algn="ctr"/>
            <a:r>
              <a:rPr lang="en-US" sz="2000" b="1" dirty="0" smtClean="0"/>
              <a:t>% of reduction of farming impact </a:t>
            </a:r>
            <a:r>
              <a:rPr lang="en-US" sz="2000" b="1" dirty="0"/>
              <a:t>(in USA)</a:t>
            </a:r>
            <a:endParaRPr lang="en-US" sz="2000" b="1" dirty="0" smtClean="0"/>
          </a:p>
          <a:p>
            <a:pPr algn="ctr"/>
            <a:r>
              <a:rPr lang="en-US" sz="2000" b="1" dirty="0" smtClean="0"/>
              <a:t>from using herbicide </a:t>
            </a:r>
            <a:r>
              <a:rPr lang="en-US" sz="2000" b="1" dirty="0"/>
              <a:t>t</a:t>
            </a:r>
            <a:r>
              <a:rPr lang="en-US" sz="2000" b="1" dirty="0" smtClean="0"/>
              <a:t>olerant (HT) soybeans</a:t>
            </a:r>
            <a:endParaRPr lang="en-US" sz="2000" b="1" dirty="0"/>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a:ext>
            </a:extLst>
          </a:blip>
          <a:srcRect l="74046" t="21383" b="63223"/>
          <a:stretch/>
        </p:blipFill>
        <p:spPr>
          <a:xfrm>
            <a:off x="4049664" y="4293096"/>
            <a:ext cx="1890423" cy="72869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a:ext>
            </a:extLst>
          </a:blip>
          <a:srcRect l="74046" t="10916" b="79378"/>
          <a:stretch/>
        </p:blipFill>
        <p:spPr>
          <a:xfrm>
            <a:off x="4049729" y="4803784"/>
            <a:ext cx="1890423" cy="459432"/>
          </a:xfrm>
          <a:prstGeom prst="rect">
            <a:avLst/>
          </a:prstGeom>
        </p:spPr>
      </p:pic>
    </p:spTree>
    <p:extLst>
      <p:ext uri="{BB962C8B-B14F-4D97-AF65-F5344CB8AC3E}">
        <p14:creationId xmlns:p14="http://schemas.microsoft.com/office/powerpoint/2010/main" val="1017416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sz="2400" dirty="0" err="1" smtClean="0"/>
              <a:t>Plastics</a:t>
            </a:r>
            <a:r>
              <a:rPr lang="pt-PT" sz="2400" dirty="0" smtClean="0"/>
              <a:t> – a Global Crisis</a:t>
            </a:r>
          </a:p>
        </p:txBody>
      </p:sp>
      <p:pic>
        <p:nvPicPr>
          <p:cNvPr id="4098" name="Picture 2" descr="D:\Documentos Soltos\Faculdade\[2015-2020] PhD Plants For Life (ITQB_IGC)\[Y01] [PfL] Curricular Units (2016)\[05] Plant Biotechnology for Sustainability and Global Economy\Final Presentation\Figures\plastic-landscape_exhibit-mba-cropp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3588" y="1998922"/>
            <a:ext cx="7416824" cy="431039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447764" y="6354466"/>
            <a:ext cx="6156684" cy="276999"/>
          </a:xfrm>
          <a:prstGeom prst="rect">
            <a:avLst/>
          </a:prstGeom>
          <a:noFill/>
        </p:spPr>
        <p:txBody>
          <a:bodyPr wrap="square" rtlCol="0">
            <a:spAutoFit/>
          </a:bodyPr>
          <a:lstStyle/>
          <a:p>
            <a:pPr algn="ctr"/>
            <a:r>
              <a:rPr lang="en-GB" sz="1200" b="1" dirty="0" smtClean="0"/>
              <a:t>Painting by Marti </a:t>
            </a:r>
            <a:r>
              <a:rPr lang="en-GB" sz="1200" b="1" dirty="0" err="1" smtClean="0"/>
              <a:t>Cormand</a:t>
            </a:r>
            <a:r>
              <a:rPr lang="en-GB" sz="1200" b="1" dirty="0" smtClean="0"/>
              <a:t> (</a:t>
            </a:r>
            <a:r>
              <a:rPr lang="en-GB" sz="1200" b="1" dirty="0" err="1" smtClean="0"/>
              <a:t>Monteray</a:t>
            </a:r>
            <a:r>
              <a:rPr lang="en-GB" sz="1200" b="1" dirty="0" smtClean="0"/>
              <a:t> Bay Aquarium’s Ocean Travelers Plastics Gallery)</a:t>
            </a:r>
            <a:endParaRPr lang="en-GB" sz="1200" b="1" dirty="0"/>
          </a:p>
        </p:txBody>
      </p:sp>
      <p:sp>
        <p:nvSpPr>
          <p:cNvPr id="6" name="CaixaDeTexto 5"/>
          <p:cNvSpPr txBox="1"/>
          <p:nvPr/>
        </p:nvSpPr>
        <p:spPr>
          <a:xfrm>
            <a:off x="4454805" y="2400538"/>
            <a:ext cx="2142601"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Cheap, accessible materials</a:t>
            </a:r>
          </a:p>
        </p:txBody>
      </p:sp>
      <p:sp>
        <p:nvSpPr>
          <p:cNvPr id="7" name="CaixaDeTexto 6"/>
          <p:cNvSpPr txBox="1"/>
          <p:nvPr/>
        </p:nvSpPr>
        <p:spPr>
          <a:xfrm>
            <a:off x="1619672" y="3588322"/>
            <a:ext cx="214260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Biodegradability</a:t>
            </a:r>
          </a:p>
        </p:txBody>
      </p:sp>
      <p:sp>
        <p:nvSpPr>
          <p:cNvPr id="8" name="CaixaDeTexto 7"/>
          <p:cNvSpPr txBox="1"/>
          <p:nvPr/>
        </p:nvSpPr>
        <p:spPr>
          <a:xfrm>
            <a:off x="5076056" y="4115317"/>
            <a:ext cx="2142601"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Economic feasibility</a:t>
            </a:r>
          </a:p>
        </p:txBody>
      </p:sp>
      <p:sp>
        <p:nvSpPr>
          <p:cNvPr id="9" name="CaixaDeTexto 8"/>
          <p:cNvSpPr txBox="1"/>
          <p:nvPr/>
        </p:nvSpPr>
        <p:spPr>
          <a:xfrm>
            <a:off x="1259632" y="5157192"/>
            <a:ext cx="3195173"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t>Environmental sustainability</a:t>
            </a:r>
          </a:p>
        </p:txBody>
      </p:sp>
    </p:spTree>
    <p:extLst>
      <p:ext uri="{BB962C8B-B14F-4D97-AF65-F5344CB8AC3E}">
        <p14:creationId xmlns:p14="http://schemas.microsoft.com/office/powerpoint/2010/main" val="37729689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os Soltos\Faculdade\[2015-2020] PhD Plants For Life (ITQB_IGC)\[Y01] [PfL] Curricular Units (2016)\[05] Plant Biotechnology for Sustainability and Global Economy\Final Presentation\Figures\Algae-Water-Bottle-Ari-Jónsson-1580x39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193" y="2924944"/>
            <a:ext cx="8133984" cy="327228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Documentos Soltos\Faculdade\[2015-2020] PhD Plants For Life (ITQB_IGC)\[Y01] [PfL] Curricular Units (2016)\[05] Plant Biotechnology for Sustainability and Global Economy\Final Presentation\Figures\sorter_inside.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60232" y="1441919"/>
            <a:ext cx="2570611" cy="2570611"/>
          </a:xfrm>
          <a:prstGeom prst="rect">
            <a:avLst/>
          </a:prstGeom>
          <a:noFill/>
          <a:extLst>
            <a:ext uri="{909E8E84-426E-40dd-AFC4-6F175D3DCCD1}">
              <a14:hiddenFill xmlns:a14="http://schemas.microsoft.com/office/drawing/2010/main">
                <a:solidFill>
                  <a:srgbClr val="FFFFFF"/>
                </a:solidFill>
              </a14:hiddenFill>
            </a:ext>
          </a:extLst>
        </p:spPr>
      </p:pic>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Plant</a:t>
            </a:r>
            <a:r>
              <a:rPr lang="pt-PT" dirty="0" smtClean="0"/>
              <a:t> </a:t>
            </a:r>
            <a:r>
              <a:rPr lang="pt-PT" dirty="0" err="1" smtClean="0"/>
              <a:t>Biotech</a:t>
            </a:r>
            <a:r>
              <a:rPr lang="pt-PT" dirty="0" smtClean="0"/>
              <a:t> </a:t>
            </a:r>
            <a:r>
              <a:rPr lang="pt-PT" dirty="0" err="1"/>
              <a:t>a</a:t>
            </a:r>
            <a:r>
              <a:rPr lang="pt-PT" dirty="0" err="1" smtClean="0"/>
              <a:t>nd</a:t>
            </a:r>
            <a:r>
              <a:rPr lang="pt-PT" dirty="0" smtClean="0"/>
              <a:t> </a:t>
            </a:r>
            <a:r>
              <a:rPr lang="pt-PT" dirty="0" err="1" smtClean="0"/>
              <a:t>Bioplastics</a:t>
            </a:r>
            <a:r>
              <a:rPr lang="pt-PT" dirty="0" smtClean="0"/>
              <a:t> – </a:t>
            </a:r>
            <a:r>
              <a:rPr lang="pt-PT" dirty="0" err="1"/>
              <a:t>t</a:t>
            </a:r>
            <a:r>
              <a:rPr lang="pt-PT" dirty="0" err="1" smtClean="0"/>
              <a:t>he</a:t>
            </a:r>
            <a:r>
              <a:rPr lang="pt-PT" dirty="0" smtClean="0"/>
              <a:t> Future?</a:t>
            </a:r>
          </a:p>
        </p:txBody>
      </p:sp>
      <p:sp>
        <p:nvSpPr>
          <p:cNvPr id="8" name="CaixaDeTexto 7"/>
          <p:cNvSpPr txBox="1"/>
          <p:nvPr/>
        </p:nvSpPr>
        <p:spPr>
          <a:xfrm>
            <a:off x="683568" y="2060848"/>
            <a:ext cx="5256584"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400" b="1" dirty="0" smtClean="0"/>
              <a:t>Biotechnology Can Help </a:t>
            </a:r>
          </a:p>
          <a:p>
            <a:pPr algn="ctr"/>
            <a:r>
              <a:rPr lang="en-GB" sz="2400" dirty="0" smtClean="0"/>
              <a:t>(either using plants or microorganisms)</a:t>
            </a:r>
            <a:r>
              <a:rPr lang="en-GB" sz="2400" b="1" dirty="0" smtClean="0"/>
              <a:t>!</a:t>
            </a:r>
          </a:p>
        </p:txBody>
      </p:sp>
    </p:spTree>
    <p:extLst>
      <p:ext uri="{BB962C8B-B14F-4D97-AF65-F5344CB8AC3E}">
        <p14:creationId xmlns:p14="http://schemas.microsoft.com/office/powerpoint/2010/main" val="42424656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smtClean="0"/>
              <a:t>Take-</a:t>
            </a:r>
            <a:r>
              <a:rPr lang="pt-PT" dirty="0" err="1" smtClean="0"/>
              <a:t>Home</a:t>
            </a:r>
            <a:r>
              <a:rPr lang="pt-PT" dirty="0" smtClean="0"/>
              <a:t> </a:t>
            </a:r>
            <a:r>
              <a:rPr lang="pt-PT" dirty="0" err="1" smtClean="0"/>
              <a:t>Message</a:t>
            </a:r>
            <a:endParaRPr lang="pt-PT" dirty="0" smtClean="0"/>
          </a:p>
        </p:txBody>
      </p:sp>
      <p:graphicFrame>
        <p:nvGraphicFramePr>
          <p:cNvPr id="2" name="Diagrama 1"/>
          <p:cNvGraphicFramePr/>
          <p:nvPr>
            <p:extLst>
              <p:ext uri="{D42A27DB-BD31-4B8C-83A1-F6EECF244321}">
                <p14:modId xmlns:p14="http://schemas.microsoft.com/office/powerpoint/2010/main" val="2568484788"/>
              </p:ext>
            </p:extLst>
          </p:nvPr>
        </p:nvGraphicFramePr>
        <p:xfrm>
          <a:off x="310897" y="1290224"/>
          <a:ext cx="8149535" cy="533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3678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8370</TotalTime>
  <Words>1824</Words>
  <Application>Microsoft Macintosh PowerPoint</Application>
  <PresentationFormat>On-screen Show (4:3)</PresentationFormat>
  <Paragraphs>118</Paragraphs>
  <Slides>11</Slides>
  <Notes>11</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ITQB</vt:lpstr>
      <vt:lpstr>Modelo de apresentação personalizado</vt:lpstr>
      <vt:lpstr>2_Modelo de apresentação personalizado</vt:lpstr>
      <vt:lpstr>1_Modelo de apresentação personalizado</vt:lpstr>
      <vt:lpstr>PowerPoint Presentation</vt:lpstr>
      <vt:lpstr>Plant Biotech and the XXIst Century Challenges</vt:lpstr>
      <vt:lpstr>Can Biotech Food be Healthier?</vt:lpstr>
      <vt:lpstr>Biotech for Food – Facts and Figures</vt:lpstr>
      <vt:lpstr>Plant Biotech and Environmental Issues...</vt:lpstr>
      <vt:lpstr>Plant Biotech Promotes Less Herbicide Use</vt:lpstr>
      <vt:lpstr>Plastics – a Global Crisis</vt:lpstr>
      <vt:lpstr>Plant Biotech and Bioplastics – the Future?</vt:lpstr>
      <vt:lpstr>Take-Home Message</vt:lpstr>
      <vt:lpstr>In Summary…</vt:lpstr>
      <vt:lpstr>If you wish to know more… (beyond the references already listed)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242</cp:revision>
  <cp:lastPrinted>2011-04-04T15:52:01Z</cp:lastPrinted>
  <dcterms:created xsi:type="dcterms:W3CDTF">2010-12-16T09:53:28Z</dcterms:created>
  <dcterms:modified xsi:type="dcterms:W3CDTF">2016-09-05T22:16:50Z</dcterms:modified>
</cp:coreProperties>
</file>