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3" r:id="rId2"/>
    <p:sldMasterId id="2147483709" r:id="rId3"/>
    <p:sldMasterId id="2147483697" r:id="rId4"/>
  </p:sldMasterIdLst>
  <p:notesMasterIdLst>
    <p:notesMasterId r:id="rId20"/>
  </p:notesMasterIdLst>
  <p:sldIdLst>
    <p:sldId id="273" r:id="rId5"/>
    <p:sldId id="297" r:id="rId6"/>
    <p:sldId id="296" r:id="rId7"/>
    <p:sldId id="298" r:id="rId8"/>
    <p:sldId id="299" r:id="rId9"/>
    <p:sldId id="302" r:id="rId10"/>
    <p:sldId id="303" r:id="rId11"/>
    <p:sldId id="300" r:id="rId12"/>
    <p:sldId id="304" r:id="rId13"/>
    <p:sldId id="301" r:id="rId14"/>
    <p:sldId id="306" r:id="rId15"/>
    <p:sldId id="310" r:id="rId16"/>
    <p:sldId id="307" r:id="rId17"/>
    <p:sldId id="311" r:id="rId18"/>
    <p:sldId id="309" r:id="rId1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FF99"/>
    <a:srgbClr val="FFFF66"/>
    <a:srgbClr val="006600"/>
    <a:srgbClr val="984179"/>
    <a:srgbClr val="984037"/>
    <a:srgbClr val="000000"/>
    <a:srgbClr val="E8CD06"/>
    <a:srgbClr val="739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046" autoAdjust="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1253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8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4C233-AD76-4924-837A-9841EF7ACAE4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7FDF5815-3774-4A1F-85FB-7E5BA4903EAD}">
      <dgm:prSet phldrT="[Texto]" custT="1"/>
      <dgm:spPr>
        <a:noFill/>
        <a:ln w="63500">
          <a:solidFill>
            <a:srgbClr val="006600"/>
          </a:solidFill>
        </a:ln>
      </dgm:spPr>
      <dgm:t>
        <a:bodyPr/>
        <a:lstStyle/>
        <a:p>
          <a:r>
            <a:rPr lang="pt-PT" sz="2000" b="1" dirty="0" err="1" smtClean="0">
              <a:solidFill>
                <a:schemeClr val="tx1"/>
              </a:solidFill>
            </a:rPr>
            <a:t>Plant</a:t>
          </a:r>
          <a:endParaRPr lang="pt-PT" sz="2000" b="1" dirty="0" smtClean="0">
            <a:solidFill>
              <a:schemeClr val="tx1"/>
            </a:solidFill>
          </a:endParaRPr>
        </a:p>
        <a:p>
          <a:r>
            <a:rPr lang="pt-PT" sz="2000" b="1" dirty="0" err="1" smtClean="0">
              <a:solidFill>
                <a:schemeClr val="tx1"/>
              </a:solidFill>
            </a:rPr>
            <a:t>Biotechnology</a:t>
          </a:r>
          <a:endParaRPr lang="pt-PT" sz="2000" b="1" dirty="0">
            <a:solidFill>
              <a:schemeClr val="tx1"/>
            </a:solidFill>
          </a:endParaRPr>
        </a:p>
      </dgm:t>
    </dgm:pt>
    <dgm:pt modelId="{1839C8FA-BB8F-4CA0-9B12-B677F0387D73}" type="parTrans" cxnId="{EE06EC21-3E86-47DF-AD06-EEDACABAC7BA}">
      <dgm:prSet/>
      <dgm:spPr/>
      <dgm:t>
        <a:bodyPr/>
        <a:lstStyle/>
        <a:p>
          <a:endParaRPr lang="pt-PT"/>
        </a:p>
      </dgm:t>
    </dgm:pt>
    <dgm:pt modelId="{C3BEA53E-8CF0-4C03-A9B4-E7E4EEDA0E9A}" type="sibTrans" cxnId="{EE06EC21-3E86-47DF-AD06-EEDACABAC7BA}">
      <dgm:prSet/>
      <dgm:spPr/>
      <dgm:t>
        <a:bodyPr/>
        <a:lstStyle/>
        <a:p>
          <a:endParaRPr lang="pt-PT"/>
        </a:p>
      </dgm:t>
    </dgm:pt>
    <dgm:pt modelId="{CC7E5EA1-3370-436B-9EBE-03B566153065}">
      <dgm:prSet phldrT="[Texto]" custT="1"/>
      <dgm:spPr>
        <a:noFill/>
        <a:ln w="50800">
          <a:solidFill>
            <a:srgbClr val="7030A0"/>
          </a:solidFill>
        </a:ln>
      </dgm:spPr>
      <dgm:t>
        <a:bodyPr/>
        <a:lstStyle/>
        <a:p>
          <a:r>
            <a:rPr lang="pt-PT" sz="2000" b="1" dirty="0" err="1" smtClean="0">
              <a:solidFill>
                <a:srgbClr val="003300"/>
              </a:solidFill>
            </a:rPr>
            <a:t>Growth</a:t>
          </a:r>
          <a:endParaRPr lang="pt-PT" sz="2000" b="1" dirty="0" smtClean="0">
            <a:solidFill>
              <a:srgbClr val="003300"/>
            </a:solidFill>
          </a:endParaRPr>
        </a:p>
        <a:p>
          <a:r>
            <a:rPr lang="pt-PT" sz="2000" b="1" dirty="0" err="1" smtClean="0">
              <a:solidFill>
                <a:srgbClr val="003300"/>
              </a:solidFill>
            </a:rPr>
            <a:t>Development</a:t>
          </a:r>
          <a:endParaRPr lang="pt-PT" sz="2000" b="1" dirty="0" smtClean="0">
            <a:solidFill>
              <a:srgbClr val="003300"/>
            </a:solidFill>
          </a:endParaRPr>
        </a:p>
        <a:p>
          <a:r>
            <a:rPr lang="pt-PT" sz="2000" b="1" dirty="0" smtClean="0">
              <a:solidFill>
                <a:srgbClr val="003300"/>
              </a:solidFill>
            </a:rPr>
            <a:t>Yield</a:t>
          </a:r>
          <a:endParaRPr lang="pt-PT" sz="2000" b="1" dirty="0">
            <a:solidFill>
              <a:srgbClr val="003300"/>
            </a:solidFill>
          </a:endParaRPr>
        </a:p>
      </dgm:t>
    </dgm:pt>
    <dgm:pt modelId="{6724BB9E-A916-41D6-96B2-492805F39730}" type="parTrans" cxnId="{B982F933-0F07-456A-8DC9-6824FFDDA1DF}">
      <dgm:prSet/>
      <dgm:spPr>
        <a:ln>
          <a:solidFill>
            <a:srgbClr val="006600"/>
          </a:solidFill>
        </a:ln>
      </dgm:spPr>
      <dgm:t>
        <a:bodyPr/>
        <a:lstStyle/>
        <a:p>
          <a:endParaRPr lang="pt-PT"/>
        </a:p>
      </dgm:t>
    </dgm:pt>
    <dgm:pt modelId="{25CDDEDC-1A85-492F-9979-64FDF8774F9E}" type="sibTrans" cxnId="{B982F933-0F07-456A-8DC9-6824FFDDA1DF}">
      <dgm:prSet/>
      <dgm:spPr/>
      <dgm:t>
        <a:bodyPr/>
        <a:lstStyle/>
        <a:p>
          <a:endParaRPr lang="pt-PT"/>
        </a:p>
      </dgm:t>
    </dgm:pt>
    <dgm:pt modelId="{E3BE55B7-C5B1-4F41-93A1-2C71DBAF5112}">
      <dgm:prSet phldrT="[Texto]" custT="1"/>
      <dgm:spPr>
        <a:noFill/>
        <a:ln w="50800">
          <a:solidFill>
            <a:srgbClr val="7030A0"/>
          </a:solidFill>
        </a:ln>
      </dgm:spPr>
      <dgm:t>
        <a:bodyPr/>
        <a:lstStyle/>
        <a:p>
          <a:r>
            <a:rPr lang="pt-PT" sz="2000" b="1" dirty="0" err="1" smtClean="0">
              <a:solidFill>
                <a:srgbClr val="003300"/>
              </a:solidFill>
            </a:rPr>
            <a:t>Food</a:t>
          </a:r>
          <a:r>
            <a:rPr lang="pt-PT" sz="2000" b="1" dirty="0" smtClean="0">
              <a:solidFill>
                <a:srgbClr val="003300"/>
              </a:solidFill>
            </a:rPr>
            <a:t> &amp; </a:t>
          </a:r>
          <a:r>
            <a:rPr lang="pt-PT" sz="2000" b="1" dirty="0" err="1" smtClean="0">
              <a:solidFill>
                <a:srgbClr val="003300"/>
              </a:solidFill>
            </a:rPr>
            <a:t>Feed</a:t>
          </a:r>
          <a:endParaRPr lang="pt-PT" sz="2000" b="1" dirty="0" smtClean="0">
            <a:solidFill>
              <a:srgbClr val="003300"/>
            </a:solidFill>
          </a:endParaRPr>
        </a:p>
        <a:p>
          <a:r>
            <a:rPr lang="pt-PT" sz="2000" b="1" dirty="0" err="1" smtClean="0">
              <a:solidFill>
                <a:srgbClr val="003300"/>
              </a:solidFill>
            </a:rPr>
            <a:t>Biochemicals</a:t>
          </a:r>
          <a:endParaRPr lang="pt-PT" sz="2000" b="1" dirty="0" smtClean="0">
            <a:solidFill>
              <a:srgbClr val="003300"/>
            </a:solidFill>
          </a:endParaRPr>
        </a:p>
        <a:p>
          <a:r>
            <a:rPr lang="pt-PT" sz="2000" b="1" dirty="0" err="1" smtClean="0">
              <a:solidFill>
                <a:srgbClr val="003300"/>
              </a:solidFill>
            </a:rPr>
            <a:t>Pharmaceuticals</a:t>
          </a:r>
          <a:endParaRPr lang="pt-PT" sz="2000" b="1" dirty="0">
            <a:solidFill>
              <a:srgbClr val="003300"/>
            </a:solidFill>
          </a:endParaRPr>
        </a:p>
      </dgm:t>
    </dgm:pt>
    <dgm:pt modelId="{5FD2A972-14A7-4EDA-9FF9-981D99D6688F}" type="parTrans" cxnId="{E9E3BD41-1504-4217-B20C-5E4ACEE2A0F4}">
      <dgm:prSet/>
      <dgm:spPr>
        <a:ln>
          <a:solidFill>
            <a:srgbClr val="006600"/>
          </a:solidFill>
        </a:ln>
      </dgm:spPr>
      <dgm:t>
        <a:bodyPr/>
        <a:lstStyle/>
        <a:p>
          <a:endParaRPr lang="pt-PT"/>
        </a:p>
      </dgm:t>
    </dgm:pt>
    <dgm:pt modelId="{BE41F23B-853F-4DE9-ADF4-0EE6D7D3B463}" type="sibTrans" cxnId="{E9E3BD41-1504-4217-B20C-5E4ACEE2A0F4}">
      <dgm:prSet/>
      <dgm:spPr/>
      <dgm:t>
        <a:bodyPr/>
        <a:lstStyle/>
        <a:p>
          <a:endParaRPr lang="pt-PT"/>
        </a:p>
      </dgm:t>
    </dgm:pt>
    <dgm:pt modelId="{8ED47431-86E6-41CE-910D-450DACBDCA49}">
      <dgm:prSet phldrT="[Texto]" custT="1"/>
      <dgm:spPr>
        <a:noFill/>
        <a:ln w="50800">
          <a:solidFill>
            <a:srgbClr val="7030A0"/>
          </a:solidFill>
        </a:ln>
      </dgm:spPr>
      <dgm:t>
        <a:bodyPr/>
        <a:lstStyle/>
        <a:p>
          <a:r>
            <a:rPr lang="pt-PT" sz="2000" b="1" dirty="0" err="1" smtClean="0">
              <a:solidFill>
                <a:srgbClr val="003300"/>
              </a:solidFill>
            </a:rPr>
            <a:t>Biotic</a:t>
          </a:r>
          <a:r>
            <a:rPr lang="pt-PT" sz="2000" b="1" dirty="0" smtClean="0">
              <a:solidFill>
                <a:srgbClr val="003300"/>
              </a:solidFill>
            </a:rPr>
            <a:t> </a:t>
          </a:r>
          <a:r>
            <a:rPr lang="pt-PT" sz="1400" b="1" dirty="0" smtClean="0">
              <a:solidFill>
                <a:srgbClr val="003300"/>
              </a:solidFill>
            </a:rPr>
            <a:t>&amp;</a:t>
          </a:r>
          <a:r>
            <a:rPr lang="pt-PT" sz="2000" b="1" dirty="0" smtClean="0">
              <a:solidFill>
                <a:srgbClr val="003300"/>
              </a:solidFill>
            </a:rPr>
            <a:t> </a:t>
          </a:r>
          <a:r>
            <a:rPr lang="pt-PT" sz="2000" b="1" dirty="0" err="1" smtClean="0">
              <a:solidFill>
                <a:srgbClr val="003300"/>
              </a:solidFill>
            </a:rPr>
            <a:t>Abiotic</a:t>
          </a:r>
          <a:endParaRPr lang="pt-PT" sz="2000" b="1" dirty="0" smtClean="0">
            <a:solidFill>
              <a:srgbClr val="003300"/>
            </a:solidFill>
          </a:endParaRPr>
        </a:p>
        <a:p>
          <a:r>
            <a:rPr lang="pt-PT" sz="2000" b="1" dirty="0" smtClean="0">
              <a:solidFill>
                <a:srgbClr val="003300"/>
              </a:solidFill>
            </a:rPr>
            <a:t>Stress</a:t>
          </a:r>
          <a:endParaRPr lang="pt-PT" sz="2000" b="1" dirty="0">
            <a:solidFill>
              <a:srgbClr val="003300"/>
            </a:solidFill>
          </a:endParaRPr>
        </a:p>
      </dgm:t>
    </dgm:pt>
    <dgm:pt modelId="{62C52F0D-D9C0-445F-8AE4-D253C71E5EB4}" type="parTrans" cxnId="{48272451-AE4B-4B4D-92EE-51E7687C8A7A}">
      <dgm:prSet/>
      <dgm:spPr>
        <a:ln>
          <a:solidFill>
            <a:srgbClr val="006600"/>
          </a:solidFill>
        </a:ln>
      </dgm:spPr>
      <dgm:t>
        <a:bodyPr/>
        <a:lstStyle/>
        <a:p>
          <a:endParaRPr lang="pt-PT"/>
        </a:p>
      </dgm:t>
    </dgm:pt>
    <dgm:pt modelId="{C53B2EAD-ED3D-4ABF-8778-9DA00377471E}" type="sibTrans" cxnId="{48272451-AE4B-4B4D-92EE-51E7687C8A7A}">
      <dgm:prSet/>
      <dgm:spPr/>
      <dgm:t>
        <a:bodyPr/>
        <a:lstStyle/>
        <a:p>
          <a:endParaRPr lang="pt-PT"/>
        </a:p>
      </dgm:t>
    </dgm:pt>
    <dgm:pt modelId="{93B074C3-4184-42C7-BCB2-BFB7788FDA49}" type="pres">
      <dgm:prSet presAssocID="{4304C233-AD76-4924-837A-9841EF7ACA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PT"/>
        </a:p>
      </dgm:t>
    </dgm:pt>
    <dgm:pt modelId="{35BD3285-1024-44D3-9CE7-EBA2B3F458AE}" type="pres">
      <dgm:prSet presAssocID="{7FDF5815-3774-4A1F-85FB-7E5BA4903EAD}" presName="singleCycle" presStyleCnt="0"/>
      <dgm:spPr/>
    </dgm:pt>
    <dgm:pt modelId="{1C5A2460-4A72-41C2-AB1A-103FD7D8A268}" type="pres">
      <dgm:prSet presAssocID="{7FDF5815-3774-4A1F-85FB-7E5BA4903EAD}" presName="singleCenter" presStyleLbl="node1" presStyleIdx="0" presStyleCnt="4" custScaleX="133451" custScaleY="133451" custLinFactNeighborY="-10711">
        <dgm:presLayoutVars>
          <dgm:chMax val="7"/>
          <dgm:chPref val="7"/>
        </dgm:presLayoutVars>
      </dgm:prSet>
      <dgm:spPr/>
      <dgm:t>
        <a:bodyPr/>
        <a:lstStyle/>
        <a:p>
          <a:endParaRPr lang="pt-PT"/>
        </a:p>
      </dgm:t>
    </dgm:pt>
    <dgm:pt modelId="{D670CB37-04A5-4A59-9449-5CA741CBF77B}" type="pres">
      <dgm:prSet presAssocID="{6724BB9E-A916-41D6-96B2-492805F39730}" presName="Name56" presStyleLbl="parChTrans1D2" presStyleIdx="0" presStyleCnt="3"/>
      <dgm:spPr/>
      <dgm:t>
        <a:bodyPr/>
        <a:lstStyle/>
        <a:p>
          <a:endParaRPr lang="pt-PT"/>
        </a:p>
      </dgm:t>
    </dgm:pt>
    <dgm:pt modelId="{48B9DE01-149D-4D47-8310-0FDB34C61E06}" type="pres">
      <dgm:prSet presAssocID="{CC7E5EA1-3370-436B-9EBE-03B566153065}" presName="text0" presStyleLbl="node1" presStyleIdx="1" presStyleCnt="4" custScaleX="199180" custScaleY="119508" custRadScaleRad="1093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E84431A-34B0-4EEE-8E36-DF349CC5C739}" type="pres">
      <dgm:prSet presAssocID="{5FD2A972-14A7-4EDA-9FF9-981D99D6688F}" presName="Name56" presStyleLbl="parChTrans1D2" presStyleIdx="1" presStyleCnt="3"/>
      <dgm:spPr/>
      <dgm:t>
        <a:bodyPr/>
        <a:lstStyle/>
        <a:p>
          <a:endParaRPr lang="pt-PT"/>
        </a:p>
      </dgm:t>
    </dgm:pt>
    <dgm:pt modelId="{9CB4372E-26B0-46A5-939C-4EA01F840DE1}" type="pres">
      <dgm:prSet presAssocID="{E3BE55B7-C5B1-4F41-93A1-2C71DBAF5112}" presName="text0" presStyleLbl="node1" presStyleIdx="2" presStyleCnt="4" custScaleX="219098" custScaleY="119508" custRadScaleRad="108832" custRadScaleInc="-172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3524007-D26E-4BA7-8AA3-F4C7395F9954}" type="pres">
      <dgm:prSet presAssocID="{62C52F0D-D9C0-445F-8AE4-D253C71E5EB4}" presName="Name56" presStyleLbl="parChTrans1D2" presStyleIdx="2" presStyleCnt="3"/>
      <dgm:spPr/>
      <dgm:t>
        <a:bodyPr/>
        <a:lstStyle/>
        <a:p>
          <a:endParaRPr lang="pt-PT"/>
        </a:p>
      </dgm:t>
    </dgm:pt>
    <dgm:pt modelId="{57D38277-5B9F-4D9D-AA42-51525255EAF6}" type="pres">
      <dgm:prSet presAssocID="{8ED47431-86E6-41CE-910D-450DACBDCA49}" presName="text0" presStyleLbl="node1" presStyleIdx="3" presStyleCnt="4" custScaleX="207147" custScaleY="119508" custRadScaleRad="108832" custRadScaleInc="1728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EE06EC21-3E86-47DF-AD06-EEDACABAC7BA}" srcId="{4304C233-AD76-4924-837A-9841EF7ACAE4}" destId="{7FDF5815-3774-4A1F-85FB-7E5BA4903EAD}" srcOrd="0" destOrd="0" parTransId="{1839C8FA-BB8F-4CA0-9B12-B677F0387D73}" sibTransId="{C3BEA53E-8CF0-4C03-A9B4-E7E4EEDA0E9A}"/>
    <dgm:cxn modelId="{B982F933-0F07-456A-8DC9-6824FFDDA1DF}" srcId="{7FDF5815-3774-4A1F-85FB-7E5BA4903EAD}" destId="{CC7E5EA1-3370-436B-9EBE-03B566153065}" srcOrd="0" destOrd="0" parTransId="{6724BB9E-A916-41D6-96B2-492805F39730}" sibTransId="{25CDDEDC-1A85-492F-9979-64FDF8774F9E}"/>
    <dgm:cxn modelId="{48272451-AE4B-4B4D-92EE-51E7687C8A7A}" srcId="{7FDF5815-3774-4A1F-85FB-7E5BA4903EAD}" destId="{8ED47431-86E6-41CE-910D-450DACBDCA49}" srcOrd="2" destOrd="0" parTransId="{62C52F0D-D9C0-445F-8AE4-D253C71E5EB4}" sibTransId="{C53B2EAD-ED3D-4ABF-8778-9DA00377471E}"/>
    <dgm:cxn modelId="{A7A20549-8E6C-4F86-9E6E-CECA965B28A4}" type="presOf" srcId="{E3BE55B7-C5B1-4F41-93A1-2C71DBAF5112}" destId="{9CB4372E-26B0-46A5-939C-4EA01F840DE1}" srcOrd="0" destOrd="0" presId="urn:microsoft.com/office/officeart/2008/layout/RadialCluster"/>
    <dgm:cxn modelId="{E9E3BD41-1504-4217-B20C-5E4ACEE2A0F4}" srcId="{7FDF5815-3774-4A1F-85FB-7E5BA4903EAD}" destId="{E3BE55B7-C5B1-4F41-93A1-2C71DBAF5112}" srcOrd="1" destOrd="0" parTransId="{5FD2A972-14A7-4EDA-9FF9-981D99D6688F}" sibTransId="{BE41F23B-853F-4DE9-ADF4-0EE6D7D3B463}"/>
    <dgm:cxn modelId="{1C3C63A1-778E-423A-ACBB-51D53BCD0BE8}" type="presOf" srcId="{62C52F0D-D9C0-445F-8AE4-D253C71E5EB4}" destId="{93524007-D26E-4BA7-8AA3-F4C7395F9954}" srcOrd="0" destOrd="0" presId="urn:microsoft.com/office/officeart/2008/layout/RadialCluster"/>
    <dgm:cxn modelId="{41CBFFC7-2426-42DA-B885-B5E82E206109}" type="presOf" srcId="{8ED47431-86E6-41CE-910D-450DACBDCA49}" destId="{57D38277-5B9F-4D9D-AA42-51525255EAF6}" srcOrd="0" destOrd="0" presId="urn:microsoft.com/office/officeart/2008/layout/RadialCluster"/>
    <dgm:cxn modelId="{1E3B84A6-A741-4477-ADF4-4A52EA65BFCB}" type="presOf" srcId="{CC7E5EA1-3370-436B-9EBE-03B566153065}" destId="{48B9DE01-149D-4D47-8310-0FDB34C61E06}" srcOrd="0" destOrd="0" presId="urn:microsoft.com/office/officeart/2008/layout/RadialCluster"/>
    <dgm:cxn modelId="{D05F4045-6FBA-41C6-BEFF-704A85FE8C85}" type="presOf" srcId="{7FDF5815-3774-4A1F-85FB-7E5BA4903EAD}" destId="{1C5A2460-4A72-41C2-AB1A-103FD7D8A268}" srcOrd="0" destOrd="0" presId="urn:microsoft.com/office/officeart/2008/layout/RadialCluster"/>
    <dgm:cxn modelId="{ACE136E6-F487-4652-B6C5-3ECB813E3FE7}" type="presOf" srcId="{6724BB9E-A916-41D6-96B2-492805F39730}" destId="{D670CB37-04A5-4A59-9449-5CA741CBF77B}" srcOrd="0" destOrd="0" presId="urn:microsoft.com/office/officeart/2008/layout/RadialCluster"/>
    <dgm:cxn modelId="{88182C27-653D-4DB1-A832-3E2275D6B8C8}" type="presOf" srcId="{5FD2A972-14A7-4EDA-9FF9-981D99D6688F}" destId="{5E84431A-34B0-4EEE-8E36-DF349CC5C739}" srcOrd="0" destOrd="0" presId="urn:microsoft.com/office/officeart/2008/layout/RadialCluster"/>
    <dgm:cxn modelId="{C78C4DEF-8FEF-448E-894B-F9BB53459D17}" type="presOf" srcId="{4304C233-AD76-4924-837A-9841EF7ACAE4}" destId="{93B074C3-4184-42C7-BCB2-BFB7788FDA49}" srcOrd="0" destOrd="0" presId="urn:microsoft.com/office/officeart/2008/layout/RadialCluster"/>
    <dgm:cxn modelId="{B7343971-9102-4FF3-95F6-298CAFB6BA67}" type="presParOf" srcId="{93B074C3-4184-42C7-BCB2-BFB7788FDA49}" destId="{35BD3285-1024-44D3-9CE7-EBA2B3F458AE}" srcOrd="0" destOrd="0" presId="urn:microsoft.com/office/officeart/2008/layout/RadialCluster"/>
    <dgm:cxn modelId="{A215AE7E-E829-47E5-BCCF-04320F78DF78}" type="presParOf" srcId="{35BD3285-1024-44D3-9CE7-EBA2B3F458AE}" destId="{1C5A2460-4A72-41C2-AB1A-103FD7D8A268}" srcOrd="0" destOrd="0" presId="urn:microsoft.com/office/officeart/2008/layout/RadialCluster"/>
    <dgm:cxn modelId="{200A1450-60AE-4BAA-A601-7846688784A8}" type="presParOf" srcId="{35BD3285-1024-44D3-9CE7-EBA2B3F458AE}" destId="{D670CB37-04A5-4A59-9449-5CA741CBF77B}" srcOrd="1" destOrd="0" presId="urn:microsoft.com/office/officeart/2008/layout/RadialCluster"/>
    <dgm:cxn modelId="{E9478E50-4D29-457E-B95C-23F2C010C84F}" type="presParOf" srcId="{35BD3285-1024-44D3-9CE7-EBA2B3F458AE}" destId="{48B9DE01-149D-4D47-8310-0FDB34C61E06}" srcOrd="2" destOrd="0" presId="urn:microsoft.com/office/officeart/2008/layout/RadialCluster"/>
    <dgm:cxn modelId="{FE9E4124-EEC7-40AE-A438-5D6C7BF257B2}" type="presParOf" srcId="{35BD3285-1024-44D3-9CE7-EBA2B3F458AE}" destId="{5E84431A-34B0-4EEE-8E36-DF349CC5C739}" srcOrd="3" destOrd="0" presId="urn:microsoft.com/office/officeart/2008/layout/RadialCluster"/>
    <dgm:cxn modelId="{5874C13F-7C0E-47E0-926D-98C8F8197527}" type="presParOf" srcId="{35BD3285-1024-44D3-9CE7-EBA2B3F458AE}" destId="{9CB4372E-26B0-46A5-939C-4EA01F840DE1}" srcOrd="4" destOrd="0" presId="urn:microsoft.com/office/officeart/2008/layout/RadialCluster"/>
    <dgm:cxn modelId="{CF0A82EB-20CB-4EE5-B7D3-33964C7946F1}" type="presParOf" srcId="{35BD3285-1024-44D3-9CE7-EBA2B3F458AE}" destId="{93524007-D26E-4BA7-8AA3-F4C7395F9954}" srcOrd="5" destOrd="0" presId="urn:microsoft.com/office/officeart/2008/layout/RadialCluster"/>
    <dgm:cxn modelId="{0CC9E498-0F06-40F4-B107-1868A7A3EDD0}" type="presParOf" srcId="{35BD3285-1024-44D3-9CE7-EBA2B3F458AE}" destId="{57D38277-5B9F-4D9D-AA42-51525255EAF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A2460-4A72-41C2-AB1A-103FD7D8A268}">
      <dsp:nvSpPr>
        <dsp:cNvPr id="0" name=""/>
        <dsp:cNvSpPr/>
      </dsp:nvSpPr>
      <dsp:spPr>
        <a:xfrm>
          <a:off x="2457372" y="1422171"/>
          <a:ext cx="1800006" cy="1800006"/>
        </a:xfrm>
        <a:prstGeom prst="roundRect">
          <a:avLst/>
        </a:prstGeom>
        <a:noFill/>
        <a:ln w="635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chemeClr val="tx1"/>
              </a:solidFill>
            </a:rPr>
            <a:t>Plant</a:t>
          </a:r>
          <a:endParaRPr lang="pt-PT" sz="2000" b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chemeClr val="tx1"/>
              </a:solidFill>
            </a:rPr>
            <a:t>Biotechnology</a:t>
          </a:r>
          <a:endParaRPr lang="pt-PT" sz="2000" b="1" kern="1200" dirty="0">
            <a:solidFill>
              <a:schemeClr val="tx1"/>
            </a:solidFill>
          </a:endParaRPr>
        </a:p>
      </dsp:txBody>
      <dsp:txXfrm>
        <a:off x="2545241" y="1510040"/>
        <a:ext cx="1624268" cy="1624268"/>
      </dsp:txXfrm>
    </dsp:sp>
    <dsp:sp modelId="{D670CB37-04A5-4A59-9449-5CA741CBF77B}">
      <dsp:nvSpPr>
        <dsp:cNvPr id="0" name=""/>
        <dsp:cNvSpPr/>
      </dsp:nvSpPr>
      <dsp:spPr>
        <a:xfrm rot="16200000">
          <a:off x="3186290" y="1251085"/>
          <a:ext cx="3421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170" y="0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9DE01-149D-4D47-8310-0FDB34C61E06}">
      <dsp:nvSpPr>
        <dsp:cNvPr id="0" name=""/>
        <dsp:cNvSpPr/>
      </dsp:nvSpPr>
      <dsp:spPr>
        <a:xfrm>
          <a:off x="2457375" y="0"/>
          <a:ext cx="1800000" cy="1080000"/>
        </a:xfrm>
        <a:prstGeom prst="roundRect">
          <a:avLst/>
        </a:prstGeom>
        <a:noFill/>
        <a:ln w="508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3300"/>
              </a:solidFill>
            </a:rPr>
            <a:t>Growth</a:t>
          </a:r>
          <a:endParaRPr lang="pt-PT" sz="2000" b="1" kern="1200" dirty="0" smtClean="0">
            <a:solidFill>
              <a:srgbClr val="0033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3300"/>
              </a:solidFill>
            </a:rPr>
            <a:t>Development</a:t>
          </a:r>
          <a:endParaRPr lang="pt-PT" sz="2000" b="1" kern="1200" dirty="0" smtClean="0">
            <a:solidFill>
              <a:srgbClr val="0033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solidFill>
                <a:srgbClr val="003300"/>
              </a:solidFill>
            </a:rPr>
            <a:t>Yield</a:t>
          </a:r>
          <a:endParaRPr lang="pt-PT" sz="2000" b="1" kern="1200" dirty="0">
            <a:solidFill>
              <a:srgbClr val="003300"/>
            </a:solidFill>
          </a:endParaRPr>
        </a:p>
      </dsp:txBody>
      <dsp:txXfrm>
        <a:off x="2510096" y="52721"/>
        <a:ext cx="1694558" cy="974558"/>
      </dsp:txXfrm>
    </dsp:sp>
    <dsp:sp modelId="{5E84431A-34B0-4EEE-8E36-DF349CC5C739}">
      <dsp:nvSpPr>
        <dsp:cNvPr id="0" name=""/>
        <dsp:cNvSpPr/>
      </dsp:nvSpPr>
      <dsp:spPr>
        <a:xfrm rot="1769770">
          <a:off x="4237295" y="2907583"/>
          <a:ext cx="3098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9897" y="0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4372E-26B0-46A5-939C-4EA01F840DE1}">
      <dsp:nvSpPr>
        <dsp:cNvPr id="0" name=""/>
        <dsp:cNvSpPr/>
      </dsp:nvSpPr>
      <dsp:spPr>
        <a:xfrm>
          <a:off x="4491705" y="2983875"/>
          <a:ext cx="1980001" cy="1080000"/>
        </a:xfrm>
        <a:prstGeom prst="roundRect">
          <a:avLst/>
        </a:prstGeom>
        <a:noFill/>
        <a:ln w="508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3300"/>
              </a:solidFill>
            </a:rPr>
            <a:t>Food</a:t>
          </a:r>
          <a:r>
            <a:rPr lang="pt-PT" sz="2000" b="1" kern="1200" dirty="0" smtClean="0">
              <a:solidFill>
                <a:srgbClr val="003300"/>
              </a:solidFill>
            </a:rPr>
            <a:t> &amp; </a:t>
          </a:r>
          <a:r>
            <a:rPr lang="pt-PT" sz="2000" b="1" kern="1200" dirty="0" err="1" smtClean="0">
              <a:solidFill>
                <a:srgbClr val="003300"/>
              </a:solidFill>
            </a:rPr>
            <a:t>Feed</a:t>
          </a:r>
          <a:endParaRPr lang="pt-PT" sz="2000" b="1" kern="1200" dirty="0" smtClean="0">
            <a:solidFill>
              <a:srgbClr val="0033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3300"/>
              </a:solidFill>
            </a:rPr>
            <a:t>Biochemicals</a:t>
          </a:r>
          <a:endParaRPr lang="pt-PT" sz="2000" b="1" kern="1200" dirty="0" smtClean="0">
            <a:solidFill>
              <a:srgbClr val="0033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3300"/>
              </a:solidFill>
            </a:rPr>
            <a:t>Pharmaceuticals</a:t>
          </a:r>
          <a:endParaRPr lang="pt-PT" sz="2000" b="1" kern="1200" dirty="0">
            <a:solidFill>
              <a:srgbClr val="003300"/>
            </a:solidFill>
          </a:endParaRPr>
        </a:p>
      </dsp:txBody>
      <dsp:txXfrm>
        <a:off x="4544426" y="3036596"/>
        <a:ext cx="1874559" cy="974558"/>
      </dsp:txXfrm>
    </dsp:sp>
    <dsp:sp modelId="{93524007-D26E-4BA7-8AA3-F4C7395F9954}">
      <dsp:nvSpPr>
        <dsp:cNvPr id="0" name=""/>
        <dsp:cNvSpPr/>
      </dsp:nvSpPr>
      <dsp:spPr>
        <a:xfrm rot="9030230">
          <a:off x="2147576" y="2912843"/>
          <a:ext cx="3312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263" y="0"/>
              </a:lnTo>
            </a:path>
          </a:pathLst>
        </a:custGeom>
        <a:noFill/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D38277-5B9F-4D9D-AA42-51525255EAF6}">
      <dsp:nvSpPr>
        <dsp:cNvPr id="0" name=""/>
        <dsp:cNvSpPr/>
      </dsp:nvSpPr>
      <dsp:spPr>
        <a:xfrm>
          <a:off x="297045" y="2983875"/>
          <a:ext cx="1871999" cy="1080000"/>
        </a:xfrm>
        <a:prstGeom prst="roundRect">
          <a:avLst/>
        </a:prstGeom>
        <a:noFill/>
        <a:ln w="508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err="1" smtClean="0">
              <a:solidFill>
                <a:srgbClr val="003300"/>
              </a:solidFill>
            </a:rPr>
            <a:t>Biotic</a:t>
          </a:r>
          <a:r>
            <a:rPr lang="pt-PT" sz="2000" b="1" kern="1200" dirty="0" smtClean="0">
              <a:solidFill>
                <a:srgbClr val="003300"/>
              </a:solidFill>
            </a:rPr>
            <a:t> </a:t>
          </a:r>
          <a:r>
            <a:rPr lang="pt-PT" sz="1400" b="1" kern="1200" dirty="0" smtClean="0">
              <a:solidFill>
                <a:srgbClr val="003300"/>
              </a:solidFill>
            </a:rPr>
            <a:t>&amp;</a:t>
          </a:r>
          <a:r>
            <a:rPr lang="pt-PT" sz="2000" b="1" kern="1200" dirty="0" smtClean="0">
              <a:solidFill>
                <a:srgbClr val="003300"/>
              </a:solidFill>
            </a:rPr>
            <a:t> </a:t>
          </a:r>
          <a:r>
            <a:rPr lang="pt-PT" sz="2000" b="1" kern="1200" dirty="0" err="1" smtClean="0">
              <a:solidFill>
                <a:srgbClr val="003300"/>
              </a:solidFill>
            </a:rPr>
            <a:t>Abiotic</a:t>
          </a:r>
          <a:endParaRPr lang="pt-PT" sz="2000" b="1" kern="1200" dirty="0" smtClean="0">
            <a:solidFill>
              <a:srgbClr val="0033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b="1" kern="1200" dirty="0" smtClean="0">
              <a:solidFill>
                <a:srgbClr val="003300"/>
              </a:solidFill>
            </a:rPr>
            <a:t>Stress</a:t>
          </a:r>
          <a:endParaRPr lang="pt-PT" sz="2000" b="1" kern="1200" dirty="0">
            <a:solidFill>
              <a:srgbClr val="003300"/>
            </a:solidFill>
          </a:endParaRPr>
        </a:p>
      </dsp:txBody>
      <dsp:txXfrm>
        <a:off x="349766" y="3036596"/>
        <a:ext cx="1766557" cy="9745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09618A-54B0-4B3F-82C0-4961F328FE5A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40460C4-2DE7-426A-9298-4A60FD14D1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8382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26683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9437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145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9567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0460C4-2DE7-426A-9298-4A60FD14D137}" type="slidenum">
              <a:rPr lang="pt-PT" smtClean="0"/>
              <a:pPr>
                <a:defRPr/>
              </a:pPr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922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1"/>
          </p:nvPr>
        </p:nvSpPr>
        <p:spPr>
          <a:xfrm>
            <a:off x="755576" y="2132856"/>
            <a:ext cx="8136904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5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6526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2E8E-8150-407C-8315-3C7C8B154CF3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FE75-A23B-4A6B-B75B-8D569583965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045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DC8C9-E10B-4EAE-AE8E-CD531B282432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BC4F6-9FAC-4EE1-8B06-6B919B85A499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49343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22A6-1386-45CB-8666-B8073ABAC6E0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55ED-36F6-4B5B-B575-97CE8C4F9EB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9782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4D51-C73C-45BF-A9F6-79D18082D29D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778E3-ADC9-4F7F-B855-68C71143DEC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6678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ABC5-2E8F-4E16-8203-924DBE491FC8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D8DA2-81CE-4BB1-ACDD-AAA0CD91B20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808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1CE-B843-45BE-8919-D2902AA204E6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3217-50E0-4B8D-88E3-5578DDC0BD3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807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C8C3F-B92F-4C0E-83B1-A60C5FA92633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AA09F-14AD-47AA-9A42-3538F1C971E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5857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F22CD-515A-4EEE-9688-90CC3D0E5051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12D65-8FD2-47DE-B2F4-F4E6264C8A4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762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1821-1207-48A0-BDEF-ACB8AD99AEBA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E710-0C9E-4DC5-883C-EF5497059E1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69149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dirty="0" smtClean="0"/>
              <a:t>Clique para editar o estilo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97BEE-0031-41BB-A111-122390EFF8B9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88B57-585F-4580-BFA6-85AC719EF4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5649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2420888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dirty="0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636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7F89-4A36-4F5A-8E26-1D47A66E8147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5EE6-19C1-43FB-AB77-C2AA35173DB5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72549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E7451-5191-4327-84F9-6D7BD556BE2D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F860-B672-4B37-A7B7-504C2939308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24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22D1A-C591-4EA0-80B9-0B54A15C599E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576A-5280-4519-9F5C-B478825B180B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0584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D1E9-26AC-4732-A874-9976414595FE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0F1B3-546C-4204-A688-76191238B74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8853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9C10-5B7B-465A-866E-D58B09292F2D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0091-5093-4A4E-95C9-E68B8666615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93477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297B5-3656-47C2-AF46-008945FF7741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60D1E-0199-42FB-8657-75AC1ABCBA3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8933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CBD5-92CE-48F6-A908-498FC60F551F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7D28-069F-4554-AE33-5FDB7265CFD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7832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9FF6F-840F-4453-8642-5F952A93BE11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8F423-43AB-449B-BFEF-5F80F586ECCC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306167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9CBC0-81EB-4688-961D-B8FEDF4B9D97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570C-3EC1-44AD-AC4A-670FFE707F2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6909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83210-96F7-4DEA-BE01-F6B80B9D9F67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8588C-D5C8-4D56-8F0B-DB3C4227B82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40367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ra estre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pic>
        <p:nvPicPr>
          <p:cNvPr id="9" name="Imagem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300" y="339725"/>
            <a:ext cx="86439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268760"/>
            <a:ext cx="8129250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755576" y="1946895"/>
            <a:ext cx="8136904" cy="396044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8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351498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55213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arredondado 3"/>
          <p:cNvSpPr/>
          <p:nvPr userDrawn="1"/>
        </p:nvSpPr>
        <p:spPr>
          <a:xfrm>
            <a:off x="395288" y="2133600"/>
            <a:ext cx="2592387" cy="3959225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12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419872" y="2132856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6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79793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+ sub-titulo + fundo fotograf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arredondado 4"/>
          <p:cNvSpPr/>
          <p:nvPr userDrawn="1"/>
        </p:nvSpPr>
        <p:spPr>
          <a:xfrm>
            <a:off x="395288" y="2420938"/>
            <a:ext cx="2592387" cy="367188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9" name="Marcador de Posição do Texto 2"/>
          <p:cNvSpPr>
            <a:spLocks noGrp="1"/>
          </p:cNvSpPr>
          <p:nvPr>
            <p:ph type="body" idx="13"/>
          </p:nvPr>
        </p:nvSpPr>
        <p:spPr>
          <a:xfrm>
            <a:off x="3419872" y="2404110"/>
            <a:ext cx="5544616" cy="4176464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dirty="0" smtClean="0"/>
              <a:t>Clique para editar os estilos</a:t>
            </a:r>
          </a:p>
        </p:txBody>
      </p:sp>
      <p:sp>
        <p:nvSpPr>
          <p:cNvPr id="11" name="Marcador de Posição do Texto 2"/>
          <p:cNvSpPr>
            <a:spLocks noGrp="1"/>
          </p:cNvSpPr>
          <p:nvPr>
            <p:ph type="body" idx="10"/>
          </p:nvPr>
        </p:nvSpPr>
        <p:spPr>
          <a:xfrm>
            <a:off x="755576" y="1742753"/>
            <a:ext cx="6624736" cy="33005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Marcador de Posição do Título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6552728" cy="5040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PT" smtClean="0"/>
              <a:t>Clique para editar o estilo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6895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3188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8BD8B-CAFE-46D3-833C-A323686D6D65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19B-2356-495D-BE82-B1707D11EB4A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344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pt-PT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A384E-28B1-45AE-8A58-5A2125D191F9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2395-2476-421E-B583-7B6F03F919B3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60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7360B-5407-47FE-AE77-EA55B45FDAA4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A9822-3CD7-4B26-8907-9220102D666F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1106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ilianafaria\Desktop\apresentacao_ppt_cabeçalho-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50838"/>
            <a:ext cx="8643938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84" r:id="rId3"/>
    <p:sldLayoutId id="2147484085" r:id="rId4"/>
    <p:sldLayoutId id="2147484086" r:id="rId5"/>
    <p:sldLayoutId id="2147484087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2051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CDF481-5E48-4A5F-A033-5D55F5E6F1A0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CEE8F-861D-4130-9DF4-24864938161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3075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80F6EDB-C7A0-4C73-ADE8-28D7B007AFEE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1B3203-2468-4A34-9C32-98429E0D255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 estilo</a:t>
            </a:r>
          </a:p>
        </p:txBody>
      </p:sp>
      <p:sp>
        <p:nvSpPr>
          <p:cNvPr id="4099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altLang="pt-PT" smtClean="0"/>
              <a:t>Clique para editar os estilos</a:t>
            </a:r>
          </a:p>
          <a:p>
            <a:pPr lvl="1"/>
            <a:r>
              <a:rPr lang="pt-PT" altLang="pt-PT" smtClean="0"/>
              <a:t>Segundo nível</a:t>
            </a:r>
          </a:p>
          <a:p>
            <a:pPr lvl="2"/>
            <a:r>
              <a:rPr lang="pt-PT" altLang="pt-PT" smtClean="0"/>
              <a:t>Terceiro nível</a:t>
            </a:r>
          </a:p>
          <a:p>
            <a:pPr lvl="3"/>
            <a:r>
              <a:rPr lang="pt-PT" altLang="pt-PT" smtClean="0"/>
              <a:t>Quarto nível</a:t>
            </a:r>
          </a:p>
          <a:p>
            <a:pPr lvl="4"/>
            <a:r>
              <a:rPr lang="pt-PT" alt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60E029-9C40-4332-B390-843894B9B7B3}" type="datetimeFigureOut">
              <a:rPr lang="pt-PT"/>
              <a:pPr>
                <a:defRPr/>
              </a:pPr>
              <a:t>23/05/2017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D1068B-4269-4DAF-AA01-1B0D6AFF9E61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76" r:id="rId4"/>
    <p:sldLayoutId id="2147484077" r:id="rId5"/>
    <p:sldLayoutId id="2147484078" r:id="rId6"/>
    <p:sldLayoutId id="2147484079" r:id="rId7"/>
    <p:sldLayoutId id="2147484080" r:id="rId8"/>
    <p:sldLayoutId id="2147484081" r:id="rId9"/>
    <p:sldLayoutId id="2147484082" r:id="rId10"/>
    <p:sldLayoutId id="21474840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9147176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upo 5"/>
          <p:cNvGrpSpPr>
            <a:grpSpLocks/>
          </p:cNvGrpSpPr>
          <p:nvPr/>
        </p:nvGrpSpPr>
        <p:grpSpPr bwMode="auto">
          <a:xfrm>
            <a:off x="3992563" y="3840163"/>
            <a:ext cx="3622675" cy="1568450"/>
            <a:chOff x="3993230" y="3840163"/>
            <a:chExt cx="3622675" cy="1568450"/>
          </a:xfrm>
        </p:grpSpPr>
        <p:sp>
          <p:nvSpPr>
            <p:cNvPr id="7" name="Rounded Rectangle 4"/>
            <p:cNvSpPr/>
            <p:nvPr/>
          </p:nvSpPr>
          <p:spPr bwMode="auto">
            <a:xfrm>
              <a:off x="3993230" y="4332288"/>
              <a:ext cx="3622675" cy="1076325"/>
            </a:xfrm>
            <a:prstGeom prst="roundRect">
              <a:avLst>
                <a:gd name="adj" fmla="val 50000"/>
              </a:avLst>
            </a:pr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 sz="2800" dirty="0">
                <a:solidFill>
                  <a:srgbClr val="739600"/>
                </a:solidFill>
                <a:latin typeface="Lucida Sans" pitchFamily="34" charset="0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4629817" y="3840163"/>
              <a:ext cx="779463" cy="492125"/>
            </a:xfrm>
            <a:custGeom>
              <a:avLst/>
              <a:gdLst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936104 w 936104"/>
                <a:gd name="connsiteY2" fmla="*/ 936104 h 936104"/>
                <a:gd name="connsiteX3" fmla="*/ 0 w 936104"/>
                <a:gd name="connsiteY3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576064 w 936104"/>
                <a:gd name="connsiteY2" fmla="*/ 576064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936104"/>
                <a:gd name="connsiteY0" fmla="*/ 936104 h 936104"/>
                <a:gd name="connsiteX1" fmla="*/ 468052 w 936104"/>
                <a:gd name="connsiteY1" fmla="*/ 0 h 936104"/>
                <a:gd name="connsiteX2" fmla="*/ 648072 w 936104"/>
                <a:gd name="connsiteY2" fmla="*/ 504056 h 936104"/>
                <a:gd name="connsiteX3" fmla="*/ 936104 w 936104"/>
                <a:gd name="connsiteY3" fmla="*/ 936104 h 936104"/>
                <a:gd name="connsiteX4" fmla="*/ 0 w 936104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468052 w 1224136"/>
                <a:gd name="connsiteY1" fmla="*/ 0 h 936104"/>
                <a:gd name="connsiteX2" fmla="*/ 1224136 w 1224136"/>
                <a:gd name="connsiteY2" fmla="*/ 720080 h 936104"/>
                <a:gd name="connsiteX3" fmla="*/ 936104 w 1224136"/>
                <a:gd name="connsiteY3" fmla="*/ 936104 h 936104"/>
                <a:gd name="connsiteX4" fmla="*/ 0 w 1224136"/>
                <a:gd name="connsiteY4" fmla="*/ 936104 h 936104"/>
                <a:gd name="connsiteX0" fmla="*/ 0 w 1224136"/>
                <a:gd name="connsiteY0" fmla="*/ 936104 h 936104"/>
                <a:gd name="connsiteX1" fmla="*/ 262260 w 1224136"/>
                <a:gd name="connsiteY1" fmla="*/ 562917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0 w 1224136"/>
                <a:gd name="connsiteY0" fmla="*/ 936104 h 936104"/>
                <a:gd name="connsiteX1" fmla="*/ 0 w 1224136"/>
                <a:gd name="connsiteY1" fmla="*/ 720080 h 936104"/>
                <a:gd name="connsiteX2" fmla="*/ 468052 w 1224136"/>
                <a:gd name="connsiteY2" fmla="*/ 0 h 936104"/>
                <a:gd name="connsiteX3" fmla="*/ 1224136 w 1224136"/>
                <a:gd name="connsiteY3" fmla="*/ 720080 h 936104"/>
                <a:gd name="connsiteX4" fmla="*/ 936104 w 1224136"/>
                <a:gd name="connsiteY4" fmla="*/ 936104 h 936104"/>
                <a:gd name="connsiteX5" fmla="*/ 0 w 1224136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936104 h 936104"/>
                <a:gd name="connsiteX5" fmla="*/ 144016 w 1368152"/>
                <a:gd name="connsiteY5" fmla="*/ 936104 h 936104"/>
                <a:gd name="connsiteX0" fmla="*/ 144016 w 1368152"/>
                <a:gd name="connsiteY0" fmla="*/ 936104 h 936104"/>
                <a:gd name="connsiteX1" fmla="*/ 0 w 1368152"/>
                <a:gd name="connsiteY1" fmla="*/ 720080 h 936104"/>
                <a:gd name="connsiteX2" fmla="*/ 612068 w 1368152"/>
                <a:gd name="connsiteY2" fmla="*/ 0 h 936104"/>
                <a:gd name="connsiteX3" fmla="*/ 1368152 w 1368152"/>
                <a:gd name="connsiteY3" fmla="*/ 720080 h 936104"/>
                <a:gd name="connsiteX4" fmla="*/ 1080120 w 1368152"/>
                <a:gd name="connsiteY4" fmla="*/ 792088 h 936104"/>
                <a:gd name="connsiteX5" fmla="*/ 144016 w 1368152"/>
                <a:gd name="connsiteY5" fmla="*/ 936104 h 936104"/>
                <a:gd name="connsiteX0" fmla="*/ 288032 w 1368152"/>
                <a:gd name="connsiteY0" fmla="*/ 720080 h 792088"/>
                <a:gd name="connsiteX1" fmla="*/ 0 w 1368152"/>
                <a:gd name="connsiteY1" fmla="*/ 720080 h 792088"/>
                <a:gd name="connsiteX2" fmla="*/ 612068 w 1368152"/>
                <a:gd name="connsiteY2" fmla="*/ 0 h 792088"/>
                <a:gd name="connsiteX3" fmla="*/ 1368152 w 1368152"/>
                <a:gd name="connsiteY3" fmla="*/ 720080 h 792088"/>
                <a:gd name="connsiteX4" fmla="*/ 1080120 w 1368152"/>
                <a:gd name="connsiteY4" fmla="*/ 792088 h 792088"/>
                <a:gd name="connsiteX5" fmla="*/ 288032 w 1368152"/>
                <a:gd name="connsiteY5" fmla="*/ 720080 h 792088"/>
                <a:gd name="connsiteX0" fmla="*/ 288032 w 1368152"/>
                <a:gd name="connsiteY0" fmla="*/ 720080 h 720080"/>
                <a:gd name="connsiteX1" fmla="*/ 0 w 1368152"/>
                <a:gd name="connsiteY1" fmla="*/ 720080 h 720080"/>
                <a:gd name="connsiteX2" fmla="*/ 612068 w 1368152"/>
                <a:gd name="connsiteY2" fmla="*/ 0 h 720080"/>
                <a:gd name="connsiteX3" fmla="*/ 1368152 w 1368152"/>
                <a:gd name="connsiteY3" fmla="*/ 720080 h 720080"/>
                <a:gd name="connsiteX4" fmla="*/ 1080120 w 1368152"/>
                <a:gd name="connsiteY4" fmla="*/ 720080 h 720080"/>
                <a:gd name="connsiteX5" fmla="*/ 288032 w 1368152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360040 w 1440160"/>
                <a:gd name="connsiteY0" fmla="*/ 720080 h 720080"/>
                <a:gd name="connsiteX1" fmla="*/ 0 w 1440160"/>
                <a:gd name="connsiteY1" fmla="*/ 720080 h 720080"/>
                <a:gd name="connsiteX2" fmla="*/ 684076 w 1440160"/>
                <a:gd name="connsiteY2" fmla="*/ 0 h 720080"/>
                <a:gd name="connsiteX3" fmla="*/ 1440160 w 1440160"/>
                <a:gd name="connsiteY3" fmla="*/ 720080 h 720080"/>
                <a:gd name="connsiteX4" fmla="*/ 1152128 w 1440160"/>
                <a:gd name="connsiteY4" fmla="*/ 720080 h 720080"/>
                <a:gd name="connsiteX5" fmla="*/ 360040 w 1440160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720080 h 720080"/>
                <a:gd name="connsiteX1" fmla="*/ 0 w 1571084"/>
                <a:gd name="connsiteY1" fmla="*/ 720080 h 720080"/>
                <a:gd name="connsiteX2" fmla="*/ 815000 w 1571084"/>
                <a:gd name="connsiteY2" fmla="*/ 0 h 720080"/>
                <a:gd name="connsiteX3" fmla="*/ 1571084 w 1571084"/>
                <a:gd name="connsiteY3" fmla="*/ 720080 h 720080"/>
                <a:gd name="connsiteX4" fmla="*/ 1283052 w 1571084"/>
                <a:gd name="connsiteY4" fmla="*/ 720080 h 720080"/>
                <a:gd name="connsiteX5" fmla="*/ 490964 w 1571084"/>
                <a:gd name="connsiteY5" fmla="*/ 720080 h 720080"/>
                <a:gd name="connsiteX0" fmla="*/ 490964 w 1571084"/>
                <a:gd name="connsiteY0" fmla="*/ 654618 h 654618"/>
                <a:gd name="connsiteX1" fmla="*/ 0 w 1571084"/>
                <a:gd name="connsiteY1" fmla="*/ 654618 h 654618"/>
                <a:gd name="connsiteX2" fmla="*/ 785542 w 1571084"/>
                <a:gd name="connsiteY2" fmla="*/ 0 h 654618"/>
                <a:gd name="connsiteX3" fmla="*/ 1571084 w 1571084"/>
                <a:gd name="connsiteY3" fmla="*/ 654618 h 654618"/>
                <a:gd name="connsiteX4" fmla="*/ 1283052 w 1571084"/>
                <a:gd name="connsiteY4" fmla="*/ 654618 h 654618"/>
                <a:gd name="connsiteX5" fmla="*/ 490964 w 1571084"/>
                <a:gd name="connsiteY5" fmla="*/ 654618 h 65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084" h="654618">
                  <a:moveTo>
                    <a:pt x="490964" y="654618"/>
                  </a:moveTo>
                  <a:lnTo>
                    <a:pt x="0" y="654618"/>
                  </a:lnTo>
                  <a:cubicBezTo>
                    <a:pt x="564304" y="570686"/>
                    <a:pt x="728760" y="188836"/>
                    <a:pt x="785542" y="0"/>
                  </a:cubicBezTo>
                  <a:cubicBezTo>
                    <a:pt x="821546" y="192021"/>
                    <a:pt x="962746" y="569967"/>
                    <a:pt x="1571084" y="654618"/>
                  </a:cubicBezTo>
                  <a:lnTo>
                    <a:pt x="1283052" y="654618"/>
                  </a:lnTo>
                  <a:lnTo>
                    <a:pt x="490964" y="654618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PT" dirty="0"/>
                <a:t>                </a:t>
              </a:r>
            </a:p>
          </p:txBody>
        </p:sp>
      </p:grpSp>
      <p:sp>
        <p:nvSpPr>
          <p:cNvPr id="9220" name="CaixaDeTexto 3"/>
          <p:cNvSpPr txBox="1">
            <a:spLocks noChangeArrowheads="1"/>
          </p:cNvSpPr>
          <p:nvPr/>
        </p:nvSpPr>
        <p:spPr bwMode="auto">
          <a:xfrm>
            <a:off x="352424" y="1004535"/>
            <a:ext cx="637981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pt-PT" altLang="pt-PT" sz="3600" b="1" dirty="0" err="1" smtClean="0">
                <a:solidFill>
                  <a:schemeClr val="bg1"/>
                </a:solidFill>
              </a:rPr>
              <a:t>Biotech</a:t>
            </a:r>
            <a:r>
              <a:rPr lang="pt-PT" altLang="pt-PT" sz="3600" b="1" dirty="0" smtClean="0">
                <a:solidFill>
                  <a:schemeClr val="bg1"/>
                </a:solidFill>
              </a:rPr>
              <a:t> </a:t>
            </a:r>
            <a:r>
              <a:rPr lang="pt-PT" altLang="pt-PT" sz="3600" b="1" dirty="0" err="1" smtClean="0">
                <a:solidFill>
                  <a:schemeClr val="bg1"/>
                </a:solidFill>
              </a:rPr>
              <a:t>Plants</a:t>
            </a:r>
            <a:r>
              <a:rPr lang="pt-PT" altLang="pt-PT" sz="3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pt-PT" altLang="pt-PT" sz="3200" b="1" dirty="0" err="1" smtClean="0">
                <a:solidFill>
                  <a:schemeClr val="bg1"/>
                </a:solidFill>
              </a:rPr>
              <a:t>Two</a:t>
            </a:r>
            <a:r>
              <a:rPr lang="pt-PT" altLang="pt-PT" sz="3600" b="1" dirty="0" smtClean="0">
                <a:solidFill>
                  <a:schemeClr val="bg1"/>
                </a:solidFill>
              </a:rPr>
              <a:t> </a:t>
            </a:r>
            <a:r>
              <a:rPr lang="pt-PT" altLang="pt-PT" sz="3200" b="1" dirty="0" err="1" smtClean="0">
                <a:solidFill>
                  <a:schemeClr val="bg1"/>
                </a:solidFill>
              </a:rPr>
              <a:t>Different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 </a:t>
            </a:r>
            <a:r>
              <a:rPr lang="pt-PT" altLang="pt-PT" sz="3200" b="1" dirty="0" err="1" smtClean="0">
                <a:solidFill>
                  <a:schemeClr val="bg1"/>
                </a:solidFill>
              </a:rPr>
              <a:t>Visions</a:t>
            </a:r>
            <a:r>
              <a:rPr lang="pt-PT" altLang="pt-PT" sz="3200" b="1" dirty="0">
                <a:solidFill>
                  <a:schemeClr val="bg1"/>
                </a:solidFill>
              </a:rPr>
              <a:t> </a:t>
            </a:r>
            <a:r>
              <a:rPr lang="pt-PT" altLang="pt-PT" sz="3200" b="1" dirty="0" err="1" smtClean="0">
                <a:solidFill>
                  <a:schemeClr val="bg1"/>
                </a:solidFill>
              </a:rPr>
              <a:t>and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 </a:t>
            </a:r>
            <a:r>
              <a:rPr lang="pt-PT" altLang="pt-PT" sz="3200" b="1" dirty="0" err="1" smtClean="0">
                <a:solidFill>
                  <a:schemeClr val="bg1"/>
                </a:solidFill>
              </a:rPr>
              <a:t>their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 </a:t>
            </a:r>
            <a:r>
              <a:rPr lang="pt-PT" altLang="pt-PT" sz="3200" b="1" dirty="0" err="1" smtClean="0">
                <a:solidFill>
                  <a:schemeClr val="bg1"/>
                </a:solidFill>
              </a:rPr>
              <a:t>Implications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 in Global </a:t>
            </a:r>
            <a:r>
              <a:rPr lang="pt-PT" altLang="pt-PT" sz="3200" b="1" dirty="0" err="1" smtClean="0">
                <a:solidFill>
                  <a:schemeClr val="bg1"/>
                </a:solidFill>
              </a:rPr>
              <a:t>Trading</a:t>
            </a:r>
            <a:r>
              <a:rPr lang="pt-PT" altLang="pt-PT" sz="32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9221" name="Picture 7" descr="C:\Users\lilianafaria\Desktop\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2924175"/>
            <a:ext cx="249237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Z:\Geral\ITQB  Logo\png\png_site\logo_itqb_nova_hor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5" t="29002" r="7339" b="30137"/>
          <a:stretch/>
        </p:blipFill>
        <p:spPr bwMode="auto">
          <a:xfrm>
            <a:off x="4471752" y="4420177"/>
            <a:ext cx="2664296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upo 12"/>
          <p:cNvGrpSpPr/>
          <p:nvPr/>
        </p:nvGrpSpPr>
        <p:grpSpPr>
          <a:xfrm>
            <a:off x="-5410" y="5675359"/>
            <a:ext cx="1916925" cy="360040"/>
            <a:chOff x="5075023" y="1772816"/>
            <a:chExt cx="1545707" cy="360040"/>
          </a:xfrm>
        </p:grpSpPr>
        <p:sp>
          <p:nvSpPr>
            <p:cNvPr id="22" name="Oval 21"/>
            <p:cNvSpPr/>
            <p:nvPr/>
          </p:nvSpPr>
          <p:spPr>
            <a:xfrm>
              <a:off x="6286248" y="1772816"/>
              <a:ext cx="334482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" name="Rectângulo 13"/>
            <p:cNvSpPr/>
            <p:nvPr/>
          </p:nvSpPr>
          <p:spPr>
            <a:xfrm>
              <a:off x="5075023" y="1772816"/>
              <a:ext cx="1368152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Carlos Moreira</a:t>
              </a:r>
              <a:endParaRPr lang="pt-PT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4" name="Grupo 11"/>
          <p:cNvGrpSpPr/>
          <p:nvPr/>
        </p:nvGrpSpPr>
        <p:grpSpPr>
          <a:xfrm>
            <a:off x="-8336" y="6118149"/>
            <a:ext cx="5660456" cy="753962"/>
            <a:chOff x="5077532" y="1783558"/>
            <a:chExt cx="991219" cy="360040"/>
          </a:xfrm>
        </p:grpSpPr>
        <p:sp>
          <p:nvSpPr>
            <p:cNvPr id="25" name="Oval 24"/>
            <p:cNvSpPr/>
            <p:nvPr/>
          </p:nvSpPr>
          <p:spPr>
            <a:xfrm>
              <a:off x="5943100" y="1783558"/>
              <a:ext cx="125651" cy="3600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Rectângulo 16"/>
            <p:cNvSpPr/>
            <p:nvPr/>
          </p:nvSpPr>
          <p:spPr>
            <a:xfrm>
              <a:off x="5077532" y="1783558"/>
              <a:ext cx="934466" cy="3600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</a:t>
              </a:r>
              <a:endParaRPr lang="pt-PT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7" name="Rectângulo 1"/>
          <p:cNvSpPr/>
          <p:nvPr/>
        </p:nvSpPr>
        <p:spPr>
          <a:xfrm>
            <a:off x="182994" y="6144281"/>
            <a:ext cx="56131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“Plants for Life” International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PhD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2017 </a:t>
            </a:r>
          </a:p>
          <a:p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(course “Plant </a:t>
            </a:r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Biotechnology for Sustainability and Global </a:t>
            </a:r>
            <a:r>
              <a:rPr 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Economy”)</a:t>
            </a:r>
            <a:endParaRPr lang="en-U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P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2" descr="http://www.itqb.unl.pt/education/phd-plantsforlife/banner-phd-plants-for-life-bet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8200" y="6039473"/>
            <a:ext cx="832312" cy="84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Impact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World</a:t>
            </a:r>
            <a:r>
              <a:rPr lang="pt-PT" dirty="0" smtClean="0"/>
              <a:t> </a:t>
            </a:r>
            <a:r>
              <a:rPr lang="pt-PT" dirty="0" err="1"/>
              <a:t>T</a:t>
            </a:r>
            <a:r>
              <a:rPr lang="pt-PT" dirty="0" err="1" smtClean="0"/>
              <a:t>rading</a:t>
            </a:r>
            <a:r>
              <a:rPr lang="pt-PT" dirty="0" smtClean="0"/>
              <a:t> </a:t>
            </a:r>
            <a:r>
              <a:rPr lang="pt-PT" dirty="0" err="1"/>
              <a:t>M</a:t>
            </a:r>
            <a:r>
              <a:rPr lang="pt-PT" dirty="0" err="1" smtClean="0"/>
              <a:t>arket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40067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7504" y="2060848"/>
            <a:ext cx="17281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USA</a:t>
            </a:r>
          </a:p>
          <a:p>
            <a:pPr algn="ctr"/>
            <a:r>
              <a:rPr lang="pt-PT" b="1" dirty="0" smtClean="0"/>
              <a:t>70,9 </a:t>
            </a:r>
            <a:r>
              <a:rPr lang="pt-PT" b="1" dirty="0" err="1" smtClean="0"/>
              <a:t>Million</a:t>
            </a:r>
            <a:r>
              <a:rPr lang="pt-PT" b="1" dirty="0" smtClean="0"/>
              <a:t> </a:t>
            </a:r>
            <a:r>
              <a:rPr lang="pt-PT" b="1" dirty="0" err="1" smtClean="0"/>
              <a:t>Has</a:t>
            </a:r>
            <a:endParaRPr lang="pt-PT" b="1" dirty="0" smtClean="0"/>
          </a:p>
          <a:p>
            <a:pPr algn="ctr"/>
            <a:r>
              <a:rPr lang="pt-PT" sz="1600" dirty="0" err="1" smtClean="0"/>
              <a:t>Maize</a:t>
            </a:r>
            <a:r>
              <a:rPr lang="pt-PT" sz="1600" dirty="0" smtClean="0"/>
              <a:t>, </a:t>
            </a:r>
            <a:r>
              <a:rPr lang="pt-PT" sz="1600" dirty="0" err="1" smtClean="0"/>
              <a:t>Soybean</a:t>
            </a:r>
            <a:r>
              <a:rPr lang="pt-PT" sz="1600" dirty="0" smtClean="0"/>
              <a:t>, </a:t>
            </a:r>
            <a:r>
              <a:rPr lang="pt-PT" sz="1600" dirty="0" err="1" smtClean="0"/>
              <a:t>Cotton</a:t>
            </a:r>
            <a:r>
              <a:rPr lang="pt-PT" sz="1600" dirty="0" smtClean="0"/>
              <a:t>, </a:t>
            </a:r>
            <a:r>
              <a:rPr lang="pt-PT" sz="1600" dirty="0" err="1" smtClean="0"/>
              <a:t>Canola</a:t>
            </a:r>
            <a:r>
              <a:rPr lang="pt-PT" sz="1600" dirty="0" smtClean="0"/>
              <a:t>, Sugar </a:t>
            </a:r>
            <a:r>
              <a:rPr lang="pt-PT" sz="1600" dirty="0" err="1" smtClean="0"/>
              <a:t>beet</a:t>
            </a:r>
            <a:r>
              <a:rPr lang="pt-PT" sz="1600" dirty="0" smtClean="0"/>
              <a:t>, Alfalfa </a:t>
            </a:r>
            <a:r>
              <a:rPr lang="pt-PT" sz="1600" dirty="0" err="1" smtClean="0"/>
              <a:t>Papaya</a:t>
            </a:r>
            <a:r>
              <a:rPr lang="pt-PT" sz="1600" dirty="0" smtClean="0"/>
              <a:t>, Squash, </a:t>
            </a:r>
            <a:r>
              <a:rPr lang="pt-PT" sz="1600" dirty="0" err="1" smtClean="0"/>
              <a:t>Potato</a:t>
            </a:r>
            <a:endParaRPr lang="pt-PT" sz="1600" dirty="0"/>
          </a:p>
        </p:txBody>
      </p:sp>
      <p:sp>
        <p:nvSpPr>
          <p:cNvPr id="3" name="Rectângulo arredondado 2"/>
          <p:cNvSpPr/>
          <p:nvPr/>
        </p:nvSpPr>
        <p:spPr>
          <a:xfrm>
            <a:off x="107504" y="2060848"/>
            <a:ext cx="1728192" cy="190821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7308378" y="1844824"/>
            <a:ext cx="18356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Portugal</a:t>
            </a:r>
          </a:p>
          <a:p>
            <a:pPr algn="ctr"/>
            <a:r>
              <a:rPr lang="pt-PT" sz="1700" b="1" dirty="0" smtClean="0"/>
              <a:t>&lt;0,05 </a:t>
            </a:r>
            <a:r>
              <a:rPr lang="pt-PT" sz="1700" b="1" dirty="0" err="1" smtClean="0"/>
              <a:t>Million</a:t>
            </a:r>
            <a:r>
              <a:rPr lang="pt-PT" sz="1700" b="1" dirty="0" smtClean="0"/>
              <a:t> </a:t>
            </a:r>
            <a:r>
              <a:rPr lang="pt-PT" sz="1700" b="1" dirty="0" err="1" smtClean="0"/>
              <a:t>Has</a:t>
            </a:r>
            <a:endParaRPr lang="pt-PT" sz="1700" b="1" dirty="0" smtClean="0"/>
          </a:p>
          <a:p>
            <a:pPr algn="ctr"/>
            <a:r>
              <a:rPr lang="pt-PT" sz="1600" dirty="0" err="1" smtClean="0"/>
              <a:t>Maize</a:t>
            </a:r>
            <a:endParaRPr lang="pt-PT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08304" y="2843558"/>
            <a:ext cx="18356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Spain</a:t>
            </a:r>
            <a:endParaRPr lang="pt-PT" sz="2000" b="1" dirty="0" smtClean="0"/>
          </a:p>
          <a:p>
            <a:pPr algn="ctr"/>
            <a:r>
              <a:rPr lang="pt-PT" sz="1700" b="1" dirty="0" smtClean="0"/>
              <a:t>0,1 </a:t>
            </a:r>
            <a:r>
              <a:rPr lang="pt-PT" sz="1700" b="1" dirty="0" err="1" smtClean="0"/>
              <a:t>Million</a:t>
            </a:r>
            <a:r>
              <a:rPr lang="pt-PT" sz="1700" b="1" dirty="0" smtClean="0"/>
              <a:t> </a:t>
            </a:r>
            <a:r>
              <a:rPr lang="pt-PT" sz="1700" b="1" dirty="0" err="1" smtClean="0"/>
              <a:t>Has</a:t>
            </a:r>
            <a:endParaRPr lang="pt-PT" sz="1700" b="1" dirty="0" smtClean="0"/>
          </a:p>
          <a:p>
            <a:pPr algn="ctr"/>
            <a:r>
              <a:rPr lang="pt-PT" sz="1600" dirty="0" err="1" smtClean="0"/>
              <a:t>Maize</a:t>
            </a:r>
            <a:endParaRPr lang="pt-PT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308304" y="3807825"/>
            <a:ext cx="18356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Czech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Republic</a:t>
            </a:r>
            <a:endParaRPr lang="pt-PT" sz="2000" b="1" dirty="0" smtClean="0"/>
          </a:p>
          <a:p>
            <a:pPr algn="ctr"/>
            <a:r>
              <a:rPr lang="pt-PT" sz="1700" b="1" dirty="0" smtClean="0"/>
              <a:t>&lt;0,05 </a:t>
            </a:r>
            <a:r>
              <a:rPr lang="pt-PT" sz="1700" b="1" dirty="0" err="1" smtClean="0"/>
              <a:t>Million</a:t>
            </a:r>
            <a:r>
              <a:rPr lang="pt-PT" sz="1700" b="1" dirty="0" smtClean="0"/>
              <a:t> </a:t>
            </a:r>
            <a:r>
              <a:rPr lang="pt-PT" sz="1700" b="1" dirty="0" err="1" smtClean="0"/>
              <a:t>Has</a:t>
            </a:r>
            <a:endParaRPr lang="pt-PT" sz="1700" b="1" dirty="0" smtClean="0"/>
          </a:p>
          <a:p>
            <a:pPr algn="ctr"/>
            <a:r>
              <a:rPr lang="pt-PT" sz="1600" dirty="0" err="1" smtClean="0"/>
              <a:t>Maize</a:t>
            </a:r>
            <a:endParaRPr lang="pt-PT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308304" y="4797152"/>
            <a:ext cx="18356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Slovakia</a:t>
            </a:r>
            <a:endParaRPr lang="pt-PT" sz="2000" b="1" dirty="0" smtClean="0"/>
          </a:p>
          <a:p>
            <a:pPr algn="ctr"/>
            <a:r>
              <a:rPr lang="pt-PT" sz="1700" b="1" dirty="0" smtClean="0"/>
              <a:t>&lt;0,05 </a:t>
            </a:r>
            <a:r>
              <a:rPr lang="pt-PT" sz="1700" b="1" dirty="0" err="1" smtClean="0"/>
              <a:t>Million</a:t>
            </a:r>
            <a:r>
              <a:rPr lang="pt-PT" sz="1700" b="1" dirty="0" smtClean="0"/>
              <a:t> </a:t>
            </a:r>
            <a:r>
              <a:rPr lang="pt-PT" sz="1700" b="1" dirty="0" err="1" smtClean="0"/>
              <a:t>Has</a:t>
            </a:r>
            <a:endParaRPr lang="pt-PT" sz="1700" b="1" dirty="0" smtClean="0"/>
          </a:p>
          <a:p>
            <a:pPr algn="ctr"/>
            <a:r>
              <a:rPr lang="pt-PT" sz="1600" dirty="0" err="1" smtClean="0"/>
              <a:t>Maize</a:t>
            </a:r>
            <a:endParaRPr lang="pt-PT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308304" y="5733256"/>
            <a:ext cx="183562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Romania</a:t>
            </a:r>
          </a:p>
          <a:p>
            <a:pPr algn="ctr"/>
            <a:r>
              <a:rPr lang="pt-PT" sz="1700" b="1" dirty="0" smtClean="0"/>
              <a:t>&lt;0,05 </a:t>
            </a:r>
            <a:r>
              <a:rPr lang="pt-PT" sz="1700" b="1" dirty="0" err="1" smtClean="0"/>
              <a:t>Million</a:t>
            </a:r>
            <a:r>
              <a:rPr lang="pt-PT" sz="1700" b="1" dirty="0" smtClean="0"/>
              <a:t> </a:t>
            </a:r>
            <a:r>
              <a:rPr lang="pt-PT" sz="1700" b="1" dirty="0" err="1" smtClean="0"/>
              <a:t>Has</a:t>
            </a:r>
            <a:endParaRPr lang="pt-PT" sz="1700" b="1" dirty="0" smtClean="0"/>
          </a:p>
          <a:p>
            <a:pPr algn="ctr"/>
            <a:r>
              <a:rPr lang="pt-PT" sz="1600" dirty="0" err="1" smtClean="0"/>
              <a:t>Maize</a:t>
            </a:r>
            <a:endParaRPr lang="pt-PT" sz="1600" dirty="0"/>
          </a:p>
        </p:txBody>
      </p:sp>
      <p:sp>
        <p:nvSpPr>
          <p:cNvPr id="5" name="Rectângulo arredondado 4"/>
          <p:cNvSpPr/>
          <p:nvPr/>
        </p:nvSpPr>
        <p:spPr>
          <a:xfrm>
            <a:off x="7380312" y="1844824"/>
            <a:ext cx="1691605" cy="907941"/>
          </a:xfrm>
          <a:prstGeom prst="roundRect">
            <a:avLst/>
          </a:prstGeom>
          <a:noFill/>
          <a:ln w="317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7389690" y="2868610"/>
            <a:ext cx="1691605" cy="907941"/>
          </a:xfrm>
          <a:prstGeom prst="roundRect">
            <a:avLst/>
          </a:prstGeom>
          <a:noFill/>
          <a:ln w="317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arredondado 12"/>
          <p:cNvSpPr/>
          <p:nvPr/>
        </p:nvSpPr>
        <p:spPr>
          <a:xfrm>
            <a:off x="7380312" y="3829729"/>
            <a:ext cx="1691605" cy="907941"/>
          </a:xfrm>
          <a:prstGeom prst="roundRect">
            <a:avLst/>
          </a:prstGeom>
          <a:noFill/>
          <a:ln w="317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arredondado 13"/>
          <p:cNvSpPr/>
          <p:nvPr/>
        </p:nvSpPr>
        <p:spPr>
          <a:xfrm>
            <a:off x="7380312" y="4797152"/>
            <a:ext cx="1691605" cy="907941"/>
          </a:xfrm>
          <a:prstGeom prst="roundRect">
            <a:avLst/>
          </a:prstGeom>
          <a:noFill/>
          <a:ln w="317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Rectângulo arredondado 14"/>
          <p:cNvSpPr/>
          <p:nvPr/>
        </p:nvSpPr>
        <p:spPr>
          <a:xfrm>
            <a:off x="7380312" y="5761419"/>
            <a:ext cx="1691605" cy="907941"/>
          </a:xfrm>
          <a:prstGeom prst="roundRect">
            <a:avLst/>
          </a:prstGeom>
          <a:noFill/>
          <a:ln w="317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60212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/>
              <a:t>Has</a:t>
            </a:r>
            <a:r>
              <a:rPr lang="pt-PT" sz="1400" dirty="0" smtClean="0"/>
              <a:t> = Hectares</a:t>
            </a:r>
            <a:endParaRPr lang="pt-PT" sz="14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7515412" y="141277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Europe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94098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future… U.S.</a:t>
            </a:r>
            <a:endParaRPr lang="pt-P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2" r="19504" b="10294"/>
          <a:stretch/>
        </p:blipFill>
        <p:spPr bwMode="auto">
          <a:xfrm>
            <a:off x="6569002" y="2044924"/>
            <a:ext cx="1891430" cy="210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660232" y="1668034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 smtClean="0"/>
              <a:t>GMO </a:t>
            </a:r>
            <a:r>
              <a:rPr lang="pt-PT" sz="2000" b="1" dirty="0" err="1" smtClean="0"/>
              <a:t>labeling</a:t>
            </a:r>
            <a:endParaRPr lang="pt-PT" sz="2000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74" y="4077072"/>
            <a:ext cx="4840222" cy="249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arredondado 2"/>
          <p:cNvSpPr/>
          <p:nvPr/>
        </p:nvSpPr>
        <p:spPr>
          <a:xfrm>
            <a:off x="5868144" y="4797152"/>
            <a:ext cx="3024336" cy="1800200"/>
          </a:xfrm>
          <a:prstGeom prst="roundRect">
            <a:avLst/>
          </a:prstGeom>
          <a:noFill/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489180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err="1" smtClean="0"/>
              <a:t>Result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of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the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European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Union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position</a:t>
            </a:r>
            <a:endParaRPr lang="pt-PT" sz="22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18" y="5661248"/>
            <a:ext cx="821085" cy="8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11560" y="6542388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 smtClean="0"/>
              <a:t>Philipson</a:t>
            </a:r>
            <a:r>
              <a:rPr lang="pt-PT" sz="1100" dirty="0" smtClean="0"/>
              <a:t> M, </a:t>
            </a:r>
            <a:r>
              <a:rPr lang="pt-PT" sz="1100" dirty="0" err="1" smtClean="0"/>
              <a:t>Smyth</a:t>
            </a:r>
            <a:r>
              <a:rPr lang="pt-PT" sz="1100" dirty="0" smtClean="0"/>
              <a:t>, S. J., 2016, </a:t>
            </a:r>
            <a:r>
              <a:rPr lang="pt-PT" sz="1100" dirty="0" err="1" smtClean="0"/>
              <a:t>Journal</a:t>
            </a:r>
            <a:r>
              <a:rPr lang="pt-PT" sz="1100" dirty="0" smtClean="0"/>
              <a:t> </a:t>
            </a:r>
            <a:r>
              <a:rPr lang="pt-PT" sz="1100" dirty="0" err="1" smtClean="0"/>
              <a:t>of</a:t>
            </a:r>
            <a:r>
              <a:rPr lang="pt-PT" sz="1100" dirty="0" smtClean="0"/>
              <a:t> </a:t>
            </a:r>
            <a:r>
              <a:rPr lang="pt-PT" sz="1100" dirty="0" err="1" smtClean="0"/>
              <a:t>International</a:t>
            </a:r>
            <a:r>
              <a:rPr lang="pt-PT" sz="1100" dirty="0" smtClean="0"/>
              <a:t> </a:t>
            </a:r>
            <a:r>
              <a:rPr lang="pt-PT" sz="1100" dirty="0" err="1" smtClean="0"/>
              <a:t>Law</a:t>
            </a:r>
            <a:r>
              <a:rPr lang="pt-PT" sz="1100" dirty="0" smtClean="0"/>
              <a:t> </a:t>
            </a:r>
            <a:r>
              <a:rPr lang="pt-PT" sz="1100" dirty="0" err="1" smtClean="0"/>
              <a:t>and</a:t>
            </a:r>
            <a:r>
              <a:rPr lang="pt-PT" sz="1100" dirty="0" smtClean="0"/>
              <a:t> </a:t>
            </a:r>
            <a:r>
              <a:rPr lang="pt-PT" sz="1100" dirty="0" err="1"/>
              <a:t>T</a:t>
            </a:r>
            <a:r>
              <a:rPr lang="pt-PT" sz="1100" dirty="0" err="1" smtClean="0"/>
              <a:t>rade</a:t>
            </a:r>
            <a:r>
              <a:rPr lang="pt-PT" sz="1100" dirty="0" smtClean="0"/>
              <a:t> </a:t>
            </a:r>
            <a:r>
              <a:rPr lang="pt-PT" sz="1100" dirty="0" err="1" smtClean="0"/>
              <a:t>Policy</a:t>
            </a:r>
            <a:endParaRPr lang="pt-PT" sz="1100" dirty="0"/>
          </a:p>
        </p:txBody>
      </p:sp>
      <p:grpSp>
        <p:nvGrpSpPr>
          <p:cNvPr id="8" name="Grupo 7"/>
          <p:cNvGrpSpPr/>
          <p:nvPr/>
        </p:nvGrpSpPr>
        <p:grpSpPr>
          <a:xfrm>
            <a:off x="618532" y="1556792"/>
            <a:ext cx="4817564" cy="2481046"/>
            <a:chOff x="618532" y="1556792"/>
            <a:chExt cx="4817564" cy="2481046"/>
          </a:xfrm>
        </p:grpSpPr>
        <p:pic>
          <p:nvPicPr>
            <p:cNvPr id="2050" name="Picture 2" descr="https://assets.bwbx.io/images/users/iqjWHBFdfxIU/iFehjHJq0VmA/v2/800x-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32" y="1556792"/>
              <a:ext cx="4817564" cy="24810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aixaDeTexto 5"/>
            <p:cNvSpPr txBox="1"/>
            <p:nvPr/>
          </p:nvSpPr>
          <p:spPr>
            <a:xfrm>
              <a:off x="673124" y="1588746"/>
              <a:ext cx="4659900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400" b="1" dirty="0" err="1" smtClean="0">
                  <a:solidFill>
                    <a:schemeClr val="bg1"/>
                  </a:solidFill>
                </a:rPr>
                <a:t>Increasing</a:t>
              </a:r>
              <a:r>
                <a:rPr lang="pt-PT" sz="1400" b="1" dirty="0" smtClean="0">
                  <a:solidFill>
                    <a:schemeClr val="bg1"/>
                  </a:solidFill>
                </a:rPr>
                <a:t> </a:t>
              </a:r>
              <a:r>
                <a:rPr lang="pt-PT" sz="1400" b="1" dirty="0" err="1" smtClean="0">
                  <a:solidFill>
                    <a:schemeClr val="bg1"/>
                  </a:solidFill>
                </a:rPr>
                <a:t>rejection</a:t>
              </a:r>
              <a:r>
                <a:rPr lang="pt-PT" sz="1400" b="1" dirty="0" smtClean="0">
                  <a:solidFill>
                    <a:schemeClr val="bg1"/>
                  </a:solidFill>
                </a:rPr>
                <a:t> </a:t>
              </a:r>
              <a:r>
                <a:rPr lang="pt-PT" sz="1400" b="1" dirty="0" err="1" smtClean="0">
                  <a:solidFill>
                    <a:schemeClr val="bg1"/>
                  </a:solidFill>
                </a:rPr>
                <a:t>of</a:t>
              </a:r>
              <a:r>
                <a:rPr lang="pt-PT" sz="1400" b="1" dirty="0" smtClean="0">
                  <a:solidFill>
                    <a:schemeClr val="bg1"/>
                  </a:solidFill>
                </a:rPr>
                <a:t> </a:t>
              </a:r>
              <a:r>
                <a:rPr lang="pt-PT" sz="1400" b="1" dirty="0" err="1" smtClean="0">
                  <a:solidFill>
                    <a:schemeClr val="bg1"/>
                  </a:solidFill>
                </a:rPr>
                <a:t>GMO’s</a:t>
              </a:r>
              <a:endParaRPr lang="pt-PT" sz="1400" b="1" dirty="0" smtClean="0">
                <a:solidFill>
                  <a:schemeClr val="bg1"/>
                </a:solidFill>
              </a:endParaRPr>
            </a:p>
            <a:p>
              <a:pPr algn="just"/>
              <a:r>
                <a:rPr lang="pt-PT" sz="1100" dirty="0" err="1" smtClean="0">
                  <a:solidFill>
                    <a:schemeClr val="bg1"/>
                  </a:solidFill>
                </a:rPr>
                <a:t>There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has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been</a:t>
              </a:r>
              <a:r>
                <a:rPr lang="pt-PT" sz="1100" dirty="0" smtClean="0">
                  <a:solidFill>
                    <a:schemeClr val="bg1"/>
                  </a:solidFill>
                </a:rPr>
                <a:t> a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steady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rise</a:t>
              </a:r>
              <a:r>
                <a:rPr lang="pt-PT" sz="1100" dirty="0" smtClean="0">
                  <a:solidFill>
                    <a:schemeClr val="bg1"/>
                  </a:solidFill>
                </a:rPr>
                <a:t> in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food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products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promoted</a:t>
              </a:r>
              <a:r>
                <a:rPr lang="pt-PT" sz="1100" dirty="0" smtClean="0">
                  <a:solidFill>
                    <a:schemeClr val="bg1"/>
                  </a:solidFill>
                </a:rPr>
                <a:t> as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being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made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without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genetically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modified</a:t>
              </a:r>
              <a:r>
                <a:rPr lang="pt-PT" sz="1100" dirty="0" smtClean="0">
                  <a:solidFill>
                    <a:schemeClr val="bg1"/>
                  </a:solidFill>
                </a:rPr>
                <a:t> </a:t>
              </a:r>
              <a:r>
                <a:rPr lang="pt-PT" sz="1100" dirty="0" err="1" smtClean="0">
                  <a:solidFill>
                    <a:schemeClr val="bg1"/>
                  </a:solidFill>
                </a:rPr>
                <a:t>organisms</a:t>
              </a:r>
              <a:endParaRPr lang="pt-PT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93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future… E.U.</a:t>
            </a:r>
            <a:endParaRPr lang="pt-PT" dirty="0"/>
          </a:p>
        </p:txBody>
      </p:sp>
      <p:sp>
        <p:nvSpPr>
          <p:cNvPr id="3" name="Rectângulo arredondado 2"/>
          <p:cNvSpPr/>
          <p:nvPr/>
        </p:nvSpPr>
        <p:spPr>
          <a:xfrm>
            <a:off x="5868144" y="4797152"/>
            <a:ext cx="3024336" cy="1800200"/>
          </a:xfrm>
          <a:prstGeom prst="roundRect">
            <a:avLst/>
          </a:prstGeom>
          <a:noFill/>
          <a:ln w="444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940152" y="4891807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200" b="1" dirty="0" err="1" smtClean="0"/>
              <a:t>Result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of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the</a:t>
            </a:r>
            <a:r>
              <a:rPr lang="pt-PT" sz="2200" b="1" dirty="0" smtClean="0"/>
              <a:t> United </a:t>
            </a:r>
            <a:r>
              <a:rPr lang="pt-PT" sz="2200" b="1" dirty="0" err="1" smtClean="0"/>
              <a:t>States</a:t>
            </a:r>
            <a:r>
              <a:rPr lang="pt-PT" sz="2200" b="1" dirty="0" smtClean="0"/>
              <a:t> </a:t>
            </a:r>
            <a:r>
              <a:rPr lang="pt-PT" sz="2200" b="1" dirty="0" err="1" smtClean="0"/>
              <a:t>position</a:t>
            </a:r>
            <a:endParaRPr lang="pt-PT" sz="2200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818" y="5661248"/>
            <a:ext cx="821085" cy="82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5" t="13870" r="23464" b="60274"/>
          <a:stretch/>
        </p:blipFill>
        <p:spPr bwMode="auto">
          <a:xfrm>
            <a:off x="395536" y="1700808"/>
            <a:ext cx="8352928" cy="175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5328592" cy="2530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11560" y="6391069"/>
            <a:ext cx="4392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http://sitn.hms.harvard.edu/flash/2015/same-science-different-policies/</a:t>
            </a:r>
          </a:p>
        </p:txBody>
      </p:sp>
    </p:spTree>
    <p:extLst>
      <p:ext uri="{BB962C8B-B14F-4D97-AF65-F5344CB8AC3E}">
        <p14:creationId xmlns:p14="http://schemas.microsoft.com/office/powerpoint/2010/main" val="225341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Final </a:t>
            </a:r>
            <a:r>
              <a:rPr lang="pt-PT" dirty="0" err="1" smtClean="0"/>
              <a:t>remarks</a:t>
            </a:r>
            <a:endParaRPr lang="pt-PT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95536" y="1628800"/>
            <a:ext cx="8280920" cy="475252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dirty="0" smtClean="0"/>
              <a:t>GM technology represents a huge advance in science and in our society;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dirty="0" smtClean="0"/>
              <a:t>Two very different visions led to two different regulatory mechanisms;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2000" b="1" smtClean="0"/>
              <a:t>These </a:t>
            </a:r>
            <a:r>
              <a:rPr lang="en-US" sz="2000" b="1" dirty="0" smtClean="0"/>
              <a:t>different positions are impacting global economy;</a:t>
            </a:r>
          </a:p>
          <a:p>
            <a:pPr algn="just"/>
            <a:endParaRPr lang="en-US" sz="18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 smtClean="0"/>
              <a:t>Why are </a:t>
            </a:r>
            <a:r>
              <a:rPr lang="en-US" sz="2000" b="1" dirty="0"/>
              <a:t>E</a:t>
            </a:r>
            <a:r>
              <a:rPr lang="en-US" sz="2000" b="1" dirty="0" smtClean="0"/>
              <a:t>uropeans so mistrustful towards science and scientists in general, when compared to </a:t>
            </a:r>
            <a:r>
              <a:rPr lang="en-US" sz="2000" b="1" dirty="0"/>
              <a:t>A</a:t>
            </a:r>
            <a:r>
              <a:rPr lang="en-US" sz="2000" b="1" dirty="0" smtClean="0"/>
              <a:t>mericans?</a:t>
            </a:r>
          </a:p>
          <a:p>
            <a:endParaRPr lang="en-US" sz="2000" b="1" dirty="0"/>
          </a:p>
          <a:p>
            <a:r>
              <a:rPr lang="en-US" sz="2000" b="1" dirty="0" smtClean="0"/>
              <a:t>			</a:t>
            </a:r>
            <a:r>
              <a:rPr lang="en-US" sz="2000" b="1" i="1" dirty="0" smtClean="0"/>
              <a:t>Mad cow diseases</a:t>
            </a:r>
            <a:endParaRPr lang="en-US" sz="20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000" b="1" dirty="0" smtClean="0"/>
              <a:t>Could a mixture of both regulatory systems be the perfect solution? </a:t>
            </a:r>
          </a:p>
          <a:p>
            <a:endParaRPr lang="en-US" sz="1800" b="1" dirty="0" smtClean="0"/>
          </a:p>
          <a:p>
            <a:endParaRPr lang="en-US" sz="1800" b="1" dirty="0" smtClean="0"/>
          </a:p>
          <a:p>
            <a:r>
              <a:rPr lang="en-US" sz="1800" b="1" dirty="0" smtClean="0"/>
              <a:t>			       (</a:t>
            </a:r>
            <a:r>
              <a:rPr lang="en-US" sz="1800" b="1" dirty="0"/>
              <a:t>compromise)</a:t>
            </a:r>
          </a:p>
          <a:p>
            <a:endParaRPr lang="en-US" sz="1800" b="1" dirty="0"/>
          </a:p>
        </p:txBody>
      </p:sp>
      <p:sp>
        <p:nvSpPr>
          <p:cNvPr id="2" name="Seta para baixo 1"/>
          <p:cNvSpPr/>
          <p:nvPr/>
        </p:nvSpPr>
        <p:spPr>
          <a:xfrm>
            <a:off x="4211960" y="5301208"/>
            <a:ext cx="144016" cy="36004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282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/>
          <a:stretch/>
        </p:blipFill>
        <p:spPr bwMode="auto">
          <a:xfrm>
            <a:off x="2441575" y="4622104"/>
            <a:ext cx="4260850" cy="1759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19" y="891083"/>
            <a:ext cx="6042025" cy="340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2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2"/>
          </p:nvPr>
        </p:nvSpPr>
        <p:spPr>
          <a:xfrm>
            <a:off x="395536" y="1844824"/>
            <a:ext cx="8280920" cy="4536504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Genetically Engineered Crops: Experiences and </a:t>
            </a:r>
            <a:r>
              <a:rPr lang="en-US" sz="1800" b="1" dirty="0" smtClean="0"/>
              <a:t>Prospects, The National Academy of Sciences, The National Academies Press, 2016;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 smtClean="0"/>
              <a:t>Philipson M. and Smyth S. </a:t>
            </a:r>
            <a:r>
              <a:rPr lang="en-US" sz="1800" b="1" dirty="0"/>
              <a:t>J</a:t>
            </a:r>
            <a:r>
              <a:rPr lang="en-US" sz="1800" b="1" dirty="0" smtClean="0"/>
              <a:t>. (2016), </a:t>
            </a:r>
            <a:r>
              <a:rPr lang="en-US" sz="1800" b="1" dirty="0"/>
              <a:t>The Legal and International Trade Implications of Regulatory Lags in GM Crop Approvals</a:t>
            </a:r>
            <a:r>
              <a:rPr lang="en-US" sz="1800" b="1" dirty="0" smtClean="0"/>
              <a:t>, Journal of International Law and Trade Policy;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Patterson, </a:t>
            </a:r>
            <a:r>
              <a:rPr lang="en-US" sz="1800" b="1" dirty="0" smtClean="0"/>
              <a:t>L. A. </a:t>
            </a:r>
            <a:r>
              <a:rPr lang="en-US" sz="1800" b="1" dirty="0"/>
              <a:t>and </a:t>
            </a:r>
            <a:r>
              <a:rPr lang="en-US" sz="1800" b="1" dirty="0" err="1"/>
              <a:t>Josling</a:t>
            </a:r>
            <a:r>
              <a:rPr lang="en-US" sz="1800" b="1" dirty="0"/>
              <a:t>, </a:t>
            </a:r>
            <a:r>
              <a:rPr lang="en-US" sz="1800" b="1" dirty="0" smtClean="0"/>
              <a:t>T. </a:t>
            </a:r>
            <a:r>
              <a:rPr lang="en-US" sz="1800" b="1" dirty="0"/>
              <a:t>(2002) Regulating biotechnology: comparing EU and US approaches. European Policy </a:t>
            </a:r>
            <a:r>
              <a:rPr lang="en-US" sz="1800" b="1" dirty="0" smtClean="0"/>
              <a:t>Papers;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/>
              <a:t>Approvals of </a:t>
            </a:r>
            <a:r>
              <a:rPr lang="en-US" sz="1800" b="1" dirty="0" smtClean="0"/>
              <a:t>GMOs in </a:t>
            </a:r>
            <a:r>
              <a:rPr lang="en-US" sz="1800" b="1" dirty="0"/>
              <a:t>the European </a:t>
            </a:r>
            <a:r>
              <a:rPr lang="en-US" sz="1800" b="1" dirty="0" smtClean="0"/>
              <a:t>Union, </a:t>
            </a:r>
            <a:r>
              <a:rPr lang="en-US" sz="1800" b="1" dirty="0" err="1" smtClean="0"/>
              <a:t>EuropaBio</a:t>
            </a:r>
            <a:r>
              <a:rPr lang="en-US" sz="1800" b="1" dirty="0" smtClean="0"/>
              <a:t>, 2011;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8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800" b="1" dirty="0" smtClean="0"/>
              <a:t>Directive </a:t>
            </a:r>
            <a:r>
              <a:rPr lang="en-US" sz="1800" b="1" dirty="0"/>
              <a:t>(EU) 2015/412 </a:t>
            </a:r>
            <a:r>
              <a:rPr lang="en-US" sz="1800" b="1" dirty="0" smtClean="0"/>
              <a:t>of the European Parliament and of the Council of </a:t>
            </a:r>
            <a:r>
              <a:rPr lang="en-US" sz="1800" b="1" dirty="0"/>
              <a:t>11 March </a:t>
            </a:r>
            <a:r>
              <a:rPr lang="en-US" sz="1800" b="1" dirty="0" smtClean="0"/>
              <a:t>2015, Official Journal of the European Union.</a:t>
            </a:r>
            <a:endParaRPr lang="pt-PT" sz="1800" b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Bibliography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505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ítulo 4"/>
          <p:cNvSpPr>
            <a:spLocks noGrp="1"/>
          </p:cNvSpPr>
          <p:nvPr>
            <p:ph type="title"/>
          </p:nvPr>
        </p:nvSpPr>
        <p:spPr bwMode="auto">
          <a:xfrm>
            <a:off x="755650" y="549275"/>
            <a:ext cx="6480175" cy="503238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pt-PT" dirty="0" err="1" smtClean="0"/>
              <a:t>Plant</a:t>
            </a:r>
            <a:r>
              <a:rPr lang="pt-PT" dirty="0" smtClean="0"/>
              <a:t> </a:t>
            </a:r>
            <a:r>
              <a:rPr lang="pt-PT" dirty="0" err="1" smtClean="0"/>
              <a:t>Biotechnology</a:t>
            </a:r>
            <a:r>
              <a:rPr lang="pt-PT" dirty="0" smtClean="0"/>
              <a:t/>
            </a:r>
            <a:br>
              <a:rPr lang="pt-PT" dirty="0" smtClean="0"/>
            </a:br>
            <a:endParaRPr lang="pt-PT" dirty="0" smtClean="0"/>
          </a:p>
        </p:txBody>
      </p:sp>
      <p:sp>
        <p:nvSpPr>
          <p:cNvPr id="2" name="Marcador de Posição do Texto 1"/>
          <p:cNvSpPr>
            <a:spLocks noGrp="1"/>
          </p:cNvSpPr>
          <p:nvPr>
            <p:ph type="body" idx="10"/>
          </p:nvPr>
        </p:nvSpPr>
        <p:spPr>
          <a:xfrm>
            <a:off x="683568" y="1628800"/>
            <a:ext cx="7776864" cy="678135"/>
          </a:xfrm>
        </p:spPr>
        <p:txBody>
          <a:bodyPr/>
          <a:lstStyle/>
          <a:p>
            <a:pPr algn="just"/>
            <a:r>
              <a:rPr lang="en-US" sz="2000" dirty="0"/>
              <a:t>Biotechnology is the use of biological processes, organisms, or systems to </a:t>
            </a:r>
            <a:r>
              <a:rPr lang="en-US" sz="2000" dirty="0" smtClean="0"/>
              <a:t>obtain </a:t>
            </a:r>
            <a:r>
              <a:rPr lang="en-US" sz="2000" dirty="0"/>
              <a:t>products intended to improve the quality of human life.</a:t>
            </a:r>
            <a:endParaRPr lang="pt-PT" sz="20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50260276"/>
              </p:ext>
            </p:extLst>
          </p:nvPr>
        </p:nvGraphicFramePr>
        <p:xfrm>
          <a:off x="1259632" y="2533352"/>
          <a:ext cx="6768752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285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Evolution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</a:t>
            </a:r>
            <a:r>
              <a:rPr lang="pt-PT" dirty="0" err="1" smtClean="0"/>
              <a:t>Plant</a:t>
            </a:r>
            <a:r>
              <a:rPr lang="pt-PT" dirty="0" smtClean="0"/>
              <a:t> </a:t>
            </a:r>
            <a:r>
              <a:rPr lang="pt-PT" dirty="0" err="1" smtClean="0"/>
              <a:t>Biotechnology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47887"/>
            <a:ext cx="8302264" cy="34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6263734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smtClean="0"/>
              <a:t>Francis D. </a:t>
            </a:r>
            <a:r>
              <a:rPr lang="pt-PT" sz="1100" dirty="0" err="1" smtClean="0"/>
              <a:t>et</a:t>
            </a:r>
            <a:r>
              <a:rPr lang="pt-PT" sz="1100" dirty="0" smtClean="0"/>
              <a:t> al., 2017, </a:t>
            </a:r>
            <a:r>
              <a:rPr lang="pt-PT" sz="1100" dirty="0" err="1" smtClean="0"/>
              <a:t>Current</a:t>
            </a:r>
            <a:r>
              <a:rPr lang="pt-PT" sz="1100" dirty="0" smtClean="0"/>
              <a:t> </a:t>
            </a:r>
            <a:r>
              <a:rPr lang="pt-PT" sz="1100" dirty="0" err="1" smtClean="0"/>
              <a:t>Opinion</a:t>
            </a:r>
            <a:r>
              <a:rPr lang="pt-PT" sz="1100" dirty="0" smtClean="0"/>
              <a:t> in </a:t>
            </a:r>
            <a:r>
              <a:rPr lang="pt-PT" sz="1100" dirty="0" err="1" smtClean="0"/>
              <a:t>Biotechnology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35488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31154" y="-574363"/>
            <a:ext cx="4881691" cy="9144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Two</a:t>
            </a:r>
            <a:r>
              <a:rPr lang="pt-PT" dirty="0" smtClean="0"/>
              <a:t> </a:t>
            </a:r>
            <a:r>
              <a:rPr lang="pt-PT" dirty="0" err="1" smtClean="0"/>
              <a:t>different</a:t>
            </a:r>
            <a:r>
              <a:rPr lang="pt-PT" dirty="0" smtClean="0"/>
              <a:t> </a:t>
            </a:r>
            <a:r>
              <a:rPr lang="pt-PT" dirty="0" err="1" smtClean="0"/>
              <a:t>visions</a:t>
            </a:r>
            <a:r>
              <a:rPr lang="pt-PT" dirty="0" smtClean="0"/>
              <a:t>…</a:t>
            </a:r>
            <a:endParaRPr lang="pt-PT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5567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Commercially</a:t>
            </a:r>
            <a:r>
              <a:rPr lang="pt-PT" b="1" dirty="0" smtClean="0"/>
              <a:t> </a:t>
            </a:r>
            <a:r>
              <a:rPr lang="pt-PT" b="1" dirty="0" err="1" smtClean="0"/>
              <a:t>grown</a:t>
            </a:r>
            <a:r>
              <a:rPr lang="pt-PT" b="1" dirty="0" smtClean="0"/>
              <a:t> </a:t>
            </a:r>
            <a:r>
              <a:rPr lang="pt-PT" b="1" dirty="0" err="1" smtClean="0"/>
              <a:t>genetically</a:t>
            </a:r>
            <a:r>
              <a:rPr lang="pt-PT" b="1" dirty="0" smtClean="0"/>
              <a:t> </a:t>
            </a:r>
            <a:r>
              <a:rPr lang="pt-PT" b="1" dirty="0" err="1" smtClean="0"/>
              <a:t>engineered</a:t>
            </a:r>
            <a:r>
              <a:rPr lang="pt-PT" b="1" dirty="0" smtClean="0"/>
              <a:t> (GE) </a:t>
            </a:r>
            <a:r>
              <a:rPr lang="pt-PT" b="1" dirty="0" err="1" smtClean="0"/>
              <a:t>crops</a:t>
            </a:r>
            <a:r>
              <a:rPr lang="pt-PT" b="1" dirty="0" smtClean="0"/>
              <a:t> in 2015</a:t>
            </a:r>
            <a:endParaRPr lang="pt-PT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5536" y="6489136"/>
            <a:ext cx="65527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 smtClean="0"/>
              <a:t>The</a:t>
            </a:r>
            <a:r>
              <a:rPr lang="pt-PT" sz="1100" dirty="0" smtClean="0"/>
              <a:t> </a:t>
            </a:r>
            <a:r>
              <a:rPr lang="pt-PT" sz="1100" dirty="0" err="1" smtClean="0"/>
              <a:t>National</a:t>
            </a:r>
            <a:r>
              <a:rPr lang="pt-PT" sz="1100" dirty="0" smtClean="0"/>
              <a:t> </a:t>
            </a:r>
            <a:r>
              <a:rPr lang="pt-PT" sz="1100" dirty="0" err="1" smtClean="0"/>
              <a:t>Academy</a:t>
            </a:r>
            <a:r>
              <a:rPr lang="pt-PT" sz="1100" dirty="0" smtClean="0"/>
              <a:t> </a:t>
            </a:r>
            <a:r>
              <a:rPr lang="pt-PT" sz="1100" dirty="0" err="1" smtClean="0"/>
              <a:t>of</a:t>
            </a:r>
            <a:r>
              <a:rPr lang="pt-PT" sz="1100" dirty="0" smtClean="0"/>
              <a:t> </a:t>
            </a:r>
            <a:r>
              <a:rPr lang="pt-PT" sz="1100" dirty="0" err="1" smtClean="0"/>
              <a:t>Sciences</a:t>
            </a:r>
            <a:r>
              <a:rPr lang="pt-PT" sz="1100" dirty="0" smtClean="0"/>
              <a:t> - </a:t>
            </a:r>
            <a:r>
              <a:rPr lang="en-US" sz="1100" dirty="0" smtClean="0"/>
              <a:t>Genetically </a:t>
            </a:r>
            <a:r>
              <a:rPr lang="en-US" sz="1100" dirty="0"/>
              <a:t>Engineered Crops: Experiences and Prospects</a:t>
            </a:r>
            <a:endParaRPr lang="pt-PT" sz="1100" dirty="0"/>
          </a:p>
        </p:txBody>
      </p:sp>
    </p:spTree>
    <p:extLst>
      <p:ext uri="{BB962C8B-B14F-4D97-AF65-F5344CB8AC3E}">
        <p14:creationId xmlns:p14="http://schemas.microsoft.com/office/powerpoint/2010/main" val="32833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… lead to </a:t>
            </a:r>
            <a:r>
              <a:rPr lang="pt-PT" dirty="0" err="1" smtClean="0"/>
              <a:t>two</a:t>
            </a:r>
            <a:r>
              <a:rPr lang="pt-PT" dirty="0" smtClean="0"/>
              <a:t> </a:t>
            </a:r>
            <a:r>
              <a:rPr lang="pt-PT" dirty="0" err="1" smtClean="0"/>
              <a:t>different</a:t>
            </a:r>
            <a:r>
              <a:rPr lang="pt-PT" dirty="0" smtClean="0"/>
              <a:t> </a:t>
            </a:r>
            <a:r>
              <a:rPr lang="pt-PT" dirty="0" err="1" smtClean="0"/>
              <a:t>regulatory</a:t>
            </a:r>
            <a:r>
              <a:rPr lang="pt-PT" dirty="0" smtClean="0"/>
              <a:t> </a:t>
            </a:r>
            <a:r>
              <a:rPr lang="pt-PT" dirty="0" err="1" smtClean="0"/>
              <a:t>approaches</a:t>
            </a: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1970" r="881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6" y="1749363"/>
            <a:ext cx="5951562" cy="29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50398" y="1578246"/>
            <a:ext cx="2193602" cy="319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551"/>
          <a:stretch/>
        </p:blipFill>
        <p:spPr bwMode="auto">
          <a:xfrm>
            <a:off x="1066" y="1556792"/>
            <a:ext cx="208277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843808" y="4741401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Food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Supply</a:t>
            </a:r>
            <a:endParaRPr lang="pt-PT" sz="2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Environment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Protection</a:t>
            </a:r>
            <a:endParaRPr lang="pt-PT" sz="2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Consumers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Protection</a:t>
            </a:r>
            <a:endParaRPr lang="pt-PT" sz="23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Credible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>
                <a:solidFill>
                  <a:srgbClr val="7030A0"/>
                </a:solidFill>
              </a:rPr>
              <a:t>R</a:t>
            </a:r>
            <a:r>
              <a:rPr lang="pt-PT" sz="2300" b="1" dirty="0" err="1" smtClean="0">
                <a:solidFill>
                  <a:srgbClr val="7030A0"/>
                </a:solidFill>
              </a:rPr>
              <a:t>egulation</a:t>
            </a:r>
            <a:endParaRPr lang="pt-PT" sz="2300" b="1" dirty="0">
              <a:solidFill>
                <a:srgbClr val="7030A0"/>
              </a:solidFill>
            </a:endParaRPr>
          </a:p>
        </p:txBody>
      </p:sp>
      <p:sp>
        <p:nvSpPr>
          <p:cNvPr id="12" name="Seta para a direita 11"/>
          <p:cNvSpPr/>
          <p:nvPr/>
        </p:nvSpPr>
        <p:spPr>
          <a:xfrm>
            <a:off x="611560" y="5517232"/>
            <a:ext cx="2088232" cy="93610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aixaDeTexto 12"/>
          <p:cNvSpPr txBox="1"/>
          <p:nvPr/>
        </p:nvSpPr>
        <p:spPr>
          <a:xfrm>
            <a:off x="708620" y="578709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C00000"/>
                </a:solidFill>
              </a:rPr>
              <a:t>Preventive</a:t>
            </a:r>
            <a:endParaRPr lang="pt-PT" sz="20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660232" y="577457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2060"/>
                </a:solidFill>
              </a:rPr>
              <a:t>Precautionary</a:t>
            </a:r>
            <a:endParaRPr lang="pt-PT" sz="2000" b="1" dirty="0">
              <a:solidFill>
                <a:srgbClr val="002060"/>
              </a:solidFill>
            </a:endParaRPr>
          </a:p>
        </p:txBody>
      </p:sp>
      <p:sp>
        <p:nvSpPr>
          <p:cNvPr id="15" name="Seta para a direita 14"/>
          <p:cNvSpPr/>
          <p:nvPr/>
        </p:nvSpPr>
        <p:spPr>
          <a:xfrm flipH="1">
            <a:off x="6310404" y="5517232"/>
            <a:ext cx="2078020" cy="93610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840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preventive</a:t>
            </a:r>
            <a:r>
              <a:rPr lang="pt-PT" dirty="0" smtClean="0"/>
              <a:t> </a:t>
            </a:r>
            <a:r>
              <a:rPr lang="pt-PT" dirty="0" err="1" smtClean="0"/>
              <a:t>regulation</a:t>
            </a:r>
            <a:endParaRPr lang="pt-PT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551"/>
          <a:stretch/>
        </p:blipFill>
        <p:spPr bwMode="auto">
          <a:xfrm>
            <a:off x="1066" y="1556792"/>
            <a:ext cx="208277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ta para a direita 2"/>
          <p:cNvSpPr/>
          <p:nvPr/>
        </p:nvSpPr>
        <p:spPr>
          <a:xfrm>
            <a:off x="611560" y="5517232"/>
            <a:ext cx="2088232" cy="93610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708620" y="578709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C00000"/>
                </a:solidFill>
              </a:rPr>
              <a:t>Preventive</a:t>
            </a:r>
            <a:endParaRPr lang="pt-PT" sz="2000" b="1" dirty="0">
              <a:solidFill>
                <a:srgbClr val="C00000"/>
              </a:solidFill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2627784" y="1988840"/>
            <a:ext cx="3744416" cy="504056"/>
          </a:xfrm>
          <a:prstGeom prst="round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143" y="2826767"/>
            <a:ext cx="37671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31" y="3645024"/>
            <a:ext cx="37671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734222" y="20515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Product-based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model</a:t>
            </a:r>
            <a:endParaRPr lang="pt-PT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41776" y="29030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Risks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and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Benefits</a:t>
            </a:r>
            <a:endParaRPr lang="pt-PT" sz="20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37012" y="37170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Case </a:t>
            </a:r>
            <a:r>
              <a:rPr lang="pt-PT" sz="2000" b="1" dirty="0" err="1" smtClean="0"/>
              <a:t>by</a:t>
            </a:r>
            <a:r>
              <a:rPr lang="pt-PT" sz="2000" b="1" dirty="0" smtClean="0"/>
              <a:t> case / Step </a:t>
            </a:r>
            <a:r>
              <a:rPr lang="pt-PT" sz="2000" b="1" dirty="0" err="1" smtClean="0"/>
              <a:t>by</a:t>
            </a:r>
            <a:r>
              <a:rPr lang="pt-PT" sz="2000" b="1" dirty="0" smtClean="0"/>
              <a:t> step</a:t>
            </a:r>
            <a:endParaRPr lang="pt-PT" sz="20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804248" y="645333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 smtClean="0"/>
              <a:t>Patterson</a:t>
            </a:r>
            <a:r>
              <a:rPr lang="pt-PT" sz="1100" dirty="0" smtClean="0"/>
              <a:t> L. </a:t>
            </a:r>
            <a:r>
              <a:rPr lang="pt-PT" sz="1100" dirty="0" err="1" smtClean="0"/>
              <a:t>and</a:t>
            </a:r>
            <a:r>
              <a:rPr lang="pt-PT" sz="1100" dirty="0" smtClean="0"/>
              <a:t> </a:t>
            </a:r>
            <a:r>
              <a:rPr lang="pt-PT" sz="1100" dirty="0" err="1" smtClean="0"/>
              <a:t>Josling</a:t>
            </a:r>
            <a:r>
              <a:rPr lang="pt-PT" sz="1100" dirty="0" smtClean="0"/>
              <a:t> T., 2002</a:t>
            </a:r>
            <a:endParaRPr lang="pt-PT" sz="11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2843808" y="4741401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Food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Supply</a:t>
            </a:r>
            <a:endParaRPr lang="pt-PT" sz="2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Environment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Protection</a:t>
            </a:r>
            <a:endParaRPr lang="pt-PT" sz="2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Consumers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Protection</a:t>
            </a:r>
            <a:endParaRPr lang="pt-PT" sz="23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Credible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>
                <a:solidFill>
                  <a:srgbClr val="7030A0"/>
                </a:solidFill>
              </a:rPr>
              <a:t>R</a:t>
            </a:r>
            <a:r>
              <a:rPr lang="pt-PT" sz="2300" b="1" dirty="0" err="1" smtClean="0">
                <a:solidFill>
                  <a:srgbClr val="7030A0"/>
                </a:solidFill>
              </a:rPr>
              <a:t>egulation</a:t>
            </a:r>
            <a:endParaRPr lang="pt-PT" sz="2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precautionary</a:t>
            </a:r>
            <a:r>
              <a:rPr lang="pt-PT" dirty="0" smtClean="0"/>
              <a:t> </a:t>
            </a:r>
            <a:r>
              <a:rPr lang="pt-PT" dirty="0" err="1" smtClean="0"/>
              <a:t>regulation</a:t>
            </a:r>
            <a:endParaRPr lang="pt-P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950398" y="1578246"/>
            <a:ext cx="2193602" cy="319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660232" y="578709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>
                <a:solidFill>
                  <a:srgbClr val="002060"/>
                </a:solidFill>
              </a:rPr>
              <a:t>Precautionary</a:t>
            </a:r>
            <a:endParaRPr lang="pt-PT" sz="2000" b="1" dirty="0">
              <a:solidFill>
                <a:srgbClr val="00206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 flipH="1">
            <a:off x="6310404" y="5529758"/>
            <a:ext cx="2078020" cy="936104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arredondado 9"/>
          <p:cNvSpPr/>
          <p:nvPr/>
        </p:nvSpPr>
        <p:spPr>
          <a:xfrm>
            <a:off x="2627784" y="1988840"/>
            <a:ext cx="3744416" cy="504056"/>
          </a:xfrm>
          <a:prstGeom prst="round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26767"/>
            <a:ext cx="37671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45024"/>
            <a:ext cx="37671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734222" y="2051556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Process-based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model</a:t>
            </a:r>
            <a:endParaRPr lang="pt-PT" sz="20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024337" y="2903040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Antecipation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of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potential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harm</a:t>
            </a:r>
            <a:endParaRPr lang="pt-PT" sz="20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307405" y="3717032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err="1" smtClean="0"/>
              <a:t>Impact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on</a:t>
            </a:r>
            <a:r>
              <a:rPr lang="pt-PT" sz="2000" b="1" dirty="0" smtClean="0"/>
              <a:t> </a:t>
            </a:r>
            <a:r>
              <a:rPr lang="pt-PT" sz="2000" b="1" dirty="0" err="1" smtClean="0"/>
              <a:t>ecosystems</a:t>
            </a:r>
            <a:endParaRPr lang="pt-PT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95536" y="6453336"/>
            <a:ext cx="2232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 smtClean="0"/>
              <a:t>Patterson</a:t>
            </a:r>
            <a:r>
              <a:rPr lang="pt-PT" sz="1100" dirty="0" smtClean="0"/>
              <a:t> L. </a:t>
            </a:r>
            <a:r>
              <a:rPr lang="pt-PT" sz="1100" dirty="0" err="1" smtClean="0"/>
              <a:t>and</a:t>
            </a:r>
            <a:r>
              <a:rPr lang="pt-PT" sz="1100" dirty="0" smtClean="0"/>
              <a:t> </a:t>
            </a:r>
            <a:r>
              <a:rPr lang="pt-PT" sz="1100" dirty="0" err="1" smtClean="0"/>
              <a:t>Josling</a:t>
            </a:r>
            <a:r>
              <a:rPr lang="pt-PT" sz="1100" dirty="0" smtClean="0"/>
              <a:t> T., 2002</a:t>
            </a:r>
            <a:endParaRPr lang="pt-PT" sz="11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843808" y="4741401"/>
            <a:ext cx="33123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Food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Supply</a:t>
            </a:r>
            <a:endParaRPr lang="pt-PT" sz="2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Environment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Protection</a:t>
            </a:r>
            <a:endParaRPr lang="pt-PT" sz="2300" b="1" dirty="0" smtClean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Consumers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 smtClean="0">
                <a:solidFill>
                  <a:srgbClr val="7030A0"/>
                </a:solidFill>
              </a:rPr>
              <a:t>Protection</a:t>
            </a:r>
            <a:endParaRPr lang="pt-PT" sz="2300" b="1" dirty="0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PT" sz="2300" b="1" dirty="0" err="1" smtClean="0">
                <a:solidFill>
                  <a:srgbClr val="7030A0"/>
                </a:solidFill>
              </a:rPr>
              <a:t>Credible</a:t>
            </a:r>
            <a:r>
              <a:rPr lang="pt-PT" sz="2300" b="1" dirty="0" smtClean="0">
                <a:solidFill>
                  <a:srgbClr val="7030A0"/>
                </a:solidFill>
              </a:rPr>
              <a:t> </a:t>
            </a:r>
            <a:r>
              <a:rPr lang="pt-PT" sz="2300" b="1" dirty="0" err="1">
                <a:solidFill>
                  <a:srgbClr val="7030A0"/>
                </a:solidFill>
              </a:rPr>
              <a:t>R</a:t>
            </a:r>
            <a:r>
              <a:rPr lang="pt-PT" sz="2300" b="1" dirty="0" err="1" smtClean="0">
                <a:solidFill>
                  <a:srgbClr val="7030A0"/>
                </a:solidFill>
              </a:rPr>
              <a:t>egulation</a:t>
            </a:r>
            <a:endParaRPr lang="pt-PT" sz="23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02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Are EU countries </a:t>
            </a:r>
            <a:r>
              <a:rPr lang="pt-PT" dirty="0" err="1" smtClean="0"/>
              <a:t>really</a:t>
            </a:r>
            <a:r>
              <a:rPr lang="pt-PT" dirty="0" smtClean="0"/>
              <a:t> GMO free?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060848"/>
            <a:ext cx="636512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xplosão 1 1"/>
          <p:cNvSpPr/>
          <p:nvPr/>
        </p:nvSpPr>
        <p:spPr>
          <a:xfrm>
            <a:off x="7020272" y="2492896"/>
            <a:ext cx="2088232" cy="2160240"/>
          </a:xfrm>
          <a:prstGeom prst="irregularSeal1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/>
          <p:cNvSpPr txBox="1"/>
          <p:nvPr/>
        </p:nvSpPr>
        <p:spPr>
          <a:xfrm>
            <a:off x="7596336" y="3225170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b="1" dirty="0" smtClean="0">
                <a:solidFill>
                  <a:schemeClr val="bg1"/>
                </a:solidFill>
              </a:rPr>
              <a:t>NO</a:t>
            </a:r>
            <a:endParaRPr lang="pt-PT" sz="40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6" y="6263734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 smtClean="0"/>
              <a:t>EuropaBio</a:t>
            </a:r>
            <a:r>
              <a:rPr lang="pt-PT" sz="1100" dirty="0" smtClean="0"/>
              <a:t>, 2011, </a:t>
            </a:r>
            <a:r>
              <a:rPr lang="pt-PT" sz="1100" dirty="0" err="1" smtClean="0"/>
              <a:t>Approvals</a:t>
            </a:r>
            <a:r>
              <a:rPr lang="pt-PT" sz="1100" dirty="0" smtClean="0"/>
              <a:t> </a:t>
            </a:r>
            <a:r>
              <a:rPr lang="pt-PT" sz="1100" dirty="0" err="1" smtClean="0"/>
              <a:t>of</a:t>
            </a:r>
            <a:r>
              <a:rPr lang="pt-PT" sz="1100" dirty="0" smtClean="0"/>
              <a:t> </a:t>
            </a:r>
            <a:r>
              <a:rPr lang="pt-PT" sz="1100" dirty="0" err="1" smtClean="0"/>
              <a:t>GMOs</a:t>
            </a:r>
            <a:r>
              <a:rPr lang="pt-PT" sz="1100" dirty="0" smtClean="0"/>
              <a:t> in </a:t>
            </a:r>
            <a:r>
              <a:rPr lang="pt-PT" sz="1100" dirty="0" err="1" smtClean="0"/>
              <a:t>the</a:t>
            </a:r>
            <a:r>
              <a:rPr lang="pt-PT" sz="1100" dirty="0" smtClean="0"/>
              <a:t> </a:t>
            </a:r>
            <a:r>
              <a:rPr lang="pt-PT" sz="1100" dirty="0" err="1" smtClean="0"/>
              <a:t>European</a:t>
            </a:r>
            <a:r>
              <a:rPr lang="pt-PT" sz="1100" dirty="0" smtClean="0"/>
              <a:t> </a:t>
            </a:r>
            <a:r>
              <a:rPr lang="pt-PT" sz="1100" dirty="0" err="1" smtClean="0"/>
              <a:t>Union</a:t>
            </a:r>
            <a:endParaRPr lang="pt-PT" sz="11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683568" y="162880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Number</a:t>
            </a:r>
            <a:r>
              <a:rPr lang="pt-PT" b="1" dirty="0" smtClean="0"/>
              <a:t> </a:t>
            </a:r>
            <a:r>
              <a:rPr lang="pt-PT" b="1" dirty="0" err="1" smtClean="0"/>
              <a:t>of</a:t>
            </a:r>
            <a:r>
              <a:rPr lang="pt-PT" b="1" dirty="0" smtClean="0"/>
              <a:t> </a:t>
            </a:r>
            <a:r>
              <a:rPr lang="pt-PT" b="1" dirty="0" err="1" smtClean="0"/>
              <a:t>approved</a:t>
            </a:r>
            <a:r>
              <a:rPr lang="pt-PT" b="1" dirty="0" smtClean="0"/>
              <a:t> GM </a:t>
            </a:r>
            <a:r>
              <a:rPr lang="pt-PT" b="1" dirty="0" err="1" smtClean="0"/>
              <a:t>products</a:t>
            </a:r>
            <a:r>
              <a:rPr lang="pt-PT" b="1" dirty="0" smtClean="0"/>
              <a:t> in </a:t>
            </a:r>
            <a:r>
              <a:rPr lang="pt-PT" b="1" dirty="0" err="1" smtClean="0"/>
              <a:t>the</a:t>
            </a:r>
            <a:r>
              <a:rPr lang="pt-PT" b="1" dirty="0" smtClean="0"/>
              <a:t> EU, US, </a:t>
            </a:r>
            <a:r>
              <a:rPr lang="pt-PT" b="1" dirty="0" err="1" smtClean="0"/>
              <a:t>Brazil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 Canada </a:t>
            </a:r>
            <a:r>
              <a:rPr lang="pt-PT" b="1" dirty="0" err="1" smtClean="0"/>
              <a:t>by</a:t>
            </a:r>
            <a:r>
              <a:rPr lang="pt-PT" b="1" dirty="0" smtClean="0"/>
              <a:t> 2011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7875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Impact</a:t>
            </a:r>
            <a:r>
              <a:rPr lang="pt-PT" dirty="0" smtClean="0"/>
              <a:t> </a:t>
            </a:r>
            <a:r>
              <a:rPr lang="pt-PT" dirty="0" err="1" smtClean="0"/>
              <a:t>on</a:t>
            </a:r>
            <a:r>
              <a:rPr lang="pt-PT" dirty="0" smtClean="0"/>
              <a:t> </a:t>
            </a:r>
            <a:r>
              <a:rPr lang="pt-PT" dirty="0" err="1"/>
              <a:t>W</a:t>
            </a:r>
            <a:r>
              <a:rPr lang="pt-PT" dirty="0" err="1" smtClean="0"/>
              <a:t>orld</a:t>
            </a:r>
            <a:r>
              <a:rPr lang="pt-PT" dirty="0" smtClean="0"/>
              <a:t> </a:t>
            </a:r>
            <a:r>
              <a:rPr lang="pt-PT" dirty="0" err="1" smtClean="0"/>
              <a:t>Economy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Trading</a:t>
            </a:r>
            <a:r>
              <a:rPr lang="pt-PT" dirty="0" smtClean="0"/>
              <a:t> </a:t>
            </a:r>
            <a:r>
              <a:rPr lang="pt-PT" dirty="0" err="1" smtClean="0"/>
              <a:t>Market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7" b="2295"/>
          <a:stretch/>
        </p:blipFill>
        <p:spPr bwMode="auto">
          <a:xfrm>
            <a:off x="1015355" y="1901831"/>
            <a:ext cx="7157045" cy="469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55576" y="155679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 smtClean="0"/>
              <a:t>GMOs</a:t>
            </a:r>
            <a:r>
              <a:rPr lang="pt-PT" b="1" dirty="0" smtClean="0"/>
              <a:t> </a:t>
            </a:r>
            <a:r>
              <a:rPr lang="pt-PT" b="1" dirty="0" err="1" smtClean="0"/>
              <a:t>were</a:t>
            </a:r>
            <a:r>
              <a:rPr lang="pt-PT" b="1" dirty="0" smtClean="0"/>
              <a:t> </a:t>
            </a:r>
            <a:r>
              <a:rPr lang="pt-PT" b="1" dirty="0" err="1"/>
              <a:t>G</a:t>
            </a:r>
            <a:r>
              <a:rPr lang="pt-PT" b="1" dirty="0" err="1" smtClean="0"/>
              <a:t>rown</a:t>
            </a:r>
            <a:r>
              <a:rPr lang="pt-PT" b="1" dirty="0" smtClean="0"/>
              <a:t>, </a:t>
            </a:r>
            <a:r>
              <a:rPr lang="pt-PT" b="1" dirty="0" err="1"/>
              <a:t>I</a:t>
            </a:r>
            <a:r>
              <a:rPr lang="pt-PT" b="1" dirty="0" err="1" smtClean="0"/>
              <a:t>mported</a:t>
            </a:r>
            <a:r>
              <a:rPr lang="pt-PT" b="1" dirty="0" smtClean="0"/>
              <a:t> </a:t>
            </a:r>
            <a:r>
              <a:rPr lang="pt-PT" b="1" dirty="0" err="1" smtClean="0"/>
              <a:t>and</a:t>
            </a:r>
            <a:r>
              <a:rPr lang="pt-PT" b="1" dirty="0" smtClean="0"/>
              <a:t>/</a:t>
            </a:r>
            <a:r>
              <a:rPr lang="pt-PT" b="1" dirty="0" err="1" smtClean="0"/>
              <a:t>or</a:t>
            </a:r>
            <a:r>
              <a:rPr lang="pt-PT" b="1" dirty="0" smtClean="0"/>
              <a:t> </a:t>
            </a:r>
            <a:r>
              <a:rPr lang="pt-PT" b="1" dirty="0" err="1" smtClean="0"/>
              <a:t>used</a:t>
            </a:r>
            <a:r>
              <a:rPr lang="pt-PT" b="1" dirty="0" smtClean="0"/>
              <a:t> in Field </a:t>
            </a:r>
            <a:r>
              <a:rPr lang="pt-PT" b="1" dirty="0" err="1"/>
              <a:t>T</a:t>
            </a:r>
            <a:r>
              <a:rPr lang="pt-PT" b="1" dirty="0" err="1" smtClean="0"/>
              <a:t>rials</a:t>
            </a:r>
            <a:r>
              <a:rPr lang="pt-PT" b="1" dirty="0" smtClean="0"/>
              <a:t> in 70 countries In 2014</a:t>
            </a:r>
            <a:endParaRPr lang="pt-PT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6525344"/>
            <a:ext cx="52565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/>
              <a:t>https://gmoanswers.com/ask/what-parts-world-andor-crops-gmos-effect-positive-way</a:t>
            </a:r>
          </a:p>
        </p:txBody>
      </p:sp>
    </p:spTree>
    <p:extLst>
      <p:ext uri="{BB962C8B-B14F-4D97-AF65-F5344CB8AC3E}">
        <p14:creationId xmlns:p14="http://schemas.microsoft.com/office/powerpoint/2010/main" val="85588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Q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573</Words>
  <Application>Microsoft Office PowerPoint</Application>
  <PresentationFormat>Apresentação no Ecrã (4:3)</PresentationFormat>
  <Paragraphs>131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dos diapositivos</vt:lpstr>
      </vt:variant>
      <vt:variant>
        <vt:i4>15</vt:i4>
      </vt:variant>
    </vt:vector>
  </HeadingPairs>
  <TitlesOfParts>
    <vt:vector size="19" baseType="lpstr">
      <vt:lpstr>ITQB</vt:lpstr>
      <vt:lpstr>Modelo de apresentação personalizado</vt:lpstr>
      <vt:lpstr>2_Modelo de apresentação personalizado</vt:lpstr>
      <vt:lpstr>1_Modelo de apresentação personalizado</vt:lpstr>
      <vt:lpstr>Apresentação do PowerPoint</vt:lpstr>
      <vt:lpstr>Plant Biotechnology </vt:lpstr>
      <vt:lpstr>Evolution of Plant Biotechnology</vt:lpstr>
      <vt:lpstr>Two different visions…</vt:lpstr>
      <vt:lpstr>… lead to two different regulatory approaches</vt:lpstr>
      <vt:lpstr>The preventive regulation</vt:lpstr>
      <vt:lpstr>The precautionary regulation</vt:lpstr>
      <vt:lpstr>Are EU countries really GMO free?</vt:lpstr>
      <vt:lpstr>Impact on World Economy and Trading Market</vt:lpstr>
      <vt:lpstr>Impact on the World Trading Market</vt:lpstr>
      <vt:lpstr>The future… U.S.</vt:lpstr>
      <vt:lpstr>The future… E.U.</vt:lpstr>
      <vt:lpstr>Final remarks</vt:lpstr>
      <vt:lpstr>Apresentação do PowerPoint</vt:lpstr>
      <vt:lpstr>Bibliography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Liliana Faria</dc:creator>
  <cp:lastModifiedBy>cajosimo@hotmail.com</cp:lastModifiedBy>
  <cp:revision>362</cp:revision>
  <cp:lastPrinted>2011-04-04T15:52:01Z</cp:lastPrinted>
  <dcterms:created xsi:type="dcterms:W3CDTF">2010-12-16T09:53:28Z</dcterms:created>
  <dcterms:modified xsi:type="dcterms:W3CDTF">2017-05-23T08:20:37Z</dcterms:modified>
</cp:coreProperties>
</file>