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96" r:id="rId2"/>
  </p:sldMasterIdLst>
  <p:notesMasterIdLst>
    <p:notesMasterId r:id="rId16"/>
  </p:notesMasterIdLst>
  <p:handoutMasterIdLst>
    <p:handoutMasterId r:id="rId17"/>
  </p:handoutMasterIdLst>
  <p:sldIdLst>
    <p:sldId id="281" r:id="rId3"/>
    <p:sldId id="260" r:id="rId4"/>
    <p:sldId id="262" r:id="rId5"/>
    <p:sldId id="261" r:id="rId6"/>
    <p:sldId id="278" r:id="rId7"/>
    <p:sldId id="272" r:id="rId8"/>
    <p:sldId id="271" r:id="rId9"/>
    <p:sldId id="274" r:id="rId10"/>
    <p:sldId id="280" r:id="rId11"/>
    <p:sldId id="263" r:id="rId12"/>
    <p:sldId id="277" r:id="rId13"/>
    <p:sldId id="276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BC10"/>
    <a:srgbClr val="82D9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9926" autoAdjust="0"/>
  </p:normalViewPr>
  <p:slideViewPr>
    <p:cSldViewPr snapToGrid="0">
      <p:cViewPr varScale="1">
        <p:scale>
          <a:sx n="50" d="100"/>
          <a:sy n="50" d="100"/>
        </p:scale>
        <p:origin x="19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-18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58B99-E273-44BD-999A-8CFE63726960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D5646-18F7-4C2B-9A29-A201173D47D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694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BE763-ACB5-40CE-9049-B4E8AD8FF375}" type="datetimeFigureOut">
              <a:rPr lang="pt-PT" smtClean="0"/>
              <a:t>22/05/2017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80FE8-14DA-44AD-9EFF-8FC47AABF4B2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68880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9698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80FE8-14DA-44AD-9EFF-8FC47AABF4B2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88482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80FE8-14DA-44AD-9EFF-8FC47AABF4B2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93202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80FE8-14DA-44AD-9EFF-8FC47AABF4B2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12156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b="0" baseline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80FE8-14DA-44AD-9EFF-8FC47AABF4B2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22137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80FE8-14DA-44AD-9EFF-8FC47AABF4B2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2746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80FE8-14DA-44AD-9EFF-8FC47AABF4B2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0919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80FE8-14DA-44AD-9EFF-8FC47AABF4B2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88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80FE8-14DA-44AD-9EFF-8FC47AABF4B2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0694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80FE8-14DA-44AD-9EFF-8FC47AABF4B2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68970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80FE8-14DA-44AD-9EFF-8FC47AABF4B2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04845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80FE8-14DA-44AD-9EFF-8FC47AABF4B2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62768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Texto 2"/>
          <p:cNvSpPr>
            <a:spLocks noGrp="1"/>
          </p:cNvSpPr>
          <p:nvPr>
            <p:ph type="body" idx="11"/>
          </p:nvPr>
        </p:nvSpPr>
        <p:spPr>
          <a:xfrm>
            <a:off x="755577" y="2132856"/>
            <a:ext cx="8136904" cy="4176464"/>
          </a:xfrm>
          <a:prstGeom prst="rect">
            <a:avLst/>
          </a:prstGeom>
        </p:spPr>
        <p:txBody>
          <a:bodyPr anchor="t"/>
          <a:lstStyle>
            <a:lvl1pPr marL="0" marR="0" indent="0" algn="l" defTabSz="914354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5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8" y="548688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7441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B2A5-0440-4DC1-A610-6ABC4428E5AA}" type="datetimeFigureOut">
              <a:rPr lang="pt-PT" smtClean="0"/>
              <a:t>22/05/2017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C112-B382-4C33-972E-6D8CA78D9AF6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5007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B2A5-0440-4DC1-A610-6ABC4428E5AA}" type="datetimeFigureOut">
              <a:rPr lang="pt-PT" smtClean="0"/>
              <a:t>22/05/2017</a:t>
            </a:fld>
            <a:endParaRPr lang="pt-P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C112-B382-4C33-972E-6D8CA78D9AF6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95251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B2A5-0440-4DC1-A610-6ABC4428E5AA}" type="datetimeFigureOut">
              <a:rPr lang="pt-PT" smtClean="0"/>
              <a:t>22/05/2017</a:t>
            </a:fld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C112-B382-4C33-972E-6D8CA78D9AF6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71517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B2A5-0440-4DC1-A610-6ABC4428E5AA}" type="datetimeFigureOut">
              <a:rPr lang="pt-PT" smtClean="0"/>
              <a:t>22/05/2017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C112-B382-4C33-972E-6D8CA78D9AF6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96885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B2A5-0440-4DC1-A610-6ABC4428E5AA}" type="datetimeFigureOut">
              <a:rPr lang="pt-PT" smtClean="0"/>
              <a:t>22/05/2017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C112-B382-4C33-972E-6D8CA78D9AF6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710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B2A5-0440-4DC1-A610-6ABC4428E5AA}" type="datetimeFigureOut">
              <a:rPr lang="pt-PT" smtClean="0"/>
              <a:t>22/05/2017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C112-B382-4C33-972E-6D8CA78D9AF6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18982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B2A5-0440-4DC1-A610-6ABC4428E5AA}" type="datetimeFigureOut">
              <a:rPr lang="pt-PT" smtClean="0"/>
              <a:t>22/05/2017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C112-B382-4C33-972E-6D8CA78D9AF6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82883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B2A5-0440-4DC1-A610-6ABC4428E5AA}" type="datetimeFigureOut">
              <a:rPr lang="pt-PT" smtClean="0"/>
              <a:t>22/05/2017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C112-B382-4C33-972E-6D8CA78D9AF6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50203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262437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+ sub-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Texto 2"/>
          <p:cNvSpPr>
            <a:spLocks noGrp="1"/>
          </p:cNvSpPr>
          <p:nvPr>
            <p:ph type="body" idx="10"/>
          </p:nvPr>
        </p:nvSpPr>
        <p:spPr>
          <a:xfrm>
            <a:off x="755577" y="1742757"/>
            <a:ext cx="6624736" cy="3300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14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755577" y="2420888"/>
            <a:ext cx="8136904" cy="3960440"/>
          </a:xfrm>
          <a:prstGeom prst="rect">
            <a:avLst/>
          </a:prstGeom>
        </p:spPr>
        <p:txBody>
          <a:bodyPr anchor="t"/>
          <a:lstStyle>
            <a:lvl1pPr marL="0" marR="0" indent="0" algn="l" defTabSz="914354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8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8" y="548688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</p:spTree>
    <p:extLst>
      <p:ext uri="{BB962C8B-B14F-4D97-AF65-F5344CB8AC3E}">
        <p14:creationId xmlns:p14="http://schemas.microsoft.com/office/powerpoint/2010/main" val="1292521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ra est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800" dirty="0"/>
          </a:p>
        </p:txBody>
      </p:sp>
      <p:pic>
        <p:nvPicPr>
          <p:cNvPr id="9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00" y="339733"/>
            <a:ext cx="86439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Posição do Texto 2"/>
          <p:cNvSpPr>
            <a:spLocks noGrp="1"/>
          </p:cNvSpPr>
          <p:nvPr>
            <p:ph type="body" idx="10"/>
          </p:nvPr>
        </p:nvSpPr>
        <p:spPr>
          <a:xfrm>
            <a:off x="755576" y="1268768"/>
            <a:ext cx="8129250" cy="3300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7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755577" y="1946895"/>
            <a:ext cx="8136904" cy="3960440"/>
          </a:xfrm>
          <a:prstGeom prst="rect">
            <a:avLst/>
          </a:prstGeom>
        </p:spPr>
        <p:txBody>
          <a:bodyPr anchor="t"/>
          <a:lstStyle>
            <a:lvl1pPr marL="0" marR="0" indent="0" algn="l" defTabSz="914354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8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8" y="351506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6658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+ fundo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arredondado 3"/>
          <p:cNvSpPr/>
          <p:nvPr userDrawn="1"/>
        </p:nvSpPr>
        <p:spPr>
          <a:xfrm>
            <a:off x="395288" y="2133604"/>
            <a:ext cx="2592387" cy="395922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800" dirty="0">
              <a:solidFill>
                <a:schemeClr val="tx1"/>
              </a:solidFill>
            </a:endParaRPr>
          </a:p>
        </p:txBody>
      </p:sp>
      <p:sp>
        <p:nvSpPr>
          <p:cNvPr id="12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3419874" y="2132856"/>
            <a:ext cx="5544616" cy="4176464"/>
          </a:xfrm>
          <a:prstGeom prst="rect">
            <a:avLst/>
          </a:prstGeom>
        </p:spPr>
        <p:txBody>
          <a:bodyPr anchor="t"/>
          <a:lstStyle>
            <a:lvl1pPr marL="0" marR="0" indent="0" algn="l" defTabSz="914354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6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8" y="548688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9911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+ sub-titulo + fundo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arredondado 4"/>
          <p:cNvSpPr/>
          <p:nvPr userDrawn="1"/>
        </p:nvSpPr>
        <p:spPr>
          <a:xfrm>
            <a:off x="395288" y="2420946"/>
            <a:ext cx="2592387" cy="367188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800" dirty="0">
              <a:solidFill>
                <a:schemeClr val="tx1"/>
              </a:solidFill>
            </a:endParaRPr>
          </a:p>
        </p:txBody>
      </p:sp>
      <p:sp>
        <p:nvSpPr>
          <p:cNvPr id="9" name="Marcador de Posição do Texto 2"/>
          <p:cNvSpPr>
            <a:spLocks noGrp="1"/>
          </p:cNvSpPr>
          <p:nvPr>
            <p:ph type="body" idx="13"/>
          </p:nvPr>
        </p:nvSpPr>
        <p:spPr>
          <a:xfrm>
            <a:off x="3419874" y="2404110"/>
            <a:ext cx="5544616" cy="4176464"/>
          </a:xfrm>
          <a:prstGeom prst="rect">
            <a:avLst/>
          </a:prstGeom>
        </p:spPr>
        <p:txBody>
          <a:bodyPr anchor="t"/>
          <a:lstStyle>
            <a:lvl1pPr marL="0" marR="0" indent="0" algn="l" defTabSz="914354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11" name="Marcador de Posição do Texto 2"/>
          <p:cNvSpPr>
            <a:spLocks noGrp="1"/>
          </p:cNvSpPr>
          <p:nvPr>
            <p:ph type="body" idx="10"/>
          </p:nvPr>
        </p:nvSpPr>
        <p:spPr>
          <a:xfrm>
            <a:off x="755577" y="1742757"/>
            <a:ext cx="6624736" cy="3300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12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8" y="548688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59186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331855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B2A5-0440-4DC1-A610-6ABC4428E5AA}" type="datetimeFigureOut">
              <a:rPr lang="pt-PT" smtClean="0"/>
              <a:t>22/05/2017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C112-B382-4C33-972E-6D8CA78D9AF6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92170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B2A5-0440-4DC1-A610-6ABC4428E5AA}" type="datetimeFigureOut">
              <a:rPr lang="pt-PT" smtClean="0"/>
              <a:t>22/05/2017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C112-B382-4C33-972E-6D8CA78D9AF6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77333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B2A5-0440-4DC1-A610-6ABC4428E5AA}" type="datetimeFigureOut">
              <a:rPr lang="pt-PT" smtClean="0"/>
              <a:t>22/05/2017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C112-B382-4C33-972E-6D8CA78D9AF6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7320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lianafaria\Desktop\apresentacao_ppt_cabeçalho-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50840"/>
            <a:ext cx="864393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77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05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4" y="0"/>
            <a:ext cx="9147176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upo 5"/>
          <p:cNvGrpSpPr>
            <a:grpSpLocks/>
          </p:cNvGrpSpPr>
          <p:nvPr/>
        </p:nvGrpSpPr>
        <p:grpSpPr bwMode="auto">
          <a:xfrm>
            <a:off x="3992563" y="3840163"/>
            <a:ext cx="3622675" cy="1568450"/>
            <a:chOff x="3993230" y="3840163"/>
            <a:chExt cx="3622675" cy="1568450"/>
          </a:xfrm>
        </p:grpSpPr>
        <p:sp>
          <p:nvSpPr>
            <p:cNvPr id="7" name="Rounded Rectangle 4"/>
            <p:cNvSpPr/>
            <p:nvPr/>
          </p:nvSpPr>
          <p:spPr bwMode="auto">
            <a:xfrm>
              <a:off x="3993230" y="4332288"/>
              <a:ext cx="3622675" cy="1076325"/>
            </a:xfrm>
            <a:prstGeom prst="roundRect">
              <a:avLst>
                <a:gd name="adj" fmla="val 50000"/>
              </a:avLst>
            </a:prstGeom>
            <a:solidFill>
              <a:srgbClr val="EAEAEA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800" dirty="0">
                <a:solidFill>
                  <a:srgbClr val="739600"/>
                </a:solidFill>
                <a:latin typeface="Lucida Sans" pitchFamily="34" charset="0"/>
              </a:endParaRPr>
            </a:p>
          </p:txBody>
        </p:sp>
        <p:sp>
          <p:nvSpPr>
            <p:cNvPr id="8" name="Freeform 5"/>
            <p:cNvSpPr/>
            <p:nvPr/>
          </p:nvSpPr>
          <p:spPr bwMode="auto">
            <a:xfrm>
              <a:off x="4629817" y="3840163"/>
              <a:ext cx="779463" cy="492125"/>
            </a:xfrm>
            <a:custGeom>
              <a:avLst/>
              <a:gdLst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936104 w 936104"/>
                <a:gd name="connsiteY2" fmla="*/ 936104 h 936104"/>
                <a:gd name="connsiteX3" fmla="*/ 0 w 936104"/>
                <a:gd name="connsiteY3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76064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76064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648072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648072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1224136"/>
                <a:gd name="connsiteY0" fmla="*/ 936104 h 936104"/>
                <a:gd name="connsiteX1" fmla="*/ 468052 w 1224136"/>
                <a:gd name="connsiteY1" fmla="*/ 0 h 936104"/>
                <a:gd name="connsiteX2" fmla="*/ 1224136 w 1224136"/>
                <a:gd name="connsiteY2" fmla="*/ 720080 h 936104"/>
                <a:gd name="connsiteX3" fmla="*/ 936104 w 1224136"/>
                <a:gd name="connsiteY3" fmla="*/ 936104 h 936104"/>
                <a:gd name="connsiteX4" fmla="*/ 0 w 1224136"/>
                <a:gd name="connsiteY4" fmla="*/ 936104 h 936104"/>
                <a:gd name="connsiteX0" fmla="*/ 0 w 1224136"/>
                <a:gd name="connsiteY0" fmla="*/ 936104 h 936104"/>
                <a:gd name="connsiteX1" fmla="*/ 468052 w 1224136"/>
                <a:gd name="connsiteY1" fmla="*/ 0 h 936104"/>
                <a:gd name="connsiteX2" fmla="*/ 1224136 w 1224136"/>
                <a:gd name="connsiteY2" fmla="*/ 720080 h 936104"/>
                <a:gd name="connsiteX3" fmla="*/ 936104 w 1224136"/>
                <a:gd name="connsiteY3" fmla="*/ 936104 h 936104"/>
                <a:gd name="connsiteX4" fmla="*/ 0 w 1224136"/>
                <a:gd name="connsiteY4" fmla="*/ 936104 h 936104"/>
                <a:gd name="connsiteX0" fmla="*/ 0 w 1224136"/>
                <a:gd name="connsiteY0" fmla="*/ 936104 h 936104"/>
                <a:gd name="connsiteX1" fmla="*/ 262260 w 1224136"/>
                <a:gd name="connsiteY1" fmla="*/ 562917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144016 w 1368152"/>
                <a:gd name="connsiteY0" fmla="*/ 936104 h 936104"/>
                <a:gd name="connsiteX1" fmla="*/ 0 w 1368152"/>
                <a:gd name="connsiteY1" fmla="*/ 720080 h 936104"/>
                <a:gd name="connsiteX2" fmla="*/ 612068 w 1368152"/>
                <a:gd name="connsiteY2" fmla="*/ 0 h 936104"/>
                <a:gd name="connsiteX3" fmla="*/ 1368152 w 1368152"/>
                <a:gd name="connsiteY3" fmla="*/ 720080 h 936104"/>
                <a:gd name="connsiteX4" fmla="*/ 1080120 w 1368152"/>
                <a:gd name="connsiteY4" fmla="*/ 936104 h 936104"/>
                <a:gd name="connsiteX5" fmla="*/ 144016 w 1368152"/>
                <a:gd name="connsiteY5" fmla="*/ 936104 h 936104"/>
                <a:gd name="connsiteX0" fmla="*/ 144016 w 1368152"/>
                <a:gd name="connsiteY0" fmla="*/ 936104 h 936104"/>
                <a:gd name="connsiteX1" fmla="*/ 0 w 1368152"/>
                <a:gd name="connsiteY1" fmla="*/ 720080 h 936104"/>
                <a:gd name="connsiteX2" fmla="*/ 612068 w 1368152"/>
                <a:gd name="connsiteY2" fmla="*/ 0 h 936104"/>
                <a:gd name="connsiteX3" fmla="*/ 1368152 w 1368152"/>
                <a:gd name="connsiteY3" fmla="*/ 720080 h 936104"/>
                <a:gd name="connsiteX4" fmla="*/ 1080120 w 1368152"/>
                <a:gd name="connsiteY4" fmla="*/ 792088 h 936104"/>
                <a:gd name="connsiteX5" fmla="*/ 144016 w 1368152"/>
                <a:gd name="connsiteY5" fmla="*/ 936104 h 936104"/>
                <a:gd name="connsiteX0" fmla="*/ 288032 w 1368152"/>
                <a:gd name="connsiteY0" fmla="*/ 720080 h 792088"/>
                <a:gd name="connsiteX1" fmla="*/ 0 w 1368152"/>
                <a:gd name="connsiteY1" fmla="*/ 720080 h 792088"/>
                <a:gd name="connsiteX2" fmla="*/ 612068 w 1368152"/>
                <a:gd name="connsiteY2" fmla="*/ 0 h 792088"/>
                <a:gd name="connsiteX3" fmla="*/ 1368152 w 1368152"/>
                <a:gd name="connsiteY3" fmla="*/ 720080 h 792088"/>
                <a:gd name="connsiteX4" fmla="*/ 1080120 w 1368152"/>
                <a:gd name="connsiteY4" fmla="*/ 792088 h 792088"/>
                <a:gd name="connsiteX5" fmla="*/ 288032 w 1368152"/>
                <a:gd name="connsiteY5" fmla="*/ 720080 h 792088"/>
                <a:gd name="connsiteX0" fmla="*/ 288032 w 1368152"/>
                <a:gd name="connsiteY0" fmla="*/ 720080 h 720080"/>
                <a:gd name="connsiteX1" fmla="*/ 0 w 1368152"/>
                <a:gd name="connsiteY1" fmla="*/ 720080 h 720080"/>
                <a:gd name="connsiteX2" fmla="*/ 612068 w 1368152"/>
                <a:gd name="connsiteY2" fmla="*/ 0 h 720080"/>
                <a:gd name="connsiteX3" fmla="*/ 1368152 w 1368152"/>
                <a:gd name="connsiteY3" fmla="*/ 720080 h 720080"/>
                <a:gd name="connsiteX4" fmla="*/ 1080120 w 1368152"/>
                <a:gd name="connsiteY4" fmla="*/ 720080 h 720080"/>
                <a:gd name="connsiteX5" fmla="*/ 288032 w 1368152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490964 w 1571084"/>
                <a:gd name="connsiteY0" fmla="*/ 720080 h 720080"/>
                <a:gd name="connsiteX1" fmla="*/ 0 w 1571084"/>
                <a:gd name="connsiteY1" fmla="*/ 720080 h 720080"/>
                <a:gd name="connsiteX2" fmla="*/ 815000 w 1571084"/>
                <a:gd name="connsiteY2" fmla="*/ 0 h 720080"/>
                <a:gd name="connsiteX3" fmla="*/ 1571084 w 1571084"/>
                <a:gd name="connsiteY3" fmla="*/ 720080 h 720080"/>
                <a:gd name="connsiteX4" fmla="*/ 1283052 w 1571084"/>
                <a:gd name="connsiteY4" fmla="*/ 720080 h 720080"/>
                <a:gd name="connsiteX5" fmla="*/ 490964 w 1571084"/>
                <a:gd name="connsiteY5" fmla="*/ 720080 h 720080"/>
                <a:gd name="connsiteX0" fmla="*/ 490964 w 1571084"/>
                <a:gd name="connsiteY0" fmla="*/ 720080 h 720080"/>
                <a:gd name="connsiteX1" fmla="*/ 0 w 1571084"/>
                <a:gd name="connsiteY1" fmla="*/ 720080 h 720080"/>
                <a:gd name="connsiteX2" fmla="*/ 815000 w 1571084"/>
                <a:gd name="connsiteY2" fmla="*/ 0 h 720080"/>
                <a:gd name="connsiteX3" fmla="*/ 1571084 w 1571084"/>
                <a:gd name="connsiteY3" fmla="*/ 720080 h 720080"/>
                <a:gd name="connsiteX4" fmla="*/ 1283052 w 1571084"/>
                <a:gd name="connsiteY4" fmla="*/ 720080 h 720080"/>
                <a:gd name="connsiteX5" fmla="*/ 490964 w 1571084"/>
                <a:gd name="connsiteY5" fmla="*/ 720080 h 720080"/>
                <a:gd name="connsiteX0" fmla="*/ 490964 w 1571084"/>
                <a:gd name="connsiteY0" fmla="*/ 654618 h 654618"/>
                <a:gd name="connsiteX1" fmla="*/ 0 w 1571084"/>
                <a:gd name="connsiteY1" fmla="*/ 654618 h 654618"/>
                <a:gd name="connsiteX2" fmla="*/ 785542 w 1571084"/>
                <a:gd name="connsiteY2" fmla="*/ 0 h 654618"/>
                <a:gd name="connsiteX3" fmla="*/ 1571084 w 1571084"/>
                <a:gd name="connsiteY3" fmla="*/ 654618 h 654618"/>
                <a:gd name="connsiteX4" fmla="*/ 1283052 w 1571084"/>
                <a:gd name="connsiteY4" fmla="*/ 654618 h 654618"/>
                <a:gd name="connsiteX5" fmla="*/ 490964 w 1571084"/>
                <a:gd name="connsiteY5" fmla="*/ 654618 h 65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084" h="654618">
                  <a:moveTo>
                    <a:pt x="490964" y="654618"/>
                  </a:moveTo>
                  <a:lnTo>
                    <a:pt x="0" y="654618"/>
                  </a:lnTo>
                  <a:cubicBezTo>
                    <a:pt x="564304" y="570686"/>
                    <a:pt x="728760" y="188836"/>
                    <a:pt x="785542" y="0"/>
                  </a:cubicBezTo>
                  <a:cubicBezTo>
                    <a:pt x="821546" y="192021"/>
                    <a:pt x="962746" y="569967"/>
                    <a:pt x="1571084" y="654618"/>
                  </a:cubicBezTo>
                  <a:lnTo>
                    <a:pt x="1283052" y="654618"/>
                  </a:lnTo>
                  <a:lnTo>
                    <a:pt x="490964" y="654618"/>
                  </a:lnTo>
                  <a:close/>
                </a:path>
              </a:pathLst>
            </a:custGeom>
            <a:solidFill>
              <a:srgbClr val="EAEAEA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PT" dirty="0"/>
                <a:t>                </a:t>
              </a:r>
            </a:p>
          </p:txBody>
        </p:sp>
      </p:grpSp>
      <p:sp>
        <p:nvSpPr>
          <p:cNvPr id="9220" name="CaixaDeTexto 3"/>
          <p:cNvSpPr txBox="1">
            <a:spLocks noChangeArrowheads="1"/>
          </p:cNvSpPr>
          <p:nvPr/>
        </p:nvSpPr>
        <p:spPr bwMode="auto">
          <a:xfrm>
            <a:off x="92349" y="940643"/>
            <a:ext cx="655662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pt-PT" sz="4000" b="1" dirty="0">
                <a:solidFill>
                  <a:schemeClr val="bg1"/>
                </a:solidFill>
              </a:rPr>
              <a:t>Genome editing to breed better plants</a:t>
            </a:r>
          </a:p>
        </p:txBody>
      </p:sp>
      <p:pic>
        <p:nvPicPr>
          <p:cNvPr id="9221" name="Picture 7" descr="C:\Users\lilianafaria\Desktop\s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2924175"/>
            <a:ext cx="249237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Z:\Geral\ITQB  Logo\png\png_site\logo_itqb_nova_hor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85" t="29002" r="7339" b="30137"/>
          <a:stretch/>
        </p:blipFill>
        <p:spPr bwMode="auto">
          <a:xfrm>
            <a:off x="4471752" y="4420177"/>
            <a:ext cx="2664296" cy="9005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o 12"/>
          <p:cNvGrpSpPr/>
          <p:nvPr/>
        </p:nvGrpSpPr>
        <p:grpSpPr>
          <a:xfrm>
            <a:off x="-5410" y="5675359"/>
            <a:ext cx="1916925" cy="360040"/>
            <a:chOff x="5075023" y="1772816"/>
            <a:chExt cx="1545707" cy="360040"/>
          </a:xfrm>
        </p:grpSpPr>
        <p:sp>
          <p:nvSpPr>
            <p:cNvPr id="15" name="Oval 14"/>
            <p:cNvSpPr/>
            <p:nvPr/>
          </p:nvSpPr>
          <p:spPr>
            <a:xfrm>
              <a:off x="6286248" y="1772816"/>
              <a:ext cx="334482" cy="3600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4" name="Rectângulo 13"/>
            <p:cNvSpPr/>
            <p:nvPr/>
          </p:nvSpPr>
          <p:spPr>
            <a:xfrm>
              <a:off x="5075023" y="1772816"/>
              <a:ext cx="1368152" cy="3600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Filipa Lopes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-8336" y="6118149"/>
            <a:ext cx="5660456" cy="753962"/>
            <a:chOff x="5077532" y="1783558"/>
            <a:chExt cx="991219" cy="360040"/>
          </a:xfrm>
        </p:grpSpPr>
        <p:sp>
          <p:nvSpPr>
            <p:cNvPr id="16" name="Oval 15"/>
            <p:cNvSpPr/>
            <p:nvPr/>
          </p:nvSpPr>
          <p:spPr>
            <a:xfrm>
              <a:off x="5943100" y="1783558"/>
              <a:ext cx="125651" cy="3600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7" name="Rectângulo 16"/>
            <p:cNvSpPr/>
            <p:nvPr/>
          </p:nvSpPr>
          <p:spPr>
            <a:xfrm>
              <a:off x="5077532" y="1783558"/>
              <a:ext cx="934466" cy="3600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</a:p>
          </p:txBody>
        </p:sp>
      </p:grpSp>
      <p:sp>
        <p:nvSpPr>
          <p:cNvPr id="2" name="Rectângulo 1"/>
          <p:cNvSpPr/>
          <p:nvPr/>
        </p:nvSpPr>
        <p:spPr>
          <a:xfrm>
            <a:off x="182994" y="6144281"/>
            <a:ext cx="56131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“Plants for Life” International PhD Program – 2017</a:t>
            </a:r>
          </a:p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(course “Plant Biotechnology for Sustainability and Global Economy”)</a:t>
            </a:r>
          </a:p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pt-P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8" name="Picture 2" descr="http://www.itqb.unl.pt/education/phd-plantsforlife/banner-phd-plants-for-life-bet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48200" y="6039473"/>
            <a:ext cx="832312" cy="847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661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98377" y="553474"/>
            <a:ext cx="8736971" cy="504057"/>
          </a:xfrm>
        </p:spPr>
        <p:txBody>
          <a:bodyPr/>
          <a:lstStyle/>
          <a:p>
            <a:r>
              <a:rPr lang="pt-PT" sz="2800" dirty="0" err="1"/>
              <a:t>Genome</a:t>
            </a:r>
            <a:r>
              <a:rPr lang="pt-PT" sz="2800" dirty="0"/>
              <a:t> </a:t>
            </a:r>
            <a:r>
              <a:rPr lang="pt-PT" sz="2800" dirty="0" err="1"/>
              <a:t>Editing</a:t>
            </a:r>
            <a:r>
              <a:rPr lang="pt-PT" sz="2800" dirty="0"/>
              <a:t> </a:t>
            </a:r>
            <a:r>
              <a:rPr lang="pt-PT" sz="2800" dirty="0" err="1"/>
              <a:t>Applications</a:t>
            </a:r>
            <a:endParaRPr lang="pt-PT" sz="2800" dirty="0"/>
          </a:p>
        </p:txBody>
      </p:sp>
      <p:pic>
        <p:nvPicPr>
          <p:cNvPr id="1026" name="Picture 2" descr="Resultado de imagem para rice pl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8282">
            <a:off x="6737539" y="4951698"/>
            <a:ext cx="2312393" cy="15985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CaixaDeTexto 2"/>
          <p:cNvSpPr txBox="1"/>
          <p:nvPr/>
        </p:nvSpPr>
        <p:spPr>
          <a:xfrm>
            <a:off x="190384" y="1837228"/>
            <a:ext cx="56827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82" indent="-342882" algn="just">
              <a:lnSpc>
                <a:spcPct val="150000"/>
              </a:lnSpc>
              <a:buClr>
                <a:srgbClr val="7FBC10"/>
              </a:buClr>
              <a:buSzPct val="110000"/>
              <a:buFont typeface="Wingdings" panose="05000000000000000000" pitchFamily="2" charset="2"/>
              <a:buChar char="v"/>
            </a:pPr>
            <a:r>
              <a:rPr lang="en-GB" sz="2000" dirty="0"/>
              <a:t>Research (</a:t>
            </a:r>
            <a:r>
              <a:rPr lang="en-GB" sz="2000" dirty="0" err="1"/>
              <a:t>eg</a:t>
            </a:r>
            <a:r>
              <a:rPr lang="en-GB" sz="2000" dirty="0"/>
              <a:t>: elucidate gene function)</a:t>
            </a:r>
          </a:p>
          <a:p>
            <a:pPr marL="342882" indent="-342882" algn="just">
              <a:lnSpc>
                <a:spcPct val="150000"/>
              </a:lnSpc>
              <a:buClr>
                <a:srgbClr val="7FBC10"/>
              </a:buClr>
              <a:buSzPct val="110000"/>
              <a:buFont typeface="Wingdings" panose="05000000000000000000" pitchFamily="2" charset="2"/>
              <a:buChar char="v"/>
            </a:pPr>
            <a:r>
              <a:rPr lang="en-GB" sz="2000" dirty="0"/>
              <a:t>Eliminate undesirable products that negatively impact food quality, storage, and processing</a:t>
            </a:r>
          </a:p>
          <a:p>
            <a:pPr marL="342882" indent="-342882" algn="just">
              <a:lnSpc>
                <a:spcPct val="150000"/>
              </a:lnSpc>
              <a:buClr>
                <a:srgbClr val="7FBC10"/>
              </a:buClr>
              <a:buSzPct val="110000"/>
              <a:buFont typeface="Wingdings" panose="05000000000000000000" pitchFamily="2" charset="2"/>
              <a:buChar char="v"/>
            </a:pPr>
            <a:r>
              <a:rPr lang="en-GB" sz="2000" dirty="0"/>
              <a:t>Accumulate metabolite of value (</a:t>
            </a:r>
            <a:r>
              <a:rPr lang="en-GB" sz="2000" dirty="0" err="1"/>
              <a:t>eg</a:t>
            </a:r>
            <a:r>
              <a:rPr lang="en-GB" sz="2000" dirty="0"/>
              <a:t>: </a:t>
            </a:r>
            <a:r>
              <a:rPr lang="en-US" sz="2000" dirty="0"/>
              <a:t>fatty acids)</a:t>
            </a:r>
          </a:p>
          <a:p>
            <a:pPr marL="342882" indent="-342882" algn="just">
              <a:lnSpc>
                <a:spcPct val="150000"/>
              </a:lnSpc>
              <a:buClr>
                <a:srgbClr val="7FBC10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000" dirty="0"/>
              <a:t>Simultaneously create mutations in multiple gene family members</a:t>
            </a:r>
          </a:p>
          <a:p>
            <a:pPr marL="342882" indent="-342882" algn="just">
              <a:lnSpc>
                <a:spcPct val="150000"/>
              </a:lnSpc>
              <a:buClr>
                <a:srgbClr val="7FBC10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000" dirty="0"/>
              <a:t>Create varieties resistant to pest and diseases (</a:t>
            </a:r>
            <a:r>
              <a:rPr lang="en-US" sz="2000" dirty="0" err="1"/>
              <a:t>eg</a:t>
            </a:r>
            <a:r>
              <a:rPr lang="en-US" sz="2000" dirty="0"/>
              <a:t>: rice resistant to</a:t>
            </a:r>
            <a:r>
              <a:rPr lang="en-US" sz="2000" i="1" dirty="0"/>
              <a:t> </a:t>
            </a:r>
            <a:r>
              <a:rPr lang="en-US" sz="2000" i="1" dirty="0" err="1"/>
              <a:t>Xanthomonas</a:t>
            </a:r>
            <a:r>
              <a:rPr lang="en-US" sz="2000" i="1" dirty="0"/>
              <a:t> </a:t>
            </a:r>
            <a:r>
              <a:rPr lang="en-US" sz="2000" i="1" dirty="0" err="1"/>
              <a:t>oryzae</a:t>
            </a:r>
            <a:r>
              <a:rPr lang="en-US" sz="2000" dirty="0"/>
              <a:t>) </a:t>
            </a:r>
          </a:p>
          <a:p>
            <a:pPr marL="342882" indent="-342882" algn="just">
              <a:lnSpc>
                <a:spcPct val="150000"/>
              </a:lnSpc>
              <a:buClr>
                <a:srgbClr val="7FBC10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000" dirty="0"/>
              <a:t>Among many other…</a:t>
            </a:r>
            <a:endParaRPr lang="en-GB" sz="2000" dirty="0"/>
          </a:p>
          <a:p>
            <a:pPr marL="342882" indent="-342882" algn="just">
              <a:lnSpc>
                <a:spcPct val="150000"/>
              </a:lnSpc>
              <a:buClr>
                <a:srgbClr val="7FBC10"/>
              </a:buClr>
              <a:buSzPct val="110000"/>
              <a:buFont typeface="Wingdings" panose="05000000000000000000" pitchFamily="2" charset="2"/>
              <a:buChar char="v"/>
            </a:pPr>
            <a:endParaRPr lang="en-GB" sz="2000" dirty="0"/>
          </a:p>
        </p:txBody>
      </p:sp>
      <p:pic>
        <p:nvPicPr>
          <p:cNvPr id="1030" name="Picture 6" descr="http://weknowyourdreams.com/images/potato/potato-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217" y="3223978"/>
            <a:ext cx="2032380" cy="16298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 descr="Resultado de imagem para see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4453">
            <a:off x="6547195" y="1557671"/>
            <a:ext cx="2409408" cy="1736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3976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Take home message…</a:t>
            </a: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969" y="1739908"/>
            <a:ext cx="4796816" cy="319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55578" y="5383162"/>
            <a:ext cx="8146587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Genome editing has a lot of potential to produce improved plants, but this potential can only be maximized when coupled with knowledge and experience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82289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59096" y="5495931"/>
            <a:ext cx="4005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206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46913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Texto 5"/>
          <p:cNvSpPr>
            <a:spLocks noGrp="1"/>
          </p:cNvSpPr>
          <p:nvPr>
            <p:ph type="body" idx="11"/>
          </p:nvPr>
        </p:nvSpPr>
        <p:spPr>
          <a:xfrm>
            <a:off x="368710" y="1703443"/>
            <a:ext cx="8407269" cy="4739443"/>
          </a:xfrm>
        </p:spPr>
        <p:txBody>
          <a:bodyPr/>
          <a:lstStyle/>
          <a:p>
            <a:pPr marL="285737" indent="-285737" algn="just">
              <a:lnSpc>
                <a:spcPct val="150000"/>
              </a:lnSpc>
              <a:spcAft>
                <a:spcPts val="1200"/>
              </a:spcAft>
              <a:buClr>
                <a:srgbClr val="64DE08"/>
              </a:buClr>
              <a:buSzPct val="117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Genome editing: an ethical review, Nuffield Council on Bioethics (2016)</a:t>
            </a:r>
          </a:p>
          <a:p>
            <a:pPr marL="285737" indent="-285737" algn="just">
              <a:lnSpc>
                <a:spcPct val="150000"/>
              </a:lnSpc>
              <a:spcAft>
                <a:spcPts val="1200"/>
              </a:spcAft>
              <a:buClr>
                <a:srgbClr val="64DE08"/>
              </a:buClr>
              <a:buSzPct val="117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Sander, Jeffry D., and J. Keith </a:t>
            </a:r>
            <a:r>
              <a:rPr lang="en-US" dirty="0" err="1">
                <a:solidFill>
                  <a:schemeClr val="tx1"/>
                </a:solidFill>
              </a:rPr>
              <a:t>Joung</a:t>
            </a:r>
            <a:r>
              <a:rPr lang="en-US" dirty="0">
                <a:solidFill>
                  <a:schemeClr val="tx1"/>
                </a:solidFill>
              </a:rPr>
              <a:t>. "CRISPR-Cas systems for editing, regulating and targeting genomes." Nature biotechnology 32.4 (2014)</a:t>
            </a:r>
          </a:p>
          <a:p>
            <a:pPr marL="285737" indent="-285737" algn="just">
              <a:lnSpc>
                <a:spcPct val="150000"/>
              </a:lnSpc>
              <a:spcAft>
                <a:spcPts val="1200"/>
              </a:spcAft>
              <a:buClr>
                <a:srgbClr val="64DE08"/>
              </a:buClr>
              <a:buSzPct val="117000"/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tx1"/>
                </a:solidFill>
              </a:rPr>
              <a:t>Joung</a:t>
            </a:r>
            <a:r>
              <a:rPr lang="en-US" dirty="0">
                <a:solidFill>
                  <a:schemeClr val="tx1"/>
                </a:solidFill>
              </a:rPr>
              <a:t>, J. Keith, and Jeffry D. Sander. "TALENs: a widely applicable technology for targeted genome editing." Nature reviews Molecular cell biology 14.1 (2013): 49-55.</a:t>
            </a:r>
          </a:p>
          <a:p>
            <a:pPr marL="285737" indent="-285737" algn="just">
              <a:lnSpc>
                <a:spcPct val="150000"/>
              </a:lnSpc>
              <a:spcAft>
                <a:spcPts val="1200"/>
              </a:spcAft>
              <a:buClr>
                <a:srgbClr val="64DE08"/>
              </a:buClr>
              <a:buSzPct val="117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Araki, Motoko, and Tetsuya Ishii. "Towards social acceptance of plant breeding by genome editing." Trends in plant science 20.3 (2015).</a:t>
            </a:r>
          </a:p>
          <a:p>
            <a:pPr marL="285737" indent="-285737" algn="just">
              <a:lnSpc>
                <a:spcPct val="150000"/>
              </a:lnSpc>
              <a:spcAft>
                <a:spcPts val="1200"/>
              </a:spcAft>
              <a:buClr>
                <a:srgbClr val="64DE08"/>
              </a:buClr>
              <a:buSzPct val="117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Weeks, Donald P., Martin H. Spalding, and Bing Yang. "Use of designer nucleases for targeted gene and genome editing in plants." Plant biotechnology journal 14.2 (2016)</a:t>
            </a:r>
          </a:p>
          <a:p>
            <a:pPr marL="285737" indent="-285737" algn="just">
              <a:lnSpc>
                <a:spcPct val="150000"/>
              </a:lnSpc>
              <a:spcAft>
                <a:spcPts val="1200"/>
              </a:spcAft>
              <a:buClr>
                <a:srgbClr val="64DE08"/>
              </a:buClr>
              <a:buSzPct val="117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Kim, </a:t>
            </a:r>
            <a:r>
              <a:rPr lang="en-US" dirty="0" err="1">
                <a:solidFill>
                  <a:schemeClr val="tx1"/>
                </a:solidFill>
              </a:rPr>
              <a:t>Hyongbum</a:t>
            </a:r>
            <a:r>
              <a:rPr lang="en-US" dirty="0">
                <a:solidFill>
                  <a:schemeClr val="tx1"/>
                </a:solidFill>
              </a:rPr>
              <a:t>, and </a:t>
            </a:r>
            <a:r>
              <a:rPr lang="en-US" dirty="0" err="1">
                <a:solidFill>
                  <a:schemeClr val="tx1"/>
                </a:solidFill>
              </a:rPr>
              <a:t>Jin</a:t>
            </a:r>
            <a:r>
              <a:rPr lang="en-US" dirty="0">
                <a:solidFill>
                  <a:schemeClr val="tx1"/>
                </a:solidFill>
              </a:rPr>
              <a:t>-Soo Kim. "A guide to genome engineering with programmable nucleases." Nature Reviews Genetics 15.5 (2014).</a:t>
            </a:r>
            <a:endParaRPr lang="en-US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64DE08"/>
              </a:buClr>
              <a:buSzPct val="117000"/>
            </a:pPr>
            <a:r>
              <a:rPr lang="en-US" b="1" dirty="0">
                <a:solidFill>
                  <a:schemeClr val="tx1"/>
                </a:solidFill>
              </a:rPr>
              <a:t>Videos:</a:t>
            </a:r>
          </a:p>
          <a:p>
            <a:pPr marL="285737" indent="-285737">
              <a:lnSpc>
                <a:spcPct val="100000"/>
              </a:lnSpc>
              <a:spcAft>
                <a:spcPts val="1200"/>
              </a:spcAft>
              <a:buClr>
                <a:srgbClr val="64DE08"/>
              </a:buClr>
              <a:buSzPct val="117000"/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1"/>
                </a:solidFill>
              </a:rPr>
              <a:t>hgps://www.youtube.com/watch?v=2pp17E4E-O8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39862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population growt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" t="3098" r="7486" b="5404"/>
          <a:stretch/>
        </p:blipFill>
        <p:spPr bwMode="auto">
          <a:xfrm rot="938518">
            <a:off x="4232685" y="3123374"/>
            <a:ext cx="4595447" cy="360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90391" y="551628"/>
            <a:ext cx="8736971" cy="504057"/>
          </a:xfrm>
        </p:spPr>
        <p:txBody>
          <a:bodyPr/>
          <a:lstStyle/>
          <a:p>
            <a:r>
              <a:rPr lang="en-GB" sz="2800" dirty="0"/>
              <a:t>What</a:t>
            </a:r>
            <a:r>
              <a:rPr lang="pt-PT" sz="2800" dirty="0"/>
              <a:t> </a:t>
            </a:r>
            <a:r>
              <a:rPr lang="pt-PT" sz="2800" dirty="0" err="1"/>
              <a:t>is</a:t>
            </a:r>
            <a:r>
              <a:rPr lang="pt-PT" sz="2800" dirty="0"/>
              <a:t> </a:t>
            </a:r>
            <a:r>
              <a:rPr lang="pt-PT" sz="2800" dirty="0" err="1"/>
              <a:t>plant</a:t>
            </a:r>
            <a:r>
              <a:rPr lang="pt-PT" sz="2800" dirty="0"/>
              <a:t> </a:t>
            </a:r>
            <a:r>
              <a:rPr lang="pt-PT" sz="2800" dirty="0" err="1"/>
              <a:t>breeding</a:t>
            </a:r>
            <a:r>
              <a:rPr lang="pt-PT" sz="2800" dirty="0"/>
              <a:t>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90391" y="1739631"/>
            <a:ext cx="8063673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Is the art and science of changing certain traits of plants over time in order to introduce desired characteristics</a:t>
            </a:r>
            <a:endParaRPr lang="pt-PT" sz="2400" b="1" dirty="0"/>
          </a:p>
        </p:txBody>
      </p:sp>
      <p:grpSp>
        <p:nvGrpSpPr>
          <p:cNvPr id="2" name="Grupo 1"/>
          <p:cNvGrpSpPr/>
          <p:nvPr/>
        </p:nvGrpSpPr>
        <p:grpSpPr>
          <a:xfrm>
            <a:off x="-235435" y="3123143"/>
            <a:ext cx="5226196" cy="2392325"/>
            <a:chOff x="362132" y="3920220"/>
            <a:chExt cx="5226196" cy="2392325"/>
          </a:xfrm>
        </p:grpSpPr>
        <p:pic>
          <p:nvPicPr>
            <p:cNvPr id="1028" name="Picture 4" descr="Imagem relacionad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949" y="4044545"/>
              <a:ext cx="3408197" cy="22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www.adjoribr.com.br/polopoly_fs/1.1871454.1451930695!/imagens/14519307673220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43"/>
            <a:stretch/>
          </p:blipFill>
          <p:spPr bwMode="auto">
            <a:xfrm flipV="1">
              <a:off x="362132" y="3920220"/>
              <a:ext cx="5226196" cy="2392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520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57318" y="518292"/>
            <a:ext cx="8736971" cy="504057"/>
          </a:xfrm>
        </p:spPr>
        <p:txBody>
          <a:bodyPr/>
          <a:lstStyle/>
          <a:p>
            <a:r>
              <a:rPr lang="pt-PT" sz="2800" dirty="0" err="1"/>
              <a:t>Conventional</a:t>
            </a:r>
            <a:r>
              <a:rPr lang="pt-PT" sz="2800" dirty="0"/>
              <a:t> </a:t>
            </a:r>
            <a:r>
              <a:rPr lang="pt-PT" sz="2800" dirty="0" err="1"/>
              <a:t>Breeding</a:t>
            </a:r>
            <a:endParaRPr lang="pt-PT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6476714"/>
            <a:ext cx="427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" dirty="0"/>
              <a:t>https://royalsociety.org/topics-policy/projects/gm-plants/how-does-gm-differ-from-conventional-plant-breeding/</a:t>
            </a:r>
          </a:p>
        </p:txBody>
      </p:sp>
      <p:pic>
        <p:nvPicPr>
          <p:cNvPr id="2050" name="Picture 2" descr="https://royalsociety.org/topics-policy/projects/gm-plants/how-does-gm-differ-from-conventional-plant-breeding/~/media/policy/projects/gm-plants/figure-3-800-px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5" b="3043"/>
          <a:stretch/>
        </p:blipFill>
        <p:spPr bwMode="auto">
          <a:xfrm>
            <a:off x="4242972" y="1325521"/>
            <a:ext cx="4774699" cy="557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005973" y="3518520"/>
            <a:ext cx="946484" cy="898359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8" name="Retângulo 7"/>
          <p:cNvSpPr/>
          <p:nvPr/>
        </p:nvSpPr>
        <p:spPr>
          <a:xfrm>
            <a:off x="6653189" y="1325520"/>
            <a:ext cx="2641100" cy="5575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aixaDeTexto 1"/>
          <p:cNvSpPr txBox="1"/>
          <p:nvPr/>
        </p:nvSpPr>
        <p:spPr>
          <a:xfrm>
            <a:off x="79302" y="2096878"/>
            <a:ext cx="4196443" cy="2620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Conventional Breeding:</a:t>
            </a:r>
          </a:p>
          <a:p>
            <a:pPr marL="285737" indent="-285737">
              <a:lnSpc>
                <a:spcPct val="150000"/>
              </a:lnSpc>
              <a:buClr>
                <a:srgbClr val="7FD60C"/>
              </a:buClr>
              <a:buSzPct val="116000"/>
              <a:buFont typeface="Wingdings" panose="05000000000000000000" pitchFamily="2" charset="2"/>
              <a:buChar char="ü"/>
            </a:pPr>
            <a:r>
              <a:rPr lang="en-GB" sz="2400" dirty="0"/>
              <a:t>Perform crosses between varieties or induce mutations</a:t>
            </a:r>
          </a:p>
          <a:p>
            <a:pPr marL="285737" indent="-285737">
              <a:lnSpc>
                <a:spcPct val="150000"/>
              </a:lnSpc>
              <a:buClr>
                <a:srgbClr val="7FD60C"/>
              </a:buClr>
              <a:buSzPct val="116000"/>
              <a:buFont typeface="Wingdings" panose="05000000000000000000" pitchFamily="2" charset="2"/>
              <a:buChar char="ü"/>
            </a:pPr>
            <a:r>
              <a:rPr lang="en-GB" sz="2400" dirty="0"/>
              <a:t>Selection</a:t>
            </a:r>
          </a:p>
          <a:p>
            <a:pPr marL="285737" indent="-285737">
              <a:lnSpc>
                <a:spcPct val="150000"/>
              </a:lnSpc>
              <a:buClr>
                <a:srgbClr val="7FD60C"/>
              </a:buClr>
              <a:buSzPct val="116000"/>
              <a:buFont typeface="Wingdings" panose="05000000000000000000" pitchFamily="2" charset="2"/>
              <a:buChar char="ü"/>
            </a:pPr>
            <a:r>
              <a:rPr lang="en-GB" sz="2400" dirty="0"/>
              <a:t>Grow future generations</a:t>
            </a:r>
          </a:p>
        </p:txBody>
      </p:sp>
      <p:sp>
        <p:nvSpPr>
          <p:cNvPr id="9" name="Retângulo 8"/>
          <p:cNvSpPr/>
          <p:nvPr/>
        </p:nvSpPr>
        <p:spPr>
          <a:xfrm rot="19433631">
            <a:off x="207994" y="2888597"/>
            <a:ext cx="3795393" cy="107721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Time </a:t>
            </a:r>
            <a:r>
              <a:rPr lang="pt-PT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and</a:t>
            </a:r>
            <a:r>
              <a:rPr lang="pt-PT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pt-PT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Precision</a:t>
            </a:r>
            <a:r>
              <a:rPr lang="pt-PT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56447" y="5550828"/>
            <a:ext cx="3898486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2400" b="1" dirty="0"/>
              <a:t>New technologies arise!!</a:t>
            </a:r>
          </a:p>
        </p:txBody>
      </p:sp>
    </p:spTree>
    <p:extLst>
      <p:ext uri="{BB962C8B-B14F-4D97-AF65-F5344CB8AC3E}">
        <p14:creationId xmlns:p14="http://schemas.microsoft.com/office/powerpoint/2010/main" val="43141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04567" y="525234"/>
            <a:ext cx="8736971" cy="504057"/>
          </a:xfrm>
        </p:spPr>
        <p:txBody>
          <a:bodyPr/>
          <a:lstStyle/>
          <a:p>
            <a:r>
              <a:rPr lang="pt-PT" sz="3200" dirty="0" err="1"/>
              <a:t>Genome</a:t>
            </a:r>
            <a:r>
              <a:rPr lang="pt-PT" sz="3200" dirty="0"/>
              <a:t> </a:t>
            </a:r>
            <a:r>
              <a:rPr lang="pt-PT" sz="3200" dirty="0" err="1"/>
              <a:t>Editing</a:t>
            </a:r>
            <a:endParaRPr lang="pt-PT" sz="3200" dirty="0"/>
          </a:p>
        </p:txBody>
      </p:sp>
      <p:pic>
        <p:nvPicPr>
          <p:cNvPr id="6" name="Picture 2" descr="http://img.medscape.com/thumbnail_library/is_151203_scissors_dna_genes_800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411" y="2776196"/>
            <a:ext cx="5396624" cy="404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86460" y="1760533"/>
            <a:ext cx="7971080" cy="1015663"/>
          </a:xfrm>
          <a:prstGeom prst="rect">
            <a:avLst/>
          </a:prstGeom>
          <a:ln w="57150">
            <a:solidFill>
              <a:srgbClr val="7FBC10"/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/>
              <a:t>Targeted interventions at the molecular level of DNA, deliberately to alter the structural or functional characteristics of organisms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3096722"/>
            <a:ext cx="454250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82" algn="just">
              <a:lnSpc>
                <a:spcPct val="150000"/>
              </a:lnSpc>
              <a:spcAft>
                <a:spcPts val="600"/>
              </a:spcAft>
              <a:buClr>
                <a:srgbClr val="77D208"/>
              </a:buClr>
              <a:buSzPct val="120000"/>
            </a:pPr>
            <a:r>
              <a:rPr lang="pt-PT" sz="2000" b="1" dirty="0">
                <a:solidFill>
                  <a:schemeClr val="accent6">
                    <a:lumMod val="75000"/>
                  </a:schemeClr>
                </a:solidFill>
              </a:rPr>
              <a:t>Site-</a:t>
            </a:r>
            <a:r>
              <a:rPr lang="pt-PT" sz="2000" b="1" dirty="0" err="1">
                <a:solidFill>
                  <a:schemeClr val="accent6">
                    <a:lumMod val="75000"/>
                  </a:schemeClr>
                </a:solidFill>
              </a:rPr>
              <a:t>Directed</a:t>
            </a:r>
            <a:r>
              <a:rPr lang="pt-PT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sz="2000" b="1" dirty="0" err="1">
                <a:solidFill>
                  <a:schemeClr val="accent6">
                    <a:lumMod val="75000"/>
                  </a:schemeClr>
                </a:solidFill>
              </a:rPr>
              <a:t>Nucleases</a:t>
            </a:r>
            <a:r>
              <a:rPr lang="pt-PT" sz="2000" b="1" dirty="0">
                <a:solidFill>
                  <a:schemeClr val="accent6">
                    <a:lumMod val="75000"/>
                  </a:schemeClr>
                </a:solidFill>
              </a:rPr>
              <a:t> (SDN):</a:t>
            </a:r>
          </a:p>
          <a:p>
            <a:pPr marL="528612" indent="1588" algn="just">
              <a:lnSpc>
                <a:spcPct val="150000"/>
              </a:lnSpc>
              <a:spcAft>
                <a:spcPts val="600"/>
              </a:spcAft>
              <a:buClr>
                <a:srgbClr val="77D208"/>
              </a:buClr>
              <a:buSzPct val="120000"/>
              <a:buFont typeface="Wingdings" panose="05000000000000000000" pitchFamily="2" charset="2"/>
              <a:buChar char="ü"/>
              <a:tabLst>
                <a:tab pos="893718" algn="l"/>
                <a:tab pos="1076272" algn="l"/>
              </a:tabLst>
            </a:pPr>
            <a:r>
              <a:rPr lang="pt-PT" dirty="0"/>
              <a:t> </a:t>
            </a:r>
            <a:r>
              <a:rPr lang="pt-PT" b="1" dirty="0" err="1"/>
              <a:t>Zinc</a:t>
            </a:r>
            <a:r>
              <a:rPr lang="pt-PT" b="1" dirty="0"/>
              <a:t> </a:t>
            </a:r>
            <a:r>
              <a:rPr lang="pt-PT" b="1" dirty="0" err="1"/>
              <a:t>Finger</a:t>
            </a:r>
            <a:r>
              <a:rPr lang="pt-PT" b="1" dirty="0"/>
              <a:t> </a:t>
            </a:r>
          </a:p>
          <a:p>
            <a:pPr marL="528612" indent="1588" algn="just">
              <a:lnSpc>
                <a:spcPct val="150000"/>
              </a:lnSpc>
              <a:spcAft>
                <a:spcPts val="600"/>
              </a:spcAft>
              <a:buClr>
                <a:srgbClr val="77D208"/>
              </a:buClr>
              <a:buSzPct val="120000"/>
              <a:buFont typeface="Wingdings" panose="05000000000000000000" pitchFamily="2" charset="2"/>
              <a:buChar char="ü"/>
              <a:tabLst>
                <a:tab pos="893718" algn="l"/>
                <a:tab pos="1076272" algn="l"/>
              </a:tabLst>
            </a:pPr>
            <a:r>
              <a:rPr lang="pt-PT" b="1" dirty="0"/>
              <a:t> </a:t>
            </a:r>
            <a:r>
              <a:rPr lang="pt-PT" b="1" dirty="0" err="1"/>
              <a:t>TALENs</a:t>
            </a:r>
            <a:r>
              <a:rPr lang="pt-PT" b="1" dirty="0"/>
              <a:t> </a:t>
            </a:r>
            <a:r>
              <a:rPr lang="pt-PT" sz="1400" dirty="0"/>
              <a:t>(</a:t>
            </a:r>
            <a:r>
              <a:rPr lang="pt-PT" sz="1400" dirty="0" err="1"/>
              <a:t>transcription</a:t>
            </a:r>
            <a:r>
              <a:rPr lang="pt-PT" sz="1400" dirty="0"/>
              <a:t> </a:t>
            </a:r>
            <a:r>
              <a:rPr lang="pt-PT" sz="1400" dirty="0" err="1"/>
              <a:t>activator-like</a:t>
            </a:r>
            <a:r>
              <a:rPr lang="pt-PT" sz="1400" dirty="0"/>
              <a:t> </a:t>
            </a:r>
            <a:r>
              <a:rPr lang="pt-PT" sz="1400" dirty="0" err="1"/>
              <a:t>effector</a:t>
            </a:r>
            <a:r>
              <a:rPr lang="pt-PT" sz="1400" dirty="0"/>
              <a:t> </a:t>
            </a:r>
            <a:r>
              <a:rPr lang="pt-PT" sz="1400" dirty="0" err="1"/>
              <a:t>nucleases</a:t>
            </a:r>
            <a:r>
              <a:rPr lang="pt-PT" sz="1400" dirty="0"/>
              <a:t>)</a:t>
            </a:r>
          </a:p>
          <a:p>
            <a:pPr marL="528612" indent="1588" algn="just">
              <a:lnSpc>
                <a:spcPct val="150000"/>
              </a:lnSpc>
              <a:spcAft>
                <a:spcPts val="600"/>
              </a:spcAft>
              <a:buClr>
                <a:srgbClr val="77D208"/>
              </a:buClr>
              <a:buSzPct val="120000"/>
              <a:buFont typeface="Wingdings" panose="05000000000000000000" pitchFamily="2" charset="2"/>
              <a:buChar char="ü"/>
              <a:tabLst>
                <a:tab pos="893718" algn="l"/>
                <a:tab pos="1076272" algn="l"/>
              </a:tabLst>
            </a:pPr>
            <a:r>
              <a:rPr lang="pt-PT" b="1" dirty="0"/>
              <a:t> CRISPR/Cas9 </a:t>
            </a:r>
            <a:r>
              <a:rPr lang="pt-PT" b="1" dirty="0" err="1"/>
              <a:t>systems</a:t>
            </a:r>
            <a:r>
              <a:rPr lang="pt-PT" b="1" dirty="0"/>
              <a:t> </a:t>
            </a:r>
            <a:r>
              <a:rPr lang="pt-PT" sz="1400" dirty="0"/>
              <a:t>(</a:t>
            </a:r>
            <a:r>
              <a:rPr lang="en-US" sz="1400" dirty="0"/>
              <a:t>Clustered Regularly Interspaced Short Palindromic Repeats - associated protein-9 nuclease (Cas9))</a:t>
            </a:r>
            <a:endParaRPr lang="pt-PT" sz="1400" dirty="0"/>
          </a:p>
          <a:p>
            <a:pPr marL="528612" indent="1588" algn="just">
              <a:lnSpc>
                <a:spcPct val="150000"/>
              </a:lnSpc>
              <a:spcAft>
                <a:spcPts val="600"/>
              </a:spcAft>
              <a:buClr>
                <a:srgbClr val="77D208"/>
              </a:buClr>
              <a:buSzPct val="120000"/>
              <a:buFont typeface="Wingdings" panose="05000000000000000000" pitchFamily="2" charset="2"/>
              <a:buChar char="ü"/>
              <a:tabLst>
                <a:tab pos="893718" algn="l"/>
                <a:tab pos="1076272" algn="l"/>
              </a:tabLst>
            </a:pPr>
            <a:r>
              <a:rPr lang="pt-PT" b="1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335720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34353" y="401205"/>
            <a:ext cx="6552728" cy="504057"/>
          </a:xfrm>
        </p:spPr>
        <p:txBody>
          <a:bodyPr/>
          <a:lstStyle/>
          <a:p>
            <a:pPr algn="ctr"/>
            <a:r>
              <a:rPr lang="en-GB" sz="2800" dirty="0"/>
              <a:t>Quick overview around Zinc Fingers and TALENs</a:t>
            </a:r>
          </a:p>
        </p:txBody>
      </p:sp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154" y="4194439"/>
            <a:ext cx="5916995" cy="199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zinc fingers nucleas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2" r="39318" b="19873"/>
          <a:stretch/>
        </p:blipFill>
        <p:spPr bwMode="auto">
          <a:xfrm>
            <a:off x="4210043" y="1594241"/>
            <a:ext cx="5007697" cy="227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65611" y="1634464"/>
            <a:ext cx="462761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/>
              <a:t>Zinc Fingers Nucleases (ZFNs)</a:t>
            </a:r>
            <a:r>
              <a:rPr lang="en-GB" sz="1600" dirty="0"/>
              <a:t>:</a:t>
            </a:r>
          </a:p>
          <a:p>
            <a:pPr marL="285737" indent="-285737">
              <a:lnSpc>
                <a:spcPct val="150000"/>
              </a:lnSpc>
              <a:buClr>
                <a:srgbClr val="7FBC10"/>
              </a:buClr>
              <a:buSzPct val="115000"/>
              <a:buFont typeface="Wingdings" panose="05000000000000000000" pitchFamily="2" charset="2"/>
              <a:buChar char="v"/>
            </a:pPr>
            <a:r>
              <a:rPr lang="en-GB" sz="1600" dirty="0"/>
              <a:t>DNA-binding zinc-finger motifs + an endonuclease </a:t>
            </a:r>
            <a:r>
              <a:rPr lang="en-GB" sz="1600" dirty="0" err="1"/>
              <a:t>FokI</a:t>
            </a:r>
            <a:endParaRPr lang="en-GB" sz="1600" dirty="0"/>
          </a:p>
          <a:p>
            <a:pPr marL="285737" indent="-285737">
              <a:lnSpc>
                <a:spcPct val="150000"/>
              </a:lnSpc>
              <a:buClr>
                <a:srgbClr val="7FBC10"/>
              </a:buClr>
              <a:buSzPct val="115000"/>
              <a:buFont typeface="Wingdings" panose="05000000000000000000" pitchFamily="2" charset="2"/>
              <a:buChar char="v"/>
            </a:pPr>
            <a:r>
              <a:rPr lang="en-GB" sz="1600" dirty="0"/>
              <a:t>Each module recognizes a nucleotide triplet</a:t>
            </a:r>
          </a:p>
          <a:p>
            <a:pPr marL="285737" indent="-285737">
              <a:lnSpc>
                <a:spcPct val="150000"/>
              </a:lnSpc>
              <a:buClr>
                <a:srgbClr val="7FBC10"/>
              </a:buClr>
              <a:buSzPct val="115000"/>
              <a:buFont typeface="Wingdings" panose="05000000000000000000" pitchFamily="2" charset="2"/>
              <a:buChar char="v"/>
            </a:pPr>
            <a:r>
              <a:rPr lang="en-GB" sz="1600" dirty="0"/>
              <a:t> </a:t>
            </a:r>
            <a:r>
              <a:rPr lang="en-GB" sz="1600" dirty="0" err="1"/>
              <a:t>FokI</a:t>
            </a:r>
            <a:r>
              <a:rPr lang="en-US" sz="1600" dirty="0"/>
              <a:t> </a:t>
            </a:r>
            <a:r>
              <a:rPr lang="en-GB" sz="1600" dirty="0"/>
              <a:t>endonuclease </a:t>
            </a:r>
            <a:r>
              <a:rPr lang="en-US" sz="1600" dirty="0"/>
              <a:t>functions as a dimer</a:t>
            </a:r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762841" y="3871511"/>
            <a:ext cx="35876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/>
              <a:t>TALENs</a:t>
            </a:r>
            <a:r>
              <a:rPr lang="en-GB" sz="1600" dirty="0"/>
              <a:t>:</a:t>
            </a:r>
          </a:p>
          <a:p>
            <a:pPr marL="285737" indent="-285737">
              <a:lnSpc>
                <a:spcPct val="150000"/>
              </a:lnSpc>
              <a:buClr>
                <a:srgbClr val="7FBC10"/>
              </a:buClr>
              <a:buSzPct val="115000"/>
              <a:buFont typeface="Wingdings" panose="05000000000000000000" pitchFamily="2" charset="2"/>
              <a:buChar char="v"/>
            </a:pPr>
            <a:r>
              <a:rPr lang="en-GB" sz="1600" dirty="0"/>
              <a:t>DNA-binding domain (amino acids repeats) + </a:t>
            </a:r>
            <a:r>
              <a:rPr lang="en-GB" sz="1600" dirty="0" err="1"/>
              <a:t>FokI</a:t>
            </a:r>
            <a:r>
              <a:rPr lang="en-GB" sz="1600" dirty="0"/>
              <a:t> endonuclease</a:t>
            </a:r>
          </a:p>
          <a:p>
            <a:pPr marL="285737" indent="-285737">
              <a:lnSpc>
                <a:spcPct val="150000"/>
              </a:lnSpc>
              <a:buClr>
                <a:srgbClr val="7FBC10"/>
              </a:buClr>
              <a:buSzPct val="115000"/>
              <a:buFont typeface="Wingdings" panose="05000000000000000000" pitchFamily="2" charset="2"/>
              <a:buChar char="v"/>
            </a:pPr>
            <a:r>
              <a:rPr lang="en-GB" sz="1600" dirty="0"/>
              <a:t>Each amino acid recognizes one nucleotide </a:t>
            </a:r>
            <a:r>
              <a:rPr lang="en-US" sz="1600" dirty="0"/>
              <a:t>of the target DNA sequence</a:t>
            </a:r>
            <a:endParaRPr lang="en-GB" sz="1600" dirty="0"/>
          </a:p>
          <a:p>
            <a:pPr marL="285737" indent="-285737">
              <a:lnSpc>
                <a:spcPct val="150000"/>
              </a:lnSpc>
              <a:buClr>
                <a:srgbClr val="7FBC1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1600" dirty="0" err="1"/>
              <a:t>FokI</a:t>
            </a:r>
            <a:r>
              <a:rPr lang="en-US" sz="1600" dirty="0"/>
              <a:t> functions as a dimer</a:t>
            </a:r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2" name="Retângulo 1"/>
          <p:cNvSpPr/>
          <p:nvPr/>
        </p:nvSpPr>
        <p:spPr>
          <a:xfrm>
            <a:off x="-11371" y="6492941"/>
            <a:ext cx="5298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Kim, H., &amp; Kim, J. S. (2014). A guide to genome engineering with programmable nucleases. </a:t>
            </a:r>
            <a:r>
              <a:rPr lang="en-US" sz="900" i="1" dirty="0">
                <a:solidFill>
                  <a:srgbClr val="222222"/>
                </a:solidFill>
                <a:latin typeface="Arial" panose="020B0604020202020204" pitchFamily="34" charset="0"/>
              </a:rPr>
              <a:t>Nature Reviews Genetics</a:t>
            </a:r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900" i="1" dirty="0">
                <a:solidFill>
                  <a:srgbClr val="222222"/>
                </a:solidFill>
                <a:latin typeface="Arial" panose="020B0604020202020204" pitchFamily="34" charset="0"/>
              </a:rPr>
              <a:t>15</a:t>
            </a:r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(5), 321-334.</a:t>
            </a:r>
            <a:endParaRPr lang="pt-PT" sz="900" dirty="0"/>
          </a:p>
        </p:txBody>
      </p:sp>
      <p:sp>
        <p:nvSpPr>
          <p:cNvPr id="4" name="Retângulo 3"/>
          <p:cNvSpPr/>
          <p:nvPr/>
        </p:nvSpPr>
        <p:spPr>
          <a:xfrm>
            <a:off x="3657600" y="1371600"/>
            <a:ext cx="98814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7642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31867" y="525135"/>
            <a:ext cx="8736971" cy="504057"/>
          </a:xfrm>
        </p:spPr>
        <p:txBody>
          <a:bodyPr/>
          <a:lstStyle/>
          <a:p>
            <a:r>
              <a:rPr lang="pt-PT" sz="2800" dirty="0" err="1"/>
              <a:t>Genome</a:t>
            </a:r>
            <a:r>
              <a:rPr lang="pt-PT" sz="2800" dirty="0"/>
              <a:t> </a:t>
            </a:r>
            <a:r>
              <a:rPr lang="pt-PT" sz="2800" dirty="0" err="1"/>
              <a:t>Editing</a:t>
            </a:r>
            <a:r>
              <a:rPr lang="pt-PT" sz="2800" dirty="0"/>
              <a:t>: CRISPR/Cas9 </a:t>
            </a:r>
            <a:r>
              <a:rPr lang="pt-PT" sz="2800" dirty="0" err="1"/>
              <a:t>System</a:t>
            </a:r>
            <a:endParaRPr lang="pt-PT" sz="2800" dirty="0"/>
          </a:p>
        </p:txBody>
      </p:sp>
      <p:pic>
        <p:nvPicPr>
          <p:cNvPr id="1028" name="Picture 4" descr="http://www.clontech.com/US/Products/Genome_Editing/CRISPR_Cas9/Resources/xxclt_ibcGetAttachment.jsp?cItemId=942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641" y="2057348"/>
            <a:ext cx="5967419" cy="404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ta: Para a Direita 1"/>
          <p:cNvSpPr/>
          <p:nvPr/>
        </p:nvSpPr>
        <p:spPr>
          <a:xfrm>
            <a:off x="5769236" y="2679149"/>
            <a:ext cx="853440" cy="568960"/>
          </a:xfrm>
          <a:prstGeom prst="rightArrow">
            <a:avLst>
              <a:gd name="adj1" fmla="val 50000"/>
              <a:gd name="adj2" fmla="val 8214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eta: Para a Direita 7"/>
          <p:cNvSpPr/>
          <p:nvPr/>
        </p:nvSpPr>
        <p:spPr>
          <a:xfrm rot="8949255">
            <a:off x="5241198" y="3668633"/>
            <a:ext cx="1329657" cy="568960"/>
          </a:xfrm>
          <a:prstGeom prst="rightArrow">
            <a:avLst>
              <a:gd name="adj1" fmla="val 50000"/>
              <a:gd name="adj2" fmla="val 8214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eta: Para a Direita 8"/>
          <p:cNvSpPr/>
          <p:nvPr/>
        </p:nvSpPr>
        <p:spPr>
          <a:xfrm>
            <a:off x="6094350" y="4911487"/>
            <a:ext cx="742155" cy="498359"/>
          </a:xfrm>
          <a:prstGeom prst="rightArrow">
            <a:avLst>
              <a:gd name="adj1" fmla="val 50000"/>
              <a:gd name="adj2" fmla="val 8214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aixaDeTexto 2"/>
          <p:cNvSpPr txBox="1"/>
          <p:nvPr/>
        </p:nvSpPr>
        <p:spPr>
          <a:xfrm>
            <a:off x="0" y="2239123"/>
            <a:ext cx="3187014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7" indent="-285737">
              <a:lnSpc>
                <a:spcPct val="150000"/>
              </a:lnSpc>
              <a:spcAft>
                <a:spcPts val="600"/>
              </a:spcAft>
              <a:buClr>
                <a:srgbClr val="7FBC10"/>
              </a:buClr>
              <a:buSzPct val="120000"/>
              <a:buFont typeface="Wingdings" panose="05000000000000000000" pitchFamily="2" charset="2"/>
              <a:buChar char="v"/>
            </a:pPr>
            <a:r>
              <a:rPr lang="en-GB" sz="1600" dirty="0"/>
              <a:t>Single guide RNA (</a:t>
            </a:r>
            <a:r>
              <a:rPr lang="en-GB" sz="1600" dirty="0" err="1"/>
              <a:t>sgRNA</a:t>
            </a:r>
            <a:r>
              <a:rPr lang="en-GB" sz="1600" dirty="0"/>
              <a:t>) bound to a nuclease</a:t>
            </a:r>
          </a:p>
          <a:p>
            <a:pPr marL="285737" indent="-285737">
              <a:lnSpc>
                <a:spcPct val="150000"/>
              </a:lnSpc>
              <a:spcAft>
                <a:spcPts val="600"/>
              </a:spcAft>
              <a:buClr>
                <a:srgbClr val="7FBC10"/>
              </a:buClr>
              <a:buSzPct val="120000"/>
              <a:buFont typeface="Wingdings" panose="05000000000000000000" pitchFamily="2" charset="2"/>
              <a:buChar char="v"/>
            </a:pPr>
            <a:r>
              <a:rPr lang="en-GB" sz="1600" dirty="0"/>
              <a:t>Complex goes through DNA until finding a match</a:t>
            </a:r>
          </a:p>
          <a:p>
            <a:pPr marL="285737" indent="-285737">
              <a:lnSpc>
                <a:spcPct val="150000"/>
              </a:lnSpc>
              <a:spcAft>
                <a:spcPts val="600"/>
              </a:spcAft>
              <a:buClr>
                <a:srgbClr val="7FBC10"/>
              </a:buClr>
              <a:buSzPct val="120000"/>
              <a:buFont typeface="Wingdings" panose="05000000000000000000" pitchFamily="2" charset="2"/>
              <a:buChar char="v"/>
            </a:pPr>
            <a:r>
              <a:rPr lang="en-GB" sz="1600" dirty="0"/>
              <a:t>A conformational change activates the nuclease</a:t>
            </a:r>
          </a:p>
          <a:p>
            <a:pPr marL="285737" indent="-285737">
              <a:lnSpc>
                <a:spcPct val="150000"/>
              </a:lnSpc>
              <a:spcAft>
                <a:spcPts val="600"/>
              </a:spcAft>
              <a:buClr>
                <a:srgbClr val="7FBC10"/>
              </a:buClr>
              <a:buSzPct val="120000"/>
              <a:buFont typeface="Wingdings" panose="05000000000000000000" pitchFamily="2" charset="2"/>
              <a:buChar char="v"/>
            </a:pPr>
            <a:r>
              <a:rPr lang="en-GB" sz="1600" dirty="0"/>
              <a:t>Double stranded DNA is cleaved</a:t>
            </a:r>
          </a:p>
          <a:p>
            <a:pPr marL="285737" indent="-285737">
              <a:lnSpc>
                <a:spcPct val="150000"/>
              </a:lnSpc>
              <a:spcAft>
                <a:spcPts val="600"/>
              </a:spcAft>
              <a:buClr>
                <a:srgbClr val="7FBC10"/>
              </a:buClr>
              <a:buSzPct val="120000"/>
              <a:buFont typeface="Wingdings" panose="05000000000000000000" pitchFamily="2" charset="2"/>
              <a:buChar char="v"/>
            </a:pPr>
            <a:r>
              <a:rPr lang="en-GB" sz="1600" dirty="0"/>
              <a:t>DNA is repaired by the cell</a:t>
            </a:r>
          </a:p>
          <a:p>
            <a:pPr>
              <a:spcAft>
                <a:spcPts val="600"/>
              </a:spcAft>
            </a:pPr>
            <a:endParaRPr lang="en-GB" sz="1600" dirty="0"/>
          </a:p>
        </p:txBody>
      </p:sp>
      <p:sp>
        <p:nvSpPr>
          <p:cNvPr id="7" name="Retângulo 6"/>
          <p:cNvSpPr/>
          <p:nvPr/>
        </p:nvSpPr>
        <p:spPr>
          <a:xfrm>
            <a:off x="0" y="6598481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dirty="0"/>
              <a:t>http://www.clontech.com/US/Products/Genome_Editing/CRISPR_Cas9/Resources/About_CRISPR_Cas9</a:t>
            </a:r>
          </a:p>
        </p:txBody>
      </p:sp>
    </p:spTree>
    <p:extLst>
      <p:ext uri="{BB962C8B-B14F-4D97-AF65-F5344CB8AC3E}">
        <p14:creationId xmlns:p14="http://schemas.microsoft.com/office/powerpoint/2010/main" val="4202674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-516563" y="487725"/>
            <a:ext cx="8736971" cy="504057"/>
          </a:xfrm>
        </p:spPr>
        <p:txBody>
          <a:bodyPr/>
          <a:lstStyle/>
          <a:p>
            <a:r>
              <a:rPr lang="en-GB" sz="3200" dirty="0"/>
              <a:t>DNA Repair Mechanisms</a:t>
            </a:r>
          </a:p>
        </p:txBody>
      </p:sp>
      <p:sp>
        <p:nvSpPr>
          <p:cNvPr id="8" name="Retângulo 7"/>
          <p:cNvSpPr/>
          <p:nvPr/>
        </p:nvSpPr>
        <p:spPr>
          <a:xfrm>
            <a:off x="287948" y="4005142"/>
            <a:ext cx="8502092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b="1" dirty="0"/>
              <a:t>DNA repair mechanisms, during which genome modifications occur:</a:t>
            </a:r>
          </a:p>
          <a:p>
            <a:pPr marL="342882" indent="-342882" algn="just">
              <a:lnSpc>
                <a:spcPct val="150000"/>
              </a:lnSpc>
              <a:spcAft>
                <a:spcPts val="600"/>
              </a:spcAft>
              <a:buClr>
                <a:srgbClr val="7FBC10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b="1" dirty="0"/>
              <a:t>Non-Homologous End Joining </a:t>
            </a:r>
            <a:r>
              <a:rPr lang="en-US" dirty="0"/>
              <a:t>(NHEJ)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1400" dirty="0"/>
              <a:t>Produces a small insertion or deletion  (without the use of exogenous DNA)</a:t>
            </a:r>
          </a:p>
          <a:p>
            <a:pPr marL="342882" indent="-342882" algn="just">
              <a:lnSpc>
                <a:spcPct val="150000"/>
              </a:lnSpc>
              <a:spcAft>
                <a:spcPts val="600"/>
              </a:spcAft>
              <a:buClr>
                <a:srgbClr val="7FBC10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b="1" dirty="0"/>
              <a:t>Homology-Directed Repair </a:t>
            </a:r>
            <a:r>
              <a:rPr lang="en-US" dirty="0"/>
              <a:t>(HDR)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7FBC10"/>
              </a:buClr>
              <a:buSzPct val="110000"/>
            </a:pPr>
            <a:r>
              <a:rPr lang="en-US" sz="1400" dirty="0"/>
              <a:t>Can introduce a desired DNA sequence or gene into a targeted site</a:t>
            </a:r>
          </a:p>
        </p:txBody>
      </p:sp>
      <p:sp>
        <p:nvSpPr>
          <p:cNvPr id="2" name="Retângulo 1"/>
          <p:cNvSpPr/>
          <p:nvPr/>
        </p:nvSpPr>
        <p:spPr>
          <a:xfrm>
            <a:off x="5476306" y="5393448"/>
            <a:ext cx="3446469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80606"/>
                </a:solidFill>
                <a:ea typeface="Microsoft YaHei UI" panose="020B0503020204020204" pitchFamily="34" charset="-122"/>
              </a:rPr>
              <a:t>A mutation in the genome is induced by editing, deleting, inserting or replacing genes</a:t>
            </a:r>
            <a:endParaRPr lang="en-GB" dirty="0">
              <a:ea typeface="Microsoft YaHei UI" panose="020B0503020204020204" pitchFamily="34" charset="-122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41" y="1259557"/>
            <a:ext cx="8360952" cy="236829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6627168"/>
            <a:ext cx="84093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srgbClr val="222222"/>
                </a:solidFill>
                <a:latin typeface="Arial" panose="020B0604020202020204" pitchFamily="34" charset="0"/>
              </a:rPr>
              <a:t>Joung</a:t>
            </a:r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, J. Keith, and Jeffry D. Sander. "TALENs: a widely applicable technology for targeted genome editing." Nature reviews Molecular cell biology 14.1 (2013)</a:t>
            </a:r>
            <a:endParaRPr lang="en-GB" sz="900" dirty="0"/>
          </a:p>
        </p:txBody>
      </p:sp>
      <p:sp>
        <p:nvSpPr>
          <p:cNvPr id="6" name="Retângulo 5"/>
          <p:cNvSpPr/>
          <p:nvPr/>
        </p:nvSpPr>
        <p:spPr>
          <a:xfrm>
            <a:off x="287947" y="1287458"/>
            <a:ext cx="498768" cy="490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84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Genome editing to breed better plants</a:t>
            </a:r>
          </a:p>
        </p:txBody>
      </p:sp>
      <p:pic>
        <p:nvPicPr>
          <p:cNvPr id="3074" name="Picture 2" descr="Resultado de imagem para gm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57" y="3393404"/>
            <a:ext cx="2573129" cy="170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1473110" y="6042121"/>
            <a:ext cx="5475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 w="9525">
                  <a:solidFill>
                    <a:srgbClr val="82D90D"/>
                  </a:solidFill>
                  <a:prstDash val="solid"/>
                </a:ln>
                <a:solidFill>
                  <a:srgbClr val="7FBC1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Genome Editing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687273" y="2871872"/>
            <a:ext cx="317474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7FBC10"/>
              </a:buClr>
              <a:buSzPct val="119000"/>
            </a:pPr>
            <a:r>
              <a:rPr lang="en-US" sz="1600" b="1" dirty="0">
                <a:solidFill>
                  <a:srgbClr val="C00000"/>
                </a:solidFill>
              </a:rPr>
              <a:t>Cons:</a:t>
            </a:r>
          </a:p>
          <a:p>
            <a:pPr marL="342882" indent="-342882" algn="just">
              <a:lnSpc>
                <a:spcPct val="150000"/>
              </a:lnSpc>
              <a:buClr>
                <a:srgbClr val="7FBC10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sz="1600" dirty="0"/>
              <a:t>Random nature of gene insertions can have undesirable effects</a:t>
            </a:r>
          </a:p>
          <a:p>
            <a:pPr marL="342882" indent="-342882" algn="just">
              <a:lnSpc>
                <a:spcPct val="150000"/>
              </a:lnSpc>
              <a:buClr>
                <a:srgbClr val="7FBC10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sz="1600" dirty="0"/>
              <a:t>Not favorable for making large concerted changes (e.g. adding an entire metabolic pathway)</a:t>
            </a:r>
          </a:p>
          <a:p>
            <a:pPr marL="342882" indent="-342882" algn="just">
              <a:lnSpc>
                <a:spcPct val="150000"/>
              </a:lnSpc>
              <a:buClr>
                <a:srgbClr val="7FBC10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sz="1600" dirty="0"/>
              <a:t>Heavily Regulated</a:t>
            </a:r>
            <a:endParaRPr lang="en-GB" sz="1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-8777" y="2871872"/>
            <a:ext cx="32203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7FBC10"/>
              </a:buClr>
              <a:buSzPct val="115000"/>
            </a:pPr>
            <a:r>
              <a:rPr lang="en-US" sz="1600" b="1" dirty="0">
                <a:solidFill>
                  <a:srgbClr val="7FBC10"/>
                </a:solidFill>
              </a:rPr>
              <a:t>Pros:</a:t>
            </a:r>
          </a:p>
          <a:p>
            <a:pPr marL="285737" indent="-285737">
              <a:lnSpc>
                <a:spcPct val="150000"/>
              </a:lnSpc>
              <a:buClr>
                <a:srgbClr val="7FBC10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sz="1600" dirty="0"/>
              <a:t>Precise in inserting the desired trait</a:t>
            </a:r>
          </a:p>
          <a:p>
            <a:pPr marL="285737" indent="-285737">
              <a:lnSpc>
                <a:spcPct val="150000"/>
              </a:lnSpc>
              <a:buClr>
                <a:srgbClr val="7FBC10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sz="1600" dirty="0"/>
              <a:t>Fast to obtain the final product</a:t>
            </a:r>
          </a:p>
          <a:p>
            <a:pPr marL="285737" indent="-285737">
              <a:lnSpc>
                <a:spcPct val="150000"/>
              </a:lnSpc>
              <a:buClr>
                <a:srgbClr val="7FBC10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sz="1600" dirty="0"/>
              <a:t>Can increase crop productivity and quality (e.g. producing resistant plants, biofortification, </a:t>
            </a:r>
            <a:r>
              <a:rPr lang="en-US" sz="1600" dirty="0" err="1"/>
              <a:t>etc</a:t>
            </a:r>
            <a:r>
              <a:rPr lang="en-US" sz="1600" dirty="0"/>
              <a:t>…)</a:t>
            </a:r>
          </a:p>
          <a:p>
            <a:pPr marL="285737" indent="-285737">
              <a:lnSpc>
                <a:spcPct val="150000"/>
              </a:lnSpc>
              <a:buClr>
                <a:srgbClr val="7FBC10"/>
              </a:buClr>
              <a:buSzPct val="115000"/>
              <a:buFont typeface="Wingdings" panose="05000000000000000000" pitchFamily="2" charset="2"/>
              <a:buChar char="v"/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GB" sz="16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409703" y="1720202"/>
            <a:ext cx="5602484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Plant breeding, has made enormous contributions to increased global food production, but …</a:t>
            </a:r>
            <a:endParaRPr lang="en-GB" sz="2000" b="1" dirty="0"/>
          </a:p>
        </p:txBody>
      </p:sp>
      <p:sp>
        <p:nvSpPr>
          <p:cNvPr id="17" name="CaixaDeTexto 16"/>
          <p:cNvSpPr txBox="1"/>
          <p:nvPr/>
        </p:nvSpPr>
        <p:spPr>
          <a:xfrm rot="21020638">
            <a:off x="5824175" y="2292871"/>
            <a:ext cx="2166835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There are limits…</a:t>
            </a:r>
          </a:p>
        </p:txBody>
      </p:sp>
      <p:cxnSp>
        <p:nvCxnSpPr>
          <p:cNvPr id="19" name="Conexão reta unidirecional 18"/>
          <p:cNvCxnSpPr>
            <a:cxnSpLocks/>
          </p:cNvCxnSpPr>
          <p:nvPr/>
        </p:nvCxnSpPr>
        <p:spPr>
          <a:xfrm>
            <a:off x="4364720" y="5207438"/>
            <a:ext cx="1" cy="828000"/>
          </a:xfrm>
          <a:prstGeom prst="straightConnector1">
            <a:avLst/>
          </a:prstGeom>
          <a:ln w="57150">
            <a:solidFill>
              <a:srgbClr val="7FBC1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rma livre: Forma 27"/>
          <p:cNvSpPr/>
          <p:nvPr/>
        </p:nvSpPr>
        <p:spPr>
          <a:xfrm>
            <a:off x="6266841" y="2675410"/>
            <a:ext cx="2847663" cy="3771900"/>
          </a:xfrm>
          <a:custGeom>
            <a:avLst/>
            <a:gdLst>
              <a:gd name="connsiteX0" fmla="*/ 1695450 w 4175221"/>
              <a:gd name="connsiteY0" fmla="*/ 0 h 3771900"/>
              <a:gd name="connsiteX1" fmla="*/ 3810000 w 4175221"/>
              <a:gd name="connsiteY1" fmla="*/ 781050 h 3771900"/>
              <a:gd name="connsiteX2" fmla="*/ 3790950 w 4175221"/>
              <a:gd name="connsiteY2" fmla="*/ 3219450 h 3771900"/>
              <a:gd name="connsiteX3" fmla="*/ 0 w 4175221"/>
              <a:gd name="connsiteY3" fmla="*/ 3771900 h 377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5221" h="3771900">
                <a:moveTo>
                  <a:pt x="1695450" y="0"/>
                </a:moveTo>
                <a:cubicBezTo>
                  <a:pt x="2578100" y="122237"/>
                  <a:pt x="3460750" y="244475"/>
                  <a:pt x="3810000" y="781050"/>
                </a:cubicBezTo>
                <a:cubicBezTo>
                  <a:pt x="4159250" y="1317625"/>
                  <a:pt x="4425950" y="2720975"/>
                  <a:pt x="3790950" y="3219450"/>
                </a:cubicBezTo>
                <a:cubicBezTo>
                  <a:pt x="3155950" y="3717925"/>
                  <a:pt x="1577975" y="3744912"/>
                  <a:pt x="0" y="3771900"/>
                </a:cubicBezTo>
              </a:path>
            </a:pathLst>
          </a:custGeom>
          <a:noFill/>
          <a:ln w="57150">
            <a:solidFill>
              <a:srgbClr val="7FBC1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52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6" grpId="0"/>
      <p:bldP spid="1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Genome editing to breed better plants</a:t>
            </a:r>
            <a:endParaRPr lang="en-GB" dirty="0"/>
          </a:p>
        </p:txBody>
      </p:sp>
      <p:pic>
        <p:nvPicPr>
          <p:cNvPr id="6" name="Picture 4" descr="Resultado de imagem para plant genome edi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874" y="1578077"/>
            <a:ext cx="3026584" cy="498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74125" y="2383264"/>
            <a:ext cx="5663749" cy="3031599"/>
          </a:xfrm>
          <a:prstGeom prst="rect">
            <a:avLst/>
          </a:prstGeom>
          <a:noFill/>
          <a:ln>
            <a:solidFill>
              <a:srgbClr val="7FBC10"/>
            </a:solidFill>
          </a:ln>
        </p:spPr>
        <p:txBody>
          <a:bodyPr wrap="square" rtlCol="0">
            <a:spAutoFit/>
          </a:bodyPr>
          <a:lstStyle/>
          <a:p>
            <a:pPr marL="285737" indent="-285737">
              <a:lnSpc>
                <a:spcPct val="200000"/>
              </a:lnSpc>
              <a:spcAft>
                <a:spcPts val="600"/>
              </a:spcAft>
              <a:buClr>
                <a:srgbClr val="7FBC10"/>
              </a:buClr>
              <a:buSzPct val="120000"/>
              <a:buFont typeface="Wingdings" panose="05000000000000000000" pitchFamily="2" charset="2"/>
              <a:buChar char="v"/>
            </a:pPr>
            <a:r>
              <a:rPr lang="en-GB" sz="2200" dirty="0"/>
              <a:t> Site-directed modification for a new product</a:t>
            </a:r>
          </a:p>
          <a:p>
            <a:pPr marL="285737" indent="-285737">
              <a:lnSpc>
                <a:spcPct val="200000"/>
              </a:lnSpc>
              <a:spcAft>
                <a:spcPts val="600"/>
              </a:spcAft>
              <a:buClr>
                <a:srgbClr val="7FBC10"/>
              </a:buClr>
              <a:buSzPct val="120000"/>
              <a:buFont typeface="Wingdings" panose="05000000000000000000" pitchFamily="2" charset="2"/>
              <a:buChar char="v"/>
            </a:pPr>
            <a:r>
              <a:rPr lang="en-GB" sz="2200" dirty="0"/>
              <a:t> Reduce time to get the product</a:t>
            </a:r>
          </a:p>
          <a:p>
            <a:pPr marL="285737" indent="-285737">
              <a:lnSpc>
                <a:spcPct val="200000"/>
              </a:lnSpc>
              <a:spcAft>
                <a:spcPts val="600"/>
              </a:spcAft>
              <a:buClr>
                <a:srgbClr val="7FBC10"/>
              </a:buClr>
              <a:buSzPct val="120000"/>
              <a:buFont typeface="Wingdings" panose="05000000000000000000" pitchFamily="2" charset="2"/>
              <a:buChar char="v"/>
            </a:pPr>
            <a:r>
              <a:rPr lang="en-GB" sz="2200" dirty="0"/>
              <a:t> Reduce the number of plants involved</a:t>
            </a:r>
          </a:p>
          <a:p>
            <a:pPr marL="285737" indent="-285737">
              <a:lnSpc>
                <a:spcPct val="200000"/>
              </a:lnSpc>
              <a:spcAft>
                <a:spcPts val="600"/>
              </a:spcAft>
              <a:buClr>
                <a:srgbClr val="7FBC10"/>
              </a:buClr>
              <a:buSzPct val="120000"/>
              <a:buFont typeface="Wingdings" panose="05000000000000000000" pitchFamily="2" charset="2"/>
              <a:buChar char="v"/>
            </a:pPr>
            <a:r>
              <a:rPr lang="en-GB" sz="2200" dirty="0"/>
              <a:t> Introduce longer DNA sequences 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6563038"/>
            <a:ext cx="545690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900" dirty="0"/>
              <a:t>http://www.the-scientist.com/?articles.view/articleNo/45155/title/Gene-Editing-Without-Foreign-DNA/</a:t>
            </a:r>
          </a:p>
        </p:txBody>
      </p:sp>
    </p:spTree>
    <p:extLst>
      <p:ext uri="{BB962C8B-B14F-4D97-AF65-F5344CB8AC3E}">
        <p14:creationId xmlns:p14="http://schemas.microsoft.com/office/powerpoint/2010/main" val="198266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ITQ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1888</TotalTime>
  <Words>824</Words>
  <Application>Microsoft Office PowerPoint</Application>
  <PresentationFormat>Apresentação no Ecrã (4:3)</PresentationFormat>
  <Paragraphs>98</Paragraphs>
  <Slides>13</Slides>
  <Notes>12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13</vt:i4>
      </vt:variant>
    </vt:vector>
  </HeadingPairs>
  <TitlesOfParts>
    <vt:vector size="22" baseType="lpstr">
      <vt:lpstr>Microsoft YaHei UI</vt:lpstr>
      <vt:lpstr>Arial</vt:lpstr>
      <vt:lpstr>Arial Black</vt:lpstr>
      <vt:lpstr>Calibri</vt:lpstr>
      <vt:lpstr>Calibri Light</vt:lpstr>
      <vt:lpstr>Lucida Sans</vt:lpstr>
      <vt:lpstr>Wingdings</vt:lpstr>
      <vt:lpstr>ITQB</vt:lpstr>
      <vt:lpstr>Tema do Office</vt:lpstr>
      <vt:lpstr>Apresentação do PowerPoint</vt:lpstr>
      <vt:lpstr>What is plant breeding?</vt:lpstr>
      <vt:lpstr>Conventional Breeding</vt:lpstr>
      <vt:lpstr>Genome Editing</vt:lpstr>
      <vt:lpstr>Quick overview around Zinc Fingers and TALENs</vt:lpstr>
      <vt:lpstr>Genome Editing: CRISPR/Cas9 System</vt:lpstr>
      <vt:lpstr>DNA Repair Mechanisms</vt:lpstr>
      <vt:lpstr>Genome editing to breed better plants</vt:lpstr>
      <vt:lpstr>Genome editing to breed better plants</vt:lpstr>
      <vt:lpstr>Genome Editing Applications</vt:lpstr>
      <vt:lpstr>Take home message…</vt:lpstr>
      <vt:lpstr>Apresentação do PowerPoint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Lara</dc:creator>
  <cp:lastModifiedBy>Filipa</cp:lastModifiedBy>
  <cp:revision>174</cp:revision>
  <cp:lastPrinted>2017-04-06T20:51:17Z</cp:lastPrinted>
  <dcterms:created xsi:type="dcterms:W3CDTF">2017-04-04T17:32:01Z</dcterms:created>
  <dcterms:modified xsi:type="dcterms:W3CDTF">2017-05-22T15:31:21Z</dcterms:modified>
</cp:coreProperties>
</file>