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09" r:id="rId3"/>
    <p:sldMasterId id="2147483697" r:id="rId4"/>
  </p:sldMasterIdLst>
  <p:notesMasterIdLst>
    <p:notesMasterId r:id="rId23"/>
  </p:notesMasterIdLst>
  <p:sldIdLst>
    <p:sldId id="273" r:id="rId5"/>
    <p:sldId id="296" r:id="rId6"/>
    <p:sldId id="297" r:id="rId7"/>
    <p:sldId id="298" r:id="rId8"/>
    <p:sldId id="299" r:id="rId9"/>
    <p:sldId id="315" r:id="rId10"/>
    <p:sldId id="301" r:id="rId11"/>
    <p:sldId id="302" r:id="rId12"/>
    <p:sldId id="304" r:id="rId13"/>
    <p:sldId id="305" r:id="rId14"/>
    <p:sldId id="303" r:id="rId15"/>
    <p:sldId id="313" r:id="rId16"/>
    <p:sldId id="307" r:id="rId17"/>
    <p:sldId id="314" r:id="rId18"/>
    <p:sldId id="308" r:id="rId19"/>
    <p:sldId id="309" r:id="rId20"/>
    <p:sldId id="310" r:id="rId21"/>
    <p:sldId id="311" r:id="rId22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zione predefinita" id="{E2A7C915-DE03-40BA-84D2-1E50C8F12B14}">
          <p14:sldIdLst>
            <p14:sldId id="273"/>
            <p14:sldId id="296"/>
            <p14:sldId id="297"/>
            <p14:sldId id="298"/>
            <p14:sldId id="299"/>
            <p14:sldId id="315"/>
            <p14:sldId id="301"/>
            <p14:sldId id="302"/>
          </p14:sldIdLst>
        </p14:section>
        <p14:section name="Sezione senza titolo" id="{46A30B47-0D5F-4A52-9780-0ADA2674A33F}">
          <p14:sldIdLst>
            <p14:sldId id="304"/>
            <p14:sldId id="305"/>
            <p14:sldId id="303"/>
            <p14:sldId id="313"/>
            <p14:sldId id="307"/>
            <p14:sldId id="314"/>
            <p14:sldId id="308"/>
            <p14:sldId id="30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400"/>
    <a:srgbClr val="E7E200"/>
    <a:srgbClr val="739600"/>
    <a:srgbClr val="FF9900"/>
    <a:srgbClr val="8FBC00"/>
    <a:srgbClr val="FF6600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76025" autoAdjust="0"/>
  </p:normalViewPr>
  <p:slideViewPr>
    <p:cSldViewPr>
      <p:cViewPr varScale="1">
        <p:scale>
          <a:sx n="62" d="100"/>
          <a:sy n="62" d="100"/>
        </p:scale>
        <p:origin x="169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Foglio1!$A$2:$A$17</cx:f>
        <cx:lvl ptCount="16">
          <cx:pt idx="0">Foglia 1</cx:pt>
          <cx:pt idx="1">Foglia 2</cx:pt>
          <cx:pt idx="2">Foglia 3</cx:pt>
          <cx:pt idx="3">Foglia 4</cx:pt>
        </cx:lvl>
        <cx:lvl ptCount="0"/>
        <cx:lvl ptCount="0"/>
      </cx:strDim>
      <cx:numDim type="size">
        <cx:f>Foglio1!$B$2:$B$17</cx:f>
        <cx:lvl ptCount="16" formatCode="Standard">
          <cx:pt idx="0">25</cx:pt>
          <cx:pt idx="1">25</cx:pt>
          <cx:pt idx="2">25</cx:pt>
          <cx:pt idx="3">25</cx:pt>
        </cx:lvl>
      </cx:numDim>
    </cx:data>
  </cx:chartData>
  <cx:chart>
    <cx:plotArea>
      <cx:plotAreaRegion>
        <cx:series layoutId="sunburst" uniqueId="{B71951AD-77E2-43DD-9BCE-20ED759FD44E}">
          <cx:tx>
            <cx:txData>
              <cx:f>Foglio1!$B$1</cx:f>
              <cx:v>Serie1</cx:v>
            </cx:txData>
          </cx:tx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14532-9CFB-41EC-A97F-C13B2CDCB1B8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1871218E-DA95-4156-985C-1A6022A4AEAE}">
      <dgm:prSet phldrT="[Testo]" custT="1"/>
      <dgm:spPr/>
      <dgm:t>
        <a:bodyPr/>
        <a:lstStyle/>
        <a:p>
          <a:r>
            <a:rPr lang="it-IT" sz="2000" dirty="0" err="1">
              <a:solidFill>
                <a:schemeClr val="tx1">
                  <a:lumMod val="75000"/>
                  <a:lumOff val="25000"/>
                </a:schemeClr>
              </a:solidFill>
            </a:rPr>
            <a:t>Lignin</a:t>
          </a:r>
          <a:r>
            <a:rPr lang="it-IT" sz="20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it-IT" sz="2000" dirty="0" err="1">
              <a:solidFill>
                <a:schemeClr val="tx1">
                  <a:lumMod val="75000"/>
                  <a:lumOff val="25000"/>
                </a:schemeClr>
              </a:solidFill>
            </a:rPr>
            <a:t>structure</a:t>
          </a:r>
          <a:r>
            <a:rPr lang="it-IT" sz="2000" dirty="0">
              <a:solidFill>
                <a:schemeClr val="tx1">
                  <a:lumMod val="75000"/>
                  <a:lumOff val="25000"/>
                </a:schemeClr>
              </a:solidFill>
            </a:rPr>
            <a:t>:</a:t>
          </a:r>
        </a:p>
        <a:p>
          <a:r>
            <a:rPr lang="it-IT" sz="2600" dirty="0" err="1">
              <a:solidFill>
                <a:schemeClr val="tx1">
                  <a:lumMod val="75000"/>
                  <a:lumOff val="25000"/>
                </a:schemeClr>
              </a:solidFill>
            </a:rPr>
            <a:t>Organic</a:t>
          </a:r>
          <a:r>
            <a:rPr lang="it-IT" sz="26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it-IT" sz="2600" dirty="0" err="1">
              <a:solidFill>
                <a:schemeClr val="tx1">
                  <a:lumMod val="75000"/>
                  <a:lumOff val="25000"/>
                </a:schemeClr>
              </a:solidFill>
            </a:rPr>
            <a:t>polymer</a:t>
          </a:r>
          <a:endParaRPr lang="it-IT" sz="2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27739CD-CBAF-4FE6-8E0B-6ED7086579E6}" type="parTrans" cxnId="{362675A8-D60F-482C-96C9-9642F3809F42}">
      <dgm:prSet/>
      <dgm:spPr/>
      <dgm:t>
        <a:bodyPr/>
        <a:lstStyle/>
        <a:p>
          <a:endParaRPr lang="it-IT"/>
        </a:p>
      </dgm:t>
    </dgm:pt>
    <dgm:pt modelId="{2517FD1F-BAF8-480A-A8FE-8A37F4ECDDC6}" type="sibTrans" cxnId="{362675A8-D60F-482C-96C9-9642F3809F42}">
      <dgm:prSet/>
      <dgm:spPr/>
      <dgm:t>
        <a:bodyPr/>
        <a:lstStyle/>
        <a:p>
          <a:endParaRPr lang="it-IT"/>
        </a:p>
      </dgm:t>
    </dgm:pt>
    <dgm:pt modelId="{D036CD35-6C33-4AA7-A24E-E21634912618}">
      <dgm:prSet phldrT="[Testo]" custT="1"/>
      <dgm:spPr/>
      <dgm:t>
        <a:bodyPr/>
        <a:lstStyle/>
        <a:p>
          <a:r>
            <a:rPr lang="it-IT" sz="2000" dirty="0">
              <a:solidFill>
                <a:schemeClr val="tx1">
                  <a:lumMod val="75000"/>
                  <a:lumOff val="25000"/>
                </a:schemeClr>
              </a:solidFill>
            </a:rPr>
            <a:t>Some     </a:t>
          </a:r>
        </a:p>
        <a:p>
          <a:r>
            <a:rPr lang="it-IT" sz="2000" dirty="0">
              <a:solidFill>
                <a:schemeClr val="tx1">
                  <a:lumMod val="75000"/>
                  <a:lumOff val="25000"/>
                </a:schemeClr>
              </a:solidFill>
            </a:rPr>
            <a:t>target </a:t>
          </a:r>
          <a:r>
            <a:rPr lang="it-IT" sz="2000" dirty="0" err="1">
              <a:solidFill>
                <a:schemeClr val="tx1">
                  <a:lumMod val="75000"/>
                  <a:lumOff val="25000"/>
                </a:schemeClr>
              </a:solidFill>
            </a:rPr>
            <a:t>genes</a:t>
          </a:r>
          <a:endParaRPr lang="it-IT" sz="20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it-IT" sz="2600" dirty="0">
              <a:solidFill>
                <a:schemeClr val="tx1">
                  <a:lumMod val="75000"/>
                  <a:lumOff val="25000"/>
                </a:schemeClr>
              </a:solidFill>
            </a:rPr>
            <a:t>CAD, F5H,</a:t>
          </a:r>
        </a:p>
        <a:p>
          <a:r>
            <a:rPr lang="it-IT" sz="2600" dirty="0">
              <a:solidFill>
                <a:schemeClr val="tx1">
                  <a:lumMod val="75000"/>
                  <a:lumOff val="25000"/>
                </a:schemeClr>
              </a:solidFill>
            </a:rPr>
            <a:t>COMT</a:t>
          </a:r>
        </a:p>
      </dgm:t>
    </dgm:pt>
    <dgm:pt modelId="{C388A877-9621-49C3-B82E-1CFB45C742FA}" type="parTrans" cxnId="{F54EC9BB-93FD-45E5-9CD6-DA165D15D2EA}">
      <dgm:prSet/>
      <dgm:spPr/>
      <dgm:t>
        <a:bodyPr/>
        <a:lstStyle/>
        <a:p>
          <a:endParaRPr lang="it-IT"/>
        </a:p>
      </dgm:t>
    </dgm:pt>
    <dgm:pt modelId="{A1AC564F-7755-4482-82AB-4715C1BF3EEB}" type="sibTrans" cxnId="{F54EC9BB-93FD-45E5-9CD6-DA165D15D2EA}">
      <dgm:prSet/>
      <dgm:spPr/>
      <dgm:t>
        <a:bodyPr/>
        <a:lstStyle/>
        <a:p>
          <a:endParaRPr lang="it-IT"/>
        </a:p>
      </dgm:t>
    </dgm:pt>
    <dgm:pt modelId="{602D1757-F98A-4682-8D8A-B6BC3D6DEDAF}">
      <dgm:prSet phldrT="[Testo]" custT="1"/>
      <dgm:spPr/>
      <dgm:t>
        <a:bodyPr/>
        <a:lstStyle/>
        <a:p>
          <a:pPr algn="l"/>
          <a:r>
            <a:rPr lang="it-IT" sz="2000" dirty="0" err="1">
              <a:solidFill>
                <a:schemeClr val="tx1">
                  <a:lumMod val="75000"/>
                  <a:lumOff val="25000"/>
                </a:schemeClr>
              </a:solidFill>
            </a:rPr>
            <a:t>Biochemical</a:t>
          </a:r>
          <a:r>
            <a:rPr lang="it-IT" sz="20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it-IT" sz="2000" dirty="0" err="1">
              <a:solidFill>
                <a:schemeClr val="tx1">
                  <a:lumMod val="75000"/>
                  <a:lumOff val="25000"/>
                </a:schemeClr>
              </a:solidFill>
            </a:rPr>
            <a:t>pathways</a:t>
          </a:r>
          <a:endParaRPr lang="it-IT" sz="20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algn="ctr"/>
          <a:r>
            <a:rPr lang="it-IT" sz="2000" dirty="0" err="1">
              <a:solidFill>
                <a:schemeClr val="tx1"/>
              </a:solidFill>
            </a:rPr>
            <a:t>Shikimate</a:t>
          </a:r>
          <a:r>
            <a:rPr lang="it-IT" sz="2000" dirty="0">
              <a:solidFill>
                <a:schemeClr val="tx1"/>
              </a:solidFill>
            </a:rPr>
            <a:t>, PPP and </a:t>
          </a:r>
          <a:r>
            <a:rPr lang="it-IT" sz="2000" dirty="0" err="1">
              <a:solidFill>
                <a:schemeClr val="tx1"/>
              </a:solidFill>
            </a:rPr>
            <a:t>lignin</a:t>
          </a:r>
          <a:r>
            <a:rPr lang="it-IT" sz="2000" dirty="0">
              <a:solidFill>
                <a:schemeClr val="tx1"/>
              </a:solidFill>
            </a:rPr>
            <a:t> </a:t>
          </a:r>
          <a:r>
            <a:rPr lang="it-IT" sz="2000" dirty="0" err="1">
              <a:solidFill>
                <a:schemeClr val="tx1"/>
              </a:solidFill>
            </a:rPr>
            <a:t>specific</a:t>
          </a:r>
          <a:r>
            <a:rPr lang="it-IT" sz="2000" dirty="0">
              <a:solidFill>
                <a:schemeClr val="tx1"/>
              </a:solidFill>
            </a:rPr>
            <a:t> </a:t>
          </a:r>
          <a:r>
            <a:rPr lang="it-IT" sz="2000" dirty="0" err="1">
              <a:solidFill>
                <a:schemeClr val="tx1"/>
              </a:solidFill>
            </a:rPr>
            <a:t>pathway</a:t>
          </a:r>
          <a:endParaRPr lang="it-IT" sz="2000" dirty="0">
            <a:solidFill>
              <a:schemeClr val="tx1"/>
            </a:solidFill>
          </a:endParaRPr>
        </a:p>
        <a:p>
          <a:pPr algn="ctr"/>
          <a:endParaRPr lang="it-IT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09B5BF-9BA9-471D-9F8D-6A791BDD0BB9}" type="parTrans" cxnId="{6BD2404D-3AA1-4E62-82C8-BAB18633F876}">
      <dgm:prSet/>
      <dgm:spPr/>
      <dgm:t>
        <a:bodyPr/>
        <a:lstStyle/>
        <a:p>
          <a:endParaRPr lang="it-IT"/>
        </a:p>
      </dgm:t>
    </dgm:pt>
    <dgm:pt modelId="{EF4CD3ED-16F9-4E44-B96E-8460C58D2A35}" type="sibTrans" cxnId="{6BD2404D-3AA1-4E62-82C8-BAB18633F876}">
      <dgm:prSet/>
      <dgm:spPr/>
      <dgm:t>
        <a:bodyPr/>
        <a:lstStyle/>
        <a:p>
          <a:endParaRPr lang="it-IT"/>
        </a:p>
      </dgm:t>
    </dgm:pt>
    <dgm:pt modelId="{49EDF921-D4C2-4D7B-B800-8F23ED10C6FF}" type="pres">
      <dgm:prSet presAssocID="{0A814532-9CFB-41EC-A97F-C13B2CDCB1B8}" presName="compositeShape" presStyleCnt="0">
        <dgm:presLayoutVars>
          <dgm:chMax val="7"/>
          <dgm:dir/>
          <dgm:resizeHandles val="exact"/>
        </dgm:presLayoutVars>
      </dgm:prSet>
      <dgm:spPr/>
    </dgm:pt>
    <dgm:pt modelId="{E1F2F292-95EA-4E36-ADED-10B4548A17AE}" type="pres">
      <dgm:prSet presAssocID="{1871218E-DA95-4156-985C-1A6022A4AEAE}" presName="circ1" presStyleLbl="vennNode1" presStyleIdx="0" presStyleCnt="3"/>
      <dgm:spPr/>
    </dgm:pt>
    <dgm:pt modelId="{C2928671-238B-4E22-851B-298AABBF1915}" type="pres">
      <dgm:prSet presAssocID="{1871218E-DA95-4156-985C-1A6022A4AEA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44DE484-D249-4882-A73A-87B129CFDCD2}" type="pres">
      <dgm:prSet presAssocID="{D036CD35-6C33-4AA7-A24E-E21634912618}" presName="circ2" presStyleLbl="vennNode1" presStyleIdx="1" presStyleCnt="3"/>
      <dgm:spPr/>
    </dgm:pt>
    <dgm:pt modelId="{478149D4-189C-4595-818A-FFA689C1505F}" type="pres">
      <dgm:prSet presAssocID="{D036CD35-6C33-4AA7-A24E-E2163491261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2115D8-524C-4B4E-A6F3-0771E0122838}" type="pres">
      <dgm:prSet presAssocID="{602D1757-F98A-4682-8D8A-B6BC3D6DEDAF}" presName="circ3" presStyleLbl="vennNode1" presStyleIdx="2" presStyleCnt="3"/>
      <dgm:spPr/>
    </dgm:pt>
    <dgm:pt modelId="{E95AE1E3-929B-4CCA-89A3-0D8EA65B207A}" type="pres">
      <dgm:prSet presAssocID="{602D1757-F98A-4682-8D8A-B6BC3D6DED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6539917-64AA-4F97-86DC-5900A33A3FA7}" type="presOf" srcId="{1871218E-DA95-4156-985C-1A6022A4AEAE}" destId="{E1F2F292-95EA-4E36-ADED-10B4548A17AE}" srcOrd="0" destOrd="0" presId="urn:microsoft.com/office/officeart/2005/8/layout/venn1"/>
    <dgm:cxn modelId="{723C6025-4029-4A17-8C02-91CB0B61C3EA}" type="presOf" srcId="{0A814532-9CFB-41EC-A97F-C13B2CDCB1B8}" destId="{49EDF921-D4C2-4D7B-B800-8F23ED10C6FF}" srcOrd="0" destOrd="0" presId="urn:microsoft.com/office/officeart/2005/8/layout/venn1"/>
    <dgm:cxn modelId="{1C991833-C9A2-4061-87FC-098EF25E2E8C}" type="presOf" srcId="{602D1757-F98A-4682-8D8A-B6BC3D6DEDAF}" destId="{E95AE1E3-929B-4CCA-89A3-0D8EA65B207A}" srcOrd="1" destOrd="0" presId="urn:microsoft.com/office/officeart/2005/8/layout/venn1"/>
    <dgm:cxn modelId="{E2CE8F4A-F11D-41BF-A98A-5AF72F365FE5}" type="presOf" srcId="{1871218E-DA95-4156-985C-1A6022A4AEAE}" destId="{C2928671-238B-4E22-851B-298AABBF1915}" srcOrd="1" destOrd="0" presId="urn:microsoft.com/office/officeart/2005/8/layout/venn1"/>
    <dgm:cxn modelId="{6BD2404D-3AA1-4E62-82C8-BAB18633F876}" srcId="{0A814532-9CFB-41EC-A97F-C13B2CDCB1B8}" destId="{602D1757-F98A-4682-8D8A-B6BC3D6DEDAF}" srcOrd="2" destOrd="0" parTransId="{CC09B5BF-9BA9-471D-9F8D-6A791BDD0BB9}" sibTransId="{EF4CD3ED-16F9-4E44-B96E-8460C58D2A35}"/>
    <dgm:cxn modelId="{9AE9CD55-3228-47E8-BCA3-D7B15D979460}" type="presOf" srcId="{D036CD35-6C33-4AA7-A24E-E21634912618}" destId="{478149D4-189C-4595-818A-FFA689C1505F}" srcOrd="1" destOrd="0" presId="urn:microsoft.com/office/officeart/2005/8/layout/venn1"/>
    <dgm:cxn modelId="{362675A8-D60F-482C-96C9-9642F3809F42}" srcId="{0A814532-9CFB-41EC-A97F-C13B2CDCB1B8}" destId="{1871218E-DA95-4156-985C-1A6022A4AEAE}" srcOrd="0" destOrd="0" parTransId="{E27739CD-CBAF-4FE6-8E0B-6ED7086579E6}" sibTransId="{2517FD1F-BAF8-480A-A8FE-8A37F4ECDDC6}"/>
    <dgm:cxn modelId="{46967DB3-FC4F-46E1-B5B2-437782FCEFD1}" type="presOf" srcId="{602D1757-F98A-4682-8D8A-B6BC3D6DEDAF}" destId="{E62115D8-524C-4B4E-A6F3-0771E0122838}" srcOrd="0" destOrd="0" presId="urn:microsoft.com/office/officeart/2005/8/layout/venn1"/>
    <dgm:cxn modelId="{F54EC9BB-93FD-45E5-9CD6-DA165D15D2EA}" srcId="{0A814532-9CFB-41EC-A97F-C13B2CDCB1B8}" destId="{D036CD35-6C33-4AA7-A24E-E21634912618}" srcOrd="1" destOrd="0" parTransId="{C388A877-9621-49C3-B82E-1CFB45C742FA}" sibTransId="{A1AC564F-7755-4482-82AB-4715C1BF3EEB}"/>
    <dgm:cxn modelId="{A140D4F0-B8A0-4EEF-AA19-38C570B2EA7E}" type="presOf" srcId="{D036CD35-6C33-4AA7-A24E-E21634912618}" destId="{E44DE484-D249-4882-A73A-87B129CFDCD2}" srcOrd="0" destOrd="0" presId="urn:microsoft.com/office/officeart/2005/8/layout/venn1"/>
    <dgm:cxn modelId="{A6D42B2B-8E14-4CEF-8A6C-EA10EBAF4A50}" type="presParOf" srcId="{49EDF921-D4C2-4D7B-B800-8F23ED10C6FF}" destId="{E1F2F292-95EA-4E36-ADED-10B4548A17AE}" srcOrd="0" destOrd="0" presId="urn:microsoft.com/office/officeart/2005/8/layout/venn1"/>
    <dgm:cxn modelId="{78094D58-9240-4E5D-83D0-1A41A8D66D59}" type="presParOf" srcId="{49EDF921-D4C2-4D7B-B800-8F23ED10C6FF}" destId="{C2928671-238B-4E22-851B-298AABBF1915}" srcOrd="1" destOrd="0" presId="urn:microsoft.com/office/officeart/2005/8/layout/venn1"/>
    <dgm:cxn modelId="{95FAB518-FA9A-4C38-BFB4-D83FFC7A6889}" type="presParOf" srcId="{49EDF921-D4C2-4D7B-B800-8F23ED10C6FF}" destId="{E44DE484-D249-4882-A73A-87B129CFDCD2}" srcOrd="2" destOrd="0" presId="urn:microsoft.com/office/officeart/2005/8/layout/venn1"/>
    <dgm:cxn modelId="{B49E491E-33DD-4D1A-910F-005D7BD79BCE}" type="presParOf" srcId="{49EDF921-D4C2-4D7B-B800-8F23ED10C6FF}" destId="{478149D4-189C-4595-818A-FFA689C1505F}" srcOrd="3" destOrd="0" presId="urn:microsoft.com/office/officeart/2005/8/layout/venn1"/>
    <dgm:cxn modelId="{3E4085C9-E1EA-4740-AB3C-A64ED1C4583B}" type="presParOf" srcId="{49EDF921-D4C2-4D7B-B800-8F23ED10C6FF}" destId="{E62115D8-524C-4B4E-A6F3-0771E0122838}" srcOrd="4" destOrd="0" presId="urn:microsoft.com/office/officeart/2005/8/layout/venn1"/>
    <dgm:cxn modelId="{E626BB80-DF9C-4753-B22C-B34E6D8F071E}" type="presParOf" srcId="{49EDF921-D4C2-4D7B-B800-8F23ED10C6FF}" destId="{E95AE1E3-929B-4CCA-89A3-0D8EA65B207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2F292-95EA-4E36-ADED-10B4548A17AE}">
      <dsp:nvSpPr>
        <dsp:cNvPr id="0" name=""/>
        <dsp:cNvSpPr/>
      </dsp:nvSpPr>
      <dsp:spPr>
        <a:xfrm>
          <a:off x="2431157" y="139118"/>
          <a:ext cx="2878307" cy="2878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Lignin</a:t>
          </a:r>
          <a:r>
            <a:rPr lang="it-IT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it-IT" sz="20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structure</a:t>
          </a:r>
          <a:r>
            <a:rPr lang="it-IT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Organic</a:t>
          </a:r>
          <a:r>
            <a:rPr lang="it-IT" sz="26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it-IT" sz="26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polymer</a:t>
          </a:r>
          <a:endParaRPr lang="it-IT" sz="2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814932" y="642821"/>
        <a:ext cx="2110758" cy="1295238"/>
      </dsp:txXfrm>
    </dsp:sp>
    <dsp:sp modelId="{E44DE484-D249-4882-A73A-87B129CFDCD2}">
      <dsp:nvSpPr>
        <dsp:cNvPr id="0" name=""/>
        <dsp:cNvSpPr/>
      </dsp:nvSpPr>
      <dsp:spPr>
        <a:xfrm>
          <a:off x="3469747" y="1938060"/>
          <a:ext cx="2878307" cy="2878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Some  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target </a:t>
          </a:r>
          <a:r>
            <a:rPr lang="it-IT" sz="20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genes</a:t>
          </a:r>
          <a:endParaRPr lang="it-IT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chemeClr val="tx1">
                  <a:lumMod val="75000"/>
                  <a:lumOff val="25000"/>
                </a:schemeClr>
              </a:solidFill>
            </a:rPr>
            <a:t>CAD, F5H,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chemeClr val="tx1">
                  <a:lumMod val="75000"/>
                  <a:lumOff val="25000"/>
                </a:schemeClr>
              </a:solidFill>
            </a:rPr>
            <a:t>COMT</a:t>
          </a:r>
        </a:p>
      </dsp:txBody>
      <dsp:txXfrm>
        <a:off x="4350029" y="2681623"/>
        <a:ext cx="1726984" cy="1583069"/>
      </dsp:txXfrm>
    </dsp:sp>
    <dsp:sp modelId="{E62115D8-524C-4B4E-A6F3-0771E0122838}">
      <dsp:nvSpPr>
        <dsp:cNvPr id="0" name=""/>
        <dsp:cNvSpPr/>
      </dsp:nvSpPr>
      <dsp:spPr>
        <a:xfrm>
          <a:off x="1392568" y="1938060"/>
          <a:ext cx="2878307" cy="2878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Biochemical</a:t>
          </a:r>
          <a:r>
            <a:rPr lang="it-IT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it-IT" sz="20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pathways</a:t>
          </a:r>
          <a:endParaRPr lang="it-IT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tx1"/>
              </a:solidFill>
            </a:rPr>
            <a:t>Shikimate</a:t>
          </a:r>
          <a:r>
            <a:rPr lang="it-IT" sz="2000" kern="1200" dirty="0">
              <a:solidFill>
                <a:schemeClr val="tx1"/>
              </a:solidFill>
            </a:rPr>
            <a:t>, PPP and </a:t>
          </a:r>
          <a:r>
            <a:rPr lang="it-IT" sz="2000" kern="1200" dirty="0" err="1">
              <a:solidFill>
                <a:schemeClr val="tx1"/>
              </a:solidFill>
            </a:rPr>
            <a:t>lignin</a:t>
          </a:r>
          <a:r>
            <a:rPr lang="it-IT" sz="2000" kern="1200" dirty="0">
              <a:solidFill>
                <a:schemeClr val="tx1"/>
              </a:solidFill>
            </a:rPr>
            <a:t> </a:t>
          </a:r>
          <a:r>
            <a:rPr lang="it-IT" sz="2000" kern="1200" dirty="0" err="1">
              <a:solidFill>
                <a:schemeClr val="tx1"/>
              </a:solidFill>
            </a:rPr>
            <a:t>specific</a:t>
          </a:r>
          <a:r>
            <a:rPr lang="it-IT" sz="2000" kern="1200" dirty="0">
              <a:solidFill>
                <a:schemeClr val="tx1"/>
              </a:solidFill>
            </a:rPr>
            <a:t> </a:t>
          </a:r>
          <a:r>
            <a:rPr lang="it-IT" sz="2000" kern="1200" dirty="0" err="1">
              <a:solidFill>
                <a:schemeClr val="tx1"/>
              </a:solidFill>
            </a:rPr>
            <a:t>pathway</a:t>
          </a:r>
          <a:endParaRPr lang="it-IT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663609" y="2681623"/>
        <a:ext cx="1726984" cy="1583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9618A-54B0-4B3F-82C0-4961F328FE5A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460C4-2DE7-426A-9298-4A60FD14D137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3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45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551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Last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, </a:t>
            </a:r>
            <a:r>
              <a:rPr lang="it-IT" dirty="0" err="1"/>
              <a:t>this</a:t>
            </a:r>
            <a:r>
              <a:rPr lang="it-IT" dirty="0"/>
              <a:t> slide shows the </a:t>
            </a:r>
            <a:r>
              <a:rPr lang="it-IT" dirty="0" err="1"/>
              <a:t>actual</a:t>
            </a:r>
            <a:r>
              <a:rPr lang="it-IT" dirty="0"/>
              <a:t> scenario of GM </a:t>
            </a:r>
            <a:r>
              <a:rPr lang="it-IT" dirty="0" err="1"/>
              <a:t>forestry</a:t>
            </a:r>
            <a:r>
              <a:rPr lang="it-IT" dirty="0"/>
              <a:t> </a:t>
            </a:r>
            <a:r>
              <a:rPr lang="it-IT" dirty="0" err="1"/>
              <a:t>tree</a:t>
            </a:r>
            <a:r>
              <a:rPr lang="it-IT" dirty="0"/>
              <a:t> </a:t>
            </a:r>
            <a:r>
              <a:rPr lang="it-IT" dirty="0" err="1"/>
              <a:t>plantations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the world.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3294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17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1197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980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4293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0058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182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691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069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05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>
              <a:solidFill>
                <a:srgbClr val="000000"/>
              </a:solidFill>
              <a:latin typeface="GulliverRM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017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4758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853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1181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sz="1200" i="0" dirty="0">
                <a:solidFill>
                  <a:srgbClr val="000000"/>
                </a:solidFill>
                <a:effectLst/>
                <a:latin typeface="GulliverRM"/>
              </a:rPr>
            </a:b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i="0" dirty="0">
                <a:solidFill>
                  <a:srgbClr val="000000"/>
                </a:solidFill>
                <a:effectLst/>
                <a:latin typeface="GulliverRM"/>
              </a:rPr>
            </a:br>
            <a:br>
              <a:rPr lang="en-GB" sz="1200" i="0" dirty="0">
                <a:solidFill>
                  <a:srgbClr val="000000"/>
                </a:solidFill>
                <a:effectLst/>
                <a:latin typeface="GulliverRM"/>
              </a:rPr>
            </a:br>
            <a:b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350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7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8" y="548684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2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2E8E-8150-407C-8315-3C7C8B154CF3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FE75-A23B-4A6B-B75B-8D5695839656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8C9-E10B-4EAE-AE8E-CD531B282432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4F6-9FAC-4EE1-8B06-6B919B85A499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3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22A6-1386-45CB-8666-B8073ABAC6E0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55ED-36F6-4B5B-B575-97CE8C4F9EB3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7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D51-C73C-45BF-A9F6-79D18082D29D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78E3-ADC9-4F7F-B855-68C71143DEC5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6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BC5-2E8F-4E16-8203-924DBE491FC8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8DA2-81CE-4BB1-ACDD-AAA0CD91B208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08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1CE-B843-45BE-8919-D2902AA204E6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17-50E0-4B8D-88E3-5578DDC0BD33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C3F-B92F-4C0E-83B1-A60C5FA92633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09F-14AD-47AA-9A42-3538F1C971E6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2CD-515A-4EEE-9688-90CC3D0E5051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D65-8FD2-47DE-B2F4-F4E6264C8A4B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7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821-1207-48A0-BDEF-ACB8AD99AEBA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E710-0C9E-4DC5-883C-EF5497059E14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1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7BEE-0031-41BB-A111-122390EFF8B9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B57-585F-4580-BFA6-85AC719EF437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7" y="1742757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7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8" y="548684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15563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7F89-4A36-4F5A-8E26-1D47A66E8147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5EE6-19C1-43FB-AB77-C2AA35173DB5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451-5191-4327-84F9-6D7BD556BE2D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860-B672-4B37-A7B7-504C29393084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2D1A-C591-4EA0-80B9-0B54A15C599E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576A-5280-4519-9F5C-B478825B180B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1E9-26AC-4732-A874-9976414595FE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1B3-546C-4204-A688-76191238B74F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85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C10-5B7B-465A-866E-D58B09292F2D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091-5093-4A4E-95C9-E68B8666615C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97B5-3656-47C2-AF46-008945FF7741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0D1E-0199-42FB-8657-75AC1ABCBA33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9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CBD5-92CE-48F6-A908-498FC60F551F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D28-069F-4554-AE33-5FDB7265CFD6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83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F6F-840F-4453-8642-5F952A93BE11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423-43AB-449B-BFEF-5F80F586ECCC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1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BC0-81EB-4688-961D-B8FEDF4B9D97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570C-3EC1-44AD-AC4A-670FFE707F2A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9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210-96F7-4DEA-BE01-F6B80B9D9F67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588C-D5C8-4D56-8F0B-DB3C4227B826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3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339729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4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7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8" y="351502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2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4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4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8" y="548684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42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4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7" y="1742757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8" y="548684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D8B-CAFE-46D3-833C-A323686D6D65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19B-2356-495D-BE82-B1707D11EB4A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34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84E-28B1-45AE-8A58-5A2125D191F9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395-2476-421E-B583-7B6F03F919B3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6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60B-5407-47FE-AE77-EA55B45FDAA4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822-3CD7-4B26-8907-9220102D666F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0840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84" r:id="rId3"/>
    <p:sldLayoutId id="2147484085" r:id="rId4"/>
    <p:sldLayoutId id="2147484086" r:id="rId5"/>
    <p:sldLayoutId id="214748408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481-5E48-4A5F-A033-5D55F5E6F1A0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CEE8F-861D-4130-9DF4-24864938161E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F6EDB-C7A0-4C73-ADE8-28D7B007AFEE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3203-2468-4A34-9C32-98429E0D2551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E029-9C40-4332-B390-843894B9B7B3}" type="datetimeFigureOut">
              <a:rPr lang="pt-PT"/>
              <a:pPr>
                <a:defRPr/>
              </a:pPr>
              <a:t>22/05/2017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068B-4269-4DAF-AA01-1B0D6AFF9E61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://www.eco-business.com/" TargetMode="External"/><Relationship Id="rId4" Type="http://schemas.openxmlformats.org/officeDocument/2006/relationships/hyperlink" Target="http://www.map-library.com/" TargetMode="Externa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94-017-7531-1_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14/relationships/chartEx" Target="../charts/chartEx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4" y="4"/>
            <a:ext cx="9147176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7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352424" y="908720"/>
            <a:ext cx="7459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PT" altLang="pt-PT" sz="3200" b="1" dirty="0">
                <a:solidFill>
                  <a:schemeClr val="bg1"/>
                </a:solidFill>
              </a:rPr>
              <a:t>Genetically Modified Trees for Industrial Purposes:  </a:t>
            </a:r>
            <a:r>
              <a:rPr lang="pt-PT" altLang="pt-PT" sz="3200" i="1" dirty="0">
                <a:solidFill>
                  <a:schemeClr val="bg1"/>
                </a:solidFill>
              </a:rPr>
              <a:t>How can we best use them?</a:t>
            </a:r>
          </a:p>
        </p:txBody>
      </p: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2924175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5" t="29002" r="7339" b="30137"/>
          <a:stretch/>
        </p:blipFill>
        <p:spPr bwMode="auto">
          <a:xfrm>
            <a:off x="4471752" y="4420181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-5408" y="5675359"/>
            <a:ext cx="1916925" cy="360040"/>
            <a:chOff x="5075023" y="1772816"/>
            <a:chExt cx="1545707" cy="360040"/>
          </a:xfrm>
        </p:grpSpPr>
        <p:sp>
          <p:nvSpPr>
            <p:cNvPr id="15" name="Oval 14"/>
            <p:cNvSpPr/>
            <p:nvPr/>
          </p:nvSpPr>
          <p:spPr>
            <a:xfrm>
              <a:off x="6286248" y="1772816"/>
              <a:ext cx="334482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ctângulo 13"/>
            <p:cNvSpPr/>
            <p:nvPr/>
          </p:nvSpPr>
          <p:spPr>
            <a:xfrm>
              <a:off x="5075023" y="1772816"/>
              <a:ext cx="1368152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Stefano Nones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-8336" y="6118149"/>
            <a:ext cx="5660456" cy="753962"/>
            <a:chOff x="5077532" y="1783558"/>
            <a:chExt cx="991219" cy="360040"/>
          </a:xfrm>
        </p:grpSpPr>
        <p:sp>
          <p:nvSpPr>
            <p:cNvPr id="16" name="Oval 15"/>
            <p:cNvSpPr/>
            <p:nvPr/>
          </p:nvSpPr>
          <p:spPr>
            <a:xfrm>
              <a:off x="5943100" y="1783558"/>
              <a:ext cx="125651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Rectângulo 16"/>
            <p:cNvSpPr/>
            <p:nvPr/>
          </p:nvSpPr>
          <p:spPr>
            <a:xfrm>
              <a:off x="5077532" y="1783558"/>
              <a:ext cx="934466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</a:p>
          </p:txBody>
        </p:sp>
      </p:grpSp>
      <p:sp>
        <p:nvSpPr>
          <p:cNvPr id="2" name="Rectângulo 1"/>
          <p:cNvSpPr/>
          <p:nvPr/>
        </p:nvSpPr>
        <p:spPr>
          <a:xfrm>
            <a:off x="182994" y="6144281"/>
            <a:ext cx="5613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“Plants for Life” International PhD Program – 2017 </a:t>
            </a: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(course “Plant Biotechnology for Sustainability and Global Economy”)</a:t>
            </a: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2" descr="http://www.itqb.unl.pt/education/phd-plantsforlife/banner-phd-plants-for-life-be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8200" y="6039473"/>
            <a:ext cx="832312" cy="847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1"/>
          </p:nvPr>
        </p:nvSpPr>
        <p:spPr>
          <a:xfrm>
            <a:off x="697714" y="4518467"/>
            <a:ext cx="3672408" cy="93610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en-GB" sz="2400" dirty="0">
                <a:solidFill>
                  <a:srgbClr val="000000"/>
                </a:solidFill>
                <a:latin typeface="GulliverIT"/>
              </a:rPr>
              <a:t>Supercritical extraction of chemicals and compounds</a:t>
            </a:r>
            <a:br>
              <a:rPr lang="en-GB" sz="2400" dirty="0">
                <a:solidFill>
                  <a:srgbClr val="000000"/>
                </a:solidFill>
                <a:latin typeface="GulliverIT"/>
              </a:rPr>
            </a:br>
            <a:br>
              <a:rPr lang="en-GB" sz="2400" dirty="0">
                <a:solidFill>
                  <a:srgbClr val="000000"/>
                </a:solidFill>
                <a:latin typeface="GulliverIT"/>
              </a:rPr>
            </a:br>
            <a:br>
              <a:rPr lang="en-GB" sz="2400" dirty="0">
                <a:solidFill>
                  <a:srgbClr val="000000"/>
                </a:solidFill>
                <a:latin typeface="GulliverIT"/>
              </a:rPr>
            </a:br>
            <a:endParaRPr lang="it-IT" sz="2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Lignin</a:t>
            </a:r>
            <a:r>
              <a:rPr lang="it-IT" dirty="0"/>
              <a:t>: </a:t>
            </a:r>
            <a:r>
              <a:rPr lang="it-IT" dirty="0" err="1"/>
              <a:t>applications</a:t>
            </a:r>
            <a:r>
              <a:rPr lang="it-IT" dirty="0"/>
              <a:t> in </a:t>
            </a:r>
            <a:r>
              <a:rPr lang="it-IT" dirty="0" err="1"/>
              <a:t>industry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4322306" y="4722529"/>
            <a:ext cx="64807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egnaposto testo 1"/>
          <p:cNvSpPr txBox="1">
            <a:spLocks/>
          </p:cNvSpPr>
          <p:nvPr/>
        </p:nvSpPr>
        <p:spPr>
          <a:xfrm>
            <a:off x="5192429" y="4561133"/>
            <a:ext cx="3972103" cy="197835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GulliverRM"/>
              </a:rPr>
              <a:t>Carbohydrates, soluble</a:t>
            </a:r>
            <a:br>
              <a:rPr lang="en-GB" sz="2400" dirty="0">
                <a:solidFill>
                  <a:srgbClr val="000000"/>
                </a:solidFill>
                <a:latin typeface="GulliverRM"/>
              </a:rPr>
            </a:br>
            <a:r>
              <a:rPr lang="en-GB" sz="2400" dirty="0" err="1">
                <a:solidFill>
                  <a:srgbClr val="000000"/>
                </a:solidFill>
                <a:latin typeface="GulliverRM"/>
              </a:rPr>
              <a:t>lignins</a:t>
            </a:r>
            <a:r>
              <a:rPr lang="en-GB" sz="2400" dirty="0">
                <a:solidFill>
                  <a:srgbClr val="000000"/>
                </a:solidFill>
                <a:latin typeface="GulliverRM"/>
              </a:rPr>
              <a:t>, terpenes, resin acids, soluble tannins, and </a:t>
            </a:r>
            <a:r>
              <a:rPr lang="en-GB" sz="2400" dirty="0" err="1">
                <a:solidFill>
                  <a:srgbClr val="000000"/>
                </a:solidFill>
                <a:latin typeface="GulliverRM"/>
              </a:rPr>
              <a:t>suberins</a:t>
            </a:r>
            <a:endParaRPr lang="en-GB" sz="2400" dirty="0">
              <a:solidFill>
                <a:srgbClr val="000000"/>
              </a:solidFill>
              <a:latin typeface="GulliverR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bg1">
                    <a:lumMod val="50000"/>
                  </a:schemeClr>
                </a:solidFill>
                <a:latin typeface="GulliverRM"/>
              </a:rPr>
              <a:t>A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GulliverRM"/>
              </a:rPr>
              <a:t>voiding solvents use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000000"/>
              </a:solidFill>
              <a:latin typeface="GulliverIT"/>
            </a:endParaRPr>
          </a:p>
        </p:txBody>
      </p:sp>
      <p:sp>
        <p:nvSpPr>
          <p:cNvPr id="8" name="Segnaposto testo 1"/>
          <p:cNvSpPr txBox="1">
            <a:spLocks/>
          </p:cNvSpPr>
          <p:nvPr/>
        </p:nvSpPr>
        <p:spPr>
          <a:xfrm>
            <a:off x="781841" y="6381328"/>
            <a:ext cx="6094419" cy="28803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 err="1">
                <a:solidFill>
                  <a:srgbClr val="000000"/>
                </a:solidFill>
                <a:latin typeface="BookAntiqua"/>
              </a:rPr>
              <a:t>Graichen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</a:t>
            </a:r>
            <a:r>
              <a:rPr lang="en-GB" i="1" dirty="0">
                <a:solidFill>
                  <a:srgbClr val="000000"/>
                </a:solidFill>
                <a:latin typeface="BookAntiqua"/>
              </a:rPr>
              <a:t>et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al., 2016</a:t>
            </a:r>
            <a:br>
              <a:rPr lang="en-GB" dirty="0">
                <a:solidFill>
                  <a:srgbClr val="000000"/>
                </a:solidFill>
                <a:latin typeface="BookAntiqua"/>
              </a:rPr>
            </a:br>
            <a:endParaRPr lang="en-GB" dirty="0">
              <a:solidFill>
                <a:srgbClr val="000000"/>
              </a:solidFill>
              <a:latin typeface="GulliverRM"/>
            </a:endParaRPr>
          </a:p>
        </p:txBody>
      </p:sp>
      <p:sp>
        <p:nvSpPr>
          <p:cNvPr id="12" name="Segnaposto testo 1"/>
          <p:cNvSpPr txBox="1">
            <a:spLocks/>
          </p:cNvSpPr>
          <p:nvPr/>
        </p:nvSpPr>
        <p:spPr>
          <a:xfrm>
            <a:off x="4955624" y="2399581"/>
            <a:ext cx="3923080" cy="1192128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GulliverRM"/>
              </a:rPr>
              <a:t>Low-cost; renewable bio-based feedstock;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GulliverRM"/>
              </a:rPr>
              <a:t>avoiding emission of toxic gases</a:t>
            </a:r>
            <a:endParaRPr lang="it-IT" sz="2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Segnaposto testo 1"/>
          <p:cNvSpPr txBox="1">
            <a:spLocks/>
          </p:cNvSpPr>
          <p:nvPr/>
        </p:nvSpPr>
        <p:spPr>
          <a:xfrm>
            <a:off x="683568" y="2437241"/>
            <a:ext cx="3456384" cy="93610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n-GB" sz="2400" dirty="0">
                <a:solidFill>
                  <a:srgbClr val="000000"/>
                </a:solidFill>
                <a:latin typeface="GulliverIT"/>
              </a:rPr>
              <a:t>Lignin-based nanofibers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GulliverIT"/>
              </a:rPr>
              <a:t>(</a:t>
            </a: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GulliverIT"/>
              </a:rPr>
              <a:t>e.g.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GulliverIT"/>
              </a:rPr>
              <a:t> for batteries)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GB" sz="18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GB" sz="2400" dirty="0">
                <a:solidFill>
                  <a:srgbClr val="000000"/>
                </a:solidFill>
                <a:latin typeface="GulliverIT"/>
              </a:rPr>
            </a:br>
            <a:endParaRPr lang="it-IT" sz="2400" dirty="0">
              <a:solidFill>
                <a:srgbClr val="000000"/>
              </a:solidFill>
              <a:latin typeface="GulliverIT"/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4144888" y="2665151"/>
            <a:ext cx="64807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13" grpId="0"/>
      <p:bldP spid="8" grpId="0"/>
      <p:bldP spid="12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GM </a:t>
            </a:r>
            <a:r>
              <a:rPr lang="it-IT" dirty="0" err="1"/>
              <a:t>forestry</a:t>
            </a:r>
            <a:r>
              <a:rPr lang="it-IT" dirty="0"/>
              <a:t> </a:t>
            </a:r>
            <a:r>
              <a:rPr lang="it-IT" dirty="0" err="1"/>
              <a:t>tree</a:t>
            </a:r>
            <a:r>
              <a:rPr lang="it-IT" dirty="0"/>
              <a:t> </a:t>
            </a:r>
            <a:r>
              <a:rPr lang="it-IT" dirty="0" err="1"/>
              <a:t>plantations</a:t>
            </a:r>
            <a:r>
              <a:rPr lang="it-IT"/>
              <a:t>: </a:t>
            </a:r>
            <a:r>
              <a:rPr lang="it-IT" dirty="0" err="1"/>
              <a:t>Facts</a:t>
            </a:r>
            <a:r>
              <a:rPr lang="it-IT" dirty="0"/>
              <a:t> and </a:t>
            </a:r>
            <a:r>
              <a:rPr lang="it-IT" dirty="0" err="1"/>
              <a:t>Figures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700" y="2204864"/>
            <a:ext cx="5139159" cy="31417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Segnaposto testo 1"/>
          <p:cNvSpPr>
            <a:spLocks noGrp="1"/>
          </p:cNvSpPr>
          <p:nvPr>
            <p:ph type="body" idx="11"/>
          </p:nvPr>
        </p:nvSpPr>
        <p:spPr>
          <a:xfrm>
            <a:off x="42502" y="1772816"/>
            <a:ext cx="1800200" cy="18718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1900" dirty="0">
                <a:solidFill>
                  <a:srgbClr val="231F20"/>
                </a:solidFill>
                <a:latin typeface="TdqhklTlddnhTimes-Roman"/>
              </a:rPr>
              <a:t>Deregulation process for freeze-tolerant tropical eucalyptus</a:t>
            </a:r>
            <a:br>
              <a:rPr lang="en-GB" sz="2000" dirty="0">
                <a:solidFill>
                  <a:srgbClr val="231F20"/>
                </a:solidFill>
                <a:latin typeface="TdqhklTlddnhTimes-Roman"/>
              </a:rPr>
            </a:br>
            <a:endParaRPr lang="it-IT" sz="2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>
            <a:off x="1835696" y="2348880"/>
            <a:ext cx="1512168" cy="72008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Segnaposto testo 1"/>
          <p:cNvSpPr txBox="1">
            <a:spLocks/>
          </p:cNvSpPr>
          <p:nvPr/>
        </p:nvSpPr>
        <p:spPr>
          <a:xfrm>
            <a:off x="7296911" y="5042547"/>
            <a:ext cx="1800200" cy="1296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900" dirty="0">
                <a:solidFill>
                  <a:srgbClr val="231F20"/>
                </a:solidFill>
                <a:latin typeface="TdqhklTlddnhTimes-Roman"/>
              </a:rPr>
              <a:t>GM jatropha plants development:</a:t>
            </a:r>
          </a:p>
          <a:p>
            <a:pPr algn="ctr">
              <a:lnSpc>
                <a:spcPct val="100000"/>
              </a:lnSpc>
            </a:pPr>
            <a:r>
              <a:rPr lang="it-IT" sz="1900" dirty="0">
                <a:solidFill>
                  <a:srgbClr val="231F20"/>
                </a:solidFill>
                <a:latin typeface="TdqhklTlddnhTimes-Roman"/>
              </a:rPr>
              <a:t>1.4 Ha</a:t>
            </a:r>
          </a:p>
        </p:txBody>
      </p:sp>
      <p:cxnSp>
        <p:nvCxnSpPr>
          <p:cNvPr id="10" name="Connettore diritto 9"/>
          <p:cNvCxnSpPr>
            <a:cxnSpLocks/>
          </p:cNvCxnSpPr>
          <p:nvPr/>
        </p:nvCxnSpPr>
        <p:spPr>
          <a:xfrm flipH="1" flipV="1">
            <a:off x="5868144" y="3775720"/>
            <a:ext cx="1296144" cy="144088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1"/>
          <p:cNvSpPr txBox="1">
            <a:spLocks/>
          </p:cNvSpPr>
          <p:nvPr/>
        </p:nvSpPr>
        <p:spPr>
          <a:xfrm>
            <a:off x="7236296" y="1973955"/>
            <a:ext cx="1800200" cy="2239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900" dirty="0">
                <a:solidFill>
                  <a:srgbClr val="231F20"/>
                </a:solidFill>
                <a:latin typeface="TdqhklTlddnhTimes-Roman"/>
              </a:rPr>
              <a:t>Since 2003 crops of 2 types of </a:t>
            </a:r>
            <a:r>
              <a:rPr lang="en-GB" sz="1900" dirty="0" err="1">
                <a:solidFill>
                  <a:srgbClr val="231F20"/>
                </a:solidFill>
                <a:latin typeface="TdqhklTlddnhTimes-Roman"/>
              </a:rPr>
              <a:t>Bt</a:t>
            </a:r>
            <a:r>
              <a:rPr lang="en-GB" sz="1900" dirty="0">
                <a:solidFill>
                  <a:srgbClr val="231F20"/>
                </a:solidFill>
                <a:latin typeface="TdqhklTlddnhTimes-Roman"/>
              </a:rPr>
              <a:t> poplars: 1.4 million plants on an area of 300-500 Ha</a:t>
            </a:r>
            <a:endParaRPr lang="it-IT" sz="1900" dirty="0">
              <a:solidFill>
                <a:srgbClr val="231F20"/>
              </a:solidFill>
              <a:latin typeface="TdqhklTlddnhTimes-Roman"/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 flipH="1">
            <a:off x="5868144" y="2623597"/>
            <a:ext cx="1296144" cy="55614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esto 1"/>
          <p:cNvSpPr txBox="1">
            <a:spLocks/>
          </p:cNvSpPr>
          <p:nvPr/>
        </p:nvSpPr>
        <p:spPr>
          <a:xfrm>
            <a:off x="106735" y="4391045"/>
            <a:ext cx="1574941" cy="1947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900" dirty="0">
                <a:solidFill>
                  <a:srgbClr val="231F20"/>
                </a:solidFill>
                <a:latin typeface="TdqhklTlddnhTimes-Roman"/>
              </a:rPr>
              <a:t>Since 2015 crops of only one type of GM eucalyptus</a:t>
            </a:r>
            <a:br>
              <a:rPr lang="en-GB" sz="1900" dirty="0">
                <a:solidFill>
                  <a:srgbClr val="231F20"/>
                </a:solidFill>
                <a:latin typeface="TdqhklTlddnhTimes-Roman"/>
              </a:rPr>
            </a:br>
            <a:endParaRPr lang="it-IT" sz="19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18" name="Connettore diritto 17"/>
          <p:cNvCxnSpPr/>
          <p:nvPr/>
        </p:nvCxnSpPr>
        <p:spPr>
          <a:xfrm flipV="1">
            <a:off x="1835696" y="3933056"/>
            <a:ext cx="1872208" cy="113101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testo 1"/>
          <p:cNvSpPr txBox="1">
            <a:spLocks/>
          </p:cNvSpPr>
          <p:nvPr/>
        </p:nvSpPr>
        <p:spPr>
          <a:xfrm>
            <a:off x="77218" y="6340079"/>
            <a:ext cx="8830283" cy="30145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BookAntiqua"/>
                <a:hlinkClick r:id="rId4"/>
              </a:rPr>
              <a:t>www.map-library.com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; </a:t>
            </a:r>
            <a:r>
              <a:rPr lang="en-GB" dirty="0" err="1">
                <a:solidFill>
                  <a:srgbClr val="000000"/>
                </a:solidFill>
                <a:latin typeface="BookAntiqua"/>
              </a:rPr>
              <a:t>Marusiak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, 2012, </a:t>
            </a:r>
            <a:r>
              <a:rPr lang="en-GB" dirty="0">
                <a:solidFill>
                  <a:srgbClr val="000000"/>
                </a:solidFill>
                <a:latin typeface="BookAntiqua"/>
                <a:hlinkClick r:id="rId5"/>
              </a:rPr>
              <a:t>http://www.eco-business.com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; Walter </a:t>
            </a:r>
            <a:r>
              <a:rPr lang="en-GB" i="1" dirty="0">
                <a:solidFill>
                  <a:srgbClr val="000000"/>
                </a:solidFill>
                <a:latin typeface="BookAntiqua"/>
              </a:rPr>
              <a:t>et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al., 2010; Strauss </a:t>
            </a:r>
            <a:r>
              <a:rPr lang="en-GB" i="1" dirty="0">
                <a:solidFill>
                  <a:srgbClr val="000000"/>
                </a:solidFill>
                <a:latin typeface="BookAntiqua"/>
              </a:rPr>
              <a:t>et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al., 2015; Hong </a:t>
            </a:r>
            <a:r>
              <a:rPr lang="en-GB" i="1" dirty="0">
                <a:solidFill>
                  <a:srgbClr val="000000"/>
                </a:solidFill>
                <a:latin typeface="BookAntiqua"/>
              </a:rPr>
              <a:t>et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al., 2016;</a:t>
            </a:r>
            <a:br>
              <a:rPr lang="en-GB" dirty="0">
                <a:solidFill>
                  <a:srgbClr val="000000"/>
                </a:solidFill>
                <a:latin typeface="BookAntiqua"/>
              </a:rPr>
            </a:br>
            <a:endParaRPr lang="en-GB" dirty="0">
              <a:solidFill>
                <a:srgbClr val="000000"/>
              </a:solidFill>
              <a:latin typeface="GulliverRM"/>
            </a:endParaRPr>
          </a:p>
        </p:txBody>
      </p:sp>
      <p:pic>
        <p:nvPicPr>
          <p:cNvPr id="2050" name="Picture 2" descr="Image result for us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39" y="3555711"/>
            <a:ext cx="785515" cy="7855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702" y="5635010"/>
            <a:ext cx="692696" cy="4848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541" y="5634529"/>
            <a:ext cx="658551" cy="43834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913" y="4302573"/>
            <a:ext cx="743539" cy="49569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Segnaposto testo 1"/>
          <p:cNvSpPr txBox="1">
            <a:spLocks/>
          </p:cNvSpPr>
          <p:nvPr/>
        </p:nvSpPr>
        <p:spPr>
          <a:xfrm>
            <a:off x="2910033" y="5364812"/>
            <a:ext cx="2958111" cy="1105243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sz="1900" dirty="0">
                <a:solidFill>
                  <a:schemeClr val="bg1">
                    <a:lumMod val="50000"/>
                  </a:schemeClr>
                </a:solidFill>
                <a:latin typeface="GulliverRM"/>
              </a:rPr>
              <a:t>Large </a:t>
            </a:r>
            <a:r>
              <a:rPr lang="it-IT" sz="1900" dirty="0" err="1">
                <a:solidFill>
                  <a:schemeClr val="bg1">
                    <a:lumMod val="50000"/>
                  </a:schemeClr>
                </a:solidFill>
                <a:latin typeface="GulliverRM"/>
              </a:rPr>
              <a:t>areas</a:t>
            </a:r>
            <a:r>
              <a:rPr lang="it-IT" sz="1900" dirty="0">
                <a:solidFill>
                  <a:schemeClr val="bg1">
                    <a:lumMod val="50000"/>
                  </a:schemeClr>
                </a:solidFill>
                <a:latin typeface="GulliverRM"/>
              </a:rPr>
              <a:t> of </a:t>
            </a:r>
            <a:r>
              <a:rPr lang="it-IT" sz="1900" dirty="0" err="1">
                <a:solidFill>
                  <a:schemeClr val="bg1">
                    <a:lumMod val="50000"/>
                  </a:schemeClr>
                </a:solidFill>
                <a:latin typeface="GulliverRM"/>
              </a:rPr>
              <a:t>monocultures</a:t>
            </a:r>
            <a:r>
              <a:rPr lang="it-IT" sz="1900" dirty="0">
                <a:solidFill>
                  <a:schemeClr val="bg1">
                    <a:lumMod val="50000"/>
                  </a:schemeClr>
                </a:solidFill>
                <a:latin typeface="GulliverRM"/>
              </a:rPr>
              <a:t> are </a:t>
            </a:r>
            <a:r>
              <a:rPr lang="it-IT" sz="1900" dirty="0" err="1">
                <a:solidFill>
                  <a:schemeClr val="bg1">
                    <a:lumMod val="50000"/>
                  </a:schemeClr>
                </a:solidFill>
                <a:latin typeface="GulliverRM"/>
              </a:rPr>
              <a:t>risky</a:t>
            </a:r>
            <a:r>
              <a:rPr lang="it-IT" sz="1900" dirty="0">
                <a:solidFill>
                  <a:schemeClr val="bg1">
                    <a:lumMod val="50000"/>
                  </a:schemeClr>
                </a:solidFill>
                <a:latin typeface="GulliverRM"/>
              </a:rPr>
              <a:t> options</a:t>
            </a:r>
            <a:endParaRPr lang="en-GB" sz="1900" dirty="0">
              <a:solidFill>
                <a:schemeClr val="bg1">
                  <a:lumMod val="50000"/>
                </a:schemeClr>
              </a:solidFill>
              <a:latin typeface="GulliverRM"/>
            </a:endParaRP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rgbClr val="000000"/>
              </a:solidFill>
              <a:latin typeface="GulliverIT"/>
            </a:endParaRPr>
          </a:p>
        </p:txBody>
      </p:sp>
    </p:spTree>
    <p:extLst>
      <p:ext uri="{BB962C8B-B14F-4D97-AF65-F5344CB8AC3E}">
        <p14:creationId xmlns:p14="http://schemas.microsoft.com/office/powerpoint/2010/main" val="42108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animBg="1"/>
      <p:bldP spid="14" grpId="0" animBg="1"/>
      <p:bldP spid="16" grpId="0" animBg="1"/>
      <p:bldP spid="2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" r="1968"/>
          <a:stretch/>
        </p:blipFill>
        <p:spPr bwMode="auto">
          <a:xfrm>
            <a:off x="2771804" y="3429004"/>
            <a:ext cx="5247697" cy="2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5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392488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Walter C,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Fladung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M,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Boerjan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W. The 20-year environmental safety record of GM trees. Nature biotechnology. 2010 Jul 1;28(7):656-8.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Castellanos-Hernández OA, Rodríguez-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Sahagún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A, Acevedo-Hernández GJ, Herrera-Estrella LR. Genetic transformation of forest trees. INTECH Open Access Publisher; 2011.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Cesarino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I, Araújo P,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Domingues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Júnior AP,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Mazzafera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P. An overview of lignin metabolism and its effect on biomass recalcitrance. Brazilian Journal of Botany. 2012; 35(4): 303-11.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Strauss SH, Costanza A,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Séguin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A. Genetically engineered trees: paralysis from good intentions. Science. 2015 Aug 21;349(6250):794-5.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Graichen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FH, Grigsby WJ, Hill SJ, Raymond LG,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Sanglard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M, Smith DA,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Thorlby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GJ,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Torr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KM, Warnes JM. Yes, we can make money out of lignin and other bio-based resources. Industrial Crops and Products. 2016 Nov 10.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References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261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392488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Hong Y, Bhatnagar S,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Chandrasekharan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S. Biotechnology of Tropical Tree Crops.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InPlant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Tissue Culture: Propagation, Conservation and Crop Improvement 2016 (pp. 245-295). Springer Singapore.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Kazana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V,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Tsourgiannis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L,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Iakovoglou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V,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Stamatiou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C,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Kazaklis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A,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Koutsona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P,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Raptis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D,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Boutsimea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A,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Šijačić-Nikolić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M,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Vettori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C,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Fladung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M. Approaches and Tools for a Socio-economic Assessment of GM Forest Tree Crops: Factors for Consideration in Cost–Benefit Analyses.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InBiosafety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of Forest Transgenic Trees 2016 (pp. 209-221). Springer Netherlands.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Pilate G,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Allona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I,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Boerjan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W,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Déjardin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A,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Fladung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M, Gallardo F,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Häggman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H,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Jansson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S, Van Acker R,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Halpin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C. Lessons from 25 Years of GM Tree Field Trials in Europe and Prospects for the Future.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InBiosafety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of Forest Transgenic Trees 2016 (pp. 67-100). Springer Netherlands.</a:t>
            </a:r>
            <a:endParaRPr lang="it-IT" sz="1600" dirty="0">
              <a:hlinkClick r:id="rId3"/>
            </a:endParaRPr>
          </a:p>
          <a:p>
            <a:endParaRPr lang="it-IT" dirty="0"/>
          </a:p>
          <a:p>
            <a:br>
              <a:rPr lang="en-GB" dirty="0"/>
            </a:br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References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34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55576" y="548684"/>
            <a:ext cx="7272808" cy="504057"/>
          </a:xfrm>
        </p:spPr>
        <p:txBody>
          <a:bodyPr/>
          <a:lstStyle/>
          <a:p>
            <a:r>
              <a:rPr lang="it-IT" dirty="0" err="1"/>
              <a:t>Annex</a:t>
            </a:r>
            <a:r>
              <a:rPr lang="it-IT" dirty="0"/>
              <a:t> 1: Three </a:t>
            </a:r>
            <a:r>
              <a:rPr lang="it-IT" dirty="0" err="1"/>
              <a:t>strategies</a:t>
            </a:r>
            <a:r>
              <a:rPr lang="it-IT" dirty="0"/>
              <a:t> for GM </a:t>
            </a:r>
            <a:r>
              <a:rPr lang="it-IT" dirty="0" err="1"/>
              <a:t>trees</a:t>
            </a:r>
            <a:r>
              <a:rPr lang="it-IT" dirty="0"/>
              <a:t> production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88840"/>
            <a:ext cx="7884368" cy="4173254"/>
          </a:xfrm>
          <a:prstGeom prst="rect">
            <a:avLst/>
          </a:prstGeom>
        </p:spPr>
      </p:pic>
      <p:sp>
        <p:nvSpPr>
          <p:cNvPr id="4" name="Segnaposto testo 1"/>
          <p:cNvSpPr txBox="1">
            <a:spLocks/>
          </p:cNvSpPr>
          <p:nvPr/>
        </p:nvSpPr>
        <p:spPr>
          <a:xfrm>
            <a:off x="781841" y="6381328"/>
            <a:ext cx="6094419" cy="28803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BookAntiqua"/>
              </a:rPr>
              <a:t>Castellanos-Hernández </a:t>
            </a:r>
            <a:r>
              <a:rPr lang="en-GB" i="1" dirty="0">
                <a:solidFill>
                  <a:srgbClr val="000000"/>
                </a:solidFill>
                <a:latin typeface="BookAntiqua"/>
              </a:rPr>
              <a:t>et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al., 2011</a:t>
            </a:r>
            <a:br>
              <a:rPr lang="en-GB" dirty="0">
                <a:solidFill>
                  <a:srgbClr val="000000"/>
                </a:solidFill>
                <a:latin typeface="BookAntiqua"/>
              </a:rPr>
            </a:br>
            <a:endParaRPr lang="en-GB" dirty="0">
              <a:solidFill>
                <a:srgbClr val="000000"/>
              </a:solidFill>
              <a:latin typeface="GulliverRM"/>
            </a:endParaRPr>
          </a:p>
        </p:txBody>
      </p:sp>
    </p:spTree>
    <p:extLst>
      <p:ext uri="{BB962C8B-B14F-4D97-AF65-F5344CB8AC3E}">
        <p14:creationId xmlns:p14="http://schemas.microsoft.com/office/powerpoint/2010/main" val="15647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49776" y="438302"/>
            <a:ext cx="6552728" cy="504057"/>
          </a:xfrm>
        </p:spPr>
        <p:txBody>
          <a:bodyPr/>
          <a:lstStyle/>
          <a:p>
            <a:r>
              <a:rPr lang="it-IT" dirty="0" err="1"/>
              <a:t>Annex</a:t>
            </a:r>
            <a:r>
              <a:rPr lang="it-IT" dirty="0"/>
              <a:t> 2: </a:t>
            </a:r>
            <a:r>
              <a:rPr lang="it-IT" dirty="0" err="1"/>
              <a:t>Lignin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tissue</a:t>
            </a:r>
            <a:r>
              <a:rPr lang="it-IT" dirty="0"/>
              <a:t>, </a:t>
            </a:r>
            <a:r>
              <a:rPr lang="it-IT" dirty="0" err="1"/>
              <a:t>cell</a:t>
            </a:r>
            <a:r>
              <a:rPr lang="it-IT" dirty="0"/>
              <a:t> and </a:t>
            </a:r>
            <a:r>
              <a:rPr lang="it-IT" dirty="0" err="1"/>
              <a:t>molecular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Segnaposto testo 1"/>
          <p:cNvSpPr txBox="1">
            <a:spLocks/>
          </p:cNvSpPr>
          <p:nvPr/>
        </p:nvSpPr>
        <p:spPr>
          <a:xfrm>
            <a:off x="3658053" y="3902747"/>
            <a:ext cx="1512437" cy="42789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GulliverRM"/>
              </a:rPr>
              <a:t>Xylem cell</a:t>
            </a:r>
            <a:br>
              <a:rPr lang="en-GB" sz="2400" dirty="0">
                <a:solidFill>
                  <a:srgbClr val="000000"/>
                </a:solidFill>
                <a:latin typeface="GulliverRM"/>
              </a:rPr>
            </a:b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AutoShape 2" descr="Photo: plant stem with lignin highlighte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8" y="4374405"/>
            <a:ext cx="4409962" cy="20370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24" y="1761032"/>
            <a:ext cx="842276" cy="206612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07" y="2211106"/>
            <a:ext cx="1320238" cy="874951"/>
          </a:xfrm>
          <a:prstGeom prst="rect">
            <a:avLst/>
          </a:prstGeom>
        </p:spPr>
      </p:pic>
      <p:sp>
        <p:nvSpPr>
          <p:cNvPr id="19" name="Segnaposto testo 1"/>
          <p:cNvSpPr txBox="1">
            <a:spLocks/>
          </p:cNvSpPr>
          <p:nvPr/>
        </p:nvSpPr>
        <p:spPr>
          <a:xfrm>
            <a:off x="5291080" y="3183696"/>
            <a:ext cx="1512437" cy="42789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Cellulose</a:t>
            </a:r>
            <a:br>
              <a:rPr lang="en-GB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</a:b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52" y="3607472"/>
            <a:ext cx="1749379" cy="363145"/>
          </a:xfrm>
          <a:prstGeom prst="rect">
            <a:avLst/>
          </a:prstGeom>
        </p:spPr>
      </p:pic>
      <p:sp>
        <p:nvSpPr>
          <p:cNvPr id="22" name="Segnaposto testo 1"/>
          <p:cNvSpPr txBox="1">
            <a:spLocks/>
          </p:cNvSpPr>
          <p:nvPr/>
        </p:nvSpPr>
        <p:spPr>
          <a:xfrm>
            <a:off x="5444958" y="1694841"/>
            <a:ext cx="1512437" cy="42789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Lignin</a:t>
            </a:r>
            <a:br>
              <a:rPr lang="en-GB" sz="2400" dirty="0">
                <a:solidFill>
                  <a:srgbClr val="000000"/>
                </a:solidFill>
                <a:latin typeface="GulliverRM"/>
              </a:rPr>
            </a:b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" name="Freccia a destra 20"/>
          <p:cNvSpPr/>
          <p:nvPr/>
        </p:nvSpPr>
        <p:spPr>
          <a:xfrm rot="20736411">
            <a:off x="4782718" y="2458582"/>
            <a:ext cx="386079" cy="45719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ccia a destra 25"/>
          <p:cNvSpPr/>
          <p:nvPr/>
        </p:nvSpPr>
        <p:spPr>
          <a:xfrm rot="1936597">
            <a:off x="4798312" y="3224587"/>
            <a:ext cx="386079" cy="45719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" y="1774666"/>
            <a:ext cx="3729647" cy="2720947"/>
          </a:xfrm>
          <a:prstGeom prst="rect">
            <a:avLst/>
          </a:prstGeom>
        </p:spPr>
      </p:pic>
      <p:cxnSp>
        <p:nvCxnSpPr>
          <p:cNvPr id="25" name="Connettore diritto 24"/>
          <p:cNvCxnSpPr/>
          <p:nvPr/>
        </p:nvCxnSpPr>
        <p:spPr>
          <a:xfrm flipV="1">
            <a:off x="2627784" y="1761028"/>
            <a:ext cx="1254340" cy="8379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Connettore diritto 27"/>
          <p:cNvCxnSpPr/>
          <p:nvPr/>
        </p:nvCxnSpPr>
        <p:spPr>
          <a:xfrm>
            <a:off x="2627784" y="1968772"/>
            <a:ext cx="1254340" cy="183514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esto 1"/>
          <p:cNvSpPr txBox="1">
            <a:spLocks/>
          </p:cNvSpPr>
          <p:nvPr/>
        </p:nvSpPr>
        <p:spPr>
          <a:xfrm>
            <a:off x="195394" y="6499314"/>
            <a:ext cx="8948606" cy="43106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250" dirty="0">
                <a:solidFill>
                  <a:srgbClr val="000000"/>
                </a:solidFill>
                <a:latin typeface="GulliverRM"/>
              </a:rPr>
              <a:t>Adapted from: 1. </a:t>
            </a:r>
            <a:r>
              <a:rPr lang="en-GB" sz="1250" dirty="0" err="1">
                <a:solidFill>
                  <a:srgbClr val="000000"/>
                </a:solidFill>
                <a:latin typeface="GulliverRM"/>
              </a:rPr>
              <a:t>Psmicrographs</a:t>
            </a:r>
            <a:r>
              <a:rPr lang="en-GB" sz="1250" dirty="0">
                <a:solidFill>
                  <a:srgbClr val="000000"/>
                </a:solidFill>
                <a:latin typeface="GulliverRM"/>
              </a:rPr>
              <a:t>; 2. Courtesy: National Science Foundation; 3. </a:t>
            </a:r>
            <a:r>
              <a:rPr lang="en-GB" sz="1250" dirty="0" err="1">
                <a:solidFill>
                  <a:srgbClr val="000000"/>
                </a:solidFill>
                <a:latin typeface="GulliverRM"/>
              </a:rPr>
              <a:t>Cesarino</a:t>
            </a:r>
            <a:r>
              <a:rPr lang="en-GB" sz="1250" dirty="0">
                <a:solidFill>
                  <a:srgbClr val="000000"/>
                </a:solidFill>
                <a:latin typeface="GulliverRM"/>
              </a:rPr>
              <a:t> </a:t>
            </a:r>
            <a:r>
              <a:rPr lang="en-GB" sz="1250" i="1" dirty="0">
                <a:solidFill>
                  <a:srgbClr val="000000"/>
                </a:solidFill>
                <a:latin typeface="GulliverRM"/>
              </a:rPr>
              <a:t>et al.</a:t>
            </a:r>
            <a:r>
              <a:rPr lang="en-GB" sz="1250" dirty="0">
                <a:solidFill>
                  <a:srgbClr val="000000"/>
                </a:solidFill>
                <a:latin typeface="GulliverRM"/>
              </a:rPr>
              <a:t>, 2012; 4. Glazer </a:t>
            </a:r>
            <a:r>
              <a:rPr lang="en-GB" sz="1250" i="1" dirty="0">
                <a:solidFill>
                  <a:srgbClr val="000000"/>
                </a:solidFill>
                <a:latin typeface="GulliverRM"/>
              </a:rPr>
              <a:t>et</a:t>
            </a:r>
            <a:r>
              <a:rPr lang="en-GB" sz="1250" dirty="0">
                <a:solidFill>
                  <a:srgbClr val="000000"/>
                </a:solidFill>
                <a:latin typeface="GulliverRM"/>
              </a:rPr>
              <a:t> al., 1995  </a:t>
            </a:r>
          </a:p>
        </p:txBody>
      </p:sp>
      <p:sp>
        <p:nvSpPr>
          <p:cNvPr id="32" name="Segnaposto testo 1"/>
          <p:cNvSpPr txBox="1">
            <a:spLocks/>
          </p:cNvSpPr>
          <p:nvPr/>
        </p:nvSpPr>
        <p:spPr>
          <a:xfrm>
            <a:off x="26406" y="4280520"/>
            <a:ext cx="288032" cy="28641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GulliverRM"/>
              </a:rPr>
              <a:t>1 </a:t>
            </a:r>
          </a:p>
        </p:txBody>
      </p:sp>
      <p:sp>
        <p:nvSpPr>
          <p:cNvPr id="33" name="Segnaposto testo 1"/>
          <p:cNvSpPr txBox="1">
            <a:spLocks/>
          </p:cNvSpPr>
          <p:nvPr/>
        </p:nvSpPr>
        <p:spPr>
          <a:xfrm>
            <a:off x="3882124" y="4317008"/>
            <a:ext cx="288032" cy="28641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GulliverRM"/>
              </a:rPr>
              <a:t>2 </a:t>
            </a:r>
          </a:p>
        </p:txBody>
      </p:sp>
      <p:sp>
        <p:nvSpPr>
          <p:cNvPr id="34" name="Segnaposto testo 1"/>
          <p:cNvSpPr txBox="1">
            <a:spLocks/>
          </p:cNvSpPr>
          <p:nvPr/>
        </p:nvSpPr>
        <p:spPr>
          <a:xfrm>
            <a:off x="4381665" y="6069308"/>
            <a:ext cx="288032" cy="28641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GulliverRM"/>
              </a:rPr>
              <a:t>3</a:t>
            </a:r>
          </a:p>
        </p:txBody>
      </p:sp>
      <p:sp>
        <p:nvSpPr>
          <p:cNvPr id="35" name="Segnaposto testo 1"/>
          <p:cNvSpPr txBox="1">
            <a:spLocks/>
          </p:cNvSpPr>
          <p:nvPr/>
        </p:nvSpPr>
        <p:spPr>
          <a:xfrm>
            <a:off x="5801273" y="5996077"/>
            <a:ext cx="288032" cy="28641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GulliverRM"/>
              </a:rPr>
              <a:t>4 </a:t>
            </a:r>
          </a:p>
        </p:txBody>
      </p:sp>
      <p:pic>
        <p:nvPicPr>
          <p:cNvPr id="1026" name="Picture 2" descr="Lignin structure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98" y="3717771"/>
            <a:ext cx="2907012" cy="28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egnaposto testo 1"/>
          <p:cNvSpPr txBox="1">
            <a:spLocks/>
          </p:cNvSpPr>
          <p:nvPr/>
        </p:nvSpPr>
        <p:spPr>
          <a:xfrm>
            <a:off x="5227111" y="5214719"/>
            <a:ext cx="1512437" cy="42789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Lignin</a:t>
            </a:r>
            <a:br>
              <a:rPr lang="en-GB" sz="2400" dirty="0">
                <a:solidFill>
                  <a:srgbClr val="000000"/>
                </a:solidFill>
                <a:latin typeface="GulliverRM"/>
              </a:rPr>
            </a:b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  <p:bldP spid="21" grpId="0" animBg="1"/>
      <p:bldP spid="26" grpId="0" animBg="1"/>
      <p:bldP spid="11" grpId="0"/>
      <p:bldP spid="32" grpId="0"/>
      <p:bldP spid="33" grpId="0"/>
      <p:bldP spid="34" grpId="0"/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Annex</a:t>
            </a:r>
            <a:r>
              <a:rPr lang="it-IT" dirty="0"/>
              <a:t> 3: </a:t>
            </a:r>
            <a:r>
              <a:rPr lang="it-IT" dirty="0" err="1"/>
              <a:t>Pathway</a:t>
            </a:r>
            <a:r>
              <a:rPr lang="it-IT" dirty="0"/>
              <a:t> and </a:t>
            </a:r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genes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58853"/>
            <a:ext cx="7452320" cy="4487811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3923928" y="4365104"/>
            <a:ext cx="504056" cy="36004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e 14"/>
          <p:cNvSpPr/>
          <p:nvPr/>
        </p:nvSpPr>
        <p:spPr>
          <a:xfrm>
            <a:off x="7847856" y="4365104"/>
            <a:ext cx="504056" cy="36004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e 15"/>
          <p:cNvSpPr/>
          <p:nvPr/>
        </p:nvSpPr>
        <p:spPr>
          <a:xfrm>
            <a:off x="5633864" y="4365848"/>
            <a:ext cx="504056" cy="36004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gnaposto testo 1"/>
          <p:cNvSpPr txBox="1">
            <a:spLocks/>
          </p:cNvSpPr>
          <p:nvPr/>
        </p:nvSpPr>
        <p:spPr>
          <a:xfrm>
            <a:off x="781841" y="6381328"/>
            <a:ext cx="6094419" cy="28803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BookAntiqua"/>
              </a:rPr>
              <a:t>Castellanos-Hernández </a:t>
            </a:r>
            <a:r>
              <a:rPr lang="en-GB" i="1" dirty="0">
                <a:solidFill>
                  <a:srgbClr val="000000"/>
                </a:solidFill>
                <a:latin typeface="BookAntiqua"/>
              </a:rPr>
              <a:t>et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al., 2011</a:t>
            </a:r>
            <a:br>
              <a:rPr lang="en-GB" dirty="0">
                <a:solidFill>
                  <a:srgbClr val="000000"/>
                </a:solidFill>
                <a:latin typeface="BookAntiqua"/>
              </a:rPr>
            </a:br>
            <a:endParaRPr lang="en-GB" dirty="0">
              <a:solidFill>
                <a:srgbClr val="000000"/>
              </a:solidFill>
              <a:latin typeface="GulliverRM"/>
            </a:endParaRPr>
          </a:p>
        </p:txBody>
      </p:sp>
      <p:sp>
        <p:nvSpPr>
          <p:cNvPr id="9" name="Segnaposto testo 1"/>
          <p:cNvSpPr txBox="1">
            <a:spLocks/>
          </p:cNvSpPr>
          <p:nvPr/>
        </p:nvSpPr>
        <p:spPr>
          <a:xfrm>
            <a:off x="6012160" y="3414288"/>
            <a:ext cx="504056" cy="30274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050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F5H</a:t>
            </a:r>
            <a:br>
              <a:rPr lang="en-GB" sz="2400" dirty="0">
                <a:solidFill>
                  <a:srgbClr val="000000"/>
                </a:solidFill>
                <a:latin typeface="GulliverRM"/>
              </a:rPr>
            </a:b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6012160" y="3352474"/>
            <a:ext cx="504056" cy="36004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7020272" y="3429390"/>
            <a:ext cx="504056" cy="36004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7" grpId="0"/>
      <p:bldP spid="9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1"/>
          </p:nvPr>
        </p:nvSpPr>
        <p:spPr>
          <a:xfrm>
            <a:off x="683568" y="2204864"/>
            <a:ext cx="4104456" cy="136815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  <a:latin typeface="TdqhklTlddnhTimes-Roman"/>
              </a:rPr>
              <a:t>Down-regulation of cinnamyl alcohol dehydrogenase (CAD)</a:t>
            </a:r>
            <a:br>
              <a:rPr lang="en-GB" sz="2400" dirty="0">
                <a:solidFill>
                  <a:srgbClr val="231F20"/>
                </a:solidFill>
                <a:latin typeface="TdqhklTlddnhTimes-Roman"/>
              </a:rPr>
            </a:b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lnSpc>
                <a:spcPct val="100000"/>
              </a:lnSpc>
            </a:pPr>
            <a:br>
              <a:rPr lang="en-GB" sz="2400" dirty="0">
                <a:solidFill>
                  <a:srgbClr val="000000"/>
                </a:solidFill>
                <a:latin typeface="GulliverRM"/>
              </a:rPr>
            </a:b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Annex</a:t>
            </a:r>
            <a:r>
              <a:rPr lang="it-IT" dirty="0"/>
              <a:t> 4: Some target </a:t>
            </a:r>
            <a:r>
              <a:rPr lang="it-IT" dirty="0" err="1"/>
              <a:t>genes</a:t>
            </a:r>
            <a:r>
              <a:rPr lang="it-IT" dirty="0"/>
              <a:t> (CAD, F5H)</a:t>
            </a:r>
          </a:p>
        </p:txBody>
      </p:sp>
      <p:sp>
        <p:nvSpPr>
          <p:cNvPr id="9" name="Segnaposto testo 1"/>
          <p:cNvSpPr txBox="1">
            <a:spLocks/>
          </p:cNvSpPr>
          <p:nvPr/>
        </p:nvSpPr>
        <p:spPr>
          <a:xfrm>
            <a:off x="5236216" y="2239180"/>
            <a:ext cx="3284204" cy="118982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231F20"/>
                </a:solidFill>
                <a:latin typeface="TdqhklTlddnhTimes-Roman"/>
              </a:rPr>
              <a:t>Improved wood quality for chemical pulping</a:t>
            </a:r>
            <a:br>
              <a:rPr lang="en-GB" sz="2400" dirty="0">
                <a:solidFill>
                  <a:srgbClr val="000000"/>
                </a:solidFill>
                <a:latin typeface="GulliverRM"/>
              </a:rPr>
            </a:b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Segnaposto testo 1"/>
          <p:cNvSpPr txBox="1">
            <a:spLocks/>
          </p:cNvSpPr>
          <p:nvPr/>
        </p:nvSpPr>
        <p:spPr>
          <a:xfrm>
            <a:off x="683568" y="3735044"/>
            <a:ext cx="3744416" cy="149415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  <a:latin typeface="TdqhklTlddnhTimes-Roman"/>
              </a:rPr>
              <a:t>Overexpression of </a:t>
            </a:r>
            <a:r>
              <a:rPr lang="en-GB" sz="2400" dirty="0" err="1">
                <a:solidFill>
                  <a:srgbClr val="231F20"/>
                </a:solidFill>
                <a:latin typeface="TdqhklTlddnhTimes-Roman"/>
              </a:rPr>
              <a:t>Ferrulate</a:t>
            </a:r>
            <a:r>
              <a:rPr lang="en-GB" sz="2400" dirty="0">
                <a:solidFill>
                  <a:srgbClr val="231F20"/>
                </a:solidFill>
                <a:latin typeface="TdqhklTlddnhTimes-Roman"/>
              </a:rPr>
              <a:t>- 5- hydroxylase</a:t>
            </a:r>
            <a:br>
              <a:rPr lang="en-GB" sz="2400" dirty="0">
                <a:solidFill>
                  <a:srgbClr val="231F20"/>
                </a:solidFill>
                <a:latin typeface="TdqhklTlddnhTimes-Roman"/>
              </a:rPr>
            </a:br>
            <a:r>
              <a:rPr lang="en-GB" sz="2400" dirty="0">
                <a:solidFill>
                  <a:srgbClr val="231F20"/>
                </a:solidFill>
                <a:latin typeface="TdqhklTlddnhTimes-Roman"/>
              </a:rPr>
              <a:t>(F5H)</a:t>
            </a:r>
            <a:br>
              <a:rPr lang="en-GB" sz="2400" dirty="0">
                <a:solidFill>
                  <a:srgbClr val="231F20"/>
                </a:solidFill>
                <a:latin typeface="TdqhklTlddnhTimes-Roman"/>
              </a:rPr>
            </a:br>
            <a:br>
              <a:rPr lang="en-GB" sz="2400" dirty="0">
                <a:solidFill>
                  <a:srgbClr val="231F20"/>
                </a:solidFill>
                <a:latin typeface="TdqhklTlddnhTimes-Roman"/>
              </a:rPr>
            </a:b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lnSpc>
                <a:spcPct val="100000"/>
              </a:lnSpc>
            </a:pPr>
            <a:br>
              <a:rPr lang="en-GB" sz="2400" dirty="0">
                <a:solidFill>
                  <a:srgbClr val="000000"/>
                </a:solidFill>
                <a:latin typeface="GulliverRM"/>
              </a:rPr>
            </a:b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Segnaposto testo 1"/>
          <p:cNvSpPr txBox="1">
            <a:spLocks/>
          </p:cNvSpPr>
          <p:nvPr/>
        </p:nvSpPr>
        <p:spPr>
          <a:xfrm>
            <a:off x="5161548" y="3754295"/>
            <a:ext cx="4088311" cy="250102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  <a:latin typeface="TdqhklTlddnhTimes-Roman"/>
              </a:rPr>
              <a:t>Less condensed lignin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  <a:latin typeface="TdqhklTlddnhTimes-Roman"/>
              </a:rPr>
              <a:t>Improved lignin extractability/bleaching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231F20"/>
                </a:solidFill>
                <a:latin typeface="TdqhklTlddnhTimes-Roman"/>
              </a:rPr>
              <a:t>Fiber</a:t>
            </a:r>
            <a:r>
              <a:rPr lang="en-GB" sz="2400" dirty="0">
                <a:solidFill>
                  <a:srgbClr val="231F20"/>
                </a:solidFill>
                <a:latin typeface="TdqhklTlddnhTimes-Roman"/>
              </a:rPr>
              <a:t> quality remains the same </a:t>
            </a:r>
            <a:br>
              <a:rPr lang="en-GB" sz="2400" dirty="0">
                <a:solidFill>
                  <a:srgbClr val="231F20"/>
                </a:solidFill>
                <a:latin typeface="TdqhklTlddnhTimes-Roman"/>
              </a:rPr>
            </a:b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Freccia destra con strisce 3"/>
          <p:cNvSpPr/>
          <p:nvPr/>
        </p:nvSpPr>
        <p:spPr>
          <a:xfrm>
            <a:off x="4355976" y="2321033"/>
            <a:ext cx="576064" cy="7757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ccia destra con strisce 13"/>
          <p:cNvSpPr/>
          <p:nvPr/>
        </p:nvSpPr>
        <p:spPr>
          <a:xfrm>
            <a:off x="4372120" y="3949367"/>
            <a:ext cx="576064" cy="7757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egnaposto testo 1"/>
          <p:cNvSpPr txBox="1">
            <a:spLocks/>
          </p:cNvSpPr>
          <p:nvPr/>
        </p:nvSpPr>
        <p:spPr>
          <a:xfrm>
            <a:off x="4788025" y="6450390"/>
            <a:ext cx="3732396" cy="29098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BookAntiqua"/>
              </a:rPr>
              <a:t>Hong </a:t>
            </a:r>
            <a:r>
              <a:rPr lang="en-GB" i="1" dirty="0">
                <a:solidFill>
                  <a:srgbClr val="000000"/>
                </a:solidFill>
                <a:latin typeface="BookAntiqua"/>
              </a:rPr>
              <a:t>et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al., 2016</a:t>
            </a:r>
            <a:br>
              <a:rPr lang="en-GB" dirty="0">
                <a:solidFill>
                  <a:srgbClr val="000000"/>
                </a:solidFill>
                <a:latin typeface="BookAntiqua"/>
              </a:rPr>
            </a:br>
            <a:endParaRPr lang="en-GB" dirty="0">
              <a:solidFill>
                <a:srgbClr val="000000"/>
              </a:solidFill>
              <a:latin typeface="GulliverRM"/>
            </a:endParaRPr>
          </a:p>
        </p:txBody>
      </p:sp>
    </p:spTree>
    <p:extLst>
      <p:ext uri="{BB962C8B-B14F-4D97-AF65-F5344CB8AC3E}">
        <p14:creationId xmlns:p14="http://schemas.microsoft.com/office/powerpoint/2010/main" val="29630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/>
      <p:bldP spid="10" grpId="0"/>
      <p:bldP spid="13" grpId="0"/>
      <p:bldP spid="4" grpId="0" animBg="1"/>
      <p:bldP spid="14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288032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21</a:t>
            </a:r>
            <a:r>
              <a:rPr lang="en-US" sz="2400" baseline="30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st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Century forest challenges and the genetically modified (GM) trees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Most desired GM tree characteristics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Lignin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Applications in industry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Forest GM trees cultivation</a:t>
            </a:r>
          </a:p>
          <a:p>
            <a:endParaRPr lang="it-IT" sz="2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Outline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28" y="3789040"/>
            <a:ext cx="4104456" cy="26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22727" t="37" r="-909" b="-37"/>
          <a:stretch/>
        </p:blipFill>
        <p:spPr>
          <a:xfrm>
            <a:off x="971600" y="2636912"/>
            <a:ext cx="3096344" cy="2970330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Grafico 8"/>
              <p:cNvGraphicFramePr/>
              <p:nvPr>
                <p:extLst>
                  <p:ext uri="{D42A27DB-BD31-4B8C-83A1-F6EECF244321}">
                    <p14:modId xmlns:p14="http://schemas.microsoft.com/office/powerpoint/2010/main" val="2991156764"/>
                  </p:ext>
                </p:extLst>
              </p:nvPr>
            </p:nvGraphicFramePr>
            <p:xfrm>
              <a:off x="-1044624" y="1628800"/>
              <a:ext cx="7488832" cy="498432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9" name="Grafico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44624" y="1628800"/>
                <a:ext cx="7488832" cy="498432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XXI Century forest challenges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5510025"/>
            <a:ext cx="17281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Growing demand for forest</a:t>
            </a:r>
            <a:br>
              <a:rPr lang="en-GB" dirty="0"/>
            </a:br>
            <a:r>
              <a:rPr lang="en-GB" dirty="0"/>
              <a:t>products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635896" y="5300626"/>
            <a:ext cx="1728192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Substantial</a:t>
            </a:r>
            <a:br>
              <a:rPr lang="en-GB" dirty="0"/>
            </a:br>
            <a:r>
              <a:rPr lang="en-GB" dirty="0"/>
              <a:t>impacts of climate change on forest</a:t>
            </a:r>
            <a:br>
              <a:rPr lang="en-GB" dirty="0"/>
            </a:br>
            <a:r>
              <a:rPr lang="en-GB" dirty="0"/>
              <a:t>health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779912" y="1939529"/>
            <a:ext cx="172819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Urgent needs for new biofuels</a:t>
            </a:r>
            <a:br>
              <a:rPr lang="en-GB" dirty="0"/>
            </a:br>
            <a:r>
              <a:rPr lang="en-GB" dirty="0"/>
              <a:t>and biomaterials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51520" y="1898252"/>
            <a:ext cx="172819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Growing anthropogenic threats to native</a:t>
            </a:r>
            <a:br>
              <a:rPr lang="en-GB" dirty="0"/>
            </a:br>
            <a:r>
              <a:rPr lang="en-GB" dirty="0"/>
              <a:t>forests</a:t>
            </a:r>
          </a:p>
        </p:txBody>
      </p:sp>
      <p:pic>
        <p:nvPicPr>
          <p:cNvPr id="1026" name="Picture 2" descr="Image result for green curved arrow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15314"/>
            <a:ext cx="1584176" cy="9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164288" y="3573020"/>
            <a:ext cx="172819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sz="2400" b="1" dirty="0">
                <a:ln/>
                <a:solidFill>
                  <a:schemeClr val="accent3"/>
                </a:solidFill>
              </a:rPr>
              <a:t>GM </a:t>
            </a:r>
            <a:r>
              <a:rPr lang="it-IT" sz="2400" b="1" dirty="0" err="1">
                <a:ln/>
                <a:solidFill>
                  <a:schemeClr val="accent3"/>
                </a:solidFill>
              </a:rPr>
              <a:t>Trees</a:t>
            </a:r>
            <a:endParaRPr lang="en-GB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164288" y="439981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20 </a:t>
            </a:r>
            <a:r>
              <a:rPr lang="it-IT" dirty="0" err="1"/>
              <a:t>years</a:t>
            </a:r>
            <a:r>
              <a:rPr lang="it-IT" dirty="0"/>
              <a:t> of trials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803" y="2807517"/>
            <a:ext cx="2695103" cy="2722927"/>
          </a:xfrm>
          <a:prstGeom prst="ellipse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93782" y="4823392"/>
            <a:ext cx="1443668" cy="369332"/>
          </a:xfrm>
          <a:prstGeom prst="rect">
            <a:avLst/>
          </a:prstGeom>
          <a:ln>
            <a:solidFill>
              <a:srgbClr val="FAF4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Conservation</a:t>
            </a:r>
          </a:p>
        </p:txBody>
      </p:sp>
      <p:sp>
        <p:nvSpPr>
          <p:cNvPr id="15" name="Segnaposto testo 1"/>
          <p:cNvSpPr txBox="1">
            <a:spLocks/>
          </p:cNvSpPr>
          <p:nvPr/>
        </p:nvSpPr>
        <p:spPr>
          <a:xfrm>
            <a:off x="5540584" y="6541120"/>
            <a:ext cx="3229981" cy="241238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BookAntiqua"/>
              </a:rPr>
              <a:t>Walter </a:t>
            </a:r>
            <a:r>
              <a:rPr lang="en-GB" i="1" dirty="0">
                <a:solidFill>
                  <a:srgbClr val="000000"/>
                </a:solidFill>
                <a:latin typeface="BookAntiqua"/>
              </a:rPr>
              <a:t>et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al., 2010</a:t>
            </a:r>
            <a:br>
              <a:rPr lang="en-GB" dirty="0">
                <a:solidFill>
                  <a:srgbClr val="000000"/>
                </a:solidFill>
                <a:latin typeface="BookAntiqua"/>
              </a:rPr>
            </a:br>
            <a:endParaRPr lang="en-GB" dirty="0">
              <a:solidFill>
                <a:srgbClr val="000000"/>
              </a:solidFill>
              <a:latin typeface="GulliverRM"/>
            </a:endParaRPr>
          </a:p>
        </p:txBody>
      </p:sp>
      <p:sp>
        <p:nvSpPr>
          <p:cNvPr id="2" name="Pulsante di azione: Informazioni 1">
            <a:hlinkClick r:id="" action="ppaction://noaction" highlightClick="1"/>
          </p:cNvPr>
          <p:cNvSpPr/>
          <p:nvPr/>
        </p:nvSpPr>
        <p:spPr>
          <a:xfrm>
            <a:off x="6439132" y="5952490"/>
            <a:ext cx="347876" cy="428249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805650" y="5973099"/>
            <a:ext cx="224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hlinkClick r:id="rId8" action="ppaction://hlinksldjump"/>
              </a:rPr>
              <a:t>GM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8" action="ppaction://hlinksldjump"/>
              </a:rPr>
              <a:t>trees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hlinkClick r:id="rId8" action="ppaction://hlinksldjump"/>
              </a:rPr>
              <a:t> production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7" grpId="0" animBg="1"/>
      <p:bldP spid="19" grpId="0" uiExpand="1" build="p"/>
      <p:bldP spid="13" grpId="0" animBg="1"/>
      <p:bldP spid="15" grpId="0"/>
      <p:bldP spid="2" grpId="0" animBg="1"/>
      <p:bldP spid="2" grpId="1" animBg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1"/>
          </p:nvPr>
        </p:nvSpPr>
        <p:spPr>
          <a:xfrm>
            <a:off x="755576" y="2132859"/>
            <a:ext cx="3744416" cy="458470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Fast growth and improved wood quality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Biomass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Lignin modifications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Tolerance to environmental stresses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Resistance to biotic stresses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Phytoremediation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desired</a:t>
            </a:r>
            <a:r>
              <a:rPr lang="it-IT" dirty="0"/>
              <a:t> GM </a:t>
            </a:r>
            <a:r>
              <a:rPr lang="it-IT" dirty="0" err="1"/>
              <a:t>trees</a:t>
            </a:r>
            <a:r>
              <a:rPr lang="it-IT" dirty="0"/>
              <a:t> </a:t>
            </a:r>
            <a:r>
              <a:rPr lang="it-IT" dirty="0" err="1"/>
              <a:t>characteristics</a:t>
            </a:r>
            <a:endParaRPr lang="it-IT" dirty="0"/>
          </a:p>
        </p:txBody>
      </p:sp>
      <p:sp>
        <p:nvSpPr>
          <p:cNvPr id="6" name="Segnaposto testo 1"/>
          <p:cNvSpPr txBox="1">
            <a:spLocks/>
          </p:cNvSpPr>
          <p:nvPr/>
        </p:nvSpPr>
        <p:spPr>
          <a:xfrm>
            <a:off x="5308270" y="2780928"/>
            <a:ext cx="3728229" cy="50405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GulliverRM"/>
              </a:rPr>
              <a:t>GM eucalypts </a:t>
            </a:r>
            <a:r>
              <a:rPr lang="en-GB" sz="1800" dirty="0">
                <a:solidFill>
                  <a:srgbClr val="000000"/>
                </a:solidFill>
                <a:latin typeface="GulliverRM"/>
              </a:rPr>
              <a:t>(Brazil, 2015)</a:t>
            </a:r>
            <a:br>
              <a:rPr lang="en-GB" sz="1800" dirty="0">
                <a:solidFill>
                  <a:srgbClr val="000000"/>
                </a:solidFill>
                <a:latin typeface="GulliverRM"/>
              </a:rPr>
            </a:br>
            <a:endParaRPr lang="it-IT" sz="1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949751" y="1899989"/>
            <a:ext cx="3888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+ 20% </a:t>
            </a:r>
            <a:r>
              <a:rPr lang="it-IT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growth</a:t>
            </a:r>
            <a:r>
              <a:rPr lang="it-IT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rate</a:t>
            </a:r>
          </a:p>
        </p:txBody>
      </p:sp>
      <p:sp>
        <p:nvSpPr>
          <p:cNvPr id="8" name="Rettangolo 7"/>
          <p:cNvSpPr/>
          <p:nvPr/>
        </p:nvSpPr>
        <p:spPr>
          <a:xfrm>
            <a:off x="4948227" y="5517236"/>
            <a:ext cx="38884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Detoxification</a:t>
            </a:r>
            <a:r>
              <a:rPr lang="it-IT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of </a:t>
            </a:r>
            <a:r>
              <a:rPr lang="it-IT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mercury</a:t>
            </a:r>
            <a:r>
              <a:rPr lang="it-IT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benzene, </a:t>
            </a:r>
            <a:r>
              <a:rPr lang="it-IT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chloroform</a:t>
            </a:r>
            <a:endParaRPr lang="it-IT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it-IT" sz="2400" dirty="0" err="1">
                <a:solidFill>
                  <a:srgbClr val="000000"/>
                </a:solidFill>
                <a:latin typeface="GulliverRM"/>
                <a:cs typeface="+mn-cs"/>
              </a:rPr>
              <a:t>Poplars</a:t>
            </a:r>
            <a:r>
              <a:rPr lang="it-IT" sz="2400" dirty="0">
                <a:solidFill>
                  <a:srgbClr val="000000"/>
                </a:solidFill>
                <a:latin typeface="GulliverRM"/>
                <a:cs typeface="+mn-cs"/>
              </a:rPr>
              <a:t> (2007)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254045"/>
            <a:ext cx="3099622" cy="2062852"/>
          </a:xfrm>
          <a:prstGeom prst="rect">
            <a:avLst/>
          </a:prstGeom>
        </p:spPr>
      </p:pic>
      <p:sp>
        <p:nvSpPr>
          <p:cNvPr id="10" name="Segnaposto testo 1"/>
          <p:cNvSpPr txBox="1">
            <a:spLocks/>
          </p:cNvSpPr>
          <p:nvPr/>
        </p:nvSpPr>
        <p:spPr>
          <a:xfrm>
            <a:off x="781841" y="6381328"/>
            <a:ext cx="6094419" cy="28803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BookAntiqua"/>
              </a:rPr>
              <a:t>Walter </a:t>
            </a:r>
            <a:r>
              <a:rPr lang="en-GB" i="1" dirty="0">
                <a:solidFill>
                  <a:srgbClr val="000000"/>
                </a:solidFill>
                <a:latin typeface="BookAntiqua"/>
              </a:rPr>
              <a:t>et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al., 2010; Strauss </a:t>
            </a:r>
            <a:r>
              <a:rPr lang="en-GB" i="1" dirty="0">
                <a:solidFill>
                  <a:srgbClr val="000000"/>
                </a:solidFill>
                <a:latin typeface="BookAntiqua"/>
              </a:rPr>
              <a:t>et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al., 2015</a:t>
            </a:r>
            <a:br>
              <a:rPr lang="en-GB" dirty="0">
                <a:solidFill>
                  <a:srgbClr val="000000"/>
                </a:solidFill>
                <a:latin typeface="BookAntiqua"/>
              </a:rPr>
            </a:br>
            <a:endParaRPr lang="en-GB" dirty="0">
              <a:solidFill>
                <a:srgbClr val="000000"/>
              </a:solidFill>
              <a:latin typeface="GulliverRM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4211960" y="2420888"/>
            <a:ext cx="64807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ccia a destra 11"/>
          <p:cNvSpPr/>
          <p:nvPr/>
        </p:nvSpPr>
        <p:spPr>
          <a:xfrm>
            <a:off x="4211960" y="5901372"/>
            <a:ext cx="64807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7" grpId="0"/>
      <p:bldP spid="8" grpId="0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067944" cy="5073994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Application in </a:t>
            </a:r>
            <a:r>
              <a:rPr lang="it-IT" dirty="0" err="1"/>
              <a:t>industry</a:t>
            </a:r>
            <a:r>
              <a:rPr lang="it-IT" dirty="0"/>
              <a:t>: </a:t>
            </a:r>
            <a:r>
              <a:rPr lang="it-IT" dirty="0" err="1"/>
              <a:t>Lignin</a:t>
            </a:r>
            <a:endParaRPr lang="it-IT" dirty="0"/>
          </a:p>
        </p:txBody>
      </p:sp>
      <p:pic>
        <p:nvPicPr>
          <p:cNvPr id="2050" name="Picture 2" descr="Image result for attention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41" y="3749168"/>
            <a:ext cx="135723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testo 1"/>
          <p:cNvSpPr txBox="1">
            <a:spLocks/>
          </p:cNvSpPr>
          <p:nvPr/>
        </p:nvSpPr>
        <p:spPr>
          <a:xfrm>
            <a:off x="5776345" y="3932964"/>
            <a:ext cx="2882142" cy="60968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GulliverRM"/>
              </a:rPr>
              <a:t>Lignin transformation</a:t>
            </a: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52" name="Picture 4" descr="Image result for dollars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7" y="5445624"/>
            <a:ext cx="1224136" cy="11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nergy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94" y="5253545"/>
            <a:ext cx="1095321" cy="13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testo 1"/>
          <p:cNvSpPr txBox="1">
            <a:spLocks/>
          </p:cNvSpPr>
          <p:nvPr/>
        </p:nvSpPr>
        <p:spPr>
          <a:xfrm>
            <a:off x="1403648" y="6531360"/>
            <a:ext cx="3096344" cy="792088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GulliverRM"/>
              </a:rPr>
              <a:t>Adapted from </a:t>
            </a:r>
            <a:r>
              <a:rPr lang="en-GB" dirty="0" err="1">
                <a:solidFill>
                  <a:srgbClr val="000000"/>
                </a:solidFill>
                <a:latin typeface="GulliverRM"/>
              </a:rPr>
              <a:t>Graichen</a:t>
            </a:r>
            <a:r>
              <a:rPr lang="en-GB" dirty="0">
                <a:solidFill>
                  <a:srgbClr val="000000"/>
                </a:solidFill>
                <a:latin typeface="GulliverRM"/>
              </a:rPr>
              <a:t> </a:t>
            </a:r>
            <a:r>
              <a:rPr lang="en-GB" i="1" dirty="0">
                <a:solidFill>
                  <a:srgbClr val="000000"/>
                </a:solidFill>
                <a:latin typeface="GulliverRM"/>
              </a:rPr>
              <a:t>et</a:t>
            </a:r>
            <a:r>
              <a:rPr lang="en-GB" dirty="0">
                <a:solidFill>
                  <a:srgbClr val="000000"/>
                </a:solidFill>
                <a:latin typeface="GulliverRM"/>
              </a:rPr>
              <a:t> al., 2016</a:t>
            </a: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42" name="Picture 2" descr="Image result for pollution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93" y="5492031"/>
            <a:ext cx="1168690" cy="10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testo 1"/>
          <p:cNvSpPr txBox="1">
            <a:spLocks/>
          </p:cNvSpPr>
          <p:nvPr/>
        </p:nvSpPr>
        <p:spPr>
          <a:xfrm>
            <a:off x="3923929" y="1700653"/>
            <a:ext cx="5027538" cy="936263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GulliverRM"/>
              </a:rPr>
              <a:t>Second most abundant natural substance in the world</a:t>
            </a:r>
            <a:br>
              <a:rPr lang="en-GB" sz="2400" dirty="0">
                <a:solidFill>
                  <a:srgbClr val="000000"/>
                </a:solidFill>
                <a:latin typeface="GulliverRM"/>
              </a:rPr>
            </a:b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Segnaposto testo 1"/>
          <p:cNvSpPr txBox="1">
            <a:spLocks/>
          </p:cNvSpPr>
          <p:nvPr/>
        </p:nvSpPr>
        <p:spPr>
          <a:xfrm>
            <a:off x="3923929" y="2515408"/>
            <a:ext cx="5027538" cy="936263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GulliverRM"/>
              </a:rPr>
              <a:t>Heavily glued to cellulose in the cell wall, providing mechanical strength to the plant</a:t>
            </a:r>
            <a:br>
              <a:rPr lang="en-GB" sz="2400" dirty="0">
                <a:solidFill>
                  <a:srgbClr val="000000"/>
                </a:solidFill>
                <a:latin typeface="GulliverRM"/>
              </a:rPr>
            </a:br>
            <a:endParaRPr lang="en-GB" sz="2400" dirty="0">
              <a:solidFill>
                <a:srgbClr val="000000"/>
              </a:solidFill>
              <a:latin typeface="GulliverRM"/>
            </a:endParaRPr>
          </a:p>
        </p:txBody>
      </p:sp>
      <p:sp>
        <p:nvSpPr>
          <p:cNvPr id="14" name="Segnaposto testo 1"/>
          <p:cNvSpPr txBox="1">
            <a:spLocks/>
          </p:cNvSpPr>
          <p:nvPr/>
        </p:nvSpPr>
        <p:spPr>
          <a:xfrm>
            <a:off x="5824641" y="4722366"/>
            <a:ext cx="2126566" cy="44166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i="1" dirty="0">
                <a:solidFill>
                  <a:srgbClr val="000000"/>
                </a:solidFill>
                <a:latin typeface="GulliverRM"/>
              </a:rPr>
              <a:t>e.g. </a:t>
            </a:r>
            <a:r>
              <a:rPr lang="en-GB" sz="1600" dirty="0">
                <a:solidFill>
                  <a:srgbClr val="000000"/>
                </a:solidFill>
                <a:latin typeface="GulliverRM"/>
              </a:rPr>
              <a:t>in</a:t>
            </a:r>
            <a:r>
              <a:rPr lang="en-GB" sz="1600" i="1" dirty="0">
                <a:solidFill>
                  <a:srgbClr val="000000"/>
                </a:solidFill>
                <a:latin typeface="GulliverRM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GulliverRM"/>
              </a:rPr>
              <a:t>paper industry</a:t>
            </a:r>
            <a:endParaRPr lang="en-GB" sz="16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Application in </a:t>
            </a:r>
            <a:r>
              <a:rPr lang="it-IT" dirty="0" err="1"/>
              <a:t>industry</a:t>
            </a:r>
            <a:r>
              <a:rPr lang="it-IT" dirty="0"/>
              <a:t>: </a:t>
            </a:r>
            <a:r>
              <a:rPr lang="it-IT" dirty="0" err="1"/>
              <a:t>Lignin</a:t>
            </a: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528977941"/>
              </p:ext>
            </p:extLst>
          </p:nvPr>
        </p:nvGraphicFramePr>
        <p:xfrm>
          <a:off x="755580" y="1556793"/>
          <a:ext cx="7740623" cy="495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Pulsante di azione: Informazioni 16">
            <a:hlinkClick r:id="" action="ppaction://noaction" highlightClick="1"/>
          </p:cNvPr>
          <p:cNvSpPr/>
          <p:nvPr/>
        </p:nvSpPr>
        <p:spPr>
          <a:xfrm>
            <a:off x="323528" y="6306456"/>
            <a:ext cx="347876" cy="428249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8" y="6373169"/>
            <a:ext cx="237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8" action="ppaction://hlinksldjump"/>
              </a:rPr>
              <a:t>(</a:t>
            </a:r>
            <a:r>
              <a:rPr lang="it-IT" dirty="0" err="1">
                <a:hlinkClick r:id="rId8" action="ppaction://hlinksldjump"/>
              </a:rPr>
              <a:t>See</a:t>
            </a:r>
            <a:r>
              <a:rPr lang="it-IT" dirty="0">
                <a:hlinkClick r:id="rId8" action="ppaction://hlinksldjump"/>
              </a:rPr>
              <a:t> </a:t>
            </a:r>
            <a:r>
              <a:rPr lang="it-IT" dirty="0" err="1">
                <a:hlinkClick r:id="rId8" action="ppaction://hlinksldjump"/>
              </a:rPr>
              <a:t>Annex</a:t>
            </a:r>
            <a:r>
              <a:rPr lang="it-IT" dirty="0">
                <a:hlinkClick r:id="rId8" action="ppaction://hlinksldjump"/>
              </a:rPr>
              <a:t> 2-4)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21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7" grpId="0" animBg="1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losione: 8 punte 10"/>
          <p:cNvSpPr/>
          <p:nvPr/>
        </p:nvSpPr>
        <p:spPr>
          <a:xfrm>
            <a:off x="2843808" y="4032468"/>
            <a:ext cx="5688633" cy="2717504"/>
          </a:xfrm>
          <a:prstGeom prst="irregularSeal1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064896" cy="122413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Successfully modified lignin in pine, producing biomass with retained fiber properties but easier to be processed (New Zealand, 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Lignin</a:t>
            </a:r>
            <a:r>
              <a:rPr lang="it-IT" dirty="0"/>
              <a:t>: </a:t>
            </a:r>
            <a:r>
              <a:rPr lang="it-IT" dirty="0" err="1"/>
              <a:t>striking</a:t>
            </a:r>
            <a:r>
              <a:rPr lang="it-IT" dirty="0"/>
              <a:t> industrial </a:t>
            </a:r>
            <a:r>
              <a:rPr lang="it-IT" dirty="0" err="1"/>
              <a:t>application</a:t>
            </a:r>
            <a:r>
              <a:rPr lang="it-IT" dirty="0"/>
              <a:t>…</a:t>
            </a:r>
            <a:r>
              <a:rPr lang="it-IT" dirty="0" err="1"/>
              <a:t>how</a:t>
            </a:r>
            <a:r>
              <a:rPr lang="it-IT" dirty="0"/>
              <a:t>?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280" y="4437107"/>
            <a:ext cx="1306690" cy="1594474"/>
          </a:xfrm>
          <a:prstGeom prst="rect">
            <a:avLst/>
          </a:prstGeom>
        </p:spPr>
      </p:pic>
      <p:sp>
        <p:nvSpPr>
          <p:cNvPr id="12" name="Segnaposto testo 1"/>
          <p:cNvSpPr txBox="1">
            <a:spLocks/>
          </p:cNvSpPr>
          <p:nvPr/>
        </p:nvSpPr>
        <p:spPr>
          <a:xfrm>
            <a:off x="3951781" y="4934503"/>
            <a:ext cx="4187362" cy="112317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000000"/>
                </a:solidFill>
                <a:latin typeface="GulliverRM"/>
              </a:rPr>
              <a:t>New bio-based products and materials with functionalities not provided by existing petroleum-based options</a:t>
            </a:r>
            <a:br>
              <a:rPr lang="en-GB" sz="1800" b="1" dirty="0">
                <a:solidFill>
                  <a:srgbClr val="000000"/>
                </a:solidFill>
                <a:latin typeface="GulliverRM"/>
              </a:rPr>
            </a:br>
            <a:endParaRPr lang="en-GB" sz="1800" b="1" dirty="0"/>
          </a:p>
          <a:p>
            <a:pPr marL="342900" indent="-342900">
              <a:buFont typeface="Arial" pitchFamily="34" charset="0"/>
              <a:buChar char="•"/>
            </a:pPr>
            <a:endParaRPr lang="it-IT" sz="2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Segnaposto testo 1"/>
          <p:cNvSpPr txBox="1">
            <a:spLocks/>
          </p:cNvSpPr>
          <p:nvPr/>
        </p:nvSpPr>
        <p:spPr>
          <a:xfrm>
            <a:off x="781841" y="6381328"/>
            <a:ext cx="6094419" cy="28803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 err="1">
                <a:solidFill>
                  <a:srgbClr val="000000"/>
                </a:solidFill>
                <a:latin typeface="BookAntiqua"/>
              </a:rPr>
              <a:t>Graichen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</a:t>
            </a:r>
            <a:r>
              <a:rPr lang="en-GB" i="1" dirty="0">
                <a:solidFill>
                  <a:srgbClr val="000000"/>
                </a:solidFill>
                <a:latin typeface="BookAntiqua"/>
              </a:rPr>
              <a:t>et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al., 2016</a:t>
            </a:r>
            <a:br>
              <a:rPr lang="en-GB" dirty="0">
                <a:solidFill>
                  <a:srgbClr val="000000"/>
                </a:solidFill>
                <a:latin typeface="BookAntiqua"/>
              </a:rPr>
            </a:br>
            <a:endParaRPr lang="en-GB" dirty="0">
              <a:solidFill>
                <a:srgbClr val="000000"/>
              </a:solidFill>
              <a:latin typeface="GulliverRM"/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1259632" y="3501008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testo 1"/>
          <p:cNvSpPr txBox="1">
            <a:spLocks/>
          </p:cNvSpPr>
          <p:nvPr/>
        </p:nvSpPr>
        <p:spPr>
          <a:xfrm>
            <a:off x="1757091" y="3304488"/>
            <a:ext cx="7207397" cy="80859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Expression of F5H and COMT from hardwood species leading to the incorporation of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syringyl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units, typical of those species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build="p"/>
      <p:bldP spid="12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3240360" cy="165618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 err="1">
                <a:solidFill>
                  <a:srgbClr val="000000"/>
                </a:solidFill>
                <a:latin typeface="GulliverIT"/>
              </a:rPr>
              <a:t>Bioaromatics</a:t>
            </a:r>
            <a:r>
              <a:rPr lang="en-GB" sz="2400" dirty="0">
                <a:solidFill>
                  <a:srgbClr val="000000"/>
                </a:solidFill>
                <a:latin typeface="GulliverIT"/>
              </a:rPr>
              <a:t> from lignin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ulliverIT"/>
              </a:rPr>
              <a:t>(obtained from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GulliverIT"/>
              </a:rPr>
              <a:t>(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GulliverIT"/>
              </a:rPr>
              <a:t>hydrogeno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GulliverIT"/>
              </a:rPr>
              <a:t>)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ulliverIT"/>
              </a:rPr>
              <a:t>lysis)</a:t>
            </a:r>
            <a:br>
              <a:rPr lang="en-GB" sz="2400" dirty="0">
                <a:solidFill>
                  <a:schemeClr val="bg1">
                    <a:lumMod val="65000"/>
                  </a:schemeClr>
                </a:solidFill>
                <a:latin typeface="GulliverIT"/>
              </a:rPr>
            </a:br>
            <a:endParaRPr lang="it-IT" sz="2800" dirty="0">
              <a:solidFill>
                <a:schemeClr val="bg1">
                  <a:lumMod val="6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Lignin</a:t>
            </a:r>
            <a:r>
              <a:rPr lang="it-IT" dirty="0"/>
              <a:t>: </a:t>
            </a:r>
            <a:r>
              <a:rPr lang="it-IT" dirty="0" err="1"/>
              <a:t>applications</a:t>
            </a:r>
            <a:r>
              <a:rPr lang="it-IT" dirty="0"/>
              <a:t> in </a:t>
            </a:r>
            <a:r>
              <a:rPr lang="it-IT" dirty="0" err="1"/>
              <a:t>industry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4211960" y="2420888"/>
            <a:ext cx="64807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egnaposto testo 1"/>
          <p:cNvSpPr txBox="1">
            <a:spLocks/>
          </p:cNvSpPr>
          <p:nvPr/>
        </p:nvSpPr>
        <p:spPr>
          <a:xfrm>
            <a:off x="5041408" y="2092856"/>
            <a:ext cx="3923080" cy="1192128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GulliverIT"/>
              </a:rPr>
              <a:t>Yields (</a:t>
            </a:r>
            <a:r>
              <a:rPr lang="en-GB" sz="2400" dirty="0">
                <a:solidFill>
                  <a:srgbClr val="000000"/>
                </a:solidFill>
                <a:latin typeface="GulliverRM"/>
              </a:rPr>
              <a:t>79% w/w)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0000"/>
                </a:solidFill>
                <a:latin typeface="GulliverRM"/>
              </a:rPr>
              <a:t>Processed</a:t>
            </a:r>
            <a:r>
              <a:rPr lang="it-IT" sz="2400" dirty="0">
                <a:solidFill>
                  <a:srgbClr val="000000"/>
                </a:solidFill>
                <a:latin typeface="GulliverRM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GulliverRM"/>
              </a:rPr>
              <a:t>into</a:t>
            </a:r>
            <a:r>
              <a:rPr lang="it-IT" sz="2400" dirty="0">
                <a:solidFill>
                  <a:srgbClr val="000000"/>
                </a:solidFill>
                <a:latin typeface="GulliverRM"/>
              </a:rPr>
              <a:t> new </a:t>
            </a:r>
            <a:r>
              <a:rPr lang="it-IT" sz="2400" dirty="0" err="1">
                <a:solidFill>
                  <a:srgbClr val="000000"/>
                </a:solidFill>
                <a:latin typeface="GulliverRM"/>
              </a:rPr>
              <a:t>bio-based</a:t>
            </a:r>
            <a:r>
              <a:rPr lang="it-IT" sz="2400" dirty="0">
                <a:solidFill>
                  <a:srgbClr val="000000"/>
                </a:solidFill>
                <a:latin typeface="GulliverRM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GulliverRM"/>
              </a:rPr>
              <a:t>materials</a:t>
            </a:r>
            <a:endParaRPr lang="en-GB" sz="2400" dirty="0">
              <a:solidFill>
                <a:srgbClr val="000000"/>
              </a:solidFill>
              <a:latin typeface="GulliverRM"/>
            </a:endParaRPr>
          </a:p>
          <a:p>
            <a:pPr>
              <a:lnSpc>
                <a:spcPct val="100000"/>
              </a:lnSpc>
            </a:pPr>
            <a:br>
              <a:rPr lang="en-GB" sz="2400" dirty="0">
                <a:solidFill>
                  <a:srgbClr val="000000"/>
                </a:solidFill>
                <a:latin typeface="GulliverIT"/>
              </a:rPr>
            </a:br>
            <a:endParaRPr lang="it-IT" sz="2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Segnaposto testo 1"/>
          <p:cNvSpPr txBox="1">
            <a:spLocks/>
          </p:cNvSpPr>
          <p:nvPr/>
        </p:nvSpPr>
        <p:spPr>
          <a:xfrm>
            <a:off x="755576" y="4454238"/>
            <a:ext cx="3456384" cy="93610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en-GB" sz="2400" dirty="0">
                <a:solidFill>
                  <a:srgbClr val="000000"/>
                </a:solidFill>
                <a:latin typeface="GulliverIT"/>
              </a:rPr>
              <a:t>Lignin-rich </a:t>
            </a:r>
            <a:r>
              <a:rPr lang="en-GB" sz="2400" dirty="0" err="1">
                <a:solidFill>
                  <a:srgbClr val="000000"/>
                </a:solidFill>
                <a:latin typeface="GulliverIT"/>
              </a:rPr>
              <a:t>bioadhesives</a:t>
            </a:r>
            <a:br>
              <a:rPr lang="en-GB" dirty="0"/>
            </a:br>
            <a:br>
              <a:rPr lang="en-GB" sz="2400" dirty="0">
                <a:solidFill>
                  <a:srgbClr val="000000"/>
                </a:solidFill>
                <a:latin typeface="GulliverIT"/>
              </a:rPr>
            </a:br>
            <a:endParaRPr lang="it-IT" sz="2400" dirty="0">
              <a:solidFill>
                <a:srgbClr val="000000"/>
              </a:solidFill>
              <a:latin typeface="GulliverIT"/>
            </a:endParaRPr>
          </a:p>
        </p:txBody>
      </p:sp>
      <p:sp>
        <p:nvSpPr>
          <p:cNvPr id="18" name="Freccia a destra 17"/>
          <p:cNvSpPr/>
          <p:nvPr/>
        </p:nvSpPr>
        <p:spPr>
          <a:xfrm>
            <a:off x="4211960" y="4814278"/>
            <a:ext cx="64807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egnaposto testo 1"/>
          <p:cNvSpPr txBox="1">
            <a:spLocks/>
          </p:cNvSpPr>
          <p:nvPr/>
        </p:nvSpPr>
        <p:spPr>
          <a:xfrm>
            <a:off x="5041408" y="4477112"/>
            <a:ext cx="3923080" cy="190421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GulliverRM"/>
              </a:rPr>
              <a:t>100% bio-based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GulliverRM"/>
              </a:rPr>
              <a:t>Avoiding the use of petrochemicals employed so far in synthetic adhesives</a:t>
            </a:r>
            <a:br>
              <a:rPr lang="en-GB" sz="2200" dirty="0">
                <a:solidFill>
                  <a:srgbClr val="000000"/>
                </a:solidFill>
                <a:latin typeface="GulliverRM"/>
              </a:rPr>
            </a:br>
            <a:br>
              <a:rPr lang="en-GB" sz="2400" dirty="0">
                <a:solidFill>
                  <a:srgbClr val="000000"/>
                </a:solidFill>
                <a:latin typeface="GulliverRM"/>
              </a:rPr>
            </a:br>
            <a:br>
              <a:rPr lang="en-GB" sz="2400" dirty="0">
                <a:solidFill>
                  <a:srgbClr val="000000"/>
                </a:solidFill>
                <a:latin typeface="GulliverIT"/>
              </a:rPr>
            </a:br>
            <a:endParaRPr lang="it-IT" sz="2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" name="Segnaposto testo 1"/>
          <p:cNvSpPr txBox="1">
            <a:spLocks/>
          </p:cNvSpPr>
          <p:nvPr/>
        </p:nvSpPr>
        <p:spPr>
          <a:xfrm>
            <a:off x="781841" y="6381328"/>
            <a:ext cx="6094419" cy="28803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 err="1">
                <a:solidFill>
                  <a:srgbClr val="000000"/>
                </a:solidFill>
                <a:latin typeface="BookAntiqua"/>
              </a:rPr>
              <a:t>Greichen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</a:t>
            </a:r>
            <a:r>
              <a:rPr lang="en-GB" i="1" dirty="0">
                <a:solidFill>
                  <a:srgbClr val="000000"/>
                </a:solidFill>
                <a:latin typeface="BookAntiqua"/>
              </a:rPr>
              <a:t>et</a:t>
            </a:r>
            <a:r>
              <a:rPr lang="en-GB" dirty="0">
                <a:solidFill>
                  <a:srgbClr val="000000"/>
                </a:solidFill>
                <a:latin typeface="BookAntiqua"/>
              </a:rPr>
              <a:t> al., 2016</a:t>
            </a:r>
            <a:br>
              <a:rPr lang="en-GB" dirty="0">
                <a:solidFill>
                  <a:srgbClr val="000000"/>
                </a:solidFill>
                <a:latin typeface="BookAntiqua"/>
              </a:rPr>
            </a:br>
            <a:endParaRPr lang="en-GB" dirty="0">
              <a:solidFill>
                <a:srgbClr val="000000"/>
              </a:solidFill>
              <a:latin typeface="GulliverRM"/>
            </a:endParaRPr>
          </a:p>
        </p:txBody>
      </p:sp>
    </p:spTree>
    <p:extLst>
      <p:ext uri="{BB962C8B-B14F-4D97-AF65-F5344CB8AC3E}">
        <p14:creationId xmlns:p14="http://schemas.microsoft.com/office/powerpoint/2010/main" val="8608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3" grpId="0"/>
      <p:bldP spid="17" grpId="0"/>
      <p:bldP spid="18" grpId="0" animBg="1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697" y="4797152"/>
            <a:ext cx="2453258" cy="16387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Segnaposto testo 1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3240360" cy="93610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en-GB" sz="2400" dirty="0">
                <a:solidFill>
                  <a:srgbClr val="000000"/>
                </a:solidFill>
                <a:latin typeface="GulliverIT"/>
              </a:rPr>
              <a:t>Bio-based materials for 3D printing</a:t>
            </a:r>
            <a:br>
              <a:rPr lang="en-GB" sz="2400" dirty="0">
                <a:solidFill>
                  <a:srgbClr val="000000"/>
                </a:solidFill>
                <a:latin typeface="GulliverIT"/>
              </a:rPr>
            </a:br>
            <a:br>
              <a:rPr lang="en-GB" sz="2400" dirty="0">
                <a:solidFill>
                  <a:srgbClr val="000000"/>
                </a:solidFill>
                <a:latin typeface="GulliverIT"/>
              </a:rPr>
            </a:br>
            <a:endParaRPr lang="it-IT" sz="2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Lignin</a:t>
            </a:r>
            <a:r>
              <a:rPr lang="it-IT" dirty="0"/>
              <a:t>: </a:t>
            </a:r>
            <a:r>
              <a:rPr lang="it-IT" dirty="0" err="1"/>
              <a:t>applications</a:t>
            </a:r>
            <a:r>
              <a:rPr lang="it-IT" dirty="0"/>
              <a:t> in </a:t>
            </a:r>
            <a:r>
              <a:rPr lang="it-IT" dirty="0" err="1"/>
              <a:t>industry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4211960" y="2420888"/>
            <a:ext cx="64807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egnaposto testo 1"/>
          <p:cNvSpPr txBox="1">
            <a:spLocks/>
          </p:cNvSpPr>
          <p:nvPr/>
        </p:nvSpPr>
        <p:spPr>
          <a:xfrm>
            <a:off x="5041408" y="2092859"/>
            <a:ext cx="4211112" cy="349638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  <a:latin typeface="GulliverIT"/>
              </a:rPr>
              <a:t>Do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it</a:t>
            </a:r>
            <a:r>
              <a:rPr lang="it-IT" sz="2200" dirty="0">
                <a:solidFill>
                  <a:srgbClr val="000000"/>
                </a:solidFill>
                <a:latin typeface="GulliverIT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yourself</a:t>
            </a:r>
            <a:r>
              <a:rPr lang="it-IT" sz="2200" dirty="0">
                <a:solidFill>
                  <a:srgbClr val="000000"/>
                </a:solidFill>
                <a:latin typeface="GulliverIT"/>
              </a:rPr>
              <a:t> public and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schools</a:t>
            </a:r>
            <a:r>
              <a:rPr lang="it-IT" sz="2200" dirty="0">
                <a:solidFill>
                  <a:srgbClr val="000000"/>
                </a:solidFill>
                <a:latin typeface="GulliverIT"/>
              </a:rPr>
              <a:t>; open source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softwares</a:t>
            </a:r>
            <a:endParaRPr lang="it-IT" sz="2200" dirty="0">
              <a:solidFill>
                <a:srgbClr val="000000"/>
              </a:solidFill>
              <a:latin typeface="GulliverI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Forest</a:t>
            </a:r>
            <a:r>
              <a:rPr lang="it-IT" sz="2200" dirty="0">
                <a:solidFill>
                  <a:srgbClr val="000000"/>
                </a:solidFill>
                <a:latin typeface="GulliverIT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residues</a:t>
            </a:r>
            <a:r>
              <a:rPr lang="it-IT" sz="2200" dirty="0">
                <a:solidFill>
                  <a:srgbClr val="000000"/>
                </a:solidFill>
                <a:latin typeface="GulliverIT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incorporated</a:t>
            </a:r>
            <a:r>
              <a:rPr lang="it-IT" sz="2200" dirty="0">
                <a:solidFill>
                  <a:srgbClr val="000000"/>
                </a:solidFill>
                <a:latin typeface="GulliverIT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into</a:t>
            </a:r>
            <a:r>
              <a:rPr lang="it-IT" sz="2200" dirty="0">
                <a:solidFill>
                  <a:srgbClr val="000000"/>
                </a:solidFill>
                <a:latin typeface="GulliverIT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bioplastic</a:t>
            </a:r>
            <a:r>
              <a:rPr lang="it-IT" sz="2200" dirty="0">
                <a:solidFill>
                  <a:srgbClr val="000000"/>
                </a:solidFill>
                <a:latin typeface="GulliverIT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materials</a:t>
            </a:r>
            <a:endParaRPr lang="it-IT" sz="2200" dirty="0">
              <a:solidFill>
                <a:srgbClr val="000000"/>
              </a:solidFill>
              <a:latin typeface="GulliverI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  <a:latin typeface="GulliverIT"/>
              </a:rPr>
              <a:t>Alternative to ABS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thermoplastic</a:t>
            </a:r>
            <a:endParaRPr lang="it-IT" sz="2200" dirty="0">
              <a:solidFill>
                <a:srgbClr val="000000"/>
              </a:solidFill>
              <a:latin typeface="GulliverI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Reducing</a:t>
            </a:r>
            <a:r>
              <a:rPr lang="it-IT" sz="2200" dirty="0">
                <a:solidFill>
                  <a:srgbClr val="000000"/>
                </a:solidFill>
                <a:latin typeface="GulliverIT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costs</a:t>
            </a:r>
            <a:endParaRPr lang="it-IT" sz="2200" dirty="0">
              <a:solidFill>
                <a:srgbClr val="000000"/>
              </a:solidFill>
              <a:latin typeface="GulliverI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Add</a:t>
            </a:r>
            <a:r>
              <a:rPr lang="it-IT" sz="2200" dirty="0">
                <a:solidFill>
                  <a:srgbClr val="000000"/>
                </a:solidFill>
                <a:latin typeface="GulliverIT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value</a:t>
            </a:r>
            <a:r>
              <a:rPr lang="it-IT" sz="2200" dirty="0">
                <a:solidFill>
                  <a:srgbClr val="000000"/>
                </a:solidFill>
                <a:latin typeface="GulliverIT"/>
              </a:rPr>
              <a:t> to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waste</a:t>
            </a:r>
            <a:endParaRPr lang="it-IT" sz="2200" dirty="0">
              <a:solidFill>
                <a:srgbClr val="000000"/>
              </a:solidFill>
              <a:latin typeface="GulliverI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Better</a:t>
            </a:r>
            <a:r>
              <a:rPr lang="it-IT" sz="2200" dirty="0">
                <a:solidFill>
                  <a:srgbClr val="000000"/>
                </a:solidFill>
                <a:latin typeface="GulliverIT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properties</a:t>
            </a:r>
            <a:r>
              <a:rPr lang="it-IT" sz="2200" dirty="0">
                <a:solidFill>
                  <a:srgbClr val="000000"/>
                </a:solidFill>
                <a:latin typeface="GulliverIT"/>
              </a:rPr>
              <a:t> of 3D </a:t>
            </a:r>
            <a:r>
              <a:rPr lang="it-IT" sz="2200" dirty="0" err="1">
                <a:solidFill>
                  <a:srgbClr val="000000"/>
                </a:solidFill>
                <a:latin typeface="GulliverIT"/>
              </a:rPr>
              <a:t>biocomposites</a:t>
            </a:r>
            <a:endParaRPr lang="en-GB" sz="2200" dirty="0">
              <a:solidFill>
                <a:srgbClr val="000000"/>
              </a:solidFill>
              <a:latin typeface="GulliverRM"/>
            </a:endParaRPr>
          </a:p>
          <a:p>
            <a:pPr>
              <a:lnSpc>
                <a:spcPct val="100000"/>
              </a:lnSpc>
            </a:pPr>
            <a:br>
              <a:rPr lang="en-GB" sz="2400" dirty="0">
                <a:solidFill>
                  <a:srgbClr val="000000"/>
                </a:solidFill>
                <a:latin typeface="GulliverIT"/>
              </a:rPr>
            </a:br>
            <a:endParaRPr lang="it-IT" sz="2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182" y="3505223"/>
            <a:ext cx="2586319" cy="22609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2" name="Segnaposto testo 1"/>
          <p:cNvSpPr txBox="1">
            <a:spLocks/>
          </p:cNvSpPr>
          <p:nvPr/>
        </p:nvSpPr>
        <p:spPr>
          <a:xfrm>
            <a:off x="1043608" y="6478979"/>
            <a:ext cx="3338858" cy="34272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GulliverRM"/>
              </a:rPr>
              <a:t>Adapted from </a:t>
            </a:r>
            <a:r>
              <a:rPr lang="en-GB" dirty="0" err="1">
                <a:solidFill>
                  <a:srgbClr val="000000"/>
                </a:solidFill>
                <a:latin typeface="GulliverRM"/>
              </a:rPr>
              <a:t>Graichen</a:t>
            </a:r>
            <a:r>
              <a:rPr lang="en-GB" dirty="0">
                <a:solidFill>
                  <a:srgbClr val="000000"/>
                </a:solidFill>
                <a:latin typeface="GulliverRM"/>
              </a:rPr>
              <a:t> </a:t>
            </a:r>
            <a:r>
              <a:rPr lang="en-GB" i="1" dirty="0">
                <a:solidFill>
                  <a:srgbClr val="000000"/>
                </a:solidFill>
                <a:latin typeface="GulliverRM"/>
              </a:rPr>
              <a:t>et</a:t>
            </a:r>
            <a:r>
              <a:rPr lang="en-GB" dirty="0">
                <a:solidFill>
                  <a:srgbClr val="000000"/>
                </a:solidFill>
                <a:latin typeface="GulliverRM"/>
              </a:rPr>
              <a:t> al., 2016</a:t>
            </a:r>
            <a:br>
              <a:rPr lang="en-GB" sz="2400" dirty="0">
                <a:solidFill>
                  <a:srgbClr val="000000"/>
                </a:solidFill>
                <a:latin typeface="GulliverRM"/>
              </a:rPr>
            </a:br>
            <a:endParaRPr lang="en-GB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Segnaposto testo 1"/>
          <p:cNvSpPr txBox="1">
            <a:spLocks/>
          </p:cNvSpPr>
          <p:nvPr/>
        </p:nvSpPr>
        <p:spPr>
          <a:xfrm>
            <a:off x="5234607" y="6133891"/>
            <a:ext cx="3992701" cy="68781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ulliverIT"/>
              </a:rPr>
              <a:t>ABS=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Acrylonitrile butadiene styrene (</a:t>
            </a:r>
            <a:r>
              <a:rPr lang="en-GB" sz="1800" i="1" dirty="0">
                <a:solidFill>
                  <a:schemeClr val="bg1">
                    <a:lumMod val="50000"/>
                  </a:schemeClr>
                </a:solidFill>
              </a:rPr>
              <a:t>e.g.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®)</a:t>
            </a:r>
            <a:br>
              <a:rPr lang="en-GB" sz="2400" dirty="0">
                <a:solidFill>
                  <a:srgbClr val="000000"/>
                </a:solidFill>
                <a:latin typeface="GulliverIT"/>
              </a:rPr>
            </a:br>
            <a:br>
              <a:rPr lang="en-GB" sz="2400" dirty="0">
                <a:solidFill>
                  <a:srgbClr val="000000"/>
                </a:solidFill>
                <a:latin typeface="GulliverIT"/>
              </a:rPr>
            </a:br>
            <a:endParaRPr lang="it-IT" sz="2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13" grpId="0"/>
      <p:bldP spid="22" grpId="0"/>
      <p:bldP spid="11" grpId="0" build="p"/>
    </p:bld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1012</Words>
  <Application>Microsoft Office PowerPoint</Application>
  <PresentationFormat>Presentazione su schermo (4:3)</PresentationFormat>
  <Paragraphs>156</Paragraphs>
  <Slides>18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Arial</vt:lpstr>
      <vt:lpstr>BookAntiqua</vt:lpstr>
      <vt:lpstr>Calibri</vt:lpstr>
      <vt:lpstr>GulliverIT</vt:lpstr>
      <vt:lpstr>GulliverRM</vt:lpstr>
      <vt:lpstr>Lucida Sans</vt:lpstr>
      <vt:lpstr>TdqhklTlddnhTimes-Roman</vt:lpstr>
      <vt:lpstr>ITQB</vt:lpstr>
      <vt:lpstr>Modelo de apresentação personalizado</vt:lpstr>
      <vt:lpstr>2_Modelo de apresentação personalizado</vt:lpstr>
      <vt:lpstr>1_Modelo de apresentação personalizado</vt:lpstr>
      <vt:lpstr>Presentazione standard di PowerPoint</vt:lpstr>
      <vt:lpstr>Outline</vt:lpstr>
      <vt:lpstr>XXI Century forest challenges</vt:lpstr>
      <vt:lpstr>Most desired GM trees characteristics</vt:lpstr>
      <vt:lpstr>Application in industry: Lignin</vt:lpstr>
      <vt:lpstr>Application in industry: Lignin</vt:lpstr>
      <vt:lpstr>Lignin: striking industrial application…how?</vt:lpstr>
      <vt:lpstr>Lignin: applications in industry</vt:lpstr>
      <vt:lpstr>Lignin: applications in industry</vt:lpstr>
      <vt:lpstr>Lignin: applications in industry</vt:lpstr>
      <vt:lpstr>GM forestry tree plantations: Facts and Figures</vt:lpstr>
      <vt:lpstr>Presentazione standard di PowerPoint</vt:lpstr>
      <vt:lpstr>References</vt:lpstr>
      <vt:lpstr>References</vt:lpstr>
      <vt:lpstr>Annex 1: Three strategies for GM trees production</vt:lpstr>
      <vt:lpstr>Annex 2: Lignin at tissue, cell and molecular level</vt:lpstr>
      <vt:lpstr>Annex 3: Pathway and key genes</vt:lpstr>
      <vt:lpstr>Annex 4: Some target genes (CAD, F5H)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Faria</dc:creator>
  <cp:lastModifiedBy>Stefano</cp:lastModifiedBy>
  <cp:revision>418</cp:revision>
  <cp:lastPrinted>2011-04-04T15:52:01Z</cp:lastPrinted>
  <dcterms:created xsi:type="dcterms:W3CDTF">2010-12-16T09:53:28Z</dcterms:created>
  <dcterms:modified xsi:type="dcterms:W3CDTF">2017-05-22T13:48:24Z</dcterms:modified>
</cp:coreProperties>
</file>