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4" r:id="rId2"/>
    <p:sldId id="261" r:id="rId3"/>
    <p:sldId id="262" r:id="rId4"/>
    <p:sldId id="259" r:id="rId5"/>
    <p:sldId id="266" r:id="rId6"/>
    <p:sldId id="258" r:id="rId7"/>
    <p:sldId id="263" r:id="rId8"/>
    <p:sldId id="260" r:id="rId9"/>
    <p:sldId id="265" r:id="rId10"/>
    <p:sldId id="257" r:id="rId11"/>
    <p:sldId id="267" r:id="rId12"/>
  </p:sldIdLst>
  <p:sldSz cx="9144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0596" autoAdjust="0"/>
  </p:normalViewPr>
  <p:slideViewPr>
    <p:cSldViewPr snapToGrid="0">
      <p:cViewPr varScale="1">
        <p:scale>
          <a:sx n="47" d="100"/>
          <a:sy n="47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777605" y="0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507CDC-6435-4DA8-9F51-16CE65E6FB9D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5/24/2017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264225"/>
            <a:ext cx="2889933" cy="4893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777605" y="9264225"/>
            <a:ext cx="2889933" cy="4893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9A0CCF-1B8E-4EF3-9E41-64274B70A578}" type="slidenum">
              <a:t>‹#›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584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3" name="Marcador de Posição da Data 2"/>
          <p:cNvSpPr txBox="1">
            <a:spLocks noGrp="1"/>
          </p:cNvSpPr>
          <p:nvPr>
            <p:ph type="dt" idx="1"/>
          </p:nvPr>
        </p:nvSpPr>
        <p:spPr>
          <a:xfrm>
            <a:off x="3777605" y="0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8E1C030-D24D-40A6-A596-57A16151C244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7" y="1219196"/>
            <a:ext cx="4389440" cy="329247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Marcador de Posição de Notas 4"/>
          <p:cNvSpPr txBox="1">
            <a:spLocks noGrp="1"/>
          </p:cNvSpPr>
          <p:nvPr>
            <p:ph type="body" sz="quarter" idx="3"/>
          </p:nvPr>
        </p:nvSpPr>
        <p:spPr>
          <a:xfrm>
            <a:off x="666908" y="4693916"/>
            <a:ext cx="5335267" cy="38404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 txBox="1">
            <a:spLocks noGrp="1"/>
          </p:cNvSpPr>
          <p:nvPr>
            <p:ph type="ftr" sz="quarter" idx="4"/>
          </p:nvPr>
        </p:nvSpPr>
        <p:spPr>
          <a:xfrm>
            <a:off x="0" y="9264225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7" name="Marcador de Posição do Número do Diapositivo 6"/>
          <p:cNvSpPr txBox="1">
            <a:spLocks noGrp="1"/>
          </p:cNvSpPr>
          <p:nvPr>
            <p:ph type="sldNum" sz="quarter" idx="5"/>
          </p:nvPr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EE45058-4358-4266-923A-17AF9C375921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9914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PT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PT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PT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PT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pt-PT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E9E6934-506F-47CE-895D-4B2ECA1FF85E}" type="slidenum">
              <a:t>1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4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6C9DF0A-A696-4223-90D0-7D66AF8B824C}" type="slidenum">
              <a:t>10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116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/>
          </a:p>
          <a:p>
            <a:pPr lvl="0"/>
            <a:endParaRPr lang="pt-PT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D3B2FF-906B-457A-B076-A683E4FB7B01}" type="slidenum">
              <a:t>11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2455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pt-PT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3674DC2-E462-4B35-9BC5-EE2DB849EED4}" type="slidenum">
              <a:t>2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5822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9BE311C-C5A6-4AC4-8E19-F58A94BFEE79}" type="slidenum">
              <a:t>3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9358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pt-PT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921BD7F-8FA6-40F7-8D91-2A530604C4DE}" type="slidenum">
              <a:t>4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635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pt-PT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264829B-4D6C-4180-9A9D-8C512C8F10E8}" type="slidenum">
              <a:t>5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038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D87AFA-4549-42B0-B74C-D0ADC9077BA2}" type="slidenum">
              <a:t>6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043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pt-PT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7F9925C-A727-4864-A099-2F361E3BD926}" type="slidenum">
              <a:t>7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509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36EC1C1-76A2-4F3D-93DD-42ACF4713AB0}" type="slidenum">
              <a:t>8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0940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139825" y="1219200"/>
            <a:ext cx="4389438" cy="3292475"/>
          </a:xfrm>
        </p:spPr>
      </p:sp>
      <p:sp>
        <p:nvSpPr>
          <p:cNvPr id="3" name="Marcador de Posição de Nota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Marcador de Posição do Número do Diapositivo 3"/>
          <p:cNvSpPr txBox="1"/>
          <p:nvPr/>
        </p:nvSpPr>
        <p:spPr>
          <a:xfrm>
            <a:off x="3777605" y="9264225"/>
            <a:ext cx="2889933" cy="4893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C477C65-E48A-4E1B-A70C-85E01DA143F6}" type="slidenum">
              <a:t>9</a:t>
            </a:fld>
            <a:endParaRPr lang="pt-P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091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E50544-1CCD-4960-A176-3E39D15743DE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53D538-234E-4203-BE18-F100F57011C0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0343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643C0-9945-4D35-B28C-D8F00E9CA8D3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308D34-162F-4C0C-B5CF-BBF53B2ED7FF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2509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61FC2-1CC1-470B-B102-4E3D7B444697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1AF2C5-468D-4343-A938-3C62C2629CCA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783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496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8F8FA8-DADD-4331-B108-958AEE963E4C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E069CF-ECE4-4E50-8108-EA73FB6A1D2C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858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3885" y="170974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C8984F-EC53-4B90-92C2-D5265B7B61A7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8D93C8-F26B-4048-85BD-CF3B3649B8B5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13154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801584-363E-43FC-AE7A-0D444B89013E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7A85DE-E0CC-457D-BF25-DAC752F6F0B6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5022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3C52268-926E-45A4-986C-E5895E09A0FD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9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41DB29-6904-4CAE-B046-57F3FCCBF144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990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15C1E3-5485-40AC-B4D1-38054F0E528A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619D2D-E0EA-44A3-BC22-07FACE1D4C8F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0022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076EF-4408-4DCB-BC01-57DD57539B16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6A0AB7-81C3-447F-8F1B-9841354530DA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5195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727975-9898-465C-B077-4110B488CB07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08FE769-F284-4CEC-985C-54218C5BFC1E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6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pt-PT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552DDB2-1B5B-4A5A-9E97-40C927643196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pt-PT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3E54B6-6A50-485E-A154-A6AB442A94E5}" type="slidenum"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3307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t-PT"/>
              <a:t>Clique para editar o estilo de título do Modelo Global</a:t>
            </a:r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28650" y="1825627"/>
            <a:ext cx="78867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314E63-7058-445B-99D8-1C8CB36C6ACB}" type="datetime1">
              <a:rPr lang="pt-PT"/>
              <a:pPr lvl="0"/>
              <a:t>24-05-2017</a:t>
            </a:fld>
            <a:endParaRPr lang="pt-PT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pt-PT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0574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pt-PT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E7BE1B29-BE1D-467D-BEB3-C5BC90725F01}" type="slidenum"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t-PT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t-PT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PT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PT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P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t-PT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o.org/law-practice/legal-texts/html/epc/1973/e/ar53.html" TargetMode="External"/><Relationship Id="rId5" Type="http://schemas.openxmlformats.org/officeDocument/2006/relationships/hyperlink" Target="http://www.fao.org/docrep/007/y5714e/y5714e03.htm" TargetMode="External"/><Relationship Id="rId4" Type="http://schemas.openxmlformats.org/officeDocument/2006/relationships/hyperlink" Target="https://ec.europa.eu/food/plant/plant_property_rights_e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4764" y="9"/>
            <a:ext cx="9147172" cy="687546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o 5"/>
          <p:cNvGrpSpPr/>
          <p:nvPr/>
        </p:nvGrpSpPr>
        <p:grpSpPr>
          <a:xfrm>
            <a:off x="3992572" y="3840159"/>
            <a:ext cx="3622679" cy="1568452"/>
            <a:chOff x="3992572" y="3840159"/>
            <a:chExt cx="3622679" cy="1568452"/>
          </a:xfrm>
        </p:grpSpPr>
        <p:sp>
          <p:nvSpPr>
            <p:cNvPr id="4" name="Rounded Rectangle 4"/>
            <p:cNvSpPr/>
            <p:nvPr/>
          </p:nvSpPr>
          <p:spPr>
            <a:xfrm>
              <a:off x="3992572" y="4332290"/>
              <a:ext cx="3622679" cy="1076321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*/ 5419351 1 1725033"/>
                <a:gd name="f8" fmla="val 45"/>
                <a:gd name="f9" fmla="val 10800"/>
                <a:gd name="f10" fmla="abs f3"/>
                <a:gd name="f11" fmla="abs f4"/>
                <a:gd name="f12" fmla="abs f5"/>
                <a:gd name="f13" fmla="*/ f7 1 180"/>
                <a:gd name="f14" fmla="+- 0 0 f1"/>
                <a:gd name="f15" fmla="+- f6 f9 0"/>
                <a:gd name="f16" fmla="?: f10 f3 1"/>
                <a:gd name="f17" fmla="?: f11 f4 1"/>
                <a:gd name="f18" fmla="?: f12 f5 1"/>
                <a:gd name="f19" fmla="*/ f8 f13 1"/>
                <a:gd name="f20" fmla="+- f6 0 f15"/>
                <a:gd name="f21" fmla="+- f15 0 f6"/>
                <a:gd name="f22" fmla="*/ f16 1 21600"/>
                <a:gd name="f23" fmla="*/ f17 1 21600"/>
                <a:gd name="f24" fmla="*/ 21600 f16 1"/>
                <a:gd name="f25" fmla="*/ 21600 f17 1"/>
                <a:gd name="f26" fmla="+- 0 0 f19"/>
                <a:gd name="f27" fmla="abs f20"/>
                <a:gd name="f28" fmla="abs f21"/>
                <a:gd name="f29" fmla="?: f20 f14 f1"/>
                <a:gd name="f30" fmla="?: f20 f1 f14"/>
                <a:gd name="f31" fmla="?: f20 f2 f1"/>
                <a:gd name="f32" fmla="?: f20 f1 f2"/>
                <a:gd name="f33" fmla="?: f21 f14 f1"/>
                <a:gd name="f34" fmla="?: f21 f1 f14"/>
                <a:gd name="f35" fmla="?: f20 0 f0"/>
                <a:gd name="f36" fmla="?: f20 f0 0"/>
                <a:gd name="f37" fmla="min f23 f22"/>
                <a:gd name="f38" fmla="*/ f24 1 f18"/>
                <a:gd name="f39" fmla="*/ f25 1 f18"/>
                <a:gd name="f40" fmla="*/ f26 f0 1"/>
                <a:gd name="f41" fmla="?: f20 f32 f31"/>
                <a:gd name="f42" fmla="?: f20 f31 f32"/>
                <a:gd name="f43" fmla="?: f21 f30 f29"/>
                <a:gd name="f44" fmla="val f38"/>
                <a:gd name="f45" fmla="val f39"/>
                <a:gd name="f46" fmla="*/ f40 1 f7"/>
                <a:gd name="f47" fmla="?: f21 f42 f41"/>
                <a:gd name="f48" fmla="*/ f15 f37 1"/>
                <a:gd name="f49" fmla="*/ f6 f37 1"/>
                <a:gd name="f50" fmla="*/ f27 f37 1"/>
                <a:gd name="f51" fmla="*/ f28 f37 1"/>
                <a:gd name="f52" fmla="+- f45 0 f9"/>
                <a:gd name="f53" fmla="+- f44 0 f9"/>
                <a:gd name="f54" fmla="+- f46 0 f1"/>
                <a:gd name="f55" fmla="*/ f45 f37 1"/>
                <a:gd name="f56" fmla="*/ f44 f37 1"/>
                <a:gd name="f57" fmla="+- f45 0 f52"/>
                <a:gd name="f58" fmla="+- f44 0 f53"/>
                <a:gd name="f59" fmla="+- f52 0 f45"/>
                <a:gd name="f60" fmla="+- f53 0 f44"/>
                <a:gd name="f61" fmla="+- f54 f1 0"/>
                <a:gd name="f62" fmla="*/ f52 f37 1"/>
                <a:gd name="f63" fmla="*/ f53 f37 1"/>
                <a:gd name="f64" fmla="abs f57"/>
                <a:gd name="f65" fmla="?: f57 0 f0"/>
                <a:gd name="f66" fmla="?: f57 f0 0"/>
                <a:gd name="f67" fmla="?: f57 f33 f34"/>
                <a:gd name="f68" fmla="abs f58"/>
                <a:gd name="f69" fmla="abs f59"/>
                <a:gd name="f70" fmla="?: f58 f14 f1"/>
                <a:gd name="f71" fmla="?: f58 f1 f14"/>
                <a:gd name="f72" fmla="?: f58 f2 f1"/>
                <a:gd name="f73" fmla="?: f58 f1 f2"/>
                <a:gd name="f74" fmla="abs f60"/>
                <a:gd name="f75" fmla="?: f60 f14 f1"/>
                <a:gd name="f76" fmla="?: f60 f1 f14"/>
                <a:gd name="f77" fmla="?: f60 f36 f35"/>
                <a:gd name="f78" fmla="?: f60 f35 f36"/>
                <a:gd name="f79" fmla="*/ f61 f7 1"/>
                <a:gd name="f80" fmla="?: f21 f66 f65"/>
                <a:gd name="f81" fmla="?: f21 f65 f66"/>
                <a:gd name="f82" fmla="?: f58 f73 f72"/>
                <a:gd name="f83" fmla="?: f58 f72 f73"/>
                <a:gd name="f84" fmla="?: f59 f71 f70"/>
                <a:gd name="f85" fmla="?: f20 f77 f78"/>
                <a:gd name="f86" fmla="?: f20 f75 f76"/>
                <a:gd name="f87" fmla="*/ f79 1 f0"/>
                <a:gd name="f88" fmla="*/ f64 f37 1"/>
                <a:gd name="f89" fmla="*/ f68 f37 1"/>
                <a:gd name="f90" fmla="*/ f69 f37 1"/>
                <a:gd name="f91" fmla="*/ f74 f37 1"/>
                <a:gd name="f92" fmla="?: f57 f80 f81"/>
                <a:gd name="f93" fmla="?: f59 f83 f82"/>
                <a:gd name="f94" fmla="+- 0 0 f87"/>
                <a:gd name="f95" fmla="+- 0 0 f94"/>
                <a:gd name="f96" fmla="*/ f95 f0 1"/>
                <a:gd name="f97" fmla="*/ f96 1 f7"/>
                <a:gd name="f98" fmla="+- f97 0 f1"/>
                <a:gd name="f99" fmla="cos 1 f98"/>
                <a:gd name="f100" fmla="+- 0 0 f99"/>
                <a:gd name="f101" fmla="+- 0 0 f100"/>
                <a:gd name="f102" fmla="val f101"/>
                <a:gd name="f103" fmla="+- 0 0 f102"/>
                <a:gd name="f104" fmla="*/ f9 f103 1"/>
                <a:gd name="f105" fmla="*/ f104 3163 1"/>
                <a:gd name="f106" fmla="*/ f105 1 7636"/>
                <a:gd name="f107" fmla="+- f6 f106 0"/>
                <a:gd name="f108" fmla="+- f44 0 f106"/>
                <a:gd name="f109" fmla="+- f45 0 f106"/>
                <a:gd name="f110" fmla="*/ f107 f37 1"/>
                <a:gd name="f111" fmla="*/ f108 f37 1"/>
                <a:gd name="f112" fmla="*/ f109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0" t="f110" r="f111" b="f112"/>
              <a:pathLst>
                <a:path>
                  <a:moveTo>
                    <a:pt x="f48" y="f49"/>
                  </a:moveTo>
                  <a:arcTo wR="f50" hR="f51" stAng="f47" swAng="f43"/>
                  <a:lnTo>
                    <a:pt x="f49" y="f62"/>
                  </a:lnTo>
                  <a:arcTo wR="f51" hR="f88" stAng="f92" swAng="f67"/>
                  <a:lnTo>
                    <a:pt x="f63" y="f55"/>
                  </a:lnTo>
                  <a:arcTo wR="f89" hR="f90" stAng="f93" swAng="f84"/>
                  <a:lnTo>
                    <a:pt x="f56" y="f48"/>
                  </a:lnTo>
                  <a:arcTo wR="f91" hR="f50" stAng="f85" swAng="f86"/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800" b="0" i="0" u="none" strike="noStrike" kern="1200" cap="none" spc="0" baseline="0">
                <a:solidFill>
                  <a:srgbClr val="739600"/>
                </a:solidFill>
                <a:uFillTx/>
                <a:latin typeface="Lucida Sans" pitchFamily="34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4629159" y="3840159"/>
              <a:ext cx="779461" cy="492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71084"/>
                <a:gd name="f7" fmla="val 654618"/>
                <a:gd name="f8" fmla="val 490964"/>
                <a:gd name="f9" fmla="val 564304"/>
                <a:gd name="f10" fmla="val 570686"/>
                <a:gd name="f11" fmla="val 728760"/>
                <a:gd name="f12" fmla="val 188836"/>
                <a:gd name="f13" fmla="val 785542"/>
                <a:gd name="f14" fmla="val 821546"/>
                <a:gd name="f15" fmla="val 192021"/>
                <a:gd name="f16" fmla="val 962746"/>
                <a:gd name="f17" fmla="val 569967"/>
                <a:gd name="f18" fmla="val 1283052"/>
                <a:gd name="f19" fmla="+- 0 0 -90"/>
                <a:gd name="f20" fmla="*/ f3 1 1571084"/>
                <a:gd name="f21" fmla="*/ f4 1 654618"/>
                <a:gd name="f22" fmla="+- f7 0 f5"/>
                <a:gd name="f23" fmla="+- f6 0 f5"/>
                <a:gd name="f24" fmla="*/ f19 f0 1"/>
                <a:gd name="f25" fmla="*/ f23 1 1571084"/>
                <a:gd name="f26" fmla="*/ f22 1 654618"/>
                <a:gd name="f27" fmla="*/ 490964 f23 1"/>
                <a:gd name="f28" fmla="*/ 0 f23 1"/>
                <a:gd name="f29" fmla="*/ 1571084 f23 1"/>
                <a:gd name="f30" fmla="*/ 1283052 f23 1"/>
                <a:gd name="f31" fmla="*/ 654618 f22 1"/>
                <a:gd name="f32" fmla="*/ 785542 f23 1"/>
                <a:gd name="f33" fmla="*/ 0 f22 1"/>
                <a:gd name="f34" fmla="*/ f24 1 f2"/>
                <a:gd name="f35" fmla="*/ f27 1 1571084"/>
                <a:gd name="f36" fmla="*/ f28 1 1571084"/>
                <a:gd name="f37" fmla="*/ f29 1 1571084"/>
                <a:gd name="f38" fmla="*/ f30 1 1571084"/>
                <a:gd name="f39" fmla="*/ f31 1 654618"/>
                <a:gd name="f40" fmla="*/ f32 1 1571084"/>
                <a:gd name="f41" fmla="*/ f33 1 654618"/>
                <a:gd name="f42" fmla="*/ f5 1 f25"/>
                <a:gd name="f43" fmla="*/ f6 1 f25"/>
                <a:gd name="f44" fmla="*/ f5 1 f26"/>
                <a:gd name="f45" fmla="*/ f7 1 f26"/>
                <a:gd name="f46" fmla="+- f34 0 f1"/>
                <a:gd name="f47" fmla="*/ f35 1 f25"/>
                <a:gd name="f48" fmla="*/ f39 1 f26"/>
                <a:gd name="f49" fmla="*/ f36 1 f25"/>
                <a:gd name="f50" fmla="*/ f40 1 f25"/>
                <a:gd name="f51" fmla="*/ f41 1 f26"/>
                <a:gd name="f52" fmla="*/ f37 1 f25"/>
                <a:gd name="f53" fmla="*/ f38 1 f25"/>
                <a:gd name="f54" fmla="*/ f42 f20 1"/>
                <a:gd name="f55" fmla="*/ f43 f20 1"/>
                <a:gd name="f56" fmla="*/ f45 f21 1"/>
                <a:gd name="f57" fmla="*/ f44 f21 1"/>
                <a:gd name="f58" fmla="*/ f47 f20 1"/>
                <a:gd name="f59" fmla="*/ f48 f21 1"/>
                <a:gd name="f60" fmla="*/ f49 f20 1"/>
                <a:gd name="f61" fmla="*/ f50 f20 1"/>
                <a:gd name="f62" fmla="*/ f51 f21 1"/>
                <a:gd name="f63" fmla="*/ f52 f20 1"/>
                <a:gd name="f64" fmla="*/ f53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8" y="f59"/>
                </a:cxn>
                <a:cxn ang="f46">
                  <a:pos x="f60" y="f59"/>
                </a:cxn>
                <a:cxn ang="f46">
                  <a:pos x="f61" y="f62"/>
                </a:cxn>
                <a:cxn ang="f46">
                  <a:pos x="f63" y="f59"/>
                </a:cxn>
                <a:cxn ang="f46">
                  <a:pos x="f64" y="f59"/>
                </a:cxn>
                <a:cxn ang="f46">
                  <a:pos x="f58" y="f59"/>
                </a:cxn>
              </a:cxnLst>
              <a:rect l="f54" t="f57" r="f55" b="f56"/>
              <a:pathLst>
                <a:path w="1571084" h="654618">
                  <a:moveTo>
                    <a:pt x="f8" y="f7"/>
                  </a:moveTo>
                  <a:lnTo>
                    <a:pt x="f5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6" y="f17"/>
                    <a:pt x="f6" y="f7"/>
                  </a:cubicBezTo>
                  <a:lnTo>
                    <a:pt x="f18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EAEAEA">
                <a:alpha val="85098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1800" b="0" i="0" u="none" strike="noStrike" kern="1200" cap="none" spc="0" baseline="0">
                  <a:solidFill>
                    <a:srgbClr val="FFFFFF"/>
                  </a:solidFill>
                  <a:uFillTx/>
                  <a:latin typeface="Calibri"/>
                </a:rPr>
                <a:t>                </a:t>
              </a:r>
            </a:p>
          </p:txBody>
        </p:sp>
      </p:grpSp>
      <p:pic>
        <p:nvPicPr>
          <p:cNvPr id="6" name="Picture 7" descr="C:\Users\lilianafaria\Desktop\s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7936" y="2924178"/>
            <a:ext cx="2492380" cy="38100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2" descr="Z:\Geral\ITQB  Logo\png\png_site\logo_itqb_nova_hor.png"/>
          <p:cNvPicPr>
            <a:picLocks noChangeAspect="1"/>
          </p:cNvPicPr>
          <p:nvPr/>
        </p:nvPicPr>
        <p:blipFill>
          <a:blip r:embed="rId5"/>
          <a:srcRect l="7185" t="29002" r="7339" b="30137"/>
          <a:stretch>
            <a:fillRect/>
          </a:stretch>
        </p:blipFill>
        <p:spPr>
          <a:xfrm>
            <a:off x="4471754" y="4420182"/>
            <a:ext cx="2664296" cy="90054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Oval 14"/>
          <p:cNvSpPr/>
          <p:nvPr/>
        </p:nvSpPr>
        <p:spPr>
          <a:xfrm>
            <a:off x="1496708" y="5675360"/>
            <a:ext cx="414808" cy="360035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ângulo 13"/>
          <p:cNvSpPr/>
          <p:nvPr/>
        </p:nvSpPr>
        <p:spPr>
          <a:xfrm>
            <a:off x="-5404" y="5675360"/>
            <a:ext cx="1696724" cy="360035"/>
          </a:xfrm>
          <a:prstGeom prst="rect">
            <a:avLst/>
          </a:prstGeom>
          <a:solidFill>
            <a:srgbClr val="BFBFB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18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Davide Martins</a:t>
            </a:r>
          </a:p>
        </p:txBody>
      </p:sp>
      <p:grpSp>
        <p:nvGrpSpPr>
          <p:cNvPr id="10" name="Grupo 11"/>
          <p:cNvGrpSpPr/>
          <p:nvPr/>
        </p:nvGrpSpPr>
        <p:grpSpPr>
          <a:xfrm>
            <a:off x="-8339" y="6118149"/>
            <a:ext cx="5660454" cy="753959"/>
            <a:chOff x="-8339" y="6118149"/>
            <a:chExt cx="5660454" cy="753959"/>
          </a:xfrm>
        </p:grpSpPr>
        <p:sp>
          <p:nvSpPr>
            <p:cNvPr id="11" name="Oval 15"/>
            <p:cNvSpPr/>
            <p:nvPr/>
          </p:nvSpPr>
          <p:spPr>
            <a:xfrm>
              <a:off x="4934577" y="6118149"/>
              <a:ext cx="717538" cy="75395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2" name="Rectângulo 16"/>
            <p:cNvSpPr/>
            <p:nvPr/>
          </p:nvSpPr>
          <p:spPr>
            <a:xfrm>
              <a:off x="-8339" y="6118149"/>
              <a:ext cx="5336365" cy="753959"/>
            </a:xfrm>
            <a:prstGeom prst="rect">
              <a:avLst/>
            </a:prstGeom>
            <a:solidFill>
              <a:srgbClr val="BFBFB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2000" b="1" i="0" u="none" strike="noStrike" kern="1200" cap="none" spc="0" baseline="0">
                  <a:solidFill>
                    <a:srgbClr val="595959"/>
                  </a:solidFill>
                  <a:uFillTx/>
                  <a:latin typeface="Calibri"/>
                </a:rPr>
                <a:t>  </a:t>
              </a:r>
            </a:p>
          </p:txBody>
        </p:sp>
      </p:grpSp>
      <p:sp>
        <p:nvSpPr>
          <p:cNvPr id="13" name="Rectângulo 1"/>
          <p:cNvSpPr/>
          <p:nvPr/>
        </p:nvSpPr>
        <p:spPr>
          <a:xfrm>
            <a:off x="182998" y="6144283"/>
            <a:ext cx="5613144" cy="73866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“Plants for Life” International PhD Program – 2017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(course “Plant Biotechnology for Sustainability and Global Economy”)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b="1" i="0" u="none" strike="noStrike" kern="1200" cap="none" spc="0" baseline="0">
                <a:solidFill>
                  <a:srgbClr val="595959"/>
                </a:solidFill>
                <a:uFillTx/>
                <a:latin typeface="Calibri"/>
              </a:rPr>
              <a:t> </a:t>
            </a:r>
            <a:endParaRPr lang="pt-PT" sz="1400" b="1" i="0" u="none" strike="noStrike" kern="1200" cap="none" spc="0" baseline="0">
              <a:solidFill>
                <a:srgbClr val="595959"/>
              </a:solidFill>
              <a:uFillTx/>
              <a:latin typeface="Calibri"/>
            </a:endParaRPr>
          </a:p>
        </p:txBody>
      </p:sp>
      <p:pic>
        <p:nvPicPr>
          <p:cNvPr id="14" name="Picture 2" descr="http://www.itqb.unl.pt/education/phd-plantsforlife/banner-phd-plants-for-life-bet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348197" y="6039474"/>
            <a:ext cx="832314" cy="8472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CaixaDeTexto 3"/>
          <p:cNvSpPr txBox="1"/>
          <p:nvPr/>
        </p:nvSpPr>
        <p:spPr>
          <a:xfrm>
            <a:off x="-478286" y="871487"/>
            <a:ext cx="7300002" cy="25853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/>
              </a:rPr>
              <a:t>Intellectual Property in Plant Biotechnology</a:t>
            </a:r>
          </a:p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1" u="none" strike="noStrike" kern="1200" cap="none" spc="0" baseline="0">
              <a:solidFill>
                <a:srgbClr val="FFFFFF"/>
              </a:solidFill>
              <a:uFillTx/>
              <a:latin typeface="Book Antiqua" pitchFamily="18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876" y="137827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5"/>
          <p:cNvSpPr/>
          <p:nvPr/>
        </p:nvSpPr>
        <p:spPr>
          <a:xfrm>
            <a:off x="1044217" y="282147"/>
            <a:ext cx="5999250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CRISPR Patent- Court Battle</a:t>
            </a:r>
          </a:p>
        </p:txBody>
      </p:sp>
      <p:pic>
        <p:nvPicPr>
          <p:cNvPr id="4" name="Picture 2" descr="Resultado de imagem para genome editing paten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082399" y="1122700"/>
            <a:ext cx="4061600" cy="252769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AutoShape 4" descr="Resultado de imagem para crispr patent battle"/>
          <p:cNvSpPr/>
          <p:nvPr/>
        </p:nvSpPr>
        <p:spPr>
          <a:xfrm>
            <a:off x="7576864" y="4228834"/>
            <a:ext cx="2005279" cy="20052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AutoShape 6" descr="Resultado de imagem para crispr patent battle"/>
          <p:cNvSpPr/>
          <p:nvPr/>
        </p:nvSpPr>
        <p:spPr>
          <a:xfrm>
            <a:off x="4419596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Marcador de Posição de Conteúdo 7"/>
          <p:cNvSpPr txBox="1">
            <a:spLocks noGrp="1"/>
          </p:cNvSpPr>
          <p:nvPr>
            <p:ph idx="1"/>
          </p:nvPr>
        </p:nvSpPr>
        <p:spPr>
          <a:xfrm>
            <a:off x="338602" y="1769034"/>
            <a:ext cx="5082034" cy="803538"/>
          </a:xfrm>
        </p:spPr>
        <p:txBody>
          <a:bodyPr/>
          <a:lstStyle/>
          <a:p>
            <a:pPr lvl="0"/>
            <a:r>
              <a:rPr lang="en-US">
                <a:latin typeface="Book Antiqua" pitchFamily="18"/>
              </a:rPr>
              <a:t>Who was the first to invent?</a:t>
            </a:r>
          </a:p>
        </p:txBody>
      </p:sp>
      <p:grpSp>
        <p:nvGrpSpPr>
          <p:cNvPr id="8" name="Grupo 9"/>
          <p:cNvGrpSpPr/>
          <p:nvPr/>
        </p:nvGrpSpPr>
        <p:grpSpPr>
          <a:xfrm>
            <a:off x="468703" y="3082250"/>
            <a:ext cx="4951932" cy="1138775"/>
            <a:chOff x="468703" y="3082250"/>
            <a:chExt cx="4951932" cy="1138775"/>
          </a:xfrm>
        </p:grpSpPr>
        <p:sp>
          <p:nvSpPr>
            <p:cNvPr id="9" name="CaixaDeTexto 8"/>
            <p:cNvSpPr txBox="1"/>
            <p:nvPr/>
          </p:nvSpPr>
          <p:spPr>
            <a:xfrm>
              <a:off x="468703" y="3188732"/>
              <a:ext cx="1907630" cy="923333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First to </a:t>
              </a:r>
              <a:r>
                <a:rPr lang="en-US" sz="2000" b="1" i="0" u="none" strike="noStrike" kern="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a</a:t>
              </a: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pply for patent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(Univ. California)</a:t>
              </a:r>
            </a:p>
          </p:txBody>
        </p:sp>
        <p:sp>
          <p:nvSpPr>
            <p:cNvPr id="10" name="CaixaDeTexto 10"/>
            <p:cNvSpPr txBox="1"/>
            <p:nvPr/>
          </p:nvSpPr>
          <p:spPr>
            <a:xfrm>
              <a:off x="3213978" y="3082250"/>
              <a:ext cx="2206657" cy="1138775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First to win patent</a:t>
              </a:r>
              <a:r>
                <a:rPr lang="pt-PT" sz="20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 in 2014</a:t>
              </a:r>
            </a:p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(</a:t>
              </a:r>
              <a:r>
                <a: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Broad Institute in Cambridge, Massachusetts</a:t>
              </a:r>
              <a:r>
                <a:rPr lang="pt-PT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/>
                </a:rPr>
                <a:t>)</a:t>
              </a:r>
            </a:p>
          </p:txBody>
        </p:sp>
        <p:sp>
          <p:nvSpPr>
            <p:cNvPr id="11" name="CaixaDeTexto 11"/>
            <p:cNvSpPr txBox="1"/>
            <p:nvPr/>
          </p:nvSpPr>
          <p:spPr>
            <a:xfrm>
              <a:off x="2317482" y="3289014"/>
              <a:ext cx="1115796" cy="584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32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VS.</a:t>
              </a:r>
            </a:p>
          </p:txBody>
        </p:sp>
      </p:grpSp>
      <p:sp>
        <p:nvSpPr>
          <p:cNvPr id="12" name="Marcador de Posição de Conteúdo 7"/>
          <p:cNvSpPr txBox="1"/>
          <p:nvPr/>
        </p:nvSpPr>
        <p:spPr>
          <a:xfrm>
            <a:off x="338602" y="4799447"/>
            <a:ext cx="7781818" cy="108700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228600" marR="0" lvl="0" indent="-228600" algn="l" defTabSz="914400" rtl="0" fontAlgn="auto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Decision further complicated by the change in U.S patent system from “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first-to-invent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” to “</a:t>
            </a: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first-inventor-to-file” </a:t>
            </a: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(2013)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876" y="137827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5"/>
          <p:cNvSpPr/>
          <p:nvPr/>
        </p:nvSpPr>
        <p:spPr>
          <a:xfrm>
            <a:off x="1044217" y="282147"/>
            <a:ext cx="5999250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Useful References…</a:t>
            </a:r>
          </a:p>
        </p:txBody>
      </p:sp>
      <p:sp>
        <p:nvSpPr>
          <p:cNvPr id="4" name="AutoShape 4" descr="Resultado de imagem para crispr patent battle"/>
          <p:cNvSpPr/>
          <p:nvPr/>
        </p:nvSpPr>
        <p:spPr>
          <a:xfrm>
            <a:off x="7576864" y="4228834"/>
            <a:ext cx="2005279" cy="200527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AutoShape 6" descr="Resultado de imagem para crispr patent battle"/>
          <p:cNvSpPr/>
          <p:nvPr/>
        </p:nvSpPr>
        <p:spPr>
          <a:xfrm>
            <a:off x="4419596" y="3276596"/>
            <a:ext cx="304796" cy="30479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Marcador de Posição de Conteúdo 2"/>
          <p:cNvSpPr txBox="1">
            <a:spLocks noGrp="1"/>
          </p:cNvSpPr>
          <p:nvPr>
            <p:ph idx="1"/>
          </p:nvPr>
        </p:nvSpPr>
        <p:spPr>
          <a:xfrm>
            <a:off x="426723" y="1825627"/>
            <a:ext cx="8088626" cy="4351336"/>
          </a:xfrm>
        </p:spPr>
        <p:txBody>
          <a:bodyPr/>
          <a:lstStyle/>
          <a:p>
            <a:pPr lvl="0">
              <a:lnSpc>
                <a:spcPct val="140000"/>
              </a:lnSpc>
            </a:pPr>
            <a:r>
              <a:rPr lang="pt-PT" sz="1700">
                <a:hlinkClick r:id="rId4"/>
              </a:rPr>
              <a:t>https://ec.europa.eu/food/plant/plant_property_rights_en</a:t>
            </a:r>
            <a:endParaRPr lang="pt-PT" sz="1700"/>
          </a:p>
          <a:p>
            <a:pPr lvl="0">
              <a:lnSpc>
                <a:spcPct val="140000"/>
              </a:lnSpc>
            </a:pPr>
            <a:r>
              <a:rPr lang="pt-PT" sz="1700">
                <a:hlinkClick r:id="rId5"/>
              </a:rPr>
              <a:t>http://www.fao.org/docrep/007/y5714e/y5714e03.htm</a:t>
            </a:r>
            <a:endParaRPr lang="pt-PT" sz="1700"/>
          </a:p>
          <a:p>
            <a:pPr lvl="0">
              <a:lnSpc>
                <a:spcPct val="140000"/>
              </a:lnSpc>
            </a:pPr>
            <a:r>
              <a:rPr lang="pt-PT" sz="1700">
                <a:hlinkClick r:id="rId6"/>
              </a:rPr>
              <a:t>https://www.epo.org/law-practice/legal-texts/html/epc/1973/e/ar53.html</a:t>
            </a:r>
            <a:endParaRPr lang="pt-PT" sz="1700"/>
          </a:p>
          <a:p>
            <a:pPr lvl="0">
              <a:lnSpc>
                <a:spcPct val="140000"/>
              </a:lnSpc>
            </a:pPr>
            <a:r>
              <a:rPr lang="en-US" sz="1900"/>
              <a:t>SMITH, S. Intellectual property protection for plant varieties in the 21st century. </a:t>
            </a:r>
            <a:r>
              <a:rPr lang="en-US" sz="1900" i="1"/>
              <a:t>Crop science</a:t>
            </a:r>
            <a:r>
              <a:rPr lang="en-US" sz="1900"/>
              <a:t>, 2008, 48.4: 1277-1290.</a:t>
            </a:r>
          </a:p>
          <a:p>
            <a:pPr lvl="0">
              <a:lnSpc>
                <a:spcPct val="140000"/>
              </a:lnSpc>
            </a:pPr>
            <a:r>
              <a:rPr lang="en-US" sz="1900"/>
              <a:t>SECHLEY, A., SCHROEDER, H. Intellectual property protection of plant biotechnology inventions. </a:t>
            </a:r>
            <a:r>
              <a:rPr lang="en-US" sz="1900" i="1"/>
              <a:t>TRENDS in Biotechnology</a:t>
            </a:r>
            <a:r>
              <a:rPr lang="en-US" sz="1900"/>
              <a:t>, 2002, 20.11: 456-461.</a:t>
            </a:r>
          </a:p>
          <a:p>
            <a:pPr lvl="0">
              <a:lnSpc>
                <a:spcPct val="140000"/>
              </a:lnSpc>
            </a:pPr>
            <a:r>
              <a:rPr lang="en-US" sz="1900"/>
              <a:t>FLECK, B., BALDOCK, C. Intellectual property protection for plant-related inventions in Europe. </a:t>
            </a:r>
            <a:r>
              <a:rPr lang="en-US" sz="1900" i="1"/>
              <a:t>Nature Reviews Genetics</a:t>
            </a:r>
            <a:r>
              <a:rPr lang="en-US" sz="1900"/>
              <a:t>, 2003, 4.10: 834-838.</a:t>
            </a:r>
            <a:endParaRPr lang="pt-PT"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17"/>
          <p:cNvSpPr/>
          <p:nvPr/>
        </p:nvSpPr>
        <p:spPr>
          <a:xfrm>
            <a:off x="759317" y="434550"/>
            <a:ext cx="673273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Advances in Plant </a:t>
            </a:r>
            <a:r>
              <a:rPr lang="en-US" sz="2800" b="1" i="0" u="none" strike="noStrike" kern="0" cap="none" spc="0" baseline="0" dirty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B</a:t>
            </a: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iotechnology</a:t>
            </a:r>
          </a:p>
        </p:txBody>
      </p:sp>
      <p:grpSp>
        <p:nvGrpSpPr>
          <p:cNvPr id="4" name="Diagrama 20"/>
          <p:cNvGrpSpPr/>
          <p:nvPr/>
        </p:nvGrpSpPr>
        <p:grpSpPr>
          <a:xfrm>
            <a:off x="597578" y="1409410"/>
            <a:ext cx="7922187" cy="5296195"/>
            <a:chOff x="597578" y="1409410"/>
            <a:chExt cx="7922187" cy="5296195"/>
          </a:xfrm>
        </p:grpSpPr>
        <p:sp>
          <p:nvSpPr>
            <p:cNvPr id="5" name="Forma livre: Forma 4"/>
            <p:cNvSpPr/>
            <p:nvPr/>
          </p:nvSpPr>
          <p:spPr>
            <a:xfrm>
              <a:off x="3063797" y="3249549"/>
              <a:ext cx="2970382" cy="166520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43164"/>
                <a:gd name="f7" fmla="val 1544049"/>
                <a:gd name="f8" fmla="val 772025"/>
                <a:gd name="f9" fmla="val 345647"/>
                <a:gd name="f10" fmla="val 524535"/>
                <a:gd name="f11" fmla="val 1171582"/>
                <a:gd name="f12" fmla="val 1818629"/>
                <a:gd name="f13" fmla="val 1198403"/>
                <a:gd name="f14" fmla="val 1544050"/>
                <a:gd name="f15" fmla="+- 0 0 -90"/>
                <a:gd name="f16" fmla="*/ f3 1 2343164"/>
                <a:gd name="f17" fmla="*/ f4 1 1544049"/>
                <a:gd name="f18" fmla="+- f7 0 f5"/>
                <a:gd name="f19" fmla="+- f6 0 f5"/>
                <a:gd name="f20" fmla="*/ f15 f0 1"/>
                <a:gd name="f21" fmla="*/ f19 1 2343164"/>
                <a:gd name="f22" fmla="*/ f18 1 1544049"/>
                <a:gd name="f23" fmla="*/ 0 f19 1"/>
                <a:gd name="f24" fmla="*/ 772025 f18 1"/>
                <a:gd name="f25" fmla="*/ 1171582 f19 1"/>
                <a:gd name="f26" fmla="*/ 0 f18 1"/>
                <a:gd name="f27" fmla="*/ 2343164 f19 1"/>
                <a:gd name="f28" fmla="*/ 1544050 f18 1"/>
                <a:gd name="f29" fmla="*/ f20 1 f2"/>
                <a:gd name="f30" fmla="*/ f23 1 2343164"/>
                <a:gd name="f31" fmla="*/ f24 1 1544049"/>
                <a:gd name="f32" fmla="*/ f25 1 2343164"/>
                <a:gd name="f33" fmla="*/ f26 1 1544049"/>
                <a:gd name="f34" fmla="*/ f27 1 2343164"/>
                <a:gd name="f35" fmla="*/ f28 1 1544049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2343164" h="1544049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70AD47">
                <a:alpha val="8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366006" tIns="248981" rIns="366006" bIns="248981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Plant Biotechnology</a:t>
              </a:r>
            </a:p>
          </p:txBody>
        </p:sp>
        <p:sp>
          <p:nvSpPr>
            <p:cNvPr id="6" name="Forma livre: Forma 5"/>
            <p:cNvSpPr/>
            <p:nvPr/>
          </p:nvSpPr>
          <p:spPr>
            <a:xfrm rot="16200004">
              <a:off x="4497288" y="2775034"/>
              <a:ext cx="222190" cy="49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6019"/>
                <a:gd name="f7" fmla="val 438479"/>
                <a:gd name="f8" fmla="val 87696"/>
                <a:gd name="f9" fmla="val 103010"/>
                <a:gd name="f10" fmla="val 219240"/>
                <a:gd name="f11" fmla="val 350783"/>
                <a:gd name="f12" fmla="+- 0 0 -90"/>
                <a:gd name="f13" fmla="*/ f3 1 206019"/>
                <a:gd name="f14" fmla="*/ f4 1 438479"/>
                <a:gd name="f15" fmla="+- f7 0 f5"/>
                <a:gd name="f16" fmla="+- f6 0 f5"/>
                <a:gd name="f17" fmla="*/ f12 f0 1"/>
                <a:gd name="f18" fmla="*/ f16 1 206019"/>
                <a:gd name="f19" fmla="*/ f15 1 438479"/>
                <a:gd name="f20" fmla="*/ 0 f16 1"/>
                <a:gd name="f21" fmla="*/ 87696 f15 1"/>
                <a:gd name="f22" fmla="*/ 103010 f16 1"/>
                <a:gd name="f23" fmla="*/ 0 f15 1"/>
                <a:gd name="f24" fmla="*/ 206019 f16 1"/>
                <a:gd name="f25" fmla="*/ 219240 f15 1"/>
                <a:gd name="f26" fmla="*/ 438479 f15 1"/>
                <a:gd name="f27" fmla="*/ 350783 f15 1"/>
                <a:gd name="f28" fmla="*/ f17 1 f2"/>
                <a:gd name="f29" fmla="*/ f20 1 206019"/>
                <a:gd name="f30" fmla="*/ f21 1 438479"/>
                <a:gd name="f31" fmla="*/ f22 1 206019"/>
                <a:gd name="f32" fmla="*/ f23 1 438479"/>
                <a:gd name="f33" fmla="*/ f24 1 206019"/>
                <a:gd name="f34" fmla="*/ f25 1 438479"/>
                <a:gd name="f35" fmla="*/ f26 1 438479"/>
                <a:gd name="f36" fmla="*/ f27 1 438479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06019" h="438479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6BA543"/>
            </a:solidFill>
            <a:ln cap="flat">
              <a:noFill/>
              <a:prstDash val="solid"/>
            </a:ln>
          </p:spPr>
          <p:txBody>
            <a:bodyPr vert="horz" wrap="square" lIns="0" tIns="87700" rIns="61804" bIns="8770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Forma livre: Forma 6"/>
            <p:cNvSpPr/>
            <p:nvPr/>
          </p:nvSpPr>
          <p:spPr>
            <a:xfrm>
              <a:off x="3666332" y="1409410"/>
              <a:ext cx="1933672" cy="13980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63693"/>
                <a:gd name="f7" fmla="val 1296364"/>
                <a:gd name="f8" fmla="val 648182"/>
                <a:gd name="f9" fmla="val 290201"/>
                <a:gd name="f10" fmla="val 372431"/>
                <a:gd name="f11" fmla="val 831847"/>
                <a:gd name="f12" fmla="val 1291263"/>
                <a:gd name="f13" fmla="val 1663694"/>
                <a:gd name="f14" fmla="val 1006163"/>
                <a:gd name="f15" fmla="+- 0 0 -90"/>
                <a:gd name="f16" fmla="*/ f3 1 1663693"/>
                <a:gd name="f17" fmla="*/ f4 1 1296364"/>
                <a:gd name="f18" fmla="+- f7 0 f5"/>
                <a:gd name="f19" fmla="+- f6 0 f5"/>
                <a:gd name="f20" fmla="*/ f15 f0 1"/>
                <a:gd name="f21" fmla="*/ f19 1 1663693"/>
                <a:gd name="f22" fmla="*/ f18 1 1296364"/>
                <a:gd name="f23" fmla="*/ 0 f19 1"/>
                <a:gd name="f24" fmla="*/ 648182 f18 1"/>
                <a:gd name="f25" fmla="*/ 831847 f19 1"/>
                <a:gd name="f26" fmla="*/ 0 f18 1"/>
                <a:gd name="f27" fmla="*/ 1663694 f19 1"/>
                <a:gd name="f28" fmla="*/ 1296364 f18 1"/>
                <a:gd name="f29" fmla="*/ f20 1 f2"/>
                <a:gd name="f30" fmla="*/ f23 1 1663693"/>
                <a:gd name="f31" fmla="*/ f24 1 1296364"/>
                <a:gd name="f32" fmla="*/ f25 1 1663693"/>
                <a:gd name="f33" fmla="*/ f26 1 1296364"/>
                <a:gd name="f34" fmla="*/ f27 1 1663693"/>
                <a:gd name="f35" fmla="*/ f28 1 1296364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663693" h="1296364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70AD47">
                <a:alpha val="9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6501" tIns="212707" rIns="266501" bIns="212707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Tissue Culture </a:t>
              </a: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T</a:t>
              </a: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echniques</a:t>
              </a:r>
            </a:p>
          </p:txBody>
        </p:sp>
        <p:sp>
          <p:nvSpPr>
            <p:cNvPr id="8" name="Forma livre: Forma 7"/>
            <p:cNvSpPr/>
            <p:nvPr/>
          </p:nvSpPr>
          <p:spPr>
            <a:xfrm rot="21582209">
              <a:off x="6178556" y="3815252"/>
              <a:ext cx="223003" cy="472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6913"/>
                <a:gd name="f7" fmla="val 438479"/>
                <a:gd name="f8" fmla="val 87696"/>
                <a:gd name="f9" fmla="val 98457"/>
                <a:gd name="f10" fmla="val 219240"/>
                <a:gd name="f11" fmla="val 350783"/>
                <a:gd name="f12" fmla="+- 0 0 -90"/>
                <a:gd name="f13" fmla="*/ f3 1 196913"/>
                <a:gd name="f14" fmla="*/ f4 1 438479"/>
                <a:gd name="f15" fmla="+- f7 0 f5"/>
                <a:gd name="f16" fmla="+- f6 0 f5"/>
                <a:gd name="f17" fmla="*/ f12 f0 1"/>
                <a:gd name="f18" fmla="*/ f16 1 196913"/>
                <a:gd name="f19" fmla="*/ f15 1 438479"/>
                <a:gd name="f20" fmla="*/ 0 f16 1"/>
                <a:gd name="f21" fmla="*/ 87696 f15 1"/>
                <a:gd name="f22" fmla="*/ 98457 f16 1"/>
                <a:gd name="f23" fmla="*/ 0 f15 1"/>
                <a:gd name="f24" fmla="*/ 196913 f16 1"/>
                <a:gd name="f25" fmla="*/ 219240 f15 1"/>
                <a:gd name="f26" fmla="*/ 438479 f15 1"/>
                <a:gd name="f27" fmla="*/ 350783 f15 1"/>
                <a:gd name="f28" fmla="*/ f17 1 f2"/>
                <a:gd name="f29" fmla="*/ f20 1 196913"/>
                <a:gd name="f30" fmla="*/ f21 1 438479"/>
                <a:gd name="f31" fmla="*/ f22 1 196913"/>
                <a:gd name="f32" fmla="*/ f23 1 438479"/>
                <a:gd name="f33" fmla="*/ f24 1 196913"/>
                <a:gd name="f34" fmla="*/ f25 1 438479"/>
                <a:gd name="f35" fmla="*/ f26 1 438479"/>
                <a:gd name="f36" fmla="*/ f27 1 438479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196913" h="438479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87BA6A"/>
            </a:solidFill>
            <a:ln cap="flat">
              <a:noFill/>
              <a:prstDash val="solid"/>
            </a:ln>
          </p:spPr>
          <p:txBody>
            <a:bodyPr vert="horz" wrap="square" lIns="0" tIns="87700" rIns="59070" bIns="8769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Forma livre: Forma 8"/>
            <p:cNvSpPr/>
            <p:nvPr/>
          </p:nvSpPr>
          <p:spPr>
            <a:xfrm>
              <a:off x="6464341" y="3350206"/>
              <a:ext cx="2055424" cy="1550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22771"/>
                <a:gd name="f7" fmla="val 1586224"/>
                <a:gd name="f8" fmla="val 793112"/>
                <a:gd name="f9" fmla="val 355088"/>
                <a:gd name="f10" fmla="val 408041"/>
                <a:gd name="f11" fmla="val 911386"/>
                <a:gd name="f12" fmla="val 1414731"/>
                <a:gd name="f13" fmla="val 1822772"/>
                <a:gd name="f14" fmla="val 1231136"/>
                <a:gd name="f15" fmla="+- 0 0 -90"/>
                <a:gd name="f16" fmla="*/ f3 1 1822771"/>
                <a:gd name="f17" fmla="*/ f4 1 1586224"/>
                <a:gd name="f18" fmla="+- f7 0 f5"/>
                <a:gd name="f19" fmla="+- f6 0 f5"/>
                <a:gd name="f20" fmla="*/ f15 f0 1"/>
                <a:gd name="f21" fmla="*/ f19 1 1822771"/>
                <a:gd name="f22" fmla="*/ f18 1 1586224"/>
                <a:gd name="f23" fmla="*/ 0 f19 1"/>
                <a:gd name="f24" fmla="*/ 793112 f18 1"/>
                <a:gd name="f25" fmla="*/ 911386 f19 1"/>
                <a:gd name="f26" fmla="*/ 0 f18 1"/>
                <a:gd name="f27" fmla="*/ 1822772 f19 1"/>
                <a:gd name="f28" fmla="*/ 1586224 f18 1"/>
                <a:gd name="f29" fmla="*/ f20 1 f2"/>
                <a:gd name="f30" fmla="*/ f23 1 1822771"/>
                <a:gd name="f31" fmla="*/ f24 1 1586224"/>
                <a:gd name="f32" fmla="*/ f25 1 1822771"/>
                <a:gd name="f33" fmla="*/ f26 1 1586224"/>
                <a:gd name="f34" fmla="*/ f27 1 1822771"/>
                <a:gd name="f35" fmla="*/ f28 1 1586224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822771" h="1586224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7"/>
                    <a:pt x="f11" y="f7"/>
                  </a:cubicBezTo>
                  <a:cubicBezTo>
                    <a:pt x="f10" y="f7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70AD47">
                <a:alpha val="76667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89800" tIns="255154" rIns="289800" bIns="255154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Genome Editing Techniques</a:t>
              </a:r>
            </a:p>
          </p:txBody>
        </p:sp>
        <p:sp>
          <p:nvSpPr>
            <p:cNvPr id="10" name="Forma livre: Forma 9"/>
            <p:cNvSpPr/>
            <p:nvPr/>
          </p:nvSpPr>
          <p:spPr>
            <a:xfrm rot="5400013">
              <a:off x="4496305" y="4848716"/>
              <a:ext cx="224101" cy="4965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7800"/>
                <a:gd name="f7" fmla="val 438479"/>
                <a:gd name="f8" fmla="val 87696"/>
                <a:gd name="f9" fmla="val 103900"/>
                <a:gd name="f10" fmla="val 219240"/>
                <a:gd name="f11" fmla="val 350783"/>
                <a:gd name="f12" fmla="+- 0 0 -90"/>
                <a:gd name="f13" fmla="*/ f3 1 207800"/>
                <a:gd name="f14" fmla="*/ f4 1 438479"/>
                <a:gd name="f15" fmla="+- f7 0 f5"/>
                <a:gd name="f16" fmla="+- f6 0 f5"/>
                <a:gd name="f17" fmla="*/ f12 f0 1"/>
                <a:gd name="f18" fmla="*/ f16 1 207800"/>
                <a:gd name="f19" fmla="*/ f15 1 438479"/>
                <a:gd name="f20" fmla="*/ 0 f16 1"/>
                <a:gd name="f21" fmla="*/ 87696 f15 1"/>
                <a:gd name="f22" fmla="*/ 103900 f16 1"/>
                <a:gd name="f23" fmla="*/ 0 f15 1"/>
                <a:gd name="f24" fmla="*/ 207800 f16 1"/>
                <a:gd name="f25" fmla="*/ 219240 f15 1"/>
                <a:gd name="f26" fmla="*/ 438479 f15 1"/>
                <a:gd name="f27" fmla="*/ 350783 f15 1"/>
                <a:gd name="f28" fmla="*/ f17 1 f2"/>
                <a:gd name="f29" fmla="*/ f20 1 207800"/>
                <a:gd name="f30" fmla="*/ f21 1 438479"/>
                <a:gd name="f31" fmla="*/ f22 1 207800"/>
                <a:gd name="f32" fmla="*/ f23 1 438479"/>
                <a:gd name="f33" fmla="*/ f24 1 207800"/>
                <a:gd name="f34" fmla="*/ f25 1 438479"/>
                <a:gd name="f35" fmla="*/ f26 1 438479"/>
                <a:gd name="f36" fmla="*/ f27 1 438479"/>
                <a:gd name="f37" fmla="*/ f5 1 f18"/>
                <a:gd name="f38" fmla="*/ f6 1 f18"/>
                <a:gd name="f39" fmla="*/ f5 1 f19"/>
                <a:gd name="f40" fmla="*/ f7 1 f19"/>
                <a:gd name="f41" fmla="+- f28 0 f1"/>
                <a:gd name="f42" fmla="*/ f29 1 f18"/>
                <a:gd name="f43" fmla="*/ f30 1 f19"/>
                <a:gd name="f44" fmla="*/ f31 1 f18"/>
                <a:gd name="f45" fmla="*/ f32 1 f19"/>
                <a:gd name="f46" fmla="*/ f33 1 f18"/>
                <a:gd name="f47" fmla="*/ f34 1 f19"/>
                <a:gd name="f48" fmla="*/ f35 1 f19"/>
                <a:gd name="f49" fmla="*/ f36 1 f19"/>
                <a:gd name="f50" fmla="*/ f37 f13 1"/>
                <a:gd name="f51" fmla="*/ f38 f13 1"/>
                <a:gd name="f52" fmla="*/ f40 f14 1"/>
                <a:gd name="f53" fmla="*/ f39 f14 1"/>
                <a:gd name="f54" fmla="*/ f42 f13 1"/>
                <a:gd name="f55" fmla="*/ f43 f14 1"/>
                <a:gd name="f56" fmla="*/ f44 f13 1"/>
                <a:gd name="f57" fmla="*/ f45 f14 1"/>
                <a:gd name="f58" fmla="*/ f46 f13 1"/>
                <a:gd name="f59" fmla="*/ f47 f14 1"/>
                <a:gd name="f60" fmla="*/ f48 f14 1"/>
                <a:gd name="f61" fmla="*/ f49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4" y="f55"/>
                </a:cxn>
                <a:cxn ang="f41">
                  <a:pos x="f56" y="f55"/>
                </a:cxn>
                <a:cxn ang="f41">
                  <a:pos x="f56" y="f57"/>
                </a:cxn>
                <a:cxn ang="f41">
                  <a:pos x="f58" y="f59"/>
                </a:cxn>
                <a:cxn ang="f41">
                  <a:pos x="f56" y="f60"/>
                </a:cxn>
                <a:cxn ang="f41">
                  <a:pos x="f56" y="f61"/>
                </a:cxn>
                <a:cxn ang="f41">
                  <a:pos x="f54" y="f61"/>
                </a:cxn>
                <a:cxn ang="f41">
                  <a:pos x="f54" y="f55"/>
                </a:cxn>
              </a:cxnLst>
              <a:rect l="f50" t="f53" r="f51" b="f52"/>
              <a:pathLst>
                <a:path w="207800" h="438479">
                  <a:moveTo>
                    <a:pt x="f5" y="f8"/>
                  </a:moveTo>
                  <a:lnTo>
                    <a:pt x="f9" y="f8"/>
                  </a:lnTo>
                  <a:lnTo>
                    <a:pt x="f9" y="f5"/>
                  </a:lnTo>
                  <a:lnTo>
                    <a:pt x="f6" y="f10"/>
                  </a:lnTo>
                  <a:lnTo>
                    <a:pt x="f9" y="f7"/>
                  </a:lnTo>
                  <a:lnTo>
                    <a:pt x="f9" y="f11"/>
                  </a:lnTo>
                  <a:lnTo>
                    <a:pt x="f5" y="f11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A7C997"/>
            </a:solidFill>
            <a:ln cap="flat">
              <a:noFill/>
              <a:prstDash val="solid"/>
            </a:ln>
          </p:spPr>
          <p:txBody>
            <a:bodyPr vert="horz" wrap="square" lIns="0" tIns="87690" rIns="62334" bIns="8770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1" name="Forma livre: Forma 10"/>
            <p:cNvSpPr/>
            <p:nvPr/>
          </p:nvSpPr>
          <p:spPr>
            <a:xfrm>
              <a:off x="3616762" y="5314767"/>
              <a:ext cx="1983242" cy="1390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51247"/>
                <a:gd name="f7" fmla="val 1289645"/>
                <a:gd name="f8" fmla="val 644823"/>
                <a:gd name="f9" fmla="val 288697"/>
                <a:gd name="f10" fmla="val 392030"/>
                <a:gd name="f11" fmla="val 875624"/>
                <a:gd name="f12" fmla="val 1359218"/>
                <a:gd name="f13" fmla="val 1751248"/>
                <a:gd name="f14" fmla="val 1000949"/>
                <a:gd name="f15" fmla="val 1289646"/>
                <a:gd name="f16" fmla="+- 0 0 -90"/>
                <a:gd name="f17" fmla="*/ f3 1 1751247"/>
                <a:gd name="f18" fmla="*/ f4 1 1289645"/>
                <a:gd name="f19" fmla="+- f7 0 f5"/>
                <a:gd name="f20" fmla="+- f6 0 f5"/>
                <a:gd name="f21" fmla="*/ f16 f0 1"/>
                <a:gd name="f22" fmla="*/ f20 1 1751247"/>
                <a:gd name="f23" fmla="*/ f19 1 1289645"/>
                <a:gd name="f24" fmla="*/ 0 f20 1"/>
                <a:gd name="f25" fmla="*/ 644823 f19 1"/>
                <a:gd name="f26" fmla="*/ 875624 f20 1"/>
                <a:gd name="f27" fmla="*/ 0 f19 1"/>
                <a:gd name="f28" fmla="*/ 1751248 f20 1"/>
                <a:gd name="f29" fmla="*/ 1289646 f19 1"/>
                <a:gd name="f30" fmla="*/ f21 1 f2"/>
                <a:gd name="f31" fmla="*/ f24 1 1751247"/>
                <a:gd name="f32" fmla="*/ f25 1 1289645"/>
                <a:gd name="f33" fmla="*/ f26 1 1751247"/>
                <a:gd name="f34" fmla="*/ f27 1 1289645"/>
                <a:gd name="f35" fmla="*/ f28 1 1751247"/>
                <a:gd name="f36" fmla="*/ f29 1 1289645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751247" h="128964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70AD47">
                <a:alpha val="63333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79321" tIns="211720" rIns="279321" bIns="21172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New Crop Varieties</a:t>
              </a:r>
            </a:p>
          </p:txBody>
        </p:sp>
        <p:sp>
          <p:nvSpPr>
            <p:cNvPr id="12" name="Forma livre: Forma 11"/>
            <p:cNvSpPr/>
            <p:nvPr/>
          </p:nvSpPr>
          <p:spPr>
            <a:xfrm rot="17808">
              <a:off x="2618174" y="3815133"/>
              <a:ext cx="266922" cy="4728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695"/>
                <a:gd name="f7" fmla="val 438479"/>
                <a:gd name="f8" fmla="val 235694"/>
                <a:gd name="f9" fmla="val 350783"/>
                <a:gd name="f10" fmla="val 117847"/>
                <a:gd name="f11" fmla="val 1"/>
                <a:gd name="f12" fmla="val 219239"/>
                <a:gd name="f13" fmla="val 87696"/>
                <a:gd name="f14" fmla="+- 0 0 -90"/>
                <a:gd name="f15" fmla="*/ f3 1 235695"/>
                <a:gd name="f16" fmla="*/ f4 1 438479"/>
                <a:gd name="f17" fmla="+- f7 0 f5"/>
                <a:gd name="f18" fmla="+- f6 0 f5"/>
                <a:gd name="f19" fmla="*/ f14 f0 1"/>
                <a:gd name="f20" fmla="*/ f18 1 235695"/>
                <a:gd name="f21" fmla="*/ f17 1 438479"/>
                <a:gd name="f22" fmla="*/ 0 f18 1"/>
                <a:gd name="f23" fmla="*/ 87696 f17 1"/>
                <a:gd name="f24" fmla="*/ 117848 f18 1"/>
                <a:gd name="f25" fmla="*/ 0 f17 1"/>
                <a:gd name="f26" fmla="*/ 235695 f18 1"/>
                <a:gd name="f27" fmla="*/ 219240 f17 1"/>
                <a:gd name="f28" fmla="*/ 438479 f17 1"/>
                <a:gd name="f29" fmla="*/ 350783 f17 1"/>
                <a:gd name="f30" fmla="*/ f19 1 f2"/>
                <a:gd name="f31" fmla="*/ f22 1 235695"/>
                <a:gd name="f32" fmla="*/ f23 1 438479"/>
                <a:gd name="f33" fmla="*/ f24 1 235695"/>
                <a:gd name="f34" fmla="*/ f25 1 438479"/>
                <a:gd name="f35" fmla="*/ f26 1 235695"/>
                <a:gd name="f36" fmla="*/ f27 1 438479"/>
                <a:gd name="f37" fmla="*/ f28 1 438479"/>
                <a:gd name="f38" fmla="*/ f29 1 43847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1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58" y="f62"/>
                </a:cxn>
                <a:cxn ang="f43">
                  <a:pos x="f58" y="f63"/>
                </a:cxn>
                <a:cxn ang="f43">
                  <a:pos x="f56" y="f63"/>
                </a:cxn>
                <a:cxn ang="f43">
                  <a:pos x="f56" y="f57"/>
                </a:cxn>
              </a:cxnLst>
              <a:rect l="f52" t="f55" r="f53" b="f54"/>
              <a:pathLst>
                <a:path w="235695" h="438479">
                  <a:moveTo>
                    <a:pt x="f8" y="f9"/>
                  </a:moveTo>
                  <a:lnTo>
                    <a:pt x="f10" y="f9"/>
                  </a:lnTo>
                  <a:lnTo>
                    <a:pt x="f10" y="f7"/>
                  </a:lnTo>
                  <a:lnTo>
                    <a:pt x="f11" y="f12"/>
                  </a:lnTo>
                  <a:lnTo>
                    <a:pt x="f10" y="f5"/>
                  </a:lnTo>
                  <a:lnTo>
                    <a:pt x="f10" y="f13"/>
                  </a:lnTo>
                  <a:lnTo>
                    <a:pt x="f8" y="f13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C9DBC1"/>
            </a:solidFill>
            <a:ln cap="flat">
              <a:noFill/>
              <a:prstDash val="solid"/>
            </a:ln>
          </p:spPr>
          <p:txBody>
            <a:bodyPr vert="horz" wrap="square" lIns="70710" tIns="87700" rIns="0" bIns="8769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13" name="Forma livre: Forma 12"/>
            <p:cNvSpPr/>
            <p:nvPr/>
          </p:nvSpPr>
          <p:spPr>
            <a:xfrm>
              <a:off x="597578" y="3350206"/>
              <a:ext cx="1894709" cy="13908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73069"/>
                <a:gd name="f7" fmla="val 1289645"/>
                <a:gd name="f8" fmla="val 644823"/>
                <a:gd name="f9" fmla="val 288697"/>
                <a:gd name="f10" fmla="val 374529"/>
                <a:gd name="f11" fmla="val 836535"/>
                <a:gd name="f12" fmla="val 1298541"/>
                <a:gd name="f13" fmla="val 1673070"/>
                <a:gd name="f14" fmla="val 1000949"/>
                <a:gd name="f15" fmla="val 1289646"/>
                <a:gd name="f16" fmla="+- 0 0 -90"/>
                <a:gd name="f17" fmla="*/ f3 1 1673069"/>
                <a:gd name="f18" fmla="*/ f4 1 1289645"/>
                <a:gd name="f19" fmla="+- f7 0 f5"/>
                <a:gd name="f20" fmla="+- f6 0 f5"/>
                <a:gd name="f21" fmla="*/ f16 f0 1"/>
                <a:gd name="f22" fmla="*/ f20 1 1673069"/>
                <a:gd name="f23" fmla="*/ f19 1 1289645"/>
                <a:gd name="f24" fmla="*/ 0 f20 1"/>
                <a:gd name="f25" fmla="*/ 644823 f19 1"/>
                <a:gd name="f26" fmla="*/ 836535 f20 1"/>
                <a:gd name="f27" fmla="*/ 0 f19 1"/>
                <a:gd name="f28" fmla="*/ 1673070 f20 1"/>
                <a:gd name="f29" fmla="*/ 1289646 f19 1"/>
                <a:gd name="f30" fmla="*/ f21 1 f2"/>
                <a:gd name="f31" fmla="*/ f24 1 1673069"/>
                <a:gd name="f32" fmla="*/ f25 1 1289645"/>
                <a:gd name="f33" fmla="*/ f26 1 1673069"/>
                <a:gd name="f34" fmla="*/ f27 1 1289645"/>
                <a:gd name="f35" fmla="*/ f28 1 1673069"/>
                <a:gd name="f36" fmla="*/ f29 1 1289645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673069" h="1289645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70AD47">
                <a:alpha val="50000"/>
              </a:srgbClr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67873" tIns="211720" rIns="267873" bIns="211720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1200" cap="none" spc="0" baseline="0">
                  <a:solidFill>
                    <a:srgbClr val="FFFFFF"/>
                  </a:solidFill>
                  <a:uFillTx/>
                  <a:latin typeface="Book Antiqua" pitchFamily="18"/>
                </a:rPr>
                <a:t>Molecular Pharming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831052" y="1846841"/>
            <a:ext cx="2288734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Examples: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arcador de Posição de Conteúdo 2"/>
          <p:cNvSpPr txBox="1">
            <a:spLocks noGrp="1"/>
          </p:cNvSpPr>
          <p:nvPr>
            <p:ph idx="1"/>
          </p:nvPr>
        </p:nvSpPr>
        <p:spPr>
          <a:xfrm>
            <a:off x="372270" y="3915762"/>
            <a:ext cx="5914229" cy="2510887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pt-PT" sz="2000" b="1">
                <a:latin typeface="Book Antiqua" pitchFamily="18"/>
              </a:rPr>
              <a:t>	</a:t>
            </a:r>
            <a:r>
              <a:rPr lang="en-US" sz="2000" b="1">
                <a:latin typeface="Book Antiqua" pitchFamily="18"/>
              </a:rPr>
              <a:t>Protection of Intellectual Property (IP):</a:t>
            </a:r>
          </a:p>
          <a:p>
            <a:pPr lvl="0">
              <a:lnSpc>
                <a:spcPct val="150000"/>
              </a:lnSpc>
            </a:pPr>
            <a:r>
              <a:rPr lang="en-US" sz="2000">
                <a:latin typeface="Book Antiqua" pitchFamily="18"/>
              </a:rPr>
              <a:t>Intended to protect and reward inventors</a:t>
            </a:r>
          </a:p>
          <a:p>
            <a:pPr lvl="0">
              <a:lnSpc>
                <a:spcPct val="150000"/>
              </a:lnSpc>
            </a:pPr>
            <a:r>
              <a:rPr lang="en-US" sz="2000">
                <a:latin typeface="Book Antiqua" pitchFamily="18"/>
              </a:rPr>
              <a:t>Recover investment, generate income, fund R&amp;D</a:t>
            </a:r>
          </a:p>
        </p:txBody>
      </p:sp>
      <p:sp>
        <p:nvSpPr>
          <p:cNvPr id="4" name="Retângulo 4"/>
          <p:cNvSpPr/>
          <p:nvPr/>
        </p:nvSpPr>
        <p:spPr>
          <a:xfrm>
            <a:off x="1032842" y="434541"/>
            <a:ext cx="6558131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What is Intellectual Property?</a:t>
            </a:r>
          </a:p>
        </p:txBody>
      </p:sp>
      <p:sp>
        <p:nvSpPr>
          <p:cNvPr id="5" name="CaixaDeTexto 5"/>
          <p:cNvSpPr txBox="1"/>
          <p:nvPr/>
        </p:nvSpPr>
        <p:spPr>
          <a:xfrm>
            <a:off x="1524003" y="1625309"/>
            <a:ext cx="6868963" cy="1477332"/>
          </a:xfrm>
          <a:prstGeom prst="rect">
            <a:avLst/>
          </a:prstGeom>
          <a:noFill/>
          <a:ln w="28575" cap="flat">
            <a:solidFill>
              <a:srgbClr val="767171"/>
            </a:solidFill>
            <a:prstDash val="solid"/>
            <a:miter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“Creations of the mind, such as inventions; literary and artistic works; designs; and symbols, images…” </a:t>
            </a:r>
          </a:p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World Intellectual Property organization.</a:t>
            </a:r>
          </a:p>
        </p:txBody>
      </p:sp>
      <p:sp>
        <p:nvSpPr>
          <p:cNvPr id="6" name="Seta: Curvada Para a Direita 6"/>
          <p:cNvSpPr/>
          <p:nvPr/>
        </p:nvSpPr>
        <p:spPr>
          <a:xfrm>
            <a:off x="468163" y="2091223"/>
            <a:ext cx="751033" cy="230932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27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39 1 2"/>
              <a:gd name="f44" fmla="min f40 f39"/>
              <a:gd name="f45" fmla="*/ f40 f40 1"/>
              <a:gd name="f46" fmla="*/ f40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6 0 f49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7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40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40 1"/>
              <a:gd name="f90" fmla="at2 f64 f86"/>
              <a:gd name="f91" fmla="*/ f84 f33 1"/>
              <a:gd name="f92" fmla="*/ f85 f33 1"/>
              <a:gd name="f93" fmla="+- f90 f1 0"/>
              <a:gd name="f94" fmla="*/ f89 1 f71"/>
              <a:gd name="f95" fmla="*/ f93 f8 1"/>
              <a:gd name="f96" fmla="+- 0 0 f94"/>
              <a:gd name="f97" fmla="*/ f95 1 f0"/>
              <a:gd name="f98" fmla="+- 0 0 f96"/>
              <a:gd name="f99" fmla="+- 0 0 f97"/>
              <a:gd name="f100" fmla="at2 f98 f69"/>
              <a:gd name="f101" fmla="val f99"/>
              <a:gd name="f102" fmla="+- f100 f1 0"/>
              <a:gd name="f103" fmla="+- 0 0 f101"/>
              <a:gd name="f104" fmla="*/ f102 f8 1"/>
              <a:gd name="f105" fmla="*/ f103 f0 1"/>
              <a:gd name="f106" fmla="*/ f104 1 f0"/>
              <a:gd name="f107" fmla="*/ f105 1 f8"/>
              <a:gd name="f108" fmla="+- 0 0 f106"/>
              <a:gd name="f109" fmla="+- f107 0 f1"/>
              <a:gd name="f110" fmla="val f108"/>
              <a:gd name="f111" fmla="+- 0 0 f110"/>
              <a:gd name="f112" fmla="+- f0 0 f109"/>
              <a:gd name="f113" fmla="+- 0 0 f109"/>
              <a:gd name="f114" fmla="*/ f111 f0 1"/>
              <a:gd name="f115" fmla="*/ f114 1 f8"/>
              <a:gd name="f116" fmla="+- f115 0 f1"/>
              <a:gd name="f117" fmla="+- f116 0 f1"/>
              <a:gd name="f118" fmla="+- f1 f116 0"/>
              <a:gd name="f119" fmla="+- f0 0 f1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88"/>
              </a:cxn>
              <a:cxn ang="f31">
                <a:pos x="f65" y="f92"/>
              </a:cxn>
              <a:cxn ang="f32">
                <a:pos x="f41" y="f70"/>
              </a:cxn>
              <a:cxn ang="f32">
                <a:pos x="f65" y="f91"/>
              </a:cxn>
              <a:cxn ang="f32">
                <a:pos x="f41" y="f66"/>
              </a:cxn>
            </a:cxnLst>
            <a:rect l="f38" t="f38" r="f41" b="f42"/>
            <a:pathLst>
              <a:path stroke="0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close/>
              </a:path>
              <a:path stroke="0">
                <a:moveTo>
                  <a:pt x="f41" y="f58"/>
                </a:moveTo>
                <a:arcTo wR="f46" hR="f74" stAng="f2" swAng="f117"/>
                <a:arcTo wR="f46" hR="f74" stAng="f119" swAng="f118"/>
                <a:close/>
              </a:path>
              <a:path fill="none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lnTo>
                  <a:pt x="f38" y="f74"/>
                </a:lnTo>
                <a:arcTo wR="f46" hR="f74" stAng="f0" swAng="f1"/>
                <a:lnTo>
                  <a:pt x="f41" y="f58"/>
                </a:lnTo>
                <a:arcTo wR="f46" hR="f74" stAng="f2" swAng="f117"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2" descr="Resultado de imagem para intellectual property design"/>
          <p:cNvPicPr>
            <a:picLocks noChangeAspect="1"/>
          </p:cNvPicPr>
          <p:nvPr/>
        </p:nvPicPr>
        <p:blipFill>
          <a:blip r:embed="rId4"/>
          <a:srcRect l="28213" t="11907" r="28930" b="10414"/>
          <a:stretch>
            <a:fillRect/>
          </a:stretch>
        </p:blipFill>
        <p:spPr>
          <a:xfrm>
            <a:off x="6383334" y="3915762"/>
            <a:ext cx="2360331" cy="213904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Marcador de Posição de Conteúdo 2"/>
          <p:cNvSpPr txBox="1">
            <a:spLocks noGrp="1"/>
          </p:cNvSpPr>
          <p:nvPr>
            <p:ph idx="1"/>
          </p:nvPr>
        </p:nvSpPr>
        <p:spPr>
          <a:xfrm>
            <a:off x="567193" y="1710531"/>
            <a:ext cx="7886700" cy="1384822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en-US" sz="2000">
                <a:latin typeface="Book Antiqua" pitchFamily="18"/>
              </a:rPr>
              <a:t>Attract investment to stimulate risky research</a:t>
            </a:r>
          </a:p>
          <a:p>
            <a:pPr lvl="0">
              <a:lnSpc>
                <a:spcPct val="150000"/>
              </a:lnSpc>
            </a:pPr>
            <a:r>
              <a:rPr lang="en-US" sz="2000">
                <a:latin typeface="Book Antiqua" pitchFamily="18"/>
              </a:rPr>
              <a:t>Encourage agriculture innovation</a:t>
            </a:r>
          </a:p>
        </p:txBody>
      </p:sp>
      <p:sp>
        <p:nvSpPr>
          <p:cNvPr id="4" name="Retângulo 5"/>
          <p:cNvSpPr/>
          <p:nvPr/>
        </p:nvSpPr>
        <p:spPr>
          <a:xfrm>
            <a:off x="950948" y="530077"/>
            <a:ext cx="6732736" cy="523219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Why </a:t>
            </a:r>
            <a:r>
              <a:rPr lang="en-US" sz="2800" b="1" i="0" u="none" strike="noStrike" kern="1200" cap="none" spc="0" baseline="0" dirty="0" smtClean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is it </a:t>
            </a:r>
            <a:r>
              <a:rPr lang="en-US" sz="2800" b="1" i="0" u="none" strike="noStrike" kern="1200" cap="none" spc="0" baseline="0" dirty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important to protect IP?</a:t>
            </a:r>
          </a:p>
        </p:txBody>
      </p:sp>
      <p:sp>
        <p:nvSpPr>
          <p:cNvPr id="5" name="Seta: Para Cima 7"/>
          <p:cNvSpPr/>
          <p:nvPr/>
        </p:nvSpPr>
        <p:spPr>
          <a:xfrm rot="10799991">
            <a:off x="1731992" y="2885599"/>
            <a:ext cx="368978" cy="417679"/>
          </a:xfrm>
          <a:custGeom>
            <a:avLst>
              <a:gd name="f0" fmla="val 9541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*/ f20 f19 1"/>
              <a:gd name="f28" fmla="*/ 21600 f21 1"/>
              <a:gd name="f29" fmla="*/ 0 f21 1"/>
              <a:gd name="f30" fmla="*/ f19 f12 1"/>
              <a:gd name="f31" fmla="*/ f20 f13 1"/>
              <a:gd name="f32" fmla="+- f24 0 f3"/>
              <a:gd name="f33" fmla="+- f25 0 f3"/>
              <a:gd name="f34" fmla="*/ f27 1 10800"/>
              <a:gd name="f35" fmla="*/ f29 1 f21"/>
              <a:gd name="f36" fmla="*/ f28 1 f21"/>
              <a:gd name="f37" fmla="*/ f26 f12 1"/>
              <a:gd name="f38" fmla="+- f20 0 f34"/>
              <a:gd name="f39" fmla="*/ f36 f13 1"/>
              <a:gd name="f40" fmla="*/ f35 f12 1"/>
              <a:gd name="f41" fmla="*/ f36 f12 1"/>
              <a:gd name="f42" fmla="*/ f38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42" r="f37" b="f39"/>
            <a:pathLst>
              <a:path w="21600" h="21600">
                <a:moveTo>
                  <a:pt x="f19" y="f8"/>
                </a:moveTo>
                <a:lnTo>
                  <a:pt x="f19" y="f20"/>
                </a:lnTo>
                <a:lnTo>
                  <a:pt x="f7" y="f20"/>
                </a:lnTo>
                <a:lnTo>
                  <a:pt x="f9" y="f7"/>
                </a:lnTo>
                <a:lnTo>
                  <a:pt x="f8" y="f20"/>
                </a:lnTo>
                <a:lnTo>
                  <a:pt x="f26" y="f20"/>
                </a:lnTo>
                <a:lnTo>
                  <a:pt x="f26" y="f8"/>
                </a:lnTo>
                <a:close/>
              </a:path>
            </a:pathLst>
          </a:custGeom>
          <a:solidFill>
            <a:srgbClr val="A9D18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Oval 10"/>
          <p:cNvSpPr/>
          <p:nvPr/>
        </p:nvSpPr>
        <p:spPr>
          <a:xfrm>
            <a:off x="166548" y="3594186"/>
            <a:ext cx="3374940" cy="193575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2 0"/>
              <a:gd name="f15" fmla="*/ f9 f1 1"/>
              <a:gd name="f16" fmla="*/ f10 f1 1"/>
              <a:gd name="f17" fmla="?: f11 f4 1"/>
              <a:gd name="f18" fmla="?: f12 f5 1"/>
              <a:gd name="f19" fmla="?: f13 f6 1"/>
              <a:gd name="f20" fmla="+- f14 0 f2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2 0"/>
              <a:gd name="f28" fmla="+- f21 0 f2"/>
              <a:gd name="f29" fmla="+- f22 0 f2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1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1 1"/>
              <a:gd name="f47" fmla="*/ f42 f30 1"/>
              <a:gd name="f48" fmla="*/ f41 f30 1"/>
              <a:gd name="f49" fmla="*/ f46 1 f8"/>
              <a:gd name="f50" fmla="*/ f44 f30 1"/>
              <a:gd name="f51" fmla="+- f49 0 f2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1" swAng="f0"/>
                <a:close/>
              </a:path>
            </a:pathLst>
          </a:custGeom>
          <a:blipFill>
            <a:blip r:embed="rId4">
              <a:alphaModFix amt="21000"/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1200" cap="none" spc="0" baseline="0">
                <a:solidFill>
                  <a:srgbClr val="262626"/>
                </a:solidFill>
                <a:uFillTx/>
                <a:latin typeface="Book Antiqua" pitchFamily="18"/>
              </a:rPr>
              <a:t>Delivering </a:t>
            </a:r>
          </a:p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1" i="0" u="none" strike="noStrike" kern="0" cap="none" spc="0" baseline="0">
                <a:solidFill>
                  <a:srgbClr val="262626"/>
                </a:solidFill>
                <a:uFillTx/>
                <a:latin typeface="Book Antiqua" pitchFamily="18"/>
              </a:rPr>
              <a:t>b</a:t>
            </a:r>
            <a:r>
              <a:rPr lang="en-US" sz="2000" b="1" i="0" u="none" strike="noStrike" kern="1200" cap="none" spc="0" baseline="0">
                <a:solidFill>
                  <a:srgbClr val="262626"/>
                </a:solidFill>
                <a:uFillTx/>
                <a:latin typeface="Book Antiqua" pitchFamily="18"/>
              </a:rPr>
              <a:t>etter-performing products to farmers</a:t>
            </a:r>
          </a:p>
        </p:txBody>
      </p:sp>
      <p:grpSp>
        <p:nvGrpSpPr>
          <p:cNvPr id="8" name="Grupo 18"/>
          <p:cNvGrpSpPr/>
          <p:nvPr/>
        </p:nvGrpSpPr>
        <p:grpSpPr>
          <a:xfrm>
            <a:off x="4510543" y="2885599"/>
            <a:ext cx="4233251" cy="3620658"/>
            <a:chOff x="4510543" y="2885599"/>
            <a:chExt cx="4233251" cy="3620658"/>
          </a:xfrm>
        </p:grpSpPr>
        <p:sp>
          <p:nvSpPr>
            <p:cNvPr id="9" name="CaixaDeTexto 16"/>
            <p:cNvSpPr txBox="1"/>
            <p:nvPr/>
          </p:nvSpPr>
          <p:spPr>
            <a:xfrm>
              <a:off x="5153210" y="6229258"/>
              <a:ext cx="159990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pt-PT" sz="1200" b="0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Nassem et al., (2005) </a:t>
              </a:r>
            </a:p>
          </p:txBody>
        </p:sp>
        <p:grpSp>
          <p:nvGrpSpPr>
            <p:cNvPr id="10" name="Grupo 27"/>
            <p:cNvGrpSpPr/>
            <p:nvPr/>
          </p:nvGrpSpPr>
          <p:grpSpPr>
            <a:xfrm>
              <a:off x="4510543" y="2885599"/>
              <a:ext cx="4233251" cy="3311837"/>
              <a:chOff x="4510543" y="2885599"/>
              <a:chExt cx="4233251" cy="3311837"/>
            </a:xfrm>
          </p:grpSpPr>
          <p:pic>
            <p:nvPicPr>
              <p:cNvPr id="11" name="Imagem 17"/>
              <p:cNvPicPr>
                <a:picLocks noChangeAspect="1"/>
              </p:cNvPicPr>
              <p:nvPr/>
            </p:nvPicPr>
            <p:blipFill>
              <a:blip r:embed="rId5"/>
              <a:srcRect l="25130" t="29886" r="48243" b="25054"/>
              <a:stretch>
                <a:fillRect/>
              </a:stretch>
            </p:blipFill>
            <p:spPr>
              <a:xfrm>
                <a:off x="4510543" y="2885599"/>
                <a:ext cx="4233251" cy="3311837"/>
              </a:xfrm>
              <a:prstGeom prst="rect">
                <a:avLst/>
              </a:prstGeom>
              <a:noFill/>
              <a:ln cap="flat">
                <a:noFill/>
              </a:ln>
            </p:spPr>
          </p:pic>
          <p:grpSp>
            <p:nvGrpSpPr>
              <p:cNvPr id="12" name="Grupo 26"/>
              <p:cNvGrpSpPr/>
              <p:nvPr/>
            </p:nvGrpSpPr>
            <p:grpSpPr>
              <a:xfrm>
                <a:off x="5407231" y="3061392"/>
                <a:ext cx="1136361" cy="461662"/>
                <a:chOff x="5407231" y="3061392"/>
                <a:chExt cx="1136361" cy="461662"/>
              </a:xfrm>
            </p:grpSpPr>
            <p:sp>
              <p:nvSpPr>
                <p:cNvPr id="13" name="CaixaDeTexto 18"/>
                <p:cNvSpPr txBox="1"/>
                <p:nvPr/>
              </p:nvSpPr>
              <p:spPr>
                <a:xfrm>
                  <a:off x="5407231" y="3061392"/>
                  <a:ext cx="1136361" cy="461662"/>
                </a:xfrm>
                <a:prstGeom prst="rect">
                  <a:avLst/>
                </a:prstGeom>
                <a:solidFill>
                  <a:srgbClr val="FFFFFF"/>
                </a:solidFill>
                <a:ln w="12701" cap="flat">
                  <a:solidFill>
                    <a:srgbClr val="000000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1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      Yield</a:t>
                  </a:r>
                </a:p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1200" b="0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      % PVP</a:t>
                  </a:r>
                </a:p>
              </p:txBody>
            </p:sp>
            <p:cxnSp>
              <p:nvCxnSpPr>
                <p:cNvPr id="14" name="Conexão reta 22"/>
                <p:cNvCxnSpPr/>
                <p:nvPr/>
              </p:nvCxnSpPr>
              <p:spPr>
                <a:xfrm>
                  <a:off x="5442920" y="3366436"/>
                  <a:ext cx="266118" cy="0"/>
                </a:xfrm>
                <a:prstGeom prst="straightConnector1">
                  <a:avLst/>
                </a:prstGeom>
                <a:noFill/>
                <a:ln w="38103" cap="flat">
                  <a:solidFill>
                    <a:srgbClr val="92D050"/>
                  </a:solidFill>
                  <a:prstDash val="solid"/>
                  <a:miter/>
                </a:ln>
              </p:spPr>
            </p:cxnSp>
            <p:cxnSp>
              <p:nvCxnSpPr>
                <p:cNvPr id="15" name="Conexão reta 25"/>
                <p:cNvCxnSpPr/>
                <p:nvPr/>
              </p:nvCxnSpPr>
              <p:spPr>
                <a:xfrm>
                  <a:off x="5437086" y="3207632"/>
                  <a:ext cx="266118" cy="0"/>
                </a:xfrm>
                <a:prstGeom prst="straightConnector1">
                  <a:avLst/>
                </a:prstGeom>
                <a:noFill/>
                <a:ln w="38103" cap="flat">
                  <a:solidFill>
                    <a:srgbClr val="C00000"/>
                  </a:solidFill>
                  <a:prstDash val="solid"/>
                  <a:miter/>
                </a:ln>
              </p:spPr>
            </p:cxn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9876" y="137827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5"/>
          <p:cNvSpPr/>
          <p:nvPr/>
        </p:nvSpPr>
        <p:spPr>
          <a:xfrm>
            <a:off x="1044217" y="282147"/>
            <a:ext cx="5942740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Milestones in IP protection </a:t>
            </a:r>
          </a:p>
        </p:txBody>
      </p:sp>
      <p:sp>
        <p:nvSpPr>
          <p:cNvPr id="4" name="CaixaDeTexto 23"/>
          <p:cNvSpPr txBox="1"/>
          <p:nvPr/>
        </p:nvSpPr>
        <p:spPr>
          <a:xfrm>
            <a:off x="4933992" y="1519431"/>
            <a:ext cx="2949324" cy="3539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US Plant Patent Act</a:t>
            </a:r>
          </a:p>
        </p:txBody>
      </p:sp>
      <p:sp>
        <p:nvSpPr>
          <p:cNvPr id="5" name="CaixaDeTexto 21"/>
          <p:cNvSpPr txBox="1"/>
          <p:nvPr/>
        </p:nvSpPr>
        <p:spPr>
          <a:xfrm>
            <a:off x="4321948" y="3113568"/>
            <a:ext cx="3953957" cy="35394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US Plant Variety Protection Act</a:t>
            </a:r>
          </a:p>
        </p:txBody>
      </p:sp>
      <p:sp>
        <p:nvSpPr>
          <p:cNvPr id="6" name="CaixaDeTexto 22"/>
          <p:cNvSpPr txBox="1"/>
          <p:nvPr/>
        </p:nvSpPr>
        <p:spPr>
          <a:xfrm>
            <a:off x="4340345" y="2291513"/>
            <a:ext cx="4210629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Plant Breeder’s Rights (UPOV Convention)</a:t>
            </a:r>
          </a:p>
        </p:txBody>
      </p:sp>
      <p:sp>
        <p:nvSpPr>
          <p:cNvPr id="7" name="CaixaDeTexto 42"/>
          <p:cNvSpPr txBox="1"/>
          <p:nvPr/>
        </p:nvSpPr>
        <p:spPr>
          <a:xfrm>
            <a:off x="4619365" y="4698918"/>
            <a:ext cx="3910815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U.S Supreme Court decision makes living organism patentable</a:t>
            </a:r>
          </a:p>
        </p:txBody>
      </p:sp>
      <p:pic>
        <p:nvPicPr>
          <p:cNvPr id="8" name="Imagem 14"/>
          <p:cNvPicPr>
            <a:picLocks noChangeAspect="1"/>
          </p:cNvPicPr>
          <p:nvPr/>
        </p:nvPicPr>
        <p:blipFill>
          <a:blip r:embed="rId4"/>
          <a:srcRect l="17917" t="31225" r="73472" b="53172"/>
          <a:stretch>
            <a:fillRect/>
          </a:stretch>
        </p:blipFill>
        <p:spPr>
          <a:xfrm>
            <a:off x="579098" y="2932947"/>
            <a:ext cx="1897050" cy="193246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9" name="Grupo 23"/>
          <p:cNvGrpSpPr/>
          <p:nvPr/>
        </p:nvGrpSpPr>
        <p:grpSpPr>
          <a:xfrm>
            <a:off x="2605180" y="1230306"/>
            <a:ext cx="1746111" cy="5394778"/>
            <a:chOff x="2605180" y="1230306"/>
            <a:chExt cx="1746111" cy="5394778"/>
          </a:xfrm>
        </p:grpSpPr>
        <p:grpSp>
          <p:nvGrpSpPr>
            <p:cNvPr id="10" name="Grupo 24"/>
            <p:cNvGrpSpPr/>
            <p:nvPr/>
          </p:nvGrpSpPr>
          <p:grpSpPr>
            <a:xfrm>
              <a:off x="3094768" y="1230306"/>
              <a:ext cx="1216527" cy="5394778"/>
              <a:chOff x="3094768" y="1230306"/>
              <a:chExt cx="1216527" cy="5394778"/>
            </a:xfrm>
          </p:grpSpPr>
          <p:grpSp>
            <p:nvGrpSpPr>
              <p:cNvPr id="11" name="Grupo 12"/>
              <p:cNvGrpSpPr/>
              <p:nvPr/>
            </p:nvGrpSpPr>
            <p:grpSpPr>
              <a:xfrm>
                <a:off x="3094768" y="1230306"/>
                <a:ext cx="1216527" cy="5394778"/>
                <a:chOff x="3094768" y="1230306"/>
                <a:chExt cx="1216527" cy="5394778"/>
              </a:xfrm>
            </p:grpSpPr>
            <p:sp>
              <p:nvSpPr>
                <p:cNvPr id="12" name="CaixaDeTexto 18"/>
                <p:cNvSpPr txBox="1"/>
                <p:nvPr/>
              </p:nvSpPr>
              <p:spPr>
                <a:xfrm>
                  <a:off x="3094768" y="1475677"/>
                  <a:ext cx="826818" cy="40011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20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1930</a:t>
                  </a:r>
                </a:p>
              </p:txBody>
            </p:sp>
            <p:sp>
              <p:nvSpPr>
                <p:cNvPr id="13" name="CaixaDeTexto 19"/>
                <p:cNvSpPr txBox="1"/>
                <p:nvPr/>
              </p:nvSpPr>
              <p:spPr>
                <a:xfrm>
                  <a:off x="3134764" y="2273399"/>
                  <a:ext cx="855695" cy="40011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20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1961</a:t>
                  </a:r>
                </a:p>
              </p:txBody>
            </p:sp>
            <p:sp>
              <p:nvSpPr>
                <p:cNvPr id="14" name="CaixaDeTexto 20"/>
                <p:cNvSpPr txBox="1"/>
                <p:nvPr/>
              </p:nvSpPr>
              <p:spPr>
                <a:xfrm>
                  <a:off x="3116211" y="3065571"/>
                  <a:ext cx="822639" cy="40011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20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1970</a:t>
                  </a:r>
                </a:p>
              </p:txBody>
            </p:sp>
            <p:grpSp>
              <p:nvGrpSpPr>
                <p:cNvPr id="15" name="Grupo 11"/>
                <p:cNvGrpSpPr/>
                <p:nvPr/>
              </p:nvGrpSpPr>
              <p:grpSpPr>
                <a:xfrm>
                  <a:off x="3787810" y="1230306"/>
                  <a:ext cx="523485" cy="5394778"/>
                  <a:chOff x="3787810" y="1230306"/>
                  <a:chExt cx="523485" cy="5394778"/>
                </a:xfrm>
              </p:grpSpPr>
              <p:cxnSp>
                <p:nvCxnSpPr>
                  <p:cNvPr id="16" name="Conexão reta 25"/>
                  <p:cNvCxnSpPr/>
                  <p:nvPr/>
                </p:nvCxnSpPr>
                <p:spPr>
                  <a:xfrm flipV="1">
                    <a:off x="3795546" y="4037789"/>
                    <a:ext cx="508141" cy="4947"/>
                  </a:xfrm>
                  <a:prstGeom prst="straightConnector1">
                    <a:avLst/>
                  </a:prstGeom>
                  <a:noFill/>
                  <a:ln w="57150" cap="flat">
                    <a:solidFill>
                      <a:srgbClr val="A9D18E"/>
                    </a:solidFill>
                    <a:prstDash val="solid"/>
                    <a:miter/>
                  </a:ln>
                </p:spPr>
              </p:cxnSp>
              <p:cxnSp>
                <p:nvCxnSpPr>
                  <p:cNvPr id="17" name="Conexão reta 26"/>
                  <p:cNvCxnSpPr/>
                  <p:nvPr/>
                </p:nvCxnSpPr>
                <p:spPr>
                  <a:xfrm flipV="1">
                    <a:off x="3803154" y="2437040"/>
                    <a:ext cx="508141" cy="4947"/>
                  </a:xfrm>
                  <a:prstGeom prst="straightConnector1">
                    <a:avLst/>
                  </a:prstGeom>
                  <a:noFill/>
                  <a:ln w="57150" cap="flat">
                    <a:solidFill>
                      <a:srgbClr val="A9D18E"/>
                    </a:solidFill>
                    <a:prstDash val="solid"/>
                    <a:miter/>
                  </a:ln>
                </p:spPr>
              </p:cxnSp>
              <p:grpSp>
                <p:nvGrpSpPr>
                  <p:cNvPr id="18" name="Grupo 28"/>
                  <p:cNvGrpSpPr/>
                  <p:nvPr/>
                </p:nvGrpSpPr>
                <p:grpSpPr>
                  <a:xfrm>
                    <a:off x="3793662" y="1230306"/>
                    <a:ext cx="508141" cy="5394778"/>
                    <a:chOff x="3793662" y="1230306"/>
                    <a:chExt cx="508141" cy="5394778"/>
                  </a:xfrm>
                </p:grpSpPr>
                <p:cxnSp>
                  <p:nvCxnSpPr>
                    <p:cNvPr id="19" name="Conexão reta unidirecional 10"/>
                    <p:cNvCxnSpPr/>
                    <p:nvPr/>
                  </p:nvCxnSpPr>
                  <p:spPr>
                    <a:xfrm>
                      <a:off x="4034140" y="1230306"/>
                      <a:ext cx="23089" cy="5394778"/>
                    </a:xfrm>
                    <a:prstGeom prst="straightConnector1">
                      <a:avLst/>
                    </a:prstGeom>
                    <a:noFill/>
                    <a:ln w="57150" cap="flat">
                      <a:solidFill>
                        <a:srgbClr val="A9D18E"/>
                      </a:solidFill>
                      <a:prstDash val="solid"/>
                      <a:miter/>
                      <a:tailEnd type="arrow"/>
                    </a:ln>
                  </p:spPr>
                </p:cxnSp>
                <p:cxnSp>
                  <p:nvCxnSpPr>
                    <p:cNvPr id="20" name="Conexão reta 17"/>
                    <p:cNvCxnSpPr/>
                    <p:nvPr/>
                  </p:nvCxnSpPr>
                  <p:spPr>
                    <a:xfrm flipV="1">
                      <a:off x="3793662" y="3234150"/>
                      <a:ext cx="508141" cy="4956"/>
                    </a:xfrm>
                    <a:prstGeom prst="straightConnector1">
                      <a:avLst/>
                    </a:prstGeom>
                    <a:noFill/>
                    <a:ln w="57150" cap="flat">
                      <a:solidFill>
                        <a:srgbClr val="A9D18E"/>
                      </a:solidFill>
                      <a:prstDash val="solid"/>
                      <a:miter/>
                    </a:ln>
                  </p:spPr>
                </p:cxnSp>
              </p:grpSp>
              <p:cxnSp>
                <p:nvCxnSpPr>
                  <p:cNvPr id="21" name="Conexão reta 27"/>
                  <p:cNvCxnSpPr/>
                  <p:nvPr/>
                </p:nvCxnSpPr>
                <p:spPr>
                  <a:xfrm flipV="1">
                    <a:off x="3787810" y="1694264"/>
                    <a:ext cx="508141" cy="4947"/>
                  </a:xfrm>
                  <a:prstGeom prst="straightConnector1">
                    <a:avLst/>
                  </a:prstGeom>
                  <a:noFill/>
                  <a:ln w="57150" cap="flat">
                    <a:solidFill>
                      <a:srgbClr val="A9D18E"/>
                    </a:solidFill>
                    <a:prstDash val="solid"/>
                    <a:miter/>
                  </a:ln>
                </p:spPr>
              </p:cxnSp>
            </p:grpSp>
          </p:grpSp>
          <p:grpSp>
            <p:nvGrpSpPr>
              <p:cNvPr id="22" name="Grupo 29"/>
              <p:cNvGrpSpPr/>
              <p:nvPr/>
            </p:nvGrpSpPr>
            <p:grpSpPr>
              <a:xfrm>
                <a:off x="3116211" y="4698918"/>
                <a:ext cx="1172004" cy="400114"/>
                <a:chOff x="3116211" y="4698918"/>
                <a:chExt cx="1172004" cy="400114"/>
              </a:xfrm>
            </p:grpSpPr>
            <p:cxnSp>
              <p:nvCxnSpPr>
                <p:cNvPr id="23" name="Conexão reta 40"/>
                <p:cNvCxnSpPr/>
                <p:nvPr/>
              </p:nvCxnSpPr>
              <p:spPr>
                <a:xfrm flipV="1">
                  <a:off x="3780074" y="4894015"/>
                  <a:ext cx="508141" cy="4947"/>
                </a:xfrm>
                <a:prstGeom prst="straightConnector1">
                  <a:avLst/>
                </a:prstGeom>
                <a:noFill/>
                <a:ln w="57150" cap="flat">
                  <a:solidFill>
                    <a:srgbClr val="A9D18E"/>
                  </a:solidFill>
                  <a:prstDash val="solid"/>
                  <a:miter/>
                </a:ln>
              </p:spPr>
            </p:cxnSp>
            <p:sp>
              <p:nvSpPr>
                <p:cNvPr id="24" name="CaixaDeTexto 41"/>
                <p:cNvSpPr txBox="1"/>
                <p:nvPr/>
              </p:nvSpPr>
              <p:spPr>
                <a:xfrm>
                  <a:off x="3116211" y="4698918"/>
                  <a:ext cx="850227" cy="400114"/>
                </a:xfrm>
                <a:prstGeom prst="rect">
                  <a:avLst/>
                </a:prstGeom>
                <a:noFill/>
                <a:ln cap="flat">
                  <a:noFill/>
                </a:ln>
              </p:spPr>
              <p:txBody>
                <a:bodyPr vert="horz" wrap="square" lIns="91440" tIns="45720" rIns="91440" bIns="45720" anchor="t" anchorCtr="0" compatLnSpc="1">
                  <a:spAutoFit/>
                </a:bodyPr>
                <a:lstStyle/>
                <a:p>
                  <a:pPr marL="0" marR="0" lvl="0" indent="0" algn="l" defTabSz="4572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r>
                    <a:rPr lang="pt-PT" sz="2000" b="1" i="0" u="none" strike="noStrike" kern="1200" cap="none" spc="0" baseline="0">
                      <a:solidFill>
                        <a:srgbClr val="000000"/>
                      </a:solidFill>
                      <a:uFillTx/>
                      <a:latin typeface="Book Antiqua" pitchFamily="18"/>
                    </a:rPr>
                    <a:t>1980</a:t>
                  </a:r>
                </a:p>
              </p:txBody>
            </p:sp>
          </p:grpSp>
        </p:grpSp>
        <p:grpSp>
          <p:nvGrpSpPr>
            <p:cNvPr id="25" name="Grupo 25"/>
            <p:cNvGrpSpPr/>
            <p:nvPr/>
          </p:nvGrpSpPr>
          <p:grpSpPr>
            <a:xfrm>
              <a:off x="2605180" y="5611864"/>
              <a:ext cx="1746111" cy="400114"/>
              <a:chOff x="2605180" y="5611864"/>
              <a:chExt cx="1746111" cy="400114"/>
            </a:xfrm>
          </p:grpSpPr>
          <p:sp>
            <p:nvSpPr>
              <p:cNvPr id="26" name="CaixaDeTexto 18"/>
              <p:cNvSpPr txBox="1"/>
              <p:nvPr/>
            </p:nvSpPr>
            <p:spPr>
              <a:xfrm>
                <a:off x="2605180" y="5611864"/>
                <a:ext cx="1356402" cy="400114"/>
              </a:xfrm>
              <a:prstGeom prst="rect">
                <a:avLst/>
              </a:prstGeom>
              <a:noFill/>
              <a:ln cap="flat">
                <a:noFill/>
              </a:ln>
            </p:spPr>
            <p:txBody>
              <a:bodyPr vert="horz" wrap="square" lIns="91440" tIns="45720" rIns="91440" bIns="45720" anchor="t" anchorCtr="0" compatLnSpc="1">
                <a:spAutoFit/>
              </a:bodyPr>
              <a:lstStyle/>
              <a:p>
                <a:pPr marL="0" marR="0" lvl="0" indent="0" algn="l" defTabSz="4572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pt-PT" sz="2000" b="1" i="0" u="none" strike="noStrike" kern="1200" cap="none" spc="0" baseline="0">
                    <a:solidFill>
                      <a:srgbClr val="000000"/>
                    </a:solidFill>
                    <a:uFillTx/>
                    <a:latin typeface="Book Antiqua" pitchFamily="18"/>
                  </a:rPr>
                  <a:t>2002/2003</a:t>
                </a:r>
              </a:p>
            </p:txBody>
          </p:sp>
          <p:cxnSp>
            <p:nvCxnSpPr>
              <p:cNvPr id="27" name="Conexão reta 26"/>
              <p:cNvCxnSpPr/>
              <p:nvPr/>
            </p:nvCxnSpPr>
            <p:spPr>
              <a:xfrm flipV="1">
                <a:off x="3843150" y="5801063"/>
                <a:ext cx="508141" cy="4947"/>
              </a:xfrm>
              <a:prstGeom prst="straightConnector1">
                <a:avLst/>
              </a:prstGeom>
              <a:noFill/>
              <a:ln w="57150" cap="flat">
                <a:solidFill>
                  <a:srgbClr val="A9D18E"/>
                </a:solidFill>
                <a:prstDash val="solid"/>
                <a:miter/>
              </a:ln>
            </p:spPr>
          </p:cxnSp>
        </p:grpSp>
      </p:grpSp>
      <p:sp>
        <p:nvSpPr>
          <p:cNvPr id="28" name="CaixaDeTexto 42"/>
          <p:cNvSpPr txBox="1"/>
          <p:nvPr/>
        </p:nvSpPr>
        <p:spPr>
          <a:xfrm>
            <a:off x="4306028" y="5619664"/>
            <a:ext cx="4612965" cy="8771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Europea</a:t>
            </a:r>
            <a:r>
              <a:rPr lang="en-US" sz="1700" b="0" i="0" u="none" strike="noStrike" kern="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n Patent Office grants patent on plants obtained through conventional breeding (EP1069819; EP1211926) </a:t>
            </a:r>
            <a:endParaRPr lang="en-US" sz="1700" b="0" i="0" u="none" strike="noStrike" kern="1200" cap="none" spc="0" baseline="0">
              <a:solidFill>
                <a:srgbClr val="000000"/>
              </a:solidFill>
              <a:uFillTx/>
              <a:latin typeface="Book Antiqua" pitchFamily="18"/>
            </a:endParaRPr>
          </a:p>
        </p:txBody>
      </p:sp>
      <p:sp>
        <p:nvSpPr>
          <p:cNvPr id="29" name="CaixaDeTexto 20"/>
          <p:cNvSpPr txBox="1"/>
          <p:nvPr/>
        </p:nvSpPr>
        <p:spPr>
          <a:xfrm>
            <a:off x="3098947" y="3868204"/>
            <a:ext cx="822639" cy="40011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0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1973</a:t>
            </a:r>
          </a:p>
        </p:txBody>
      </p:sp>
      <p:sp>
        <p:nvSpPr>
          <p:cNvPr id="30" name="CaixaDeTexto 42"/>
          <p:cNvSpPr txBox="1"/>
          <p:nvPr/>
        </p:nvSpPr>
        <p:spPr>
          <a:xfrm>
            <a:off x="4572009" y="3784088"/>
            <a:ext cx="3910815" cy="6155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7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European Patent Convention excluding “plants varieties” (Art 53, b)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ítulo 5"/>
          <p:cNvSpPr txBox="1">
            <a:spLocks noGrp="1"/>
          </p:cNvSpPr>
          <p:nvPr>
            <p:ph type="title"/>
          </p:nvPr>
        </p:nvSpPr>
        <p:spPr>
          <a:xfrm>
            <a:off x="655944" y="119466"/>
            <a:ext cx="7886700" cy="1325559"/>
          </a:xfrm>
        </p:spPr>
        <p:txBody>
          <a:bodyPr/>
          <a:lstStyle/>
          <a:p>
            <a:pPr lvl="0"/>
            <a:r>
              <a:rPr lang="pt-PT" sz="3200" b="1">
                <a:solidFill>
                  <a:srgbClr val="FFFFFF"/>
                </a:solidFill>
                <a:latin typeface="Book Antiqua" pitchFamily="18"/>
                <a:cs typeface="Arial" pitchFamily="34"/>
              </a:rPr>
              <a:t>Means of protecting IP</a:t>
            </a:r>
          </a:p>
        </p:txBody>
      </p:sp>
      <p:sp>
        <p:nvSpPr>
          <p:cNvPr id="4" name="Marcador de Posição de Conteúdo 2"/>
          <p:cNvSpPr txBox="1">
            <a:spLocks noGrp="1"/>
          </p:cNvSpPr>
          <p:nvPr>
            <p:ph idx="1"/>
          </p:nvPr>
        </p:nvSpPr>
        <p:spPr>
          <a:xfrm>
            <a:off x="112955" y="1615781"/>
            <a:ext cx="7436412" cy="4351336"/>
          </a:xfrm>
        </p:spPr>
        <p:txBody>
          <a:bodyPr/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2400" b="1">
                <a:latin typeface="Book Antiqua" pitchFamily="18"/>
              </a:rPr>
              <a:t>Forms of intellectual property protection:  </a:t>
            </a:r>
          </a:p>
          <a:p>
            <a:pPr lvl="1">
              <a:lnSpc>
                <a:spcPct val="150000"/>
              </a:lnSpc>
            </a:pPr>
            <a:r>
              <a:rPr lang="en-US" sz="2200">
                <a:latin typeface="Book Antiqua" pitchFamily="18"/>
              </a:rPr>
              <a:t>Patents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000">
                <a:latin typeface="Book Antiqua" pitchFamily="18"/>
              </a:rPr>
              <a:t>	</a:t>
            </a:r>
            <a:r>
              <a:rPr lang="en-US" sz="1800">
                <a:latin typeface="Book Antiqua" pitchFamily="18"/>
              </a:rPr>
              <a:t>Novelty; Inventiveness; Applicability; Utility </a:t>
            </a:r>
            <a:endParaRPr lang="en-US" sz="2000">
              <a:latin typeface="Book Antiqua" pitchFamily="18"/>
            </a:endParaRPr>
          </a:p>
          <a:p>
            <a:pPr lvl="1">
              <a:lnSpc>
                <a:spcPct val="150000"/>
              </a:lnSpc>
            </a:pPr>
            <a:r>
              <a:rPr lang="en-US" sz="2200">
                <a:latin typeface="Book Antiqua" pitchFamily="18"/>
              </a:rPr>
              <a:t>Trade Secret</a:t>
            </a:r>
            <a:endParaRPr lang="en-US" sz="2000">
              <a:latin typeface="Book Antiqua" pitchFamily="18"/>
            </a:endParaRPr>
          </a:p>
          <a:p>
            <a:pPr lvl="1">
              <a:lnSpc>
                <a:spcPct val="150000"/>
              </a:lnSpc>
            </a:pPr>
            <a:r>
              <a:rPr lang="en-US" sz="2200">
                <a:latin typeface="Book Antiqua" pitchFamily="18"/>
              </a:rPr>
              <a:t>Plant Breeders’ Rights</a:t>
            </a:r>
            <a:endParaRPr lang="en-US" sz="2000">
              <a:latin typeface="Book Antiqua" pitchFamily="18"/>
            </a:endParaRPr>
          </a:p>
          <a:p>
            <a:pPr marL="457190" lvl="1" indent="0">
              <a:lnSpc>
                <a:spcPct val="150000"/>
              </a:lnSpc>
              <a:buNone/>
            </a:pPr>
            <a:r>
              <a:rPr lang="en-US" sz="2000">
                <a:latin typeface="Book Antiqua" pitchFamily="18"/>
              </a:rPr>
              <a:t>	New; </a:t>
            </a:r>
            <a:r>
              <a:rPr lang="en-US" sz="1800">
                <a:latin typeface="Book Antiqua" pitchFamily="18"/>
              </a:rPr>
              <a:t>Distinctiveness; Uniformity; </a:t>
            </a:r>
          </a:p>
          <a:p>
            <a:pPr marL="457190" lvl="1" indent="0">
              <a:lnSpc>
                <a:spcPct val="150000"/>
              </a:lnSpc>
              <a:buNone/>
            </a:pPr>
            <a:r>
              <a:rPr lang="en-US" sz="1800">
                <a:latin typeface="Book Antiqua" pitchFamily="18"/>
              </a:rPr>
              <a:t>	Stability</a:t>
            </a:r>
            <a:endParaRPr lang="en-US" sz="2000">
              <a:latin typeface="Book Antiqua" pitchFamily="18"/>
            </a:endParaRPr>
          </a:p>
        </p:txBody>
      </p:sp>
      <p:pic>
        <p:nvPicPr>
          <p:cNvPr id="5" name="Picture 2" descr="Resultado de imagem para patent cartoon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99294" y="3791449"/>
            <a:ext cx="3917719" cy="293872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tângulo 8"/>
          <p:cNvSpPr/>
          <p:nvPr/>
        </p:nvSpPr>
        <p:spPr>
          <a:xfrm>
            <a:off x="855421" y="536633"/>
            <a:ext cx="6732736" cy="58477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What is the scope of IPR?</a:t>
            </a:r>
          </a:p>
        </p:txBody>
      </p:sp>
      <p:grpSp>
        <p:nvGrpSpPr>
          <p:cNvPr id="4" name="Diagrama 10"/>
          <p:cNvGrpSpPr/>
          <p:nvPr/>
        </p:nvGrpSpPr>
        <p:grpSpPr>
          <a:xfrm>
            <a:off x="1392228" y="3457794"/>
            <a:ext cx="6375397" cy="2998116"/>
            <a:chOff x="1392228" y="3457794"/>
            <a:chExt cx="6375397" cy="2998116"/>
          </a:xfrm>
        </p:grpSpPr>
        <p:sp>
          <p:nvSpPr>
            <p:cNvPr id="5" name="Forma livre 4"/>
            <p:cNvSpPr/>
            <p:nvPr/>
          </p:nvSpPr>
          <p:spPr>
            <a:xfrm>
              <a:off x="1695078" y="3480233"/>
              <a:ext cx="2535183" cy="7180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27793"/>
                <a:gd name="f7" fmla="val 794351"/>
                <a:gd name="f8" fmla="val 79435"/>
                <a:gd name="f9" fmla="val 35564"/>
                <a:gd name="f10" fmla="val 2448359"/>
                <a:gd name="f11" fmla="val 2492229"/>
                <a:gd name="f12" fmla="val 714916"/>
                <a:gd name="f13" fmla="val 758787"/>
                <a:gd name="f14" fmla="+- 0 0 -360"/>
                <a:gd name="f15" fmla="+- 0 0 -90"/>
                <a:gd name="f16" fmla="+- 0 0 -180"/>
                <a:gd name="f17" fmla="+- 0 0 -270"/>
                <a:gd name="f18" fmla="*/ f3 1 2527793"/>
                <a:gd name="f19" fmla="*/ f4 1 794351"/>
                <a:gd name="f20" fmla="+- f7 0 f5"/>
                <a:gd name="f21" fmla="+- f6 0 f5"/>
                <a:gd name="f22" fmla="*/ f14 f0 1"/>
                <a:gd name="f23" fmla="*/ f15 f0 1"/>
                <a:gd name="f24" fmla="*/ f16 f0 1"/>
                <a:gd name="f25" fmla="*/ f17 f0 1"/>
                <a:gd name="f26" fmla="*/ f21 1 2527793"/>
                <a:gd name="f27" fmla="*/ f20 1 794351"/>
                <a:gd name="f28" fmla="*/ 1263897 f21 1"/>
                <a:gd name="f29" fmla="*/ 0 f20 1"/>
                <a:gd name="f30" fmla="*/ 2527794 f21 1"/>
                <a:gd name="f31" fmla="*/ 397174 f20 1"/>
                <a:gd name="f32" fmla="*/ 794348 f20 1"/>
                <a:gd name="f33" fmla="*/ 0 f21 1"/>
                <a:gd name="f34" fmla="*/ 79435 f20 1"/>
                <a:gd name="f35" fmla="*/ 79435 f21 1"/>
                <a:gd name="f36" fmla="*/ 2448360 f21 1"/>
                <a:gd name="f37" fmla="*/ 714913 f20 1"/>
                <a:gd name="f38" fmla="*/ 2527793 f21 1"/>
                <a:gd name="f39" fmla="*/ 794351 f20 1"/>
                <a:gd name="f40" fmla="*/ f22 1 f2"/>
                <a:gd name="f41" fmla="*/ f23 1 f2"/>
                <a:gd name="f42" fmla="*/ f24 1 f2"/>
                <a:gd name="f43" fmla="*/ f25 1 f2"/>
                <a:gd name="f44" fmla="*/ f28 1 2527793"/>
                <a:gd name="f45" fmla="*/ f29 1 794351"/>
                <a:gd name="f46" fmla="*/ f30 1 2527793"/>
                <a:gd name="f47" fmla="*/ f31 1 794351"/>
                <a:gd name="f48" fmla="*/ f32 1 794351"/>
                <a:gd name="f49" fmla="*/ f33 1 2527793"/>
                <a:gd name="f50" fmla="*/ f34 1 794351"/>
                <a:gd name="f51" fmla="*/ f35 1 2527793"/>
                <a:gd name="f52" fmla="*/ f36 1 2527793"/>
                <a:gd name="f53" fmla="*/ f37 1 794351"/>
                <a:gd name="f54" fmla="*/ f38 1 2527793"/>
                <a:gd name="f55" fmla="*/ f39 1 794351"/>
                <a:gd name="f56" fmla="+- f40 0 f1"/>
                <a:gd name="f57" fmla="+- f41 0 f1"/>
                <a:gd name="f58" fmla="+- f42 0 f1"/>
                <a:gd name="f59" fmla="+- f43 0 f1"/>
                <a:gd name="f60" fmla="*/ f44 1 f26"/>
                <a:gd name="f61" fmla="*/ f45 1 f27"/>
                <a:gd name="f62" fmla="*/ f46 1 f26"/>
                <a:gd name="f63" fmla="*/ f47 1 f27"/>
                <a:gd name="f64" fmla="*/ f48 1 f27"/>
                <a:gd name="f65" fmla="*/ f49 1 f26"/>
                <a:gd name="f66" fmla="*/ f50 1 f27"/>
                <a:gd name="f67" fmla="*/ f51 1 f26"/>
                <a:gd name="f68" fmla="*/ f52 1 f26"/>
                <a:gd name="f69" fmla="*/ f53 1 f27"/>
                <a:gd name="f70" fmla="*/ f54 1 f26"/>
                <a:gd name="f71" fmla="*/ f55 1 f27"/>
                <a:gd name="f72" fmla="*/ f65 f18 1"/>
                <a:gd name="f73" fmla="*/ f70 f18 1"/>
                <a:gd name="f74" fmla="*/ f71 f19 1"/>
                <a:gd name="f75" fmla="*/ f61 f19 1"/>
                <a:gd name="f76" fmla="*/ f60 f18 1"/>
                <a:gd name="f77" fmla="*/ f62 f18 1"/>
                <a:gd name="f78" fmla="*/ f63 f19 1"/>
                <a:gd name="f79" fmla="*/ f64 f19 1"/>
                <a:gd name="f80" fmla="*/ f66 f19 1"/>
                <a:gd name="f81" fmla="*/ f67 f18 1"/>
                <a:gd name="f82" fmla="*/ f68 f18 1"/>
                <a:gd name="f83" fmla="*/ f6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6" y="f75"/>
                </a:cxn>
                <a:cxn ang="f57">
                  <a:pos x="f77" y="f78"/>
                </a:cxn>
                <a:cxn ang="f58">
                  <a:pos x="f76" y="f79"/>
                </a:cxn>
                <a:cxn ang="f59">
                  <a:pos x="f72" y="f78"/>
                </a:cxn>
                <a:cxn ang="f57">
                  <a:pos x="f72" y="f80"/>
                </a:cxn>
                <a:cxn ang="f57">
                  <a:pos x="f81" y="f75"/>
                </a:cxn>
                <a:cxn ang="f57">
                  <a:pos x="f82" y="f75"/>
                </a:cxn>
                <a:cxn ang="f57">
                  <a:pos x="f77" y="f80"/>
                </a:cxn>
                <a:cxn ang="f57">
                  <a:pos x="f77" y="f83"/>
                </a:cxn>
                <a:cxn ang="f57">
                  <a:pos x="f82" y="f79"/>
                </a:cxn>
                <a:cxn ang="f57">
                  <a:pos x="f81" y="f79"/>
                </a:cxn>
                <a:cxn ang="f57">
                  <a:pos x="f72" y="f83"/>
                </a:cxn>
                <a:cxn ang="f57">
                  <a:pos x="f72" y="f80"/>
                </a:cxn>
              </a:cxnLst>
              <a:rect l="f72" t="f75" r="f73" b="f74"/>
              <a:pathLst>
                <a:path w="2527793" h="794351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114702" tIns="114702" rIns="114702" bIns="114702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PROTECTION</a:t>
              </a:r>
            </a:p>
          </p:txBody>
        </p:sp>
        <p:sp>
          <p:nvSpPr>
            <p:cNvPr id="6" name="Forma livre 5"/>
            <p:cNvSpPr/>
            <p:nvPr/>
          </p:nvSpPr>
          <p:spPr>
            <a:xfrm>
              <a:off x="4736738" y="3457794"/>
              <a:ext cx="2921581" cy="71982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65844"/>
                <a:gd name="f7" fmla="val 719769"/>
                <a:gd name="f8" fmla="val 71977"/>
                <a:gd name="f9" fmla="val 32225"/>
                <a:gd name="f10" fmla="val 2493867"/>
                <a:gd name="f11" fmla="val 2533619"/>
                <a:gd name="f12" fmla="val 2565845"/>
                <a:gd name="f13" fmla="val 647792"/>
                <a:gd name="f14" fmla="val 687544"/>
                <a:gd name="f15" fmla="+- 0 0 -360"/>
                <a:gd name="f16" fmla="+- 0 0 -90"/>
                <a:gd name="f17" fmla="+- 0 0 -180"/>
                <a:gd name="f18" fmla="+- 0 0 -270"/>
                <a:gd name="f19" fmla="*/ f3 1 2565844"/>
                <a:gd name="f20" fmla="*/ f4 1 719769"/>
                <a:gd name="f21" fmla="+- f7 0 f5"/>
                <a:gd name="f22" fmla="+- f6 0 f5"/>
                <a:gd name="f23" fmla="*/ f15 f0 1"/>
                <a:gd name="f24" fmla="*/ f16 f0 1"/>
                <a:gd name="f25" fmla="*/ f17 f0 1"/>
                <a:gd name="f26" fmla="*/ f18 f0 1"/>
                <a:gd name="f27" fmla="*/ f22 1 2565844"/>
                <a:gd name="f28" fmla="*/ f21 1 719769"/>
                <a:gd name="f29" fmla="*/ 1282921 f22 1"/>
                <a:gd name="f30" fmla="*/ 0 f21 1"/>
                <a:gd name="f31" fmla="*/ 2565842 f22 1"/>
                <a:gd name="f32" fmla="*/ 359885 f21 1"/>
                <a:gd name="f33" fmla="*/ 719769 f21 1"/>
                <a:gd name="f34" fmla="*/ 0 f22 1"/>
                <a:gd name="f35" fmla="*/ 71977 f21 1"/>
                <a:gd name="f36" fmla="*/ 71977 f22 1"/>
                <a:gd name="f37" fmla="*/ 2493864 f22 1"/>
                <a:gd name="f38" fmla="*/ 647792 f21 1"/>
                <a:gd name="f39" fmla="*/ 2565844 f22 1"/>
                <a:gd name="f40" fmla="*/ f23 1 f2"/>
                <a:gd name="f41" fmla="*/ f24 1 f2"/>
                <a:gd name="f42" fmla="*/ f25 1 f2"/>
                <a:gd name="f43" fmla="*/ f26 1 f2"/>
                <a:gd name="f44" fmla="*/ f29 1 2565844"/>
                <a:gd name="f45" fmla="*/ f30 1 719769"/>
                <a:gd name="f46" fmla="*/ f31 1 2565844"/>
                <a:gd name="f47" fmla="*/ f32 1 719769"/>
                <a:gd name="f48" fmla="*/ f33 1 719769"/>
                <a:gd name="f49" fmla="*/ f34 1 2565844"/>
                <a:gd name="f50" fmla="*/ f35 1 719769"/>
                <a:gd name="f51" fmla="*/ f36 1 2565844"/>
                <a:gd name="f52" fmla="*/ f37 1 2565844"/>
                <a:gd name="f53" fmla="*/ f38 1 719769"/>
                <a:gd name="f54" fmla="*/ f39 1 2565844"/>
                <a:gd name="f55" fmla="+- f40 0 f1"/>
                <a:gd name="f56" fmla="+- f41 0 f1"/>
                <a:gd name="f57" fmla="+- f42 0 f1"/>
                <a:gd name="f58" fmla="+- f43 0 f1"/>
                <a:gd name="f59" fmla="*/ f44 1 f27"/>
                <a:gd name="f60" fmla="*/ f45 1 f28"/>
                <a:gd name="f61" fmla="*/ f46 1 f27"/>
                <a:gd name="f62" fmla="*/ f47 1 f28"/>
                <a:gd name="f63" fmla="*/ f48 1 f28"/>
                <a:gd name="f64" fmla="*/ f49 1 f27"/>
                <a:gd name="f65" fmla="*/ f50 1 f28"/>
                <a:gd name="f66" fmla="*/ f51 1 f27"/>
                <a:gd name="f67" fmla="*/ f52 1 f27"/>
                <a:gd name="f68" fmla="*/ f53 1 f28"/>
                <a:gd name="f69" fmla="*/ f54 1 f27"/>
                <a:gd name="f70" fmla="*/ f64 f19 1"/>
                <a:gd name="f71" fmla="*/ f69 f19 1"/>
                <a:gd name="f72" fmla="*/ f63 f20 1"/>
                <a:gd name="f73" fmla="*/ f60 f20 1"/>
                <a:gd name="f74" fmla="*/ f59 f19 1"/>
                <a:gd name="f75" fmla="*/ f61 f19 1"/>
                <a:gd name="f76" fmla="*/ f62 f20 1"/>
                <a:gd name="f77" fmla="*/ f65 f20 1"/>
                <a:gd name="f78" fmla="*/ f66 f19 1"/>
                <a:gd name="f79" fmla="*/ f67 f19 1"/>
                <a:gd name="f80" fmla="*/ f68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5">
                  <a:pos x="f74" y="f73"/>
                </a:cxn>
                <a:cxn ang="f56">
                  <a:pos x="f75" y="f76"/>
                </a:cxn>
                <a:cxn ang="f57">
                  <a:pos x="f74" y="f72"/>
                </a:cxn>
                <a:cxn ang="f58">
                  <a:pos x="f70" y="f76"/>
                </a:cxn>
                <a:cxn ang="f56">
                  <a:pos x="f70" y="f77"/>
                </a:cxn>
                <a:cxn ang="f56">
                  <a:pos x="f78" y="f73"/>
                </a:cxn>
                <a:cxn ang="f56">
                  <a:pos x="f79" y="f73"/>
                </a:cxn>
                <a:cxn ang="f56">
                  <a:pos x="f75" y="f77"/>
                </a:cxn>
                <a:cxn ang="f56">
                  <a:pos x="f75" y="f80"/>
                </a:cxn>
                <a:cxn ang="f56">
                  <a:pos x="f79" y="f72"/>
                </a:cxn>
                <a:cxn ang="f56">
                  <a:pos x="f78" y="f72"/>
                </a:cxn>
                <a:cxn ang="f56">
                  <a:pos x="f70" y="f80"/>
                </a:cxn>
                <a:cxn ang="f56">
                  <a:pos x="f70" y="f77"/>
                </a:cxn>
              </a:cxnLst>
              <a:rect l="f70" t="f73" r="f71" b="f72"/>
              <a:pathLst>
                <a:path w="2565844" h="71976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lnTo>
                    <a:pt x="f12" y="f13"/>
                  </a:lnTo>
                  <a:cubicBezTo>
                    <a:pt x="f12" y="f14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4"/>
                    <a:pt x="f5" y="f1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D9D9D9"/>
            </a:solidFill>
            <a:ln cap="flat">
              <a:noFill/>
              <a:prstDash val="solid"/>
            </a:ln>
          </p:spPr>
          <p:txBody>
            <a:bodyPr vert="horz" wrap="square" lIns="112516" tIns="112516" rIns="112516" bIns="112516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ACCESS</a:t>
              </a: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4048643" y="5591967"/>
              <a:ext cx="1062569" cy="86394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62596"/>
                <a:gd name="f7" fmla="val 863879"/>
                <a:gd name="f8" fmla="val 531298"/>
                <a:gd name="f9" fmla="+- 0 0 -360"/>
                <a:gd name="f10" fmla="+- 0 0 -90"/>
                <a:gd name="f11" fmla="+- 0 0 -180"/>
                <a:gd name="f12" fmla="+- 0 0 -270"/>
                <a:gd name="f13" fmla="*/ f3 1 1062596"/>
                <a:gd name="f14" fmla="*/ f4 1 863879"/>
                <a:gd name="f15" fmla="+- f7 0 f5"/>
                <a:gd name="f16" fmla="+- f6 0 f5"/>
                <a:gd name="f17" fmla="*/ f9 f0 1"/>
                <a:gd name="f18" fmla="*/ f10 f0 1"/>
                <a:gd name="f19" fmla="*/ f11 f0 1"/>
                <a:gd name="f20" fmla="*/ f12 f0 1"/>
                <a:gd name="f21" fmla="*/ f16 1 1062596"/>
                <a:gd name="f22" fmla="*/ f15 1 863879"/>
                <a:gd name="f23" fmla="*/ 531298 f16 1"/>
                <a:gd name="f24" fmla="*/ 0 f15 1"/>
                <a:gd name="f25" fmla="*/ 1062596 f16 1"/>
                <a:gd name="f26" fmla="*/ 431940 f15 1"/>
                <a:gd name="f27" fmla="*/ 863879 f15 1"/>
                <a:gd name="f28" fmla="*/ 0 f16 1"/>
                <a:gd name="f29" fmla="*/ 265649 f16 1"/>
                <a:gd name="f30" fmla="*/ 796947 f16 1"/>
                <a:gd name="f31" fmla="*/ f17 1 f2"/>
                <a:gd name="f32" fmla="*/ f18 1 f2"/>
                <a:gd name="f33" fmla="*/ f19 1 f2"/>
                <a:gd name="f34" fmla="*/ f20 1 f2"/>
                <a:gd name="f35" fmla="*/ f23 1 1062596"/>
                <a:gd name="f36" fmla="*/ f24 1 863879"/>
                <a:gd name="f37" fmla="*/ f25 1 1062596"/>
                <a:gd name="f38" fmla="*/ f26 1 863879"/>
                <a:gd name="f39" fmla="*/ f27 1 863879"/>
                <a:gd name="f40" fmla="*/ f28 1 1062596"/>
                <a:gd name="f41" fmla="*/ f29 1 1062596"/>
                <a:gd name="f42" fmla="*/ f30 1 1062596"/>
                <a:gd name="f43" fmla="+- f31 0 f1"/>
                <a:gd name="f44" fmla="+- f32 0 f1"/>
                <a:gd name="f45" fmla="+- f33 0 f1"/>
                <a:gd name="f46" fmla="+- f34 0 f1"/>
                <a:gd name="f47" fmla="*/ f35 1 f21"/>
                <a:gd name="f48" fmla="*/ f36 1 f22"/>
                <a:gd name="f49" fmla="*/ f37 1 f21"/>
                <a:gd name="f50" fmla="*/ f38 1 f22"/>
                <a:gd name="f51" fmla="*/ f39 1 f22"/>
                <a:gd name="f52" fmla="*/ f40 1 f21"/>
                <a:gd name="f53" fmla="*/ f41 1 f21"/>
                <a:gd name="f54" fmla="*/ f42 1 f21"/>
                <a:gd name="f55" fmla="*/ f53 f13 1"/>
                <a:gd name="f56" fmla="*/ f54 f13 1"/>
                <a:gd name="f57" fmla="*/ f51 f14 1"/>
                <a:gd name="f58" fmla="*/ f50 f14 1"/>
                <a:gd name="f59" fmla="*/ f47 f13 1"/>
                <a:gd name="f60" fmla="*/ f48 f14 1"/>
                <a:gd name="f61" fmla="*/ f49 f13 1"/>
                <a:gd name="f62" fmla="*/ f52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9" y="f60"/>
                </a:cxn>
                <a:cxn ang="f44">
                  <a:pos x="f61" y="f58"/>
                </a:cxn>
                <a:cxn ang="f45">
                  <a:pos x="f59" y="f57"/>
                </a:cxn>
                <a:cxn ang="f46">
                  <a:pos x="f62" y="f58"/>
                </a:cxn>
                <a:cxn ang="f43">
                  <a:pos x="f59" y="f60"/>
                </a:cxn>
                <a:cxn ang="f46">
                  <a:pos x="f55" y="f58"/>
                </a:cxn>
                <a:cxn ang="f45">
                  <a:pos x="f62" y="f57"/>
                </a:cxn>
                <a:cxn ang="f45">
                  <a:pos x="f59" y="f57"/>
                </a:cxn>
                <a:cxn ang="f45">
                  <a:pos x="f61" y="f57"/>
                </a:cxn>
                <a:cxn ang="f44">
                  <a:pos x="f56" y="f58"/>
                </a:cxn>
              </a:cxnLst>
              <a:rect l="f55" t="f58" r="f56" b="f57"/>
              <a:pathLst>
                <a:path w="1062596" h="863879">
                  <a:moveTo>
                    <a:pt x="f5" y="f7"/>
                  </a:moveTo>
                  <a:lnTo>
                    <a:pt x="f8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C5E0B4">
                <a:alpha val="90195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sp>
          <p:nvSpPr>
            <p:cNvPr id="8" name="Rectângulo 7"/>
            <p:cNvSpPr/>
            <p:nvPr/>
          </p:nvSpPr>
          <p:spPr>
            <a:xfrm>
              <a:off x="1392228" y="5303291"/>
              <a:ext cx="6375397" cy="350187"/>
            </a:xfrm>
            <a:prstGeom prst="rect">
              <a:avLst/>
            </a:prstGeom>
            <a:solidFill>
              <a:srgbClr val="C5E0B4">
                <a:alpha val="90195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1700262" y="4116519"/>
              <a:ext cx="2529998" cy="11680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30061"/>
                <a:gd name="f7" fmla="val 1435104"/>
                <a:gd name="f8" fmla="val 239189"/>
                <a:gd name="f9" fmla="val 107089"/>
                <a:gd name="f10" fmla="val 2290873"/>
                <a:gd name="f11" fmla="val 2422973"/>
                <a:gd name="f12" fmla="val 1195915"/>
                <a:gd name="f13" fmla="val 1328015"/>
                <a:gd name="f14" fmla="+- 0 0 -360"/>
                <a:gd name="f15" fmla="+- 0 0 -90"/>
                <a:gd name="f16" fmla="+- 0 0 -180"/>
                <a:gd name="f17" fmla="+- 0 0 -270"/>
                <a:gd name="f18" fmla="*/ f3 1 2530061"/>
                <a:gd name="f19" fmla="*/ f4 1 1435104"/>
                <a:gd name="f20" fmla="+- f7 0 f5"/>
                <a:gd name="f21" fmla="+- f6 0 f5"/>
                <a:gd name="f22" fmla="*/ f14 f0 1"/>
                <a:gd name="f23" fmla="*/ f15 f0 1"/>
                <a:gd name="f24" fmla="*/ f16 f0 1"/>
                <a:gd name="f25" fmla="*/ f17 f0 1"/>
                <a:gd name="f26" fmla="*/ f21 1 2530061"/>
                <a:gd name="f27" fmla="*/ f20 1 1435104"/>
                <a:gd name="f28" fmla="*/ 1265031 f21 1"/>
                <a:gd name="f29" fmla="*/ 0 f20 1"/>
                <a:gd name="f30" fmla="*/ 2530062 f21 1"/>
                <a:gd name="f31" fmla="*/ 717553 f20 1"/>
                <a:gd name="f32" fmla="*/ 1435105 f20 1"/>
                <a:gd name="f33" fmla="*/ 0 f21 1"/>
                <a:gd name="f34" fmla="*/ 239189 f20 1"/>
                <a:gd name="f35" fmla="*/ 239189 f21 1"/>
                <a:gd name="f36" fmla="*/ 2290874 f21 1"/>
                <a:gd name="f37" fmla="*/ 1195916 f20 1"/>
                <a:gd name="f38" fmla="*/ 2530061 f21 1"/>
                <a:gd name="f39" fmla="*/ 1435104 f20 1"/>
                <a:gd name="f40" fmla="*/ f22 1 f2"/>
                <a:gd name="f41" fmla="*/ f23 1 f2"/>
                <a:gd name="f42" fmla="*/ f24 1 f2"/>
                <a:gd name="f43" fmla="*/ f25 1 f2"/>
                <a:gd name="f44" fmla="*/ f28 1 2530061"/>
                <a:gd name="f45" fmla="*/ f29 1 1435104"/>
                <a:gd name="f46" fmla="*/ f30 1 2530061"/>
                <a:gd name="f47" fmla="*/ f31 1 1435104"/>
                <a:gd name="f48" fmla="*/ f32 1 1435104"/>
                <a:gd name="f49" fmla="*/ f33 1 2530061"/>
                <a:gd name="f50" fmla="*/ f34 1 1435104"/>
                <a:gd name="f51" fmla="*/ f35 1 2530061"/>
                <a:gd name="f52" fmla="*/ f36 1 2530061"/>
                <a:gd name="f53" fmla="*/ f37 1 1435104"/>
                <a:gd name="f54" fmla="*/ f38 1 2530061"/>
                <a:gd name="f55" fmla="*/ f39 1 1435104"/>
                <a:gd name="f56" fmla="+- f40 0 f1"/>
                <a:gd name="f57" fmla="+- f41 0 f1"/>
                <a:gd name="f58" fmla="+- f42 0 f1"/>
                <a:gd name="f59" fmla="+- f43 0 f1"/>
                <a:gd name="f60" fmla="*/ f44 1 f26"/>
                <a:gd name="f61" fmla="*/ f45 1 f27"/>
                <a:gd name="f62" fmla="*/ f46 1 f26"/>
                <a:gd name="f63" fmla="*/ f47 1 f27"/>
                <a:gd name="f64" fmla="*/ f48 1 f27"/>
                <a:gd name="f65" fmla="*/ f49 1 f26"/>
                <a:gd name="f66" fmla="*/ f50 1 f27"/>
                <a:gd name="f67" fmla="*/ f51 1 f26"/>
                <a:gd name="f68" fmla="*/ f52 1 f26"/>
                <a:gd name="f69" fmla="*/ f53 1 f27"/>
                <a:gd name="f70" fmla="*/ f54 1 f26"/>
                <a:gd name="f71" fmla="*/ f55 1 f27"/>
                <a:gd name="f72" fmla="*/ f65 f18 1"/>
                <a:gd name="f73" fmla="*/ f70 f18 1"/>
                <a:gd name="f74" fmla="*/ f71 f19 1"/>
                <a:gd name="f75" fmla="*/ f61 f19 1"/>
                <a:gd name="f76" fmla="*/ f60 f18 1"/>
                <a:gd name="f77" fmla="*/ f62 f18 1"/>
                <a:gd name="f78" fmla="*/ f63 f19 1"/>
                <a:gd name="f79" fmla="*/ f64 f19 1"/>
                <a:gd name="f80" fmla="*/ f66 f19 1"/>
                <a:gd name="f81" fmla="*/ f67 f18 1"/>
                <a:gd name="f82" fmla="*/ f68 f18 1"/>
                <a:gd name="f83" fmla="*/ f6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6">
                  <a:pos x="f76" y="f75"/>
                </a:cxn>
                <a:cxn ang="f57">
                  <a:pos x="f77" y="f78"/>
                </a:cxn>
                <a:cxn ang="f58">
                  <a:pos x="f76" y="f79"/>
                </a:cxn>
                <a:cxn ang="f59">
                  <a:pos x="f72" y="f78"/>
                </a:cxn>
                <a:cxn ang="f57">
                  <a:pos x="f72" y="f80"/>
                </a:cxn>
                <a:cxn ang="f57">
                  <a:pos x="f81" y="f75"/>
                </a:cxn>
                <a:cxn ang="f57">
                  <a:pos x="f82" y="f75"/>
                </a:cxn>
                <a:cxn ang="f57">
                  <a:pos x="f77" y="f80"/>
                </a:cxn>
                <a:cxn ang="f57">
                  <a:pos x="f77" y="f83"/>
                </a:cxn>
                <a:cxn ang="f57">
                  <a:pos x="f82" y="f79"/>
                </a:cxn>
                <a:cxn ang="f57">
                  <a:pos x="f81" y="f79"/>
                </a:cxn>
                <a:cxn ang="f57">
                  <a:pos x="f72" y="f83"/>
                </a:cxn>
                <a:cxn ang="f57">
                  <a:pos x="f72" y="f80"/>
                </a:cxn>
              </a:cxnLst>
              <a:rect l="f72" t="f75" r="f73" b="f74"/>
              <a:pathLst>
                <a:path w="2530061" h="143510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959595"/>
              </a:solidFill>
              <a:prstDash val="solid"/>
              <a:miter/>
            </a:ln>
          </p:spPr>
          <p:txBody>
            <a:bodyPr vert="horz" wrap="square" lIns="161492" tIns="161492" rIns="161492" bIns="161492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As an incentive for innovation</a:t>
              </a: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36738" y="4108225"/>
              <a:ext cx="2919121" cy="117667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09052"/>
                <a:gd name="f7" fmla="val 1365274"/>
                <a:gd name="f8" fmla="val 227550"/>
                <a:gd name="f9" fmla="val 101878"/>
                <a:gd name="f10" fmla="val 2381503"/>
                <a:gd name="f11" fmla="val 2507175"/>
                <a:gd name="f12" fmla="val 2609053"/>
                <a:gd name="f13" fmla="val 1137724"/>
                <a:gd name="f14" fmla="val 1263396"/>
                <a:gd name="f15" fmla="+- 0 0 -360"/>
                <a:gd name="f16" fmla="+- 0 0 -90"/>
                <a:gd name="f17" fmla="+- 0 0 -180"/>
                <a:gd name="f18" fmla="+- 0 0 -270"/>
                <a:gd name="f19" fmla="*/ f3 1 2609052"/>
                <a:gd name="f20" fmla="*/ f4 1 1365274"/>
                <a:gd name="f21" fmla="+- f7 0 f5"/>
                <a:gd name="f22" fmla="+- f6 0 f5"/>
                <a:gd name="f23" fmla="*/ f15 f0 1"/>
                <a:gd name="f24" fmla="*/ f16 f0 1"/>
                <a:gd name="f25" fmla="*/ f17 f0 1"/>
                <a:gd name="f26" fmla="*/ f18 f0 1"/>
                <a:gd name="f27" fmla="*/ f22 1 2609052"/>
                <a:gd name="f28" fmla="*/ f21 1 1365274"/>
                <a:gd name="f29" fmla="*/ 1304524 f22 1"/>
                <a:gd name="f30" fmla="*/ 0 f21 1"/>
                <a:gd name="f31" fmla="*/ 2609048 f22 1"/>
                <a:gd name="f32" fmla="*/ 682636 f21 1"/>
                <a:gd name="f33" fmla="*/ 1365272 f21 1"/>
                <a:gd name="f34" fmla="*/ 0 f22 1"/>
                <a:gd name="f35" fmla="*/ 227550 f21 1"/>
                <a:gd name="f36" fmla="*/ 227550 f22 1"/>
                <a:gd name="f37" fmla="*/ 2381498 f22 1"/>
                <a:gd name="f38" fmla="*/ 1137722 f21 1"/>
                <a:gd name="f39" fmla="*/ 2609052 f22 1"/>
                <a:gd name="f40" fmla="*/ 1365274 f21 1"/>
                <a:gd name="f41" fmla="*/ f23 1 f2"/>
                <a:gd name="f42" fmla="*/ f24 1 f2"/>
                <a:gd name="f43" fmla="*/ f25 1 f2"/>
                <a:gd name="f44" fmla="*/ f26 1 f2"/>
                <a:gd name="f45" fmla="*/ f29 1 2609052"/>
                <a:gd name="f46" fmla="*/ f30 1 1365274"/>
                <a:gd name="f47" fmla="*/ f31 1 2609052"/>
                <a:gd name="f48" fmla="*/ f32 1 1365274"/>
                <a:gd name="f49" fmla="*/ f33 1 1365274"/>
                <a:gd name="f50" fmla="*/ f34 1 2609052"/>
                <a:gd name="f51" fmla="*/ f35 1 1365274"/>
                <a:gd name="f52" fmla="*/ f36 1 2609052"/>
                <a:gd name="f53" fmla="*/ f37 1 2609052"/>
                <a:gd name="f54" fmla="*/ f38 1 1365274"/>
                <a:gd name="f55" fmla="*/ f39 1 2609052"/>
                <a:gd name="f56" fmla="*/ f40 1 1365274"/>
                <a:gd name="f57" fmla="+- f41 0 f1"/>
                <a:gd name="f58" fmla="+- f42 0 f1"/>
                <a:gd name="f59" fmla="+- f43 0 f1"/>
                <a:gd name="f60" fmla="+- f44 0 f1"/>
                <a:gd name="f61" fmla="*/ f45 1 f27"/>
                <a:gd name="f62" fmla="*/ f46 1 f28"/>
                <a:gd name="f63" fmla="*/ f47 1 f27"/>
                <a:gd name="f64" fmla="*/ f48 1 f28"/>
                <a:gd name="f65" fmla="*/ f49 1 f28"/>
                <a:gd name="f66" fmla="*/ f50 1 f27"/>
                <a:gd name="f67" fmla="*/ f51 1 f28"/>
                <a:gd name="f68" fmla="*/ f52 1 f27"/>
                <a:gd name="f69" fmla="*/ f53 1 f27"/>
                <a:gd name="f70" fmla="*/ f54 1 f28"/>
                <a:gd name="f71" fmla="*/ f55 1 f27"/>
                <a:gd name="f72" fmla="*/ f56 1 f28"/>
                <a:gd name="f73" fmla="*/ f66 f19 1"/>
                <a:gd name="f74" fmla="*/ f71 f19 1"/>
                <a:gd name="f75" fmla="*/ f72 f20 1"/>
                <a:gd name="f76" fmla="*/ f62 f20 1"/>
                <a:gd name="f77" fmla="*/ f61 f19 1"/>
                <a:gd name="f78" fmla="*/ f63 f19 1"/>
                <a:gd name="f79" fmla="*/ f64 f20 1"/>
                <a:gd name="f80" fmla="*/ f65 f20 1"/>
                <a:gd name="f81" fmla="*/ f67 f20 1"/>
                <a:gd name="f82" fmla="*/ f68 f19 1"/>
                <a:gd name="f83" fmla="*/ f69 f19 1"/>
                <a:gd name="f84" fmla="*/ f7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7">
                  <a:pos x="f77" y="f76"/>
                </a:cxn>
                <a:cxn ang="f58">
                  <a:pos x="f78" y="f79"/>
                </a:cxn>
                <a:cxn ang="f59">
                  <a:pos x="f77" y="f80"/>
                </a:cxn>
                <a:cxn ang="f60">
                  <a:pos x="f73" y="f79"/>
                </a:cxn>
                <a:cxn ang="f58">
                  <a:pos x="f73" y="f81"/>
                </a:cxn>
                <a:cxn ang="f58">
                  <a:pos x="f82" y="f76"/>
                </a:cxn>
                <a:cxn ang="f58">
                  <a:pos x="f83" y="f76"/>
                </a:cxn>
                <a:cxn ang="f58">
                  <a:pos x="f78" y="f81"/>
                </a:cxn>
                <a:cxn ang="f58">
                  <a:pos x="f78" y="f84"/>
                </a:cxn>
                <a:cxn ang="f58">
                  <a:pos x="f83" y="f80"/>
                </a:cxn>
                <a:cxn ang="f58">
                  <a:pos x="f82" y="f80"/>
                </a:cxn>
                <a:cxn ang="f58">
                  <a:pos x="f73" y="f84"/>
                </a:cxn>
                <a:cxn ang="f58">
                  <a:pos x="f73" y="f81"/>
                </a:cxn>
              </a:cxnLst>
              <a:rect l="f73" t="f76" r="f74" b="f75"/>
              <a:pathLst>
                <a:path w="2609052" h="1365274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12" y="f9"/>
                    <a:pt x="f12" y="f8"/>
                  </a:cubicBezTo>
                  <a:lnTo>
                    <a:pt x="f12" y="f13"/>
                  </a:lnTo>
                  <a:cubicBezTo>
                    <a:pt x="f12" y="f14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4"/>
                    <a:pt x="f5" y="f13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12701" cap="flat">
              <a:solidFill>
                <a:srgbClr val="959595"/>
              </a:solidFill>
              <a:prstDash val="solid"/>
              <a:miter/>
            </a:ln>
          </p:spPr>
          <p:txBody>
            <a:bodyPr vert="horz" wrap="square" lIns="158090" tIns="158090" rIns="158090" bIns="158090" anchor="ctr" anchorCtr="1" compatLnSpc="1">
              <a:noAutofit/>
            </a:bodyPr>
            <a:lstStyle/>
            <a:p>
              <a:pPr marL="0" marR="0" lvl="0" indent="0" algn="ctr" defTabSz="1066803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To knowledge and improved technologies</a:t>
              </a:r>
            </a:p>
          </p:txBody>
        </p:sp>
      </p:grpSp>
      <p:sp>
        <p:nvSpPr>
          <p:cNvPr id="11" name="CaixaDeTexto 11"/>
          <p:cNvSpPr txBox="1"/>
          <p:nvPr/>
        </p:nvSpPr>
        <p:spPr>
          <a:xfrm>
            <a:off x="1797838" y="1702530"/>
            <a:ext cx="5564188" cy="5238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Maximize social welfare</a:t>
            </a:r>
          </a:p>
        </p:txBody>
      </p:sp>
      <p:sp>
        <p:nvSpPr>
          <p:cNvPr id="12" name="Seta: Para Baixo 20"/>
          <p:cNvSpPr/>
          <p:nvPr/>
        </p:nvSpPr>
        <p:spPr>
          <a:xfrm>
            <a:off x="3695602" y="2391064"/>
            <a:ext cx="1768659" cy="485775"/>
          </a:xfrm>
          <a:custGeom>
            <a:avLst>
              <a:gd name="f0" fmla="val 10800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-270"/>
              <a:gd name="f11" fmla="+- 0 0 -90"/>
              <a:gd name="f12" fmla="*/ f5 1 21600"/>
              <a:gd name="f13" fmla="*/ f6 1 21600"/>
              <a:gd name="f14" fmla="+- f8 0 f7"/>
              <a:gd name="f15" fmla="pin 0 f1 10800"/>
              <a:gd name="f16" fmla="pin 0 f0 216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19"/>
              <a:gd name="f27" fmla="+- 21600 0 f20"/>
              <a:gd name="f28" fmla="*/ 0 f21 1"/>
              <a:gd name="f29" fmla="*/ 21600 f21 1"/>
              <a:gd name="f30" fmla="*/ f19 f12 1"/>
              <a:gd name="f31" fmla="*/ f20 f13 1"/>
              <a:gd name="f32" fmla="+- f24 0 f3"/>
              <a:gd name="f33" fmla="+- f25 0 f3"/>
              <a:gd name="f34" fmla="*/ f27 f19 1"/>
              <a:gd name="f35" fmla="*/ f28 1 f21"/>
              <a:gd name="f36" fmla="*/ f29 1 f21"/>
              <a:gd name="f37" fmla="*/ f26 f12 1"/>
              <a:gd name="f38" fmla="*/ f34 1 10800"/>
              <a:gd name="f39" fmla="*/ f35 f13 1"/>
              <a:gd name="f40" fmla="*/ f35 f12 1"/>
              <a:gd name="f41" fmla="*/ f36 f12 1"/>
              <a:gd name="f42" fmla="+- f20 f38 0"/>
              <a:gd name="f43" fmla="*/ f42 f13 1"/>
            </a:gdLst>
            <a:ahLst>
              <a:ahXY gdRefX="f1" minX="f7" maxX="f9" gdRefY="f0" minY="f7" maxY="f8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0" y="f31"/>
              </a:cxn>
              <a:cxn ang="f33">
                <a:pos x="f41" y="f31"/>
              </a:cxn>
            </a:cxnLst>
            <a:rect l="f30" t="f39" r="f37" b="f43"/>
            <a:pathLst>
              <a:path w="21600" h="21600">
                <a:moveTo>
                  <a:pt x="f19" y="f7"/>
                </a:moveTo>
                <a:lnTo>
                  <a:pt x="f19" y="f20"/>
                </a:lnTo>
                <a:lnTo>
                  <a:pt x="f7" y="f20"/>
                </a:lnTo>
                <a:lnTo>
                  <a:pt x="f9" y="f8"/>
                </a:lnTo>
                <a:lnTo>
                  <a:pt x="f8" y="f20"/>
                </a:lnTo>
                <a:lnTo>
                  <a:pt x="f26" y="f20"/>
                </a:lnTo>
                <a:lnTo>
                  <a:pt x="f26" y="f7"/>
                </a:lnTo>
                <a:close/>
              </a:path>
            </a:pathLst>
          </a:custGeom>
          <a:solidFill>
            <a:srgbClr val="D0CEC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5"/>
          <p:cNvSpPr/>
          <p:nvPr/>
        </p:nvSpPr>
        <p:spPr>
          <a:xfrm>
            <a:off x="483671" y="4344789"/>
            <a:ext cx="8481444" cy="227371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6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F2F2F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tângulo: Cantos Arredondados 14"/>
          <p:cNvSpPr/>
          <p:nvPr/>
        </p:nvSpPr>
        <p:spPr>
          <a:xfrm>
            <a:off x="372270" y="1538221"/>
            <a:ext cx="8481444" cy="265611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8675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solidFill>
            <a:srgbClr val="E2F0D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ítulo 5"/>
          <p:cNvSpPr txBox="1"/>
          <p:nvPr/>
        </p:nvSpPr>
        <p:spPr>
          <a:xfrm>
            <a:off x="1189835" y="89903"/>
            <a:ext cx="7886700" cy="132555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  <a:cs typeface="Arial" pitchFamily="34"/>
              </a:rPr>
              <a:t>At what cost?</a:t>
            </a:r>
          </a:p>
        </p:txBody>
      </p:sp>
      <p:sp>
        <p:nvSpPr>
          <p:cNvPr id="6" name="CaixaDeTexto 6"/>
          <p:cNvSpPr txBox="1"/>
          <p:nvPr/>
        </p:nvSpPr>
        <p:spPr>
          <a:xfrm>
            <a:off x="1051221" y="1582314"/>
            <a:ext cx="7234659" cy="11442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Increased gap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between </a:t>
            </a:r>
            <a:r>
              <a:rPr lang="en-US" sz="2400" b="1" i="0" u="none" strike="noStrike" kern="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d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eveloped and developing countries</a:t>
            </a:r>
          </a:p>
        </p:txBody>
      </p:sp>
      <p:sp>
        <p:nvSpPr>
          <p:cNvPr id="7" name="CaixaDeTexto 7"/>
          <p:cNvSpPr txBox="1"/>
          <p:nvPr/>
        </p:nvSpPr>
        <p:spPr>
          <a:xfrm>
            <a:off x="1324535" y="2970684"/>
            <a:ext cx="2872551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Higher costs to access protected innovations</a:t>
            </a:r>
          </a:p>
        </p:txBody>
      </p:sp>
      <p:sp>
        <p:nvSpPr>
          <p:cNvPr id="8" name="CaixaDeTexto 8"/>
          <p:cNvSpPr txBox="1"/>
          <p:nvPr/>
        </p:nvSpPr>
        <p:spPr>
          <a:xfrm>
            <a:off x="5429250" y="2958404"/>
            <a:ext cx="2786707" cy="101566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Book Antiqua" pitchFamily="18"/>
              </a:rPr>
              <a:t>Restricted 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Book Antiqua" pitchFamily="18"/>
              </a:rPr>
              <a:t>access to improved germplasms</a:t>
            </a:r>
          </a:p>
        </p:txBody>
      </p:sp>
      <p:sp>
        <p:nvSpPr>
          <p:cNvPr id="9" name="Seta: Curvada Para a Direita 9"/>
          <p:cNvSpPr/>
          <p:nvPr/>
        </p:nvSpPr>
        <p:spPr>
          <a:xfrm>
            <a:off x="777916" y="2191387"/>
            <a:ext cx="546619" cy="11901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27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39 1 2"/>
              <a:gd name="f44" fmla="min f40 f39"/>
              <a:gd name="f45" fmla="*/ f40 f40 1"/>
              <a:gd name="f46" fmla="*/ f40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6 0 f49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7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40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40 1"/>
              <a:gd name="f90" fmla="at2 f64 f86"/>
              <a:gd name="f91" fmla="*/ f84 f33 1"/>
              <a:gd name="f92" fmla="*/ f85 f33 1"/>
              <a:gd name="f93" fmla="+- f90 f1 0"/>
              <a:gd name="f94" fmla="*/ f89 1 f71"/>
              <a:gd name="f95" fmla="*/ f93 f8 1"/>
              <a:gd name="f96" fmla="+- 0 0 f94"/>
              <a:gd name="f97" fmla="*/ f95 1 f0"/>
              <a:gd name="f98" fmla="+- 0 0 f96"/>
              <a:gd name="f99" fmla="+- 0 0 f97"/>
              <a:gd name="f100" fmla="at2 f98 f69"/>
              <a:gd name="f101" fmla="val f99"/>
              <a:gd name="f102" fmla="+- f100 f1 0"/>
              <a:gd name="f103" fmla="+- 0 0 f101"/>
              <a:gd name="f104" fmla="*/ f102 f8 1"/>
              <a:gd name="f105" fmla="*/ f103 f0 1"/>
              <a:gd name="f106" fmla="*/ f104 1 f0"/>
              <a:gd name="f107" fmla="*/ f105 1 f8"/>
              <a:gd name="f108" fmla="+- 0 0 f106"/>
              <a:gd name="f109" fmla="+- f107 0 f1"/>
              <a:gd name="f110" fmla="val f108"/>
              <a:gd name="f111" fmla="+- 0 0 f110"/>
              <a:gd name="f112" fmla="+- f0 0 f109"/>
              <a:gd name="f113" fmla="+- 0 0 f109"/>
              <a:gd name="f114" fmla="*/ f111 f0 1"/>
              <a:gd name="f115" fmla="*/ f114 1 f8"/>
              <a:gd name="f116" fmla="+- f115 0 f1"/>
              <a:gd name="f117" fmla="+- f116 0 f1"/>
              <a:gd name="f118" fmla="+- f1 f116 0"/>
              <a:gd name="f119" fmla="+- f0 0 f1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88"/>
              </a:cxn>
              <a:cxn ang="f31">
                <a:pos x="f65" y="f92"/>
              </a:cxn>
              <a:cxn ang="f32">
                <a:pos x="f41" y="f70"/>
              </a:cxn>
              <a:cxn ang="f32">
                <a:pos x="f65" y="f91"/>
              </a:cxn>
              <a:cxn ang="f32">
                <a:pos x="f41" y="f66"/>
              </a:cxn>
            </a:cxnLst>
            <a:rect l="f38" t="f38" r="f41" b="f42"/>
            <a:pathLst>
              <a:path stroke="0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close/>
              </a:path>
              <a:path stroke="0">
                <a:moveTo>
                  <a:pt x="f41" y="f58"/>
                </a:moveTo>
                <a:arcTo wR="f46" hR="f74" stAng="f2" swAng="f117"/>
                <a:arcTo wR="f46" hR="f74" stAng="f119" swAng="f118"/>
                <a:close/>
              </a:path>
              <a:path fill="none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lnTo>
                  <a:pt x="f38" y="f74"/>
                </a:lnTo>
                <a:arcTo wR="f46" hR="f74" stAng="f0" swAng="f1"/>
                <a:lnTo>
                  <a:pt x="f41" y="f58"/>
                </a:lnTo>
                <a:arcTo wR="f46" hR="f74" stAng="f2" swAng="f117"/>
              </a:path>
            </a:pathLst>
          </a:custGeom>
          <a:solidFill>
            <a:srgbClr val="C9C9C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Seta: Curvada Para a Direita 9"/>
          <p:cNvSpPr/>
          <p:nvPr/>
        </p:nvSpPr>
        <p:spPr>
          <a:xfrm flipH="1">
            <a:off x="8041910" y="2187692"/>
            <a:ext cx="627223" cy="1190173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25000"/>
              <a:gd name="f10" fmla="val 50000"/>
              <a:gd name="f11" fmla="+- 0 0 -270"/>
              <a:gd name="f12" fmla="+- 0 0 -180"/>
              <a:gd name="f13" fmla="+- 0 0 -90"/>
              <a:gd name="f14" fmla="abs f4"/>
              <a:gd name="f15" fmla="abs f5"/>
              <a:gd name="f16" fmla="abs f6"/>
              <a:gd name="f17" fmla="*/ f11 f0 1"/>
              <a:gd name="f18" fmla="*/ f12 f0 1"/>
              <a:gd name="f19" fmla="*/ f13 f0 1"/>
              <a:gd name="f20" fmla="?: f14 f4 1"/>
              <a:gd name="f21" fmla="?: f15 f5 1"/>
              <a:gd name="f22" fmla="?: f16 f6 1"/>
              <a:gd name="f23" fmla="*/ f17 1 f3"/>
              <a:gd name="f24" fmla="*/ f18 1 f3"/>
              <a:gd name="f25" fmla="*/ f19 1 f3"/>
              <a:gd name="f26" fmla="*/ f20 1 21600"/>
              <a:gd name="f27" fmla="*/ f21 1 21600"/>
              <a:gd name="f28" fmla="*/ 21600 f20 1"/>
              <a:gd name="f29" fmla="*/ 21600 f21 1"/>
              <a:gd name="f30" fmla="+- f23 0 f1"/>
              <a:gd name="f31" fmla="+- f24 0 f1"/>
              <a:gd name="f32" fmla="+- f25 0 f1"/>
              <a:gd name="f33" fmla="min f27 f26"/>
              <a:gd name="f34" fmla="*/ f28 1 f22"/>
              <a:gd name="f35" fmla="*/ f29 1 f22"/>
              <a:gd name="f36" fmla="val f34"/>
              <a:gd name="f37" fmla="val f35"/>
              <a:gd name="f38" fmla="*/ f7 f33 1"/>
              <a:gd name="f39" fmla="+- f37 0 f7"/>
              <a:gd name="f40" fmla="+- f36 0 f7"/>
              <a:gd name="f41" fmla="*/ f36 f33 1"/>
              <a:gd name="f42" fmla="*/ f37 f33 1"/>
              <a:gd name="f43" fmla="*/ f39 1 2"/>
              <a:gd name="f44" fmla="min f40 f39"/>
              <a:gd name="f45" fmla="*/ f40 f40 1"/>
              <a:gd name="f46" fmla="*/ f40 f33 1"/>
              <a:gd name="f47" fmla="*/ f44 f9 1"/>
              <a:gd name="f48" fmla="*/ f44 f10 1"/>
              <a:gd name="f49" fmla="*/ f47 1 100000"/>
              <a:gd name="f50" fmla="*/ f48 1 100000"/>
              <a:gd name="f51" fmla="+- f49 f50 0"/>
              <a:gd name="f52" fmla="*/ f49 f49 1"/>
              <a:gd name="f53" fmla="+- f50 0 f49"/>
              <a:gd name="f54" fmla="*/ f50 1 2"/>
              <a:gd name="f55" fmla="+- f36 0 f49"/>
              <a:gd name="f56" fmla="+- 0 0 f49"/>
              <a:gd name="f57" fmla="*/ f49 1 2"/>
              <a:gd name="f58" fmla="*/ f49 f33 1"/>
              <a:gd name="f59" fmla="*/ f51 1 4"/>
              <a:gd name="f60" fmla="+- f45 0 f52"/>
              <a:gd name="f61" fmla="*/ f53 1 2"/>
              <a:gd name="f62" fmla="+- f37 0 f54"/>
              <a:gd name="f63" fmla="+- 0 0 f57"/>
              <a:gd name="f64" fmla="+- 0 0 f56"/>
              <a:gd name="f65" fmla="*/ f55 f33 1"/>
              <a:gd name="f66" fmla="*/ f57 f33 1"/>
              <a:gd name="f67" fmla="+- f43 0 f59"/>
              <a:gd name="f68" fmla="sqrt f60"/>
              <a:gd name="f69" fmla="+- 0 0 f63"/>
              <a:gd name="f70" fmla="*/ f62 f33 1"/>
              <a:gd name="f71" fmla="*/ f67 2 1"/>
              <a:gd name="f72" fmla="+- f67 f49 0"/>
              <a:gd name="f73" fmla="*/ f68 f67 1"/>
              <a:gd name="f74" fmla="*/ f67 f33 1"/>
              <a:gd name="f75" fmla="*/ f71 f71 1"/>
              <a:gd name="f76" fmla="*/ f73 1 f40"/>
              <a:gd name="f77" fmla="+- f67 f72 0"/>
              <a:gd name="f78" fmla="+- f75 0 f52"/>
              <a:gd name="f79" fmla="+- f67 f76 0"/>
              <a:gd name="f80" fmla="+- f72 f76 0"/>
              <a:gd name="f81" fmla="+- 0 0 f76"/>
              <a:gd name="f82" fmla="*/ f77 1 2"/>
              <a:gd name="f83" fmla="sqrt f78"/>
              <a:gd name="f84" fmla="+- f79 0 f61"/>
              <a:gd name="f85" fmla="+- f80 f61 0"/>
              <a:gd name="f86" fmla="+- 0 0 f81"/>
              <a:gd name="f87" fmla="*/ f80 f33 1"/>
              <a:gd name="f88" fmla="*/ f82 f33 1"/>
              <a:gd name="f89" fmla="*/ f83 f40 1"/>
              <a:gd name="f90" fmla="at2 f64 f86"/>
              <a:gd name="f91" fmla="*/ f84 f33 1"/>
              <a:gd name="f92" fmla="*/ f85 f33 1"/>
              <a:gd name="f93" fmla="+- f90 f1 0"/>
              <a:gd name="f94" fmla="*/ f89 1 f71"/>
              <a:gd name="f95" fmla="*/ f93 f8 1"/>
              <a:gd name="f96" fmla="+- 0 0 f94"/>
              <a:gd name="f97" fmla="*/ f95 1 f0"/>
              <a:gd name="f98" fmla="+- 0 0 f96"/>
              <a:gd name="f99" fmla="+- 0 0 f97"/>
              <a:gd name="f100" fmla="at2 f98 f69"/>
              <a:gd name="f101" fmla="val f99"/>
              <a:gd name="f102" fmla="+- f100 f1 0"/>
              <a:gd name="f103" fmla="+- 0 0 f101"/>
              <a:gd name="f104" fmla="*/ f102 f8 1"/>
              <a:gd name="f105" fmla="*/ f103 f0 1"/>
              <a:gd name="f106" fmla="*/ f104 1 f0"/>
              <a:gd name="f107" fmla="*/ f105 1 f8"/>
              <a:gd name="f108" fmla="+- 0 0 f106"/>
              <a:gd name="f109" fmla="+- f107 0 f1"/>
              <a:gd name="f110" fmla="val f108"/>
              <a:gd name="f111" fmla="+- 0 0 f110"/>
              <a:gd name="f112" fmla="+- f0 0 f109"/>
              <a:gd name="f113" fmla="+- 0 0 f109"/>
              <a:gd name="f114" fmla="*/ f111 f0 1"/>
              <a:gd name="f115" fmla="*/ f114 1 f8"/>
              <a:gd name="f116" fmla="+- f115 0 f1"/>
              <a:gd name="f117" fmla="+- f116 0 f1"/>
              <a:gd name="f118" fmla="+- f1 f116 0"/>
              <a:gd name="f119" fmla="+- f0 0 f1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38" y="f88"/>
              </a:cxn>
              <a:cxn ang="f31">
                <a:pos x="f65" y="f92"/>
              </a:cxn>
              <a:cxn ang="f32">
                <a:pos x="f41" y="f70"/>
              </a:cxn>
              <a:cxn ang="f32">
                <a:pos x="f65" y="f91"/>
              </a:cxn>
              <a:cxn ang="f32">
                <a:pos x="f41" y="f66"/>
              </a:cxn>
            </a:cxnLst>
            <a:rect l="f38" t="f38" r="f41" b="f42"/>
            <a:pathLst>
              <a:path stroke="0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close/>
              </a:path>
              <a:path stroke="0">
                <a:moveTo>
                  <a:pt x="f41" y="f58"/>
                </a:moveTo>
                <a:arcTo wR="f46" hR="f74" stAng="f2" swAng="f117"/>
                <a:arcTo wR="f46" hR="f74" stAng="f119" swAng="f118"/>
                <a:close/>
              </a:path>
              <a:path fill="none">
                <a:moveTo>
                  <a:pt x="f38" y="f74"/>
                </a:moveTo>
                <a:arcTo wR="f46" hR="f74" stAng="f0" swAng="f113"/>
                <a:lnTo>
                  <a:pt x="f65" y="f91"/>
                </a:lnTo>
                <a:lnTo>
                  <a:pt x="f41" y="f70"/>
                </a:lnTo>
                <a:lnTo>
                  <a:pt x="f65" y="f92"/>
                </a:lnTo>
                <a:lnTo>
                  <a:pt x="f65" y="f87"/>
                </a:lnTo>
                <a:arcTo wR="f46" hR="f74" stAng="f112" swAng="f109"/>
                <a:lnTo>
                  <a:pt x="f38" y="f74"/>
                </a:lnTo>
                <a:arcTo wR="f46" hR="f74" stAng="f0" swAng="f1"/>
                <a:lnTo>
                  <a:pt x="f41" y="f58"/>
                </a:lnTo>
                <a:arcTo wR="f46" hR="f74" stAng="f2" swAng="f117"/>
              </a:path>
            </a:pathLst>
          </a:custGeom>
          <a:solidFill>
            <a:srgbClr val="C9C9C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grpSp>
        <p:nvGrpSpPr>
          <p:cNvPr id="11" name="Grupo 12"/>
          <p:cNvGrpSpPr/>
          <p:nvPr/>
        </p:nvGrpSpPr>
        <p:grpSpPr>
          <a:xfrm>
            <a:off x="874020" y="4333305"/>
            <a:ext cx="7700756" cy="2073008"/>
            <a:chOff x="874020" y="4333305"/>
            <a:chExt cx="7700756" cy="2073008"/>
          </a:xfrm>
        </p:grpSpPr>
        <p:sp>
          <p:nvSpPr>
            <p:cNvPr id="12" name="CaixaDeTexto 6"/>
            <p:cNvSpPr txBox="1"/>
            <p:nvPr/>
          </p:nvSpPr>
          <p:spPr>
            <a:xfrm>
              <a:off x="874020" y="4333305"/>
              <a:ext cx="7700756" cy="120033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400" b="1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Interfere with sharing of knowledge in the scientific community</a:t>
              </a:r>
            </a:p>
          </p:txBody>
        </p:sp>
        <p:sp>
          <p:nvSpPr>
            <p:cNvPr id="13" name="CaixaDeTexto 6"/>
            <p:cNvSpPr txBox="1"/>
            <p:nvPr/>
          </p:nvSpPr>
          <p:spPr>
            <a:xfrm>
              <a:off x="1324535" y="5852315"/>
              <a:ext cx="7234659" cy="553998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914400" rtl="0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0" i="0" u="none" strike="noStrike" kern="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S</a:t>
              </a:r>
              <a:r>
                <a:rPr lang="en-US" sz="2000" b="0" i="0" u="none" strike="noStrike" kern="1200" cap="none" spc="0" baseline="0">
                  <a:solidFill>
                    <a:srgbClr val="000000"/>
                  </a:solidFill>
                  <a:uFillTx/>
                  <a:latin typeface="Book Antiqua" pitchFamily="18"/>
                </a:rPr>
                <a:t>low down scientific progress and collaboration opportunities</a:t>
              </a:r>
            </a:p>
          </p:txBody>
        </p:sp>
        <p:sp>
          <p:nvSpPr>
            <p:cNvPr id="14" name="Seta: Para a Direita 12"/>
            <p:cNvSpPr/>
            <p:nvPr/>
          </p:nvSpPr>
          <p:spPr>
            <a:xfrm rot="5400013">
              <a:off x="4529426" y="5548077"/>
              <a:ext cx="389964" cy="321475"/>
            </a:xfrm>
            <a:custGeom>
              <a:avLst>
                <a:gd name="f0" fmla="val 12697"/>
                <a:gd name="f1" fmla="val 54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10800"/>
                <a:gd name="f10" fmla="+- 0 0 0"/>
                <a:gd name="f11" fmla="+- 0 0 180"/>
                <a:gd name="f12" fmla="*/ f5 1 21600"/>
                <a:gd name="f13" fmla="*/ f6 1 21600"/>
                <a:gd name="f14" fmla="+- f8 0 f7"/>
                <a:gd name="f15" fmla="pin 0 f0 21600"/>
                <a:gd name="f16" fmla="pin 0 f1 10800"/>
                <a:gd name="f17" fmla="*/ f10 f2 1"/>
                <a:gd name="f18" fmla="*/ f11 f2 1"/>
                <a:gd name="f19" fmla="val f15"/>
                <a:gd name="f20" fmla="val f16"/>
                <a:gd name="f21" fmla="*/ f14 1 21600"/>
                <a:gd name="f22" fmla="*/ f15 f12 1"/>
                <a:gd name="f23" fmla="*/ f16 f13 1"/>
                <a:gd name="f24" fmla="*/ f17 1 f4"/>
                <a:gd name="f25" fmla="*/ f18 1 f4"/>
                <a:gd name="f26" fmla="+- 21600 0 f20"/>
                <a:gd name="f27" fmla="+- 21600 0 f19"/>
                <a:gd name="f28" fmla="*/ 0 f21 1"/>
                <a:gd name="f29" fmla="*/ 21600 f21 1"/>
                <a:gd name="f30" fmla="*/ f20 f13 1"/>
                <a:gd name="f31" fmla="*/ f19 f12 1"/>
                <a:gd name="f32" fmla="+- f24 0 f3"/>
                <a:gd name="f33" fmla="+- f25 0 f3"/>
                <a:gd name="f34" fmla="*/ f27 f20 1"/>
                <a:gd name="f35" fmla="*/ f28 1 f21"/>
                <a:gd name="f36" fmla="*/ f29 1 f21"/>
                <a:gd name="f37" fmla="*/ f26 f13 1"/>
                <a:gd name="f38" fmla="*/ f34 1 10800"/>
                <a:gd name="f39" fmla="*/ f35 f12 1"/>
                <a:gd name="f40" fmla="*/ f35 f13 1"/>
                <a:gd name="f41" fmla="*/ f36 f13 1"/>
                <a:gd name="f42" fmla="+- f19 f38 0"/>
                <a:gd name="f43" fmla="*/ f42 f12 1"/>
              </a:gdLst>
              <a:ahLst>
                <a:ahXY gdRefX="f0" minX="f7" maxX="f8" gdRefY="f1" minY="f7" maxY="f9">
                  <a:pos x="f22" y="f23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1" y="f40"/>
                </a:cxn>
                <a:cxn ang="f33">
                  <a:pos x="f31" y="f41"/>
                </a:cxn>
              </a:cxnLst>
              <a:rect l="f39" t="f30" r="f43" b="f37"/>
              <a:pathLst>
                <a:path w="21600" h="21600">
                  <a:moveTo>
                    <a:pt x="f7" y="f20"/>
                  </a:moveTo>
                  <a:lnTo>
                    <a:pt x="f19" y="f20"/>
                  </a:lnTo>
                  <a:lnTo>
                    <a:pt x="f19" y="f7"/>
                  </a:lnTo>
                  <a:lnTo>
                    <a:pt x="f8" y="f9"/>
                  </a:lnTo>
                  <a:lnTo>
                    <a:pt x="f19" y="f8"/>
                  </a:lnTo>
                  <a:lnTo>
                    <a:pt x="f19" y="f26"/>
                  </a:lnTo>
                  <a:lnTo>
                    <a:pt x="f7" y="f26"/>
                  </a:lnTo>
                  <a:close/>
                </a:path>
              </a:pathLst>
            </a:custGeom>
            <a:solidFill>
              <a:srgbClr val="A9D18E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pt-P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2270" y="290221"/>
            <a:ext cx="8704265" cy="13350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aixaDeTexto 4"/>
          <p:cNvSpPr txBox="1"/>
          <p:nvPr/>
        </p:nvSpPr>
        <p:spPr>
          <a:xfrm>
            <a:off x="1136077" y="484915"/>
            <a:ext cx="5347859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i="0" u="none" strike="noStrike" kern="1200" cap="none" spc="0" baseline="0">
                <a:solidFill>
                  <a:srgbClr val="FFFFFF"/>
                </a:solidFill>
                <a:uFillTx/>
                <a:latin typeface="Book Antiqua" pitchFamily="18"/>
              </a:rPr>
              <a:t>Case studies…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890890" y="1692691"/>
            <a:ext cx="626054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Genome editing technologies that revolutionize </a:t>
            </a:r>
            <a:r>
              <a:rPr lang="en-US" sz="2400" b="1" i="0" u="none" strike="noStrike" kern="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DNA </a:t>
            </a:r>
            <a:r>
              <a:rPr lang="en-US" sz="2400" b="1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manipulation:</a:t>
            </a:r>
          </a:p>
        </p:txBody>
      </p:sp>
      <p:pic>
        <p:nvPicPr>
          <p:cNvPr id="5" name="Picture 2" descr="Resultado de imagem para genome editing paten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6083540">
            <a:off x="6043533" y="3918999"/>
            <a:ext cx="3699214" cy="212984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CaixaDeTexto 4"/>
          <p:cNvSpPr txBox="1"/>
          <p:nvPr/>
        </p:nvSpPr>
        <p:spPr>
          <a:xfrm>
            <a:off x="863595" y="3075986"/>
            <a:ext cx="6683623" cy="31854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Zing-Fingers</a:t>
            </a:r>
            <a:r>
              <a:rPr lang="pt-PT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(Sangamo BioSciences)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TALEN</a:t>
            </a:r>
            <a:r>
              <a:rPr lang="pt-PT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(Univ. of Minnesota and Iowa Univ. Research 		          Foundation)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CRISPR/Cas9</a:t>
            </a:r>
            <a:r>
              <a:rPr lang="pt-PT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(in court)</a:t>
            </a: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t-PT" sz="24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ODM</a:t>
            </a:r>
            <a:r>
              <a:rPr lang="pt-PT" sz="20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 </a:t>
            </a:r>
            <a:r>
              <a: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(Cibus</a:t>
            </a:r>
            <a:r>
              <a:rPr lang="pt-PT" sz="1800" b="0" i="0" u="none" strike="noStrike" kern="1200" cap="none" spc="0" baseline="30000">
                <a:solidFill>
                  <a:srgbClr val="000000"/>
                </a:solidFill>
                <a:uFillTx/>
                <a:latin typeface="Book Antiqua" pitchFamily="18"/>
              </a:rPr>
              <a:t>TM</a:t>
            </a:r>
            <a:r>
              <a:rPr lang="pt-PT" sz="1800" b="0" i="0" u="none" strike="noStrike" kern="1200" cap="none" spc="0" baseline="0">
                <a:solidFill>
                  <a:srgbClr val="000000"/>
                </a:solidFill>
                <a:uFillTx/>
                <a:latin typeface="Book Antiqua" pitchFamily="18"/>
              </a:rPr>
              <a:t>)</a:t>
            </a:r>
            <a:endParaRPr lang="pt-PT" sz="2000" b="0" i="0" u="none" strike="noStrike" kern="1200" cap="none" spc="0" baseline="0">
              <a:solidFill>
                <a:srgbClr val="000000"/>
              </a:solidFill>
              <a:uFillTx/>
              <a:latin typeface="Book Antiqua" pitchFamily="18"/>
            </a:endParaRPr>
          </a:p>
          <a:p>
            <a:pPr marL="285750" marR="0" lvl="0" indent="-28575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t-PT" sz="2000" b="0" i="0" u="none" strike="noStrike" kern="1200" cap="none" spc="0" baseline="0">
              <a:solidFill>
                <a:srgbClr val="000000"/>
              </a:solidFill>
              <a:uFillTx/>
              <a:latin typeface="Book Antiqua" pitchFamily="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928" y="6480567"/>
            <a:ext cx="4540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400" i="1" dirty="0" smtClean="0"/>
              <a:t>(</a:t>
            </a:r>
            <a:r>
              <a:rPr lang="pt-PT" sz="1400" i="1" dirty="0" err="1" smtClean="0"/>
              <a:t>see</a:t>
            </a:r>
            <a:r>
              <a:rPr lang="pt-PT" sz="1400" i="1" dirty="0" smtClean="0"/>
              <a:t> “</a:t>
            </a:r>
            <a:r>
              <a:rPr lang="pt-PT" sz="1400" i="1" dirty="0" err="1" smtClean="0"/>
              <a:t>Genome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Editing</a:t>
            </a:r>
            <a:r>
              <a:rPr lang="pt-PT" sz="1400" i="1" dirty="0" smtClean="0"/>
              <a:t>” </a:t>
            </a:r>
            <a:r>
              <a:rPr lang="pt-PT" sz="1400" i="1" dirty="0" err="1" smtClean="0"/>
              <a:t>presentation</a:t>
            </a:r>
            <a:r>
              <a:rPr lang="pt-PT" sz="1400" i="1" dirty="0" smtClean="0"/>
              <a:t> for </a:t>
            </a:r>
            <a:r>
              <a:rPr lang="pt-PT" sz="1400" i="1" dirty="0" err="1" smtClean="0"/>
              <a:t>further</a:t>
            </a:r>
            <a:r>
              <a:rPr lang="pt-PT" sz="1400" i="1" dirty="0" smtClean="0"/>
              <a:t> </a:t>
            </a:r>
            <a:r>
              <a:rPr lang="pt-PT" sz="1400" i="1" dirty="0" err="1" smtClean="0"/>
              <a:t>information</a:t>
            </a:r>
            <a:r>
              <a:rPr lang="pt-PT" sz="1400" i="1" dirty="0" smtClean="0"/>
              <a:t>)</a:t>
            </a:r>
            <a:endParaRPr lang="en-US" sz="1400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2874</TotalTime>
  <Words>385</Words>
  <Application>Microsoft Office PowerPoint</Application>
  <PresentationFormat>Widescreen</PresentationFormat>
  <Paragraphs>94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Lucida Sans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Means of protecting IP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davide martins</dc:creator>
  <cp:lastModifiedBy>mmolive</cp:lastModifiedBy>
  <cp:revision>130</cp:revision>
  <cp:lastPrinted>2017-05-19T08:45:30Z</cp:lastPrinted>
  <dcterms:created xsi:type="dcterms:W3CDTF">2017-04-04T18:52:28Z</dcterms:created>
  <dcterms:modified xsi:type="dcterms:W3CDTF">2017-05-24T13:41:29Z</dcterms:modified>
</cp:coreProperties>
</file>