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17"/>
  </p:notesMasterIdLst>
  <p:sldIdLst>
    <p:sldId id="273" r:id="rId5"/>
    <p:sldId id="299" r:id="rId6"/>
    <p:sldId id="300" r:id="rId7"/>
    <p:sldId id="309" r:id="rId8"/>
    <p:sldId id="301" r:id="rId9"/>
    <p:sldId id="310" r:id="rId10"/>
    <p:sldId id="302" r:id="rId11"/>
    <p:sldId id="303" r:id="rId12"/>
    <p:sldId id="304" r:id="rId13"/>
    <p:sldId id="305" r:id="rId14"/>
    <p:sldId id="306" r:id="rId15"/>
    <p:sldId id="307" r:id="rId16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600"/>
    <a:srgbClr val="8FBC00"/>
    <a:srgbClr val="000000"/>
    <a:srgbClr val="984179"/>
    <a:srgbClr val="984037"/>
    <a:srgbClr val="E8CD06"/>
    <a:srgbClr val="FF9900"/>
    <a:srgbClr val="FF6600"/>
    <a:srgbClr val="33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83" autoAdjust="0"/>
  </p:normalViewPr>
  <p:slideViewPr>
    <p:cSldViewPr>
      <p:cViewPr>
        <p:scale>
          <a:sx n="66" d="100"/>
          <a:sy n="66" d="100"/>
        </p:scale>
        <p:origin x="336" y="108"/>
      </p:cViewPr>
      <p:guideLst>
        <p:guide orient="horz" pos="1253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668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4875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82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b="0" noProof="0" dirty="0" smtClean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796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221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123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7445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79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688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357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092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22-05-2017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ema.aatf-africa.org/" TargetMode="External"/><Relationship Id="rId2" Type="http://schemas.openxmlformats.org/officeDocument/2006/relationships/hyperlink" Target="http://www.sciencema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arvestplus.org/" TargetMode="External"/><Relationship Id="rId4" Type="http://schemas.openxmlformats.org/officeDocument/2006/relationships/hyperlink" Target="http://www.greenbeltmovemen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52424" y="1004535"/>
            <a:ext cx="63798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chemeClr val="bg1"/>
                </a:solidFill>
              </a:rPr>
              <a:t>Plant Biotechnology in Africa </a:t>
            </a:r>
            <a:endParaRPr lang="en-GB" sz="3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smtClean="0">
                <a:solidFill>
                  <a:schemeClr val="bg1"/>
                </a:solidFill>
              </a:rPr>
              <a:t>                    </a:t>
            </a:r>
            <a:r>
              <a:rPr lang="en-GB" sz="3600" b="1" i="1" dirty="0" smtClean="0">
                <a:solidFill>
                  <a:schemeClr val="bg1"/>
                </a:solidFill>
              </a:rPr>
              <a:t>- </a:t>
            </a:r>
            <a:r>
              <a:rPr lang="en-GB" sz="3600" b="1" i="1" dirty="0">
                <a:solidFill>
                  <a:schemeClr val="bg1"/>
                </a:solidFill>
              </a:rPr>
              <a:t>an emerging trend?</a:t>
            </a:r>
            <a:endParaRPr lang="pt-PT" altLang="pt-PT" sz="3200" i="1" dirty="0">
              <a:solidFill>
                <a:schemeClr val="bg1"/>
              </a:solidFill>
            </a:endParaRP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22" name="Oval 21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Rui Martins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25" name="Oval 24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2017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3456384" cy="318095"/>
          </a:xfrm>
        </p:spPr>
        <p:txBody>
          <a:bodyPr/>
          <a:lstStyle/>
          <a:p>
            <a:r>
              <a:rPr lang="en-GB" sz="2000" dirty="0" smtClean="0"/>
              <a:t>Field </a:t>
            </a:r>
            <a:r>
              <a:rPr lang="en-GB" sz="2000" dirty="0" smtClean="0"/>
              <a:t>trials</a:t>
            </a:r>
            <a:endParaRPr lang="en-GB" sz="20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examples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59015" y="2282388"/>
            <a:ext cx="4685193" cy="28623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PT" sz="2000" b="1" dirty="0" err="1" smtClean="0"/>
              <a:t>Bt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cowpea</a:t>
            </a:r>
            <a:endParaRPr lang="pt-PT" sz="2000" b="1" dirty="0" smtClean="0"/>
          </a:p>
          <a:p>
            <a:endParaRPr lang="pt-PT" sz="2000" b="1" dirty="0" smtClean="0"/>
          </a:p>
          <a:p>
            <a:r>
              <a:rPr lang="pt-PT" sz="2000" b="1" dirty="0" smtClean="0"/>
              <a:t>GM banana </a:t>
            </a:r>
            <a:r>
              <a:rPr lang="pt-PT" sz="2000" b="1" dirty="0" err="1" smtClean="0"/>
              <a:t>resistance</a:t>
            </a:r>
            <a:r>
              <a:rPr lang="pt-PT" sz="2000" b="1" dirty="0" smtClean="0"/>
              <a:t> to </a:t>
            </a:r>
            <a:r>
              <a:rPr lang="pt-PT" sz="2000" b="1" dirty="0" err="1" smtClean="0"/>
              <a:t>Bunchy</a:t>
            </a:r>
            <a:r>
              <a:rPr lang="pt-PT" sz="2000" b="1" dirty="0" smtClean="0"/>
              <a:t> Top </a:t>
            </a:r>
            <a:r>
              <a:rPr lang="pt-PT" sz="2000" b="1" dirty="0" err="1" smtClean="0"/>
              <a:t>virus</a:t>
            </a:r>
            <a:endParaRPr lang="pt-PT" sz="2000" b="1" dirty="0" smtClean="0"/>
          </a:p>
          <a:p>
            <a:endParaRPr lang="pt-PT" sz="2000" b="1" dirty="0" smtClean="0"/>
          </a:p>
          <a:p>
            <a:r>
              <a:rPr lang="pt-PT" sz="2000" b="1" dirty="0" smtClean="0"/>
              <a:t>GM banana </a:t>
            </a:r>
            <a:r>
              <a:rPr lang="pt-PT" sz="2000" b="1" dirty="0" err="1" smtClean="0"/>
              <a:t>with</a:t>
            </a:r>
            <a:r>
              <a:rPr lang="pt-PT" sz="2000" b="1" dirty="0" smtClean="0"/>
              <a:t> bacterial </a:t>
            </a:r>
            <a:r>
              <a:rPr lang="pt-PT" sz="2000" b="1" dirty="0" err="1" smtClean="0"/>
              <a:t>Wilt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resistance</a:t>
            </a:r>
            <a:endParaRPr lang="pt-PT" sz="2000" b="1" dirty="0" smtClean="0"/>
          </a:p>
          <a:p>
            <a:endParaRPr lang="pt-PT" sz="2000" b="1" dirty="0" smtClean="0"/>
          </a:p>
          <a:p>
            <a:r>
              <a:rPr lang="pt-PT" sz="2000" b="1" dirty="0" err="1" smtClean="0"/>
              <a:t>Bt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maize</a:t>
            </a:r>
            <a:endParaRPr lang="pt-PT" sz="2000" b="1" dirty="0" smtClean="0"/>
          </a:p>
          <a:p>
            <a:endParaRPr lang="pt-PT" sz="2000" b="1" dirty="0" smtClean="0"/>
          </a:p>
          <a:p>
            <a:r>
              <a:rPr lang="pt-PT" sz="2000" b="1" dirty="0" err="1" smtClean="0"/>
              <a:t>Others</a:t>
            </a:r>
            <a:r>
              <a:rPr lang="pt-PT" sz="2000" b="1" dirty="0" smtClean="0"/>
              <a:t> …</a:t>
            </a:r>
            <a:endParaRPr lang="en-GB" sz="2000" b="1" dirty="0"/>
          </a:p>
        </p:txBody>
      </p:sp>
      <p:pic>
        <p:nvPicPr>
          <p:cNvPr id="3074" name="Picture 2" descr="Resultado de imagem para gmo field tr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3365"/>
            <a:ext cx="5695032" cy="28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 flipV="1">
            <a:off x="1259632" y="2420888"/>
            <a:ext cx="418517" cy="144016"/>
          </a:xfrm>
          <a:prstGeom prst="right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1" name="Seta para a direita 10"/>
          <p:cNvSpPr/>
          <p:nvPr/>
        </p:nvSpPr>
        <p:spPr>
          <a:xfrm flipV="1">
            <a:off x="1259632" y="3032956"/>
            <a:ext cx="418517" cy="144016"/>
          </a:xfrm>
          <a:prstGeom prst="right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2" name="Seta para a direita 11"/>
          <p:cNvSpPr/>
          <p:nvPr/>
        </p:nvSpPr>
        <p:spPr>
          <a:xfrm flipV="1">
            <a:off x="1259632" y="3645024"/>
            <a:ext cx="418517" cy="144016"/>
          </a:xfrm>
          <a:prstGeom prst="right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Seta para a direita 12"/>
          <p:cNvSpPr/>
          <p:nvPr/>
        </p:nvSpPr>
        <p:spPr>
          <a:xfrm flipV="1">
            <a:off x="1259632" y="4257092"/>
            <a:ext cx="418517" cy="144016"/>
          </a:xfrm>
          <a:prstGeom prst="right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4" name="Seta para a direita 13"/>
          <p:cNvSpPr/>
          <p:nvPr/>
        </p:nvSpPr>
        <p:spPr>
          <a:xfrm flipV="1">
            <a:off x="1259632" y="4869160"/>
            <a:ext cx="418517" cy="144016"/>
          </a:xfrm>
          <a:prstGeom prst="right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" name="CaixaDeTexto 2"/>
          <p:cNvSpPr txBox="1"/>
          <p:nvPr/>
        </p:nvSpPr>
        <p:spPr>
          <a:xfrm>
            <a:off x="6172365" y="2136537"/>
            <a:ext cx="279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</a:t>
            </a:r>
            <a:r>
              <a:rPr lang="en-GB" b="1" dirty="0" smtClean="0"/>
              <a:t>BT</a:t>
            </a:r>
            <a:r>
              <a:rPr lang="en-GB" dirty="0" smtClean="0"/>
              <a:t> </a:t>
            </a:r>
            <a:r>
              <a:rPr lang="en-GB" b="1" dirty="0" smtClean="0"/>
              <a:t>=&gt;</a:t>
            </a:r>
            <a:r>
              <a:rPr lang="en-GB" dirty="0" smtClean="0"/>
              <a:t> insect resistance)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message…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02100" y="1584757"/>
            <a:ext cx="6854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Plant Biotechnology </a:t>
            </a:r>
            <a:r>
              <a:rPr lang="en-GB" dirty="0" smtClean="0"/>
              <a:t>plays an important role in </a:t>
            </a:r>
            <a:r>
              <a:rPr lang="en-GB" b="1" dirty="0" smtClean="0"/>
              <a:t>African food production </a:t>
            </a:r>
            <a:r>
              <a:rPr lang="en-GB" dirty="0" smtClean="0"/>
              <a:t>and may be</a:t>
            </a:r>
            <a:r>
              <a:rPr lang="en-GB" b="1" dirty="0" smtClean="0"/>
              <a:t> </a:t>
            </a:r>
            <a:r>
              <a:rPr lang="en-GB" dirty="0" smtClean="0"/>
              <a:t>considered in parallel with good and coherent agricultural policies and practices</a:t>
            </a:r>
          </a:p>
          <a:p>
            <a:endParaRPr lang="en-GB" sz="1000" dirty="0" smtClean="0"/>
          </a:p>
          <a:p>
            <a:r>
              <a:rPr lang="en-GB" dirty="0" smtClean="0"/>
              <a:t>The use of Biotechnology resources is a desirable approach to Africa’s </a:t>
            </a:r>
            <a:r>
              <a:rPr lang="en-GB" b="1" dirty="0" smtClean="0"/>
              <a:t>present and future </a:t>
            </a:r>
            <a:r>
              <a:rPr lang="en-GB" dirty="0" smtClean="0"/>
              <a:t>food</a:t>
            </a:r>
            <a:r>
              <a:rPr lang="en-GB" b="1" dirty="0" smtClean="0"/>
              <a:t> </a:t>
            </a:r>
            <a:r>
              <a:rPr lang="en-GB" dirty="0" smtClean="0"/>
              <a:t>and social problems</a:t>
            </a:r>
            <a:endParaRPr lang="en-GB" dirty="0"/>
          </a:p>
        </p:txBody>
      </p:sp>
      <p:sp>
        <p:nvSpPr>
          <p:cNvPr id="8" name="Seta para a direita 7"/>
          <p:cNvSpPr/>
          <p:nvPr/>
        </p:nvSpPr>
        <p:spPr>
          <a:xfrm>
            <a:off x="598044" y="1584757"/>
            <a:ext cx="504056" cy="216024"/>
          </a:xfrm>
          <a:prstGeom prst="right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ta para a direita 8"/>
          <p:cNvSpPr/>
          <p:nvPr/>
        </p:nvSpPr>
        <p:spPr>
          <a:xfrm>
            <a:off x="598044" y="2708919"/>
            <a:ext cx="504056" cy="216024"/>
          </a:xfrm>
          <a:prstGeom prst="right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 descr="Resultado de imagem para african children hap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35" y="3778054"/>
            <a:ext cx="4959907" cy="31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o Texto 4"/>
          <p:cNvSpPr>
            <a:spLocks noGrp="1"/>
          </p:cNvSpPr>
          <p:nvPr>
            <p:ph type="body" idx="10"/>
          </p:nvPr>
        </p:nvSpPr>
        <p:spPr>
          <a:xfrm>
            <a:off x="3053074" y="3855302"/>
            <a:ext cx="3672408" cy="231001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Thank you for your attention!</a:t>
            </a:r>
            <a:endParaRPr lang="en-GB" dirty="0"/>
          </a:p>
        </p:txBody>
      </p:sp>
      <p:sp>
        <p:nvSpPr>
          <p:cNvPr id="12" name="Seta para a direita 11"/>
          <p:cNvSpPr/>
          <p:nvPr/>
        </p:nvSpPr>
        <p:spPr>
          <a:xfrm>
            <a:off x="598044" y="3562030"/>
            <a:ext cx="504056" cy="216024"/>
          </a:xfrm>
          <a:prstGeom prst="right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ixaDeTexto 1"/>
          <p:cNvSpPr txBox="1"/>
          <p:nvPr/>
        </p:nvSpPr>
        <p:spPr>
          <a:xfrm>
            <a:off x="1102100" y="340872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Further</a:t>
            </a:r>
            <a:r>
              <a:rPr lang="pt-PT" dirty="0"/>
              <a:t> </a:t>
            </a:r>
            <a:r>
              <a:rPr lang="pt-PT" dirty="0" err="1" smtClean="0"/>
              <a:t>expectations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b="1" dirty="0"/>
              <a:t>N</a:t>
            </a:r>
            <a:r>
              <a:rPr lang="pt-PT" b="1" dirty="0" smtClean="0"/>
              <a:t>ew </a:t>
            </a:r>
            <a:r>
              <a:rPr lang="pt-PT" b="1" dirty="0" err="1"/>
              <a:t>B</a:t>
            </a:r>
            <a:r>
              <a:rPr lang="pt-PT" b="1" dirty="0" err="1" smtClean="0"/>
              <a:t>reeding</a:t>
            </a:r>
            <a:r>
              <a:rPr lang="pt-PT" b="1" dirty="0" smtClean="0"/>
              <a:t> </a:t>
            </a:r>
            <a:r>
              <a:rPr lang="pt-PT" b="1" dirty="0"/>
              <a:t>T</a:t>
            </a:r>
            <a:r>
              <a:rPr lang="pt-PT" b="1" dirty="0" smtClean="0"/>
              <a:t>echnologies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691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29308" y="1844824"/>
            <a:ext cx="7803132" cy="4680520"/>
          </a:xfrm>
        </p:spPr>
        <p:txBody>
          <a:bodyPr/>
          <a:lstStyle/>
          <a:p>
            <a:pPr marL="449263" indent="-449263">
              <a:lnSpc>
                <a:spcPct val="150000"/>
              </a:lnSpc>
            </a:pPr>
            <a:r>
              <a:rPr lang="pt-PT" sz="1600" dirty="0" smtClean="0">
                <a:hlinkClick r:id="rId2"/>
              </a:rPr>
              <a:t>www.sciencemag.org</a:t>
            </a:r>
            <a:endParaRPr lang="pt-PT" sz="1600" dirty="0" smtClean="0"/>
          </a:p>
          <a:p>
            <a:pPr marL="449263" indent="-449263">
              <a:lnSpc>
                <a:spcPct val="150000"/>
              </a:lnSpc>
            </a:pPr>
            <a:r>
              <a:rPr lang="pt-PT" sz="1600" dirty="0">
                <a:hlinkClick r:id="rId3"/>
              </a:rPr>
              <a:t>http://</a:t>
            </a:r>
            <a:r>
              <a:rPr lang="pt-PT" sz="1600" dirty="0" smtClean="0">
                <a:hlinkClick r:id="rId3"/>
              </a:rPr>
              <a:t>wema.aatf-africa.org</a:t>
            </a:r>
            <a:endParaRPr lang="pt-PT" sz="1600" dirty="0" smtClean="0"/>
          </a:p>
          <a:p>
            <a:pPr marL="449263" indent="-449263">
              <a:lnSpc>
                <a:spcPct val="150000"/>
              </a:lnSpc>
            </a:pPr>
            <a:r>
              <a:rPr lang="pt-PT" sz="1600" dirty="0">
                <a:hlinkClick r:id="rId4"/>
              </a:rPr>
              <a:t>http://</a:t>
            </a:r>
            <a:r>
              <a:rPr lang="pt-PT" sz="1600" dirty="0" smtClean="0">
                <a:hlinkClick r:id="rId4"/>
              </a:rPr>
              <a:t>www.greenbeltmovement.org</a:t>
            </a:r>
            <a:endParaRPr lang="pt-PT" sz="1600" dirty="0"/>
          </a:p>
          <a:p>
            <a:pPr marL="449263" indent="-449263">
              <a:lnSpc>
                <a:spcPct val="150000"/>
              </a:lnSpc>
            </a:pPr>
            <a:r>
              <a:rPr lang="pt-PT" sz="1600" dirty="0">
                <a:hlinkClick r:id="rId5"/>
              </a:rPr>
              <a:t>http://</a:t>
            </a:r>
            <a:r>
              <a:rPr lang="pt-PT" sz="1600" dirty="0" smtClean="0">
                <a:hlinkClick r:id="rId5"/>
              </a:rPr>
              <a:t>www.harvestplus.org</a:t>
            </a:r>
            <a:endParaRPr lang="pt-PT" sz="1600" dirty="0" smtClean="0"/>
          </a:p>
          <a:p>
            <a:pPr marL="449263" indent="-449263">
              <a:lnSpc>
                <a:spcPct val="150000"/>
              </a:lnSpc>
            </a:pPr>
            <a:r>
              <a:rPr lang="en-GB" sz="1600" dirty="0" err="1"/>
              <a:t>Chavarriaga</a:t>
            </a:r>
            <a:r>
              <a:rPr lang="en-GB" sz="1600" dirty="0"/>
              <a:t>-Aguirre, P., Brand, A., Medina, A., </a:t>
            </a:r>
            <a:r>
              <a:rPr lang="en-GB" sz="1600" dirty="0" err="1"/>
              <a:t>Prías</a:t>
            </a:r>
            <a:r>
              <a:rPr lang="en-GB" sz="1600" dirty="0"/>
              <a:t>, M., Escobar, R., </a:t>
            </a:r>
            <a:r>
              <a:rPr lang="en-GB" sz="1600" dirty="0" smtClean="0"/>
              <a:t>Martinez, J., et al. (2016</a:t>
            </a:r>
            <a:r>
              <a:rPr lang="en-GB" sz="1600" dirty="0"/>
              <a:t>). The potential of using biotechnology to improve cassava: a review. </a:t>
            </a:r>
            <a:r>
              <a:rPr lang="en-GB" sz="1600" i="1" dirty="0"/>
              <a:t>In Vitro Cellular &amp; Developmental Biology-Plant</a:t>
            </a:r>
            <a:r>
              <a:rPr lang="en-GB" sz="1600" dirty="0"/>
              <a:t>, </a:t>
            </a:r>
            <a:r>
              <a:rPr lang="en-GB" sz="1600" i="1" dirty="0"/>
              <a:t>52</a:t>
            </a:r>
            <a:r>
              <a:rPr lang="en-GB" sz="1600" dirty="0"/>
              <a:t>(5), 461-478.</a:t>
            </a:r>
            <a:r>
              <a:rPr lang="en-GB" sz="1600" dirty="0" smtClean="0"/>
              <a:t>.</a:t>
            </a:r>
          </a:p>
          <a:p>
            <a:pPr marL="449263" indent="-449263">
              <a:lnSpc>
                <a:spcPct val="150000"/>
              </a:lnSpc>
            </a:pPr>
            <a:r>
              <a:rPr lang="fr-FR" sz="1600" dirty="0"/>
              <a:t>Dia, A., &amp; </a:t>
            </a:r>
            <a:r>
              <a:rPr lang="fr-FR" sz="1600" dirty="0" err="1"/>
              <a:t>Duponnois</a:t>
            </a:r>
            <a:r>
              <a:rPr lang="fr-FR" sz="1600" dirty="0"/>
              <a:t>, R. (2013). </a:t>
            </a:r>
            <a:r>
              <a:rPr lang="fr-FR" sz="1600" i="1" dirty="0"/>
              <a:t>Le projet majeur africain de la Grande Muraille Verte: concepts et mise en œuvre</a:t>
            </a:r>
            <a:r>
              <a:rPr lang="fr-FR" sz="1600" dirty="0"/>
              <a:t>. IRD Editions</a:t>
            </a:r>
            <a:r>
              <a:rPr lang="fr-FR" sz="1600" dirty="0" smtClean="0"/>
              <a:t>.</a:t>
            </a:r>
          </a:p>
          <a:p>
            <a:pPr marL="449263" indent="-449263">
              <a:lnSpc>
                <a:spcPct val="150000"/>
              </a:lnSpc>
            </a:pPr>
            <a:r>
              <a:rPr lang="en-GB" sz="1600" dirty="0"/>
              <a:t>Chambers, J. A., Zambrano, P., </a:t>
            </a:r>
            <a:r>
              <a:rPr lang="en-GB" sz="1600" dirty="0" err="1"/>
              <a:t>Falck</a:t>
            </a:r>
            <a:r>
              <a:rPr lang="en-GB" sz="1600" dirty="0"/>
              <a:t>-Zepeda, J. B., </a:t>
            </a:r>
            <a:r>
              <a:rPr lang="en-GB" sz="1600" dirty="0" err="1"/>
              <a:t>Gruère</a:t>
            </a:r>
            <a:r>
              <a:rPr lang="en-GB" sz="1600" dirty="0"/>
              <a:t>, G. P., </a:t>
            </a:r>
            <a:r>
              <a:rPr lang="en-GB" sz="1600" dirty="0" err="1"/>
              <a:t>Sengupta</a:t>
            </a:r>
            <a:r>
              <a:rPr lang="en-GB" sz="1600" dirty="0"/>
              <a:t>, D., &amp; </a:t>
            </a:r>
            <a:r>
              <a:rPr lang="en-GB" sz="1600" dirty="0" err="1"/>
              <a:t>Hokanson</a:t>
            </a:r>
            <a:r>
              <a:rPr lang="en-GB" sz="1600" dirty="0"/>
              <a:t>, K. (2014). </a:t>
            </a:r>
            <a:r>
              <a:rPr lang="en-GB" sz="1600" i="1" dirty="0"/>
              <a:t>GM agricultural technologies for Africa: A state of affairs</a:t>
            </a:r>
            <a:r>
              <a:rPr lang="en-GB" sz="1600" dirty="0"/>
              <a:t>. Intl Food Policy Res Inst.</a:t>
            </a:r>
            <a:endParaRPr lang="fr-FR" sz="1600" dirty="0" smtClean="0"/>
          </a:p>
          <a:p>
            <a:endParaRPr lang="en-GB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5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Plant</a:t>
            </a:r>
            <a:r>
              <a:rPr lang="pt-PT" dirty="0" smtClean="0"/>
              <a:t> </a:t>
            </a:r>
            <a:r>
              <a:rPr lang="pt-PT" dirty="0" err="1" smtClean="0"/>
              <a:t>Biotechnology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1146394" y="1759422"/>
            <a:ext cx="2141494" cy="36884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1800" dirty="0">
                <a:solidFill>
                  <a:schemeClr val="tx1"/>
                </a:solidFill>
              </a:rPr>
              <a:t>Plant </a:t>
            </a:r>
            <a:r>
              <a:rPr lang="en-GB" sz="1800" dirty="0" smtClean="0">
                <a:solidFill>
                  <a:schemeClr val="tx1"/>
                </a:solidFill>
              </a:rPr>
              <a:t>biotechnology</a:t>
            </a:r>
            <a:endParaRPr lang="pt-PT" sz="2000" b="0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42583" y="2996952"/>
            <a:ext cx="4176464" cy="2031325"/>
          </a:xfrm>
          <a:prstGeom prst="rect">
            <a:avLst/>
          </a:prstGeom>
          <a:ln>
            <a:solidFill>
              <a:srgbClr val="7396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Increasing plant yield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Resistance to pests/insecticides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Resistance to herbicides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err="1" smtClean="0"/>
              <a:t>Biofortification</a:t>
            </a:r>
            <a:endParaRPr lang="en-GB" dirty="0"/>
          </a:p>
        </p:txBody>
      </p:sp>
      <p:pic>
        <p:nvPicPr>
          <p:cNvPr id="1026" name="Picture 2" descr="Resultado de imagem para maize produ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78366"/>
            <a:ext cx="2088232" cy="10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maize resistance pes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32" y="3818001"/>
            <a:ext cx="2088232" cy="140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maize resistance herbici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218857"/>
            <a:ext cx="2093731" cy="159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golden r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18857"/>
            <a:ext cx="2369912" cy="15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xão reta unidirecional 5"/>
          <p:cNvCxnSpPr>
            <a:stCxn id="3" idx="3"/>
            <a:endCxn id="7" idx="1"/>
          </p:cNvCxnSpPr>
          <p:nvPr/>
        </p:nvCxnSpPr>
        <p:spPr>
          <a:xfrm flipV="1">
            <a:off x="3287888" y="1445048"/>
            <a:ext cx="473932" cy="498795"/>
          </a:xfrm>
          <a:prstGeom prst="straightConnector1">
            <a:avLst/>
          </a:prstGeom>
          <a:ln>
            <a:solidFill>
              <a:srgbClr val="73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761820" y="126038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 smtClean="0"/>
              <a:t>In vitro </a:t>
            </a:r>
            <a:r>
              <a:rPr lang="pt-PT" dirty="0" err="1" smtClean="0"/>
              <a:t>culture</a:t>
            </a:r>
            <a:endParaRPr lang="en-GB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56737" y="1576851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Genomic</a:t>
            </a:r>
            <a:r>
              <a:rPr lang="pt-PT" dirty="0" smtClean="0"/>
              <a:t> </a:t>
            </a:r>
            <a:r>
              <a:rPr lang="pt-PT" dirty="0" err="1" smtClean="0"/>
              <a:t>analysis</a:t>
            </a:r>
            <a:endParaRPr lang="en-GB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23727" y="1943597"/>
            <a:ext cx="2127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Genetic</a:t>
            </a:r>
            <a:r>
              <a:rPr lang="pt-PT" dirty="0" smtClean="0"/>
              <a:t> </a:t>
            </a:r>
            <a:r>
              <a:rPr lang="pt-PT" dirty="0" err="1" smtClean="0"/>
              <a:t>engeneering</a:t>
            </a:r>
            <a:endParaRPr lang="en-GB" dirty="0"/>
          </a:p>
        </p:txBody>
      </p:sp>
      <p:cxnSp>
        <p:nvCxnSpPr>
          <p:cNvPr id="14" name="Conexão reta unidirecional 13"/>
          <p:cNvCxnSpPr>
            <a:stCxn id="3" idx="3"/>
            <a:endCxn id="8" idx="1"/>
          </p:cNvCxnSpPr>
          <p:nvPr/>
        </p:nvCxnSpPr>
        <p:spPr>
          <a:xfrm flipV="1">
            <a:off x="3287888" y="1761517"/>
            <a:ext cx="868849" cy="182326"/>
          </a:xfrm>
          <a:prstGeom prst="straightConnector1">
            <a:avLst/>
          </a:prstGeom>
          <a:ln>
            <a:solidFill>
              <a:srgbClr val="73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/>
          <p:cNvCxnSpPr>
            <a:stCxn id="3" idx="3"/>
            <a:endCxn id="9" idx="1"/>
          </p:cNvCxnSpPr>
          <p:nvPr/>
        </p:nvCxnSpPr>
        <p:spPr>
          <a:xfrm>
            <a:off x="3287888" y="1943843"/>
            <a:ext cx="935839" cy="184420"/>
          </a:xfrm>
          <a:prstGeom prst="straightConnector1">
            <a:avLst/>
          </a:prstGeom>
          <a:ln>
            <a:solidFill>
              <a:srgbClr val="73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/>
          <p:cNvCxnSpPr>
            <a:stCxn id="3" idx="3"/>
            <a:endCxn id="23" idx="1"/>
          </p:cNvCxnSpPr>
          <p:nvPr/>
        </p:nvCxnSpPr>
        <p:spPr>
          <a:xfrm>
            <a:off x="3287888" y="1943843"/>
            <a:ext cx="844370" cy="708961"/>
          </a:xfrm>
          <a:prstGeom prst="straightConnector1">
            <a:avLst/>
          </a:prstGeom>
          <a:ln>
            <a:solidFill>
              <a:srgbClr val="739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4132258" y="2329638"/>
            <a:ext cx="327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New </a:t>
            </a:r>
            <a:r>
              <a:rPr lang="pt-PT" dirty="0" err="1" smtClean="0"/>
              <a:t>breeding</a:t>
            </a:r>
            <a:r>
              <a:rPr lang="pt-PT" dirty="0" smtClean="0"/>
              <a:t> </a:t>
            </a:r>
            <a:r>
              <a:rPr lang="pt-PT" dirty="0" err="1" smtClean="0"/>
              <a:t>techniques</a:t>
            </a:r>
            <a:r>
              <a:rPr lang="pt-PT" dirty="0" smtClean="0"/>
              <a:t> (</a:t>
            </a:r>
            <a:r>
              <a:rPr lang="pt-PT" dirty="0" err="1" smtClean="0"/>
              <a:t>genome</a:t>
            </a:r>
            <a:r>
              <a:rPr lang="pt-PT" dirty="0" smtClean="0"/>
              <a:t> </a:t>
            </a:r>
            <a:r>
              <a:rPr lang="pt-PT" dirty="0" err="1" smtClean="0"/>
              <a:t>editing</a:t>
            </a:r>
            <a:r>
              <a:rPr lang="pt-PT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6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0"/>
          </p:nvPr>
        </p:nvSpPr>
        <p:spPr>
          <a:xfrm>
            <a:off x="664042" y="1646079"/>
            <a:ext cx="6624736" cy="330051"/>
          </a:xfrm>
        </p:spPr>
        <p:txBody>
          <a:bodyPr/>
          <a:lstStyle/>
          <a:p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problems</a:t>
            </a:r>
            <a:r>
              <a:rPr lang="pt-PT" dirty="0" smtClean="0"/>
              <a:t>...</a:t>
            </a:r>
            <a:endParaRPr lang="en-GB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1052033" y="2196910"/>
            <a:ext cx="3807999" cy="971757"/>
          </a:xfrm>
          <a:ln w="28575">
            <a:solidFill>
              <a:srgbClr val="8FBC00"/>
            </a:solidFill>
          </a:ln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GB" sz="1800" dirty="0" smtClean="0"/>
              <a:t>Desertification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Insufficient food production 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malnutrition</a:t>
            </a:r>
          </a:p>
          <a:p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Africa</a:t>
            </a:r>
            <a:endParaRPr lang="en-GB" dirty="0"/>
          </a:p>
        </p:txBody>
      </p:sp>
      <p:pic>
        <p:nvPicPr>
          <p:cNvPr id="2050" name="Picture 2" descr="Resultado de imagem para africa food production 2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1087"/>
            <a:ext cx="4320480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25"/>
          <a:stretch/>
        </p:blipFill>
        <p:spPr bwMode="auto">
          <a:xfrm>
            <a:off x="6732240" y="5173826"/>
            <a:ext cx="1800201" cy="11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3211905" cy="18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africa hung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4301"/>
            <a:ext cx="1800201" cy="10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Posição do Texto 1"/>
          <p:cNvSpPr txBox="1">
            <a:spLocks/>
          </p:cNvSpPr>
          <p:nvPr/>
        </p:nvSpPr>
        <p:spPr>
          <a:xfrm>
            <a:off x="664042" y="3509060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In 2050...</a:t>
            </a:r>
            <a:endParaRPr lang="en-GB" dirty="0"/>
          </a:p>
        </p:txBody>
      </p:sp>
      <p:sp>
        <p:nvSpPr>
          <p:cNvPr id="5" name="Seta curvada à direita 4"/>
          <p:cNvSpPr/>
          <p:nvPr/>
        </p:nvSpPr>
        <p:spPr>
          <a:xfrm>
            <a:off x="664042" y="4005064"/>
            <a:ext cx="648072" cy="1129670"/>
          </a:xfrm>
          <a:prstGeom prst="curvedRightArrow">
            <a:avLst/>
          </a:prstGeom>
          <a:solidFill>
            <a:srgbClr val="92D05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0"/>
          </p:nvPr>
        </p:nvSpPr>
        <p:spPr>
          <a:xfrm>
            <a:off x="755576" y="1891630"/>
            <a:ext cx="6624736" cy="330051"/>
          </a:xfrm>
        </p:spPr>
        <p:txBody>
          <a:bodyPr/>
          <a:lstStyle/>
          <a:p>
            <a:r>
              <a:rPr lang="pt-PT" dirty="0" err="1" smtClean="0"/>
              <a:t>Nowadays</a:t>
            </a:r>
            <a:r>
              <a:rPr lang="pt-PT" dirty="0" smtClean="0"/>
              <a:t>…</a:t>
            </a:r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1280" y="577636"/>
            <a:ext cx="7153327" cy="504057"/>
          </a:xfrm>
        </p:spPr>
        <p:txBody>
          <a:bodyPr/>
          <a:lstStyle/>
          <a:p>
            <a:r>
              <a:rPr lang="en-GB" dirty="0" smtClean="0"/>
              <a:t>Africa – Genetically modified (GM) crop perspective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00170" y="2543658"/>
            <a:ext cx="475252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 O</a:t>
            </a:r>
            <a:r>
              <a:rPr lang="en-GB" dirty="0" smtClean="0"/>
              <a:t>nly </a:t>
            </a:r>
            <a:r>
              <a:rPr lang="en-GB" dirty="0"/>
              <a:t>South Africa, Egypt, Burkina Faso and Sudan grow GM crops </a:t>
            </a:r>
            <a:r>
              <a:rPr lang="en-GB" b="1" dirty="0" smtClean="0"/>
              <a:t>commercially</a:t>
            </a:r>
            <a:endParaRPr lang="en-GB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06761" y="376294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Most recently, extreme high temperatures cause severe drought</a:t>
            </a:r>
            <a:endParaRPr lang="en-GB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06761" y="543056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Currently, Tanzania, Malawi and Uganda approved field trials of GM crops</a:t>
            </a:r>
            <a:endParaRPr lang="en-GB" dirty="0"/>
          </a:p>
        </p:txBody>
      </p:sp>
      <p:pic>
        <p:nvPicPr>
          <p:cNvPr id="3074" name="Picture 2" descr="Resultado de imagem para dese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940"/>
            <a:ext cx="4196131" cy="23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curvada à direita 7"/>
          <p:cNvSpPr/>
          <p:nvPr/>
        </p:nvSpPr>
        <p:spPr>
          <a:xfrm>
            <a:off x="539552" y="2298452"/>
            <a:ext cx="938493" cy="700626"/>
          </a:xfrm>
          <a:prstGeom prst="curvedRightArrow">
            <a:avLst/>
          </a:prstGeom>
          <a:solidFill>
            <a:srgbClr val="92D05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27984" y="3762940"/>
            <a:ext cx="4320480" cy="2360324"/>
          </a:xfrm>
          <a:prstGeom prst="rect">
            <a:avLst/>
          </a:prstGeom>
          <a:noFill/>
          <a:ln>
            <a:solidFill>
              <a:srgbClr val="8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eta para baixo 5"/>
          <p:cNvSpPr/>
          <p:nvPr/>
        </p:nvSpPr>
        <p:spPr>
          <a:xfrm>
            <a:off x="6300192" y="4623005"/>
            <a:ext cx="576064" cy="433982"/>
          </a:xfrm>
          <a:prstGeom prst="down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Great Green Wall Project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20543" y="2473338"/>
            <a:ext cx="259228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8000 km </a:t>
            </a:r>
            <a:r>
              <a:rPr lang="pt-PT" dirty="0" err="1" smtClean="0"/>
              <a:t>of</a:t>
            </a:r>
            <a:r>
              <a:rPr lang="pt-PT" dirty="0" smtClean="0"/>
              <a:t> a </a:t>
            </a:r>
            <a:r>
              <a:rPr lang="pt-PT" dirty="0" err="1" smtClean="0"/>
              <a:t>tree</a:t>
            </a:r>
            <a:r>
              <a:rPr lang="pt-PT" dirty="0" smtClean="0"/>
              <a:t> </a:t>
            </a:r>
            <a:r>
              <a:rPr lang="pt-PT" dirty="0" err="1" smtClean="0"/>
              <a:t>wall</a:t>
            </a:r>
            <a:r>
              <a:rPr lang="pt-PT" dirty="0" smtClean="0"/>
              <a:t>!</a:t>
            </a:r>
            <a:endParaRPr lang="en-GB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3479899"/>
            <a:ext cx="3379449" cy="923330"/>
          </a:xfrm>
          <a:prstGeom prst="rect">
            <a:avLst/>
          </a:prstGeom>
          <a:noFill/>
          <a:ln>
            <a:solidFill>
              <a:srgbClr val="8FBC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Plant Biotechnology</a:t>
            </a:r>
            <a:r>
              <a:rPr lang="en-GB" dirty="0" smtClean="0"/>
              <a:t> contribution: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Selection of varieties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Micropropagation</a:t>
            </a:r>
            <a:endParaRPr lang="en-GB" dirty="0"/>
          </a:p>
        </p:txBody>
      </p:sp>
      <p:pic>
        <p:nvPicPr>
          <p:cNvPr id="4098" name="Picture 2" descr="Resultado de imagem para acacia seneg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2360153" cy="15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153" y="5301209"/>
            <a:ext cx="1670100" cy="158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265190" y="2060848"/>
            <a:ext cx="4555282" cy="4679120"/>
            <a:chOff x="4265190" y="2134256"/>
            <a:chExt cx="4555282" cy="4679120"/>
          </a:xfrm>
        </p:grpSpPr>
        <p:sp>
          <p:nvSpPr>
            <p:cNvPr id="3" name="CaixaDeTexto 2"/>
            <p:cNvSpPr txBox="1"/>
            <p:nvPr/>
          </p:nvSpPr>
          <p:spPr>
            <a:xfrm>
              <a:off x="5508104" y="6536377"/>
              <a:ext cx="25685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 smtClean="0"/>
                <a:t>Dia &amp; </a:t>
              </a:r>
              <a:r>
                <a:rPr lang="fr-FR" sz="1200" i="1" dirty="0" err="1" smtClean="0"/>
                <a:t>Duponnois</a:t>
              </a:r>
              <a:r>
                <a:rPr lang="fr-FR" sz="1200" i="1" dirty="0" smtClean="0"/>
                <a:t> </a:t>
              </a:r>
              <a:r>
                <a:rPr lang="fr-FR" sz="1200" i="1" dirty="0" smtClean="0"/>
                <a:t>(2013)</a:t>
              </a:r>
              <a:endParaRPr lang="en-GB" sz="1600" i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265190" y="2134256"/>
              <a:ext cx="4555282" cy="4376552"/>
              <a:chOff x="4265190" y="2134256"/>
              <a:chExt cx="4555282" cy="4376552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 rotWithShape="1">
              <a:blip r:embed="rId5"/>
              <a:srcRect l="29909" t="9496" r="38342" b="41699"/>
              <a:stretch/>
            </p:blipFill>
            <p:spPr>
              <a:xfrm>
                <a:off x="4265190" y="2134256"/>
                <a:ext cx="4555282" cy="4376552"/>
              </a:xfrm>
              <a:prstGeom prst="rect">
                <a:avLst/>
              </a:prstGeom>
            </p:spPr>
          </p:pic>
          <p:sp>
            <p:nvSpPr>
              <p:cNvPr id="7" name="CaixaDeTexto 6"/>
              <p:cNvSpPr txBox="1"/>
              <p:nvPr/>
            </p:nvSpPr>
            <p:spPr>
              <a:xfrm>
                <a:off x="5022254" y="5085184"/>
                <a:ext cx="1368152" cy="6232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150" b="1" dirty="0" smtClean="0"/>
                  <a:t>Great Green Wall</a:t>
                </a:r>
              </a:p>
              <a:p>
                <a:r>
                  <a:rPr lang="en-GB" sz="1150" b="1" dirty="0" smtClean="0"/>
                  <a:t>Countries involved </a:t>
                </a:r>
                <a:endParaRPr lang="en-GB" sz="1150" b="1" dirty="0"/>
              </a:p>
              <a:p>
                <a:r>
                  <a:rPr lang="en-GB" sz="1150" b="1" dirty="0" smtClean="0"/>
                  <a:t>Other </a:t>
                </a:r>
                <a:r>
                  <a:rPr lang="en-GB" sz="1150" b="1" dirty="0" smtClean="0"/>
                  <a:t>countries                    </a:t>
                </a:r>
                <a:endParaRPr lang="en-GB" sz="1150" b="1" dirty="0"/>
              </a:p>
            </p:txBody>
          </p:sp>
        </p:grpSp>
      </p:grpSp>
      <p:sp>
        <p:nvSpPr>
          <p:cNvPr id="14" name="Marcador de Posição do Texto 1"/>
          <p:cNvSpPr>
            <a:spLocks noGrp="1"/>
          </p:cNvSpPr>
          <p:nvPr>
            <p:ph type="body" idx="10"/>
          </p:nvPr>
        </p:nvSpPr>
        <p:spPr>
          <a:xfrm>
            <a:off x="838625" y="1778550"/>
            <a:ext cx="6624736" cy="330051"/>
          </a:xfrm>
        </p:spPr>
        <p:txBody>
          <a:bodyPr/>
          <a:lstStyle/>
          <a:p>
            <a:r>
              <a:rPr lang="en-GB" dirty="0" smtClean="0"/>
              <a:t>Fight against desertification and climate change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3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762820"/>
            <a:ext cx="4248472" cy="1584176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z="1800" dirty="0" smtClean="0"/>
              <a:t>Founder of the </a:t>
            </a:r>
            <a:r>
              <a:rPr lang="en-GB" sz="1800" b="1" dirty="0" smtClean="0"/>
              <a:t>Green Belt </a:t>
            </a:r>
            <a:r>
              <a:rPr lang="en-GB" sz="1800" b="1" dirty="0"/>
              <a:t>M</a:t>
            </a:r>
            <a:r>
              <a:rPr lang="en-GB" sz="1800" b="1" dirty="0" smtClean="0"/>
              <a:t>ovement </a:t>
            </a:r>
            <a:r>
              <a:rPr lang="en-GB" sz="1800" dirty="0" smtClean="0"/>
              <a:t>(51 million trees in Kenya)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P</a:t>
            </a:r>
            <a:r>
              <a:rPr lang="en-GB" sz="1800" dirty="0" smtClean="0"/>
              <a:t>romote </a:t>
            </a:r>
            <a:r>
              <a:rPr lang="en-GB" sz="1800" dirty="0"/>
              <a:t>environmental </a:t>
            </a:r>
            <a:r>
              <a:rPr lang="en-GB" sz="1800" dirty="0" smtClean="0"/>
              <a:t>conservation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Build </a:t>
            </a:r>
            <a:r>
              <a:rPr lang="en-GB" sz="1800" dirty="0"/>
              <a:t>climate </a:t>
            </a:r>
            <a:r>
              <a:rPr lang="en-GB" sz="1800" dirty="0" smtClean="0"/>
              <a:t>resilience</a:t>
            </a:r>
          </a:p>
          <a:p>
            <a:pPr marL="285750" indent="-285750">
              <a:buFontTx/>
              <a:buChar char="-"/>
            </a:pPr>
            <a:r>
              <a:rPr lang="en-GB" sz="1800" dirty="0" smtClean="0"/>
              <a:t>Social impact</a:t>
            </a:r>
            <a:endParaRPr lang="en-GB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Green Belt </a:t>
            </a:r>
            <a:r>
              <a:rPr lang="en-GB" sz="2800" dirty="0" smtClean="0"/>
              <a:t>Movement - Kenya</a:t>
            </a:r>
            <a:endParaRPr lang="en-GB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idx="10"/>
          </p:nvPr>
        </p:nvSpPr>
        <p:spPr>
          <a:xfrm>
            <a:off x="539552" y="1726156"/>
            <a:ext cx="4824536" cy="802531"/>
          </a:xfrm>
        </p:spPr>
        <p:txBody>
          <a:bodyPr/>
          <a:lstStyle/>
          <a:p>
            <a:r>
              <a:rPr lang="en-GB" dirty="0" err="1" smtClean="0"/>
              <a:t>Wangeri</a:t>
            </a:r>
            <a:r>
              <a:rPr lang="en-GB" dirty="0" smtClean="0"/>
              <a:t> Maathai – Nobel Peace Prize 2004</a:t>
            </a:r>
          </a:p>
          <a:p>
            <a:r>
              <a:rPr lang="pt-PT" sz="1400" b="0" dirty="0" smtClean="0"/>
              <a:t>(</a:t>
            </a:r>
            <a:r>
              <a:rPr lang="pt-PT" sz="1400" dirty="0" smtClean="0"/>
              <a:t>1st </a:t>
            </a:r>
            <a:r>
              <a:rPr lang="pt-PT" sz="1400" dirty="0" err="1" smtClean="0"/>
              <a:t>woman</a:t>
            </a:r>
            <a:r>
              <a:rPr lang="pt-PT" sz="1400" dirty="0" smtClean="0"/>
              <a:t> to </a:t>
            </a:r>
            <a:r>
              <a:rPr lang="pt-PT" sz="1400" dirty="0" err="1" smtClean="0"/>
              <a:t>get</a:t>
            </a:r>
            <a:r>
              <a:rPr lang="pt-PT" sz="1400" dirty="0" smtClean="0"/>
              <a:t> a </a:t>
            </a:r>
            <a:r>
              <a:rPr lang="pt-PT" sz="1400" dirty="0" err="1" smtClean="0"/>
              <a:t>PhD</a:t>
            </a:r>
            <a:r>
              <a:rPr lang="pt-PT" sz="1400" dirty="0" smtClean="0"/>
              <a:t> </a:t>
            </a:r>
            <a:r>
              <a:rPr lang="pt-PT" sz="1400" dirty="0" err="1" smtClean="0"/>
              <a:t>degree</a:t>
            </a:r>
            <a:r>
              <a:rPr lang="pt-PT" sz="1400" dirty="0" smtClean="0"/>
              <a:t> in central </a:t>
            </a:r>
            <a:r>
              <a:rPr lang="pt-PT" sz="1400" dirty="0" err="1" smtClean="0"/>
              <a:t>and</a:t>
            </a:r>
            <a:r>
              <a:rPr lang="pt-PT" sz="1400" dirty="0" smtClean="0"/>
              <a:t> oriental Africa) </a:t>
            </a:r>
            <a:endParaRPr lang="en-GB" sz="1400" dirty="0"/>
          </a:p>
        </p:txBody>
      </p:sp>
      <p:pic>
        <p:nvPicPr>
          <p:cNvPr id="5122" name="Picture 2" descr="Resultado de imagem para green belt mov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3040763" cy="1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ofreshandsogreen.com/wp-content/uploads/2011/10/wangari-maathai-Green-Belt-Movemen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4"/>
          <a:stretch/>
        </p:blipFill>
        <p:spPr bwMode="auto">
          <a:xfrm>
            <a:off x="5580112" y="2105995"/>
            <a:ext cx="3081422" cy="38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Genetically modified hybrid maize</a:t>
            </a:r>
            <a:endParaRPr lang="en-GB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22802" y="3635632"/>
            <a:ext cx="7668344" cy="864096"/>
          </a:xfrm>
          <a:ln>
            <a:solidFill>
              <a:srgbClr val="739600"/>
            </a:solidFill>
          </a:ln>
        </p:spPr>
        <p:txBody>
          <a:bodyPr/>
          <a:lstStyle/>
          <a:p>
            <a:r>
              <a:rPr lang="en-GB" dirty="0" smtClean="0"/>
              <a:t>- </a:t>
            </a:r>
            <a:r>
              <a:rPr lang="en-GB" sz="1800" dirty="0" smtClean="0"/>
              <a:t>Conventional breeding, marker-assisted breeding and genetic engineering</a:t>
            </a:r>
          </a:p>
          <a:p>
            <a:pPr marL="285750" indent="-285750">
              <a:buFontTx/>
              <a:buChar char="-"/>
            </a:pPr>
            <a:endParaRPr lang="en-GB" sz="1800" dirty="0" smtClean="0"/>
          </a:p>
          <a:p>
            <a:r>
              <a:rPr lang="pt-PT" sz="1800" dirty="0" smtClean="0"/>
              <a:t>- </a:t>
            </a:r>
            <a:r>
              <a:rPr lang="en-GB" sz="1800" dirty="0" smtClean="0"/>
              <a:t>Varieties and drought-resistance transgenes donated by Monsanto</a:t>
            </a:r>
            <a:endParaRPr lang="en-GB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Water</a:t>
            </a:r>
            <a:r>
              <a:rPr lang="pt-PT" dirty="0" smtClean="0"/>
              <a:t> </a:t>
            </a:r>
            <a:r>
              <a:rPr lang="pt-PT" dirty="0" err="1" smtClean="0"/>
              <a:t>Efficient</a:t>
            </a:r>
            <a:r>
              <a:rPr lang="pt-PT" dirty="0" smtClean="0"/>
              <a:t> </a:t>
            </a:r>
            <a:r>
              <a:rPr lang="pt-PT" dirty="0" err="1" smtClean="0"/>
              <a:t>Maize</a:t>
            </a:r>
            <a:r>
              <a:rPr lang="pt-PT" dirty="0" smtClean="0"/>
              <a:t> for Africa (WEMA)</a:t>
            </a:r>
            <a:endParaRPr lang="en-GB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71800" y="2439654"/>
            <a:ext cx="3600400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More than 300 million Africans depend on corn as their main food</a:t>
            </a:r>
            <a:endParaRPr lang="en-GB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5633" t="8580" r="55628" b="77692"/>
          <a:stretch/>
        </p:blipFill>
        <p:spPr>
          <a:xfrm>
            <a:off x="0" y="4931776"/>
            <a:ext cx="4328443" cy="1926224"/>
          </a:xfrm>
          <a:prstGeom prst="rect">
            <a:avLst/>
          </a:prstGeom>
        </p:spPr>
      </p:pic>
      <p:pic>
        <p:nvPicPr>
          <p:cNvPr id="6146" name="Picture 2" descr="Resultado de imagem para water efficient maize for Africa g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43" y="4931777"/>
            <a:ext cx="4815557" cy="19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Biofortified</a:t>
            </a:r>
            <a:r>
              <a:rPr lang="pt-PT" dirty="0"/>
              <a:t> </a:t>
            </a:r>
            <a:r>
              <a:rPr lang="pt-PT" dirty="0" err="1"/>
              <a:t>beans</a:t>
            </a:r>
            <a:r>
              <a:rPr lang="pt-PT" dirty="0"/>
              <a:t> in </a:t>
            </a:r>
            <a:r>
              <a:rPr lang="pt-PT" dirty="0" err="1"/>
              <a:t>Rwanda</a:t>
            </a:r>
            <a:r>
              <a:rPr lang="pt-PT" dirty="0"/>
              <a:t> - </a:t>
            </a:r>
            <a:r>
              <a:rPr lang="pt-PT" dirty="0" err="1"/>
              <a:t>Iron</a:t>
            </a: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9878" t="24429" r="10956" b="47325"/>
          <a:stretch/>
        </p:blipFill>
        <p:spPr>
          <a:xfrm>
            <a:off x="-29199" y="5184454"/>
            <a:ext cx="6604665" cy="16735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358" t="7560" r="40417" b="26424"/>
          <a:stretch/>
        </p:blipFill>
        <p:spPr>
          <a:xfrm>
            <a:off x="6575466" y="5184454"/>
            <a:ext cx="2572036" cy="16686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25797" t="11243" r="7838" b="21299"/>
          <a:stretch/>
        </p:blipFill>
        <p:spPr>
          <a:xfrm>
            <a:off x="5835133" y="2641517"/>
            <a:ext cx="3312369" cy="210432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331640" y="1833577"/>
            <a:ext cx="532859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Iron </a:t>
            </a:r>
            <a:r>
              <a:rPr lang="en-GB" dirty="0" smtClean="0"/>
              <a:t>deficiency </a:t>
            </a:r>
            <a:r>
              <a:rPr lang="en-GB" dirty="0" smtClean="0"/>
              <a:t>is very common in African countries..</a:t>
            </a:r>
            <a:endParaRPr lang="en-GB" dirty="0"/>
          </a:p>
        </p:txBody>
      </p:sp>
      <p:sp>
        <p:nvSpPr>
          <p:cNvPr id="10" name="Seta curvada à direita 9"/>
          <p:cNvSpPr/>
          <p:nvPr/>
        </p:nvSpPr>
        <p:spPr>
          <a:xfrm>
            <a:off x="395536" y="1916832"/>
            <a:ext cx="794477" cy="838789"/>
          </a:xfrm>
          <a:prstGeom prst="curvedRightArrow">
            <a:avLst/>
          </a:prstGeom>
          <a:solidFill>
            <a:srgbClr val="92D05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41857" y="2663873"/>
            <a:ext cx="444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/>
              <a:t>Biofortified</a:t>
            </a:r>
            <a:r>
              <a:rPr lang="en-GB" u="sng" dirty="0" smtClean="0"/>
              <a:t> beans</a:t>
            </a:r>
            <a:r>
              <a:rPr lang="en-GB" dirty="0" smtClean="0"/>
              <a:t> by </a:t>
            </a:r>
            <a:r>
              <a:rPr lang="en-GB" b="1" dirty="0" smtClean="0"/>
              <a:t>conventional methods</a:t>
            </a:r>
            <a:endParaRPr lang="en-GB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67242" y="3814045"/>
            <a:ext cx="417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 </a:t>
            </a:r>
            <a:r>
              <a:rPr lang="en-GB" b="1" dirty="0" smtClean="0"/>
              <a:t>Iron content</a:t>
            </a:r>
            <a:r>
              <a:rPr lang="en-GB" dirty="0" smtClean="0"/>
              <a:t>, </a:t>
            </a:r>
            <a:r>
              <a:rPr lang="en-GB" b="1" dirty="0" smtClean="0"/>
              <a:t>better yield </a:t>
            </a:r>
            <a:r>
              <a:rPr lang="en-GB" dirty="0" smtClean="0"/>
              <a:t>and </a:t>
            </a:r>
            <a:r>
              <a:rPr lang="en-GB" b="1" dirty="0" smtClean="0"/>
              <a:t>drought tolerance</a:t>
            </a:r>
            <a:endParaRPr lang="en-GB" b="1" dirty="0"/>
          </a:p>
        </p:txBody>
      </p:sp>
      <p:sp>
        <p:nvSpPr>
          <p:cNvPr id="15" name="Seta para baixo 14"/>
          <p:cNvSpPr/>
          <p:nvPr/>
        </p:nvSpPr>
        <p:spPr>
          <a:xfrm>
            <a:off x="2975074" y="3208731"/>
            <a:ext cx="580394" cy="432048"/>
          </a:xfrm>
          <a:prstGeom prst="downArrow">
            <a:avLst/>
          </a:prstGeom>
          <a:solidFill>
            <a:srgbClr val="8FBC00"/>
          </a:solidFill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ângulo 15"/>
          <p:cNvSpPr/>
          <p:nvPr/>
        </p:nvSpPr>
        <p:spPr>
          <a:xfrm>
            <a:off x="1400743" y="2641517"/>
            <a:ext cx="4158232" cy="1781231"/>
          </a:xfrm>
          <a:prstGeom prst="rect">
            <a:avLst/>
          </a:prstGeom>
          <a:noFill/>
          <a:ln>
            <a:solidFill>
              <a:srgbClr val="8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Cassava</a:t>
            </a:r>
            <a:endParaRPr lang="en-GB" dirty="0"/>
          </a:p>
        </p:txBody>
      </p:sp>
      <p:pic>
        <p:nvPicPr>
          <p:cNvPr id="2050" name="Picture 2" descr="Resultado de imagem para Cassa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9" r="14116"/>
          <a:stretch/>
        </p:blipFill>
        <p:spPr bwMode="auto">
          <a:xfrm>
            <a:off x="6263680" y="4311738"/>
            <a:ext cx="2880320" cy="25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assa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2149552"/>
            <a:ext cx="2882915" cy="21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1779554"/>
            <a:ext cx="547260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Fourth</a:t>
            </a:r>
            <a:r>
              <a:rPr lang="en-GB" dirty="0" smtClean="0"/>
              <a:t> largest source of calories in the world</a:t>
            </a:r>
            <a:endParaRPr lang="en-GB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70112" y="2519784"/>
            <a:ext cx="3960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Africa is the </a:t>
            </a:r>
            <a:r>
              <a:rPr lang="en-GB" u="sng" dirty="0" smtClean="0"/>
              <a:t>3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largest world producer</a:t>
            </a:r>
          </a:p>
          <a:p>
            <a:endParaRPr lang="en-GB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8736" y="2876369"/>
            <a:ext cx="618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Main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problems</a:t>
            </a:r>
            <a:r>
              <a:rPr lang="pt-PT" sz="1600" b="1" dirty="0" smtClean="0"/>
              <a:t>: </a:t>
            </a:r>
            <a:r>
              <a:rPr lang="pt-PT" sz="1600" dirty="0" smtClean="0"/>
              <a:t>Viral </a:t>
            </a:r>
            <a:r>
              <a:rPr lang="pt-PT" sz="1600" dirty="0" err="1" smtClean="0"/>
              <a:t>and</a:t>
            </a:r>
            <a:r>
              <a:rPr lang="pt-PT" sz="1600" dirty="0" smtClean="0"/>
              <a:t> Bacterial </a:t>
            </a:r>
            <a:r>
              <a:rPr lang="pt-PT" sz="1600" dirty="0" err="1" smtClean="0"/>
              <a:t>diseases</a:t>
            </a:r>
            <a:r>
              <a:rPr lang="pt-PT" sz="1600" dirty="0" smtClean="0"/>
              <a:t>; </a:t>
            </a:r>
            <a:r>
              <a:rPr lang="pt-PT" sz="1600" dirty="0" err="1" smtClean="0"/>
              <a:t>nutritional</a:t>
            </a:r>
            <a:r>
              <a:rPr lang="pt-PT" sz="1600" dirty="0" smtClean="0"/>
              <a:t> </a:t>
            </a:r>
            <a:r>
              <a:rPr lang="pt-PT" sz="1600" dirty="0" err="1" smtClean="0"/>
              <a:t>needs</a:t>
            </a:r>
            <a:endParaRPr lang="en-GB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98736" y="4214698"/>
            <a:ext cx="5453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u="sng" dirty="0" err="1" smtClean="0"/>
              <a:t>Biotech</a:t>
            </a:r>
            <a:r>
              <a:rPr lang="pt-PT" u="sng" dirty="0" smtClean="0"/>
              <a:t> </a:t>
            </a:r>
            <a:r>
              <a:rPr lang="pt-PT" u="sng" dirty="0" err="1" smtClean="0"/>
              <a:t>strategies</a:t>
            </a:r>
            <a:r>
              <a:rPr lang="pt-PT" u="sng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u="sng" dirty="0" err="1" smtClean="0"/>
              <a:t>conventional</a:t>
            </a:r>
            <a:r>
              <a:rPr lang="pt-PT" u="sng" dirty="0" smtClean="0"/>
              <a:t> </a:t>
            </a:r>
            <a:r>
              <a:rPr lang="pt-PT" u="sng" dirty="0" err="1" smtClean="0"/>
              <a:t>methods</a:t>
            </a:r>
            <a:endParaRPr lang="pt-PT" sz="1600" dirty="0" smtClean="0"/>
          </a:p>
          <a:p>
            <a:endParaRPr lang="pt-PT" dirty="0" smtClean="0"/>
          </a:p>
          <a:p>
            <a:r>
              <a:rPr lang="pt-PT" dirty="0" smtClean="0"/>
              <a:t>     </a:t>
            </a:r>
            <a:r>
              <a:rPr lang="pt-PT" sz="1600" b="1" dirty="0" err="1" smtClean="0"/>
              <a:t>Traits</a:t>
            </a:r>
            <a:r>
              <a:rPr lang="pt-PT" sz="1600" b="1" dirty="0" smtClean="0"/>
              <a:t>:</a:t>
            </a:r>
            <a:r>
              <a:rPr lang="pt-PT" sz="1600" dirty="0" smtClean="0"/>
              <a:t> </a:t>
            </a:r>
            <a:r>
              <a:rPr lang="pt-PT" sz="1600" dirty="0" err="1"/>
              <a:t>Virus</a:t>
            </a:r>
            <a:r>
              <a:rPr lang="pt-PT" sz="1600" dirty="0"/>
              <a:t> </a:t>
            </a:r>
            <a:r>
              <a:rPr lang="pt-PT" sz="1600" dirty="0" err="1"/>
              <a:t>resistance</a:t>
            </a:r>
            <a:r>
              <a:rPr lang="pt-PT" sz="1600" dirty="0"/>
              <a:t>, Bacterial </a:t>
            </a:r>
            <a:r>
              <a:rPr lang="pt-PT" sz="1600" dirty="0" err="1"/>
              <a:t>resistance</a:t>
            </a:r>
            <a:r>
              <a:rPr lang="pt-PT" sz="1600" dirty="0"/>
              <a:t>, </a:t>
            </a:r>
            <a:endParaRPr lang="pt-PT" sz="1600" dirty="0" smtClean="0"/>
          </a:p>
          <a:p>
            <a:r>
              <a:rPr lang="pt-PT" sz="1600" dirty="0" smtClean="0"/>
              <a:t>       </a:t>
            </a:r>
            <a:r>
              <a:rPr lang="el-GR" sz="1600" dirty="0" smtClean="0"/>
              <a:t>β</a:t>
            </a:r>
            <a:r>
              <a:rPr lang="pt-PT" sz="1600" dirty="0" smtClean="0"/>
              <a:t>-</a:t>
            </a:r>
            <a:r>
              <a:rPr lang="pt-PT" sz="1600" dirty="0" err="1" smtClean="0"/>
              <a:t>carotene</a:t>
            </a:r>
            <a:r>
              <a:rPr lang="pt-PT" sz="1600" dirty="0" smtClean="0"/>
              <a:t> </a:t>
            </a:r>
            <a:r>
              <a:rPr lang="pt-PT" sz="1600" dirty="0" err="1"/>
              <a:t>biofortification</a:t>
            </a:r>
            <a:r>
              <a:rPr lang="pt-PT" sz="1600" dirty="0"/>
              <a:t>, </a:t>
            </a:r>
            <a:r>
              <a:rPr lang="pt-PT" sz="1600" dirty="0" err="1" smtClean="0"/>
              <a:t>Iron</a:t>
            </a:r>
            <a:r>
              <a:rPr lang="pt-PT" sz="1600" dirty="0" smtClean="0"/>
              <a:t> </a:t>
            </a:r>
            <a:r>
              <a:rPr lang="pt-PT" sz="1600" dirty="0" err="1"/>
              <a:t>biofortification</a:t>
            </a:r>
            <a:r>
              <a:rPr lang="pt-PT" sz="1600" dirty="0"/>
              <a:t>, etc</a:t>
            </a:r>
            <a:r>
              <a:rPr lang="pt-PT" sz="1600" dirty="0" smtClean="0"/>
              <a:t>...</a:t>
            </a:r>
            <a:endParaRPr lang="pt-PT" sz="1600" dirty="0"/>
          </a:p>
          <a:p>
            <a:endParaRPr lang="en-GB" dirty="0"/>
          </a:p>
        </p:txBody>
      </p:sp>
      <p:sp>
        <p:nvSpPr>
          <p:cNvPr id="12" name="Retângulo 11"/>
          <p:cNvSpPr/>
          <p:nvPr/>
        </p:nvSpPr>
        <p:spPr>
          <a:xfrm>
            <a:off x="622160" y="2459329"/>
            <a:ext cx="5462008" cy="3130053"/>
          </a:xfrm>
          <a:prstGeom prst="rect">
            <a:avLst/>
          </a:prstGeom>
          <a:noFill/>
          <a:ln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ta para baixo 12"/>
          <p:cNvSpPr/>
          <p:nvPr/>
        </p:nvSpPr>
        <p:spPr>
          <a:xfrm>
            <a:off x="1710638" y="3335601"/>
            <a:ext cx="3149394" cy="88548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3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aixaDeTexto 1"/>
          <p:cNvSpPr txBox="1"/>
          <p:nvPr/>
        </p:nvSpPr>
        <p:spPr>
          <a:xfrm>
            <a:off x="2493247" y="3435247"/>
            <a:ext cx="152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79388"/>
            <a:r>
              <a:rPr lang="en-GB" b="1" dirty="0" smtClean="0"/>
              <a:t>Possible solutions: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343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</TotalTime>
  <Words>486</Words>
  <Application>Microsoft Office PowerPoint</Application>
  <PresentationFormat>On-screen Show (4:3)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</vt:lpstr>
      <vt:lpstr>ITQB</vt:lpstr>
      <vt:lpstr>Modelo de apresentação personalizado</vt:lpstr>
      <vt:lpstr>2_Modelo de apresentação personalizado</vt:lpstr>
      <vt:lpstr>1_Modelo de apresentação personalizado</vt:lpstr>
      <vt:lpstr>PowerPoint Presentation</vt:lpstr>
      <vt:lpstr>Plant Biotechnology</vt:lpstr>
      <vt:lpstr>Africa</vt:lpstr>
      <vt:lpstr>Africa – Genetically modified (GM) crop perspective</vt:lpstr>
      <vt:lpstr>Great Green Wall Project</vt:lpstr>
      <vt:lpstr>Green Belt Movement - Kenya</vt:lpstr>
      <vt:lpstr>Water Efficient Maize for Africa (WEMA)</vt:lpstr>
      <vt:lpstr>Biofortified beans in Rwanda - Iron</vt:lpstr>
      <vt:lpstr>Cassava</vt:lpstr>
      <vt:lpstr>Other examples</vt:lpstr>
      <vt:lpstr>Take home message…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mmolive</cp:lastModifiedBy>
  <cp:revision>401</cp:revision>
  <cp:lastPrinted>2011-04-04T15:52:01Z</cp:lastPrinted>
  <dcterms:created xsi:type="dcterms:W3CDTF">2010-12-16T09:53:28Z</dcterms:created>
  <dcterms:modified xsi:type="dcterms:W3CDTF">2017-05-22T12:18:29Z</dcterms:modified>
</cp:coreProperties>
</file>