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8" r:id="rId3"/>
    <p:sldId id="259" r:id="rId4"/>
    <p:sldId id="260" r:id="rId5"/>
    <p:sldId id="265" r:id="rId6"/>
    <p:sldId id="261" r:id="rId7"/>
    <p:sldId id="262" r:id="rId8"/>
    <p:sldId id="263" r:id="rId9"/>
    <p:sldId id="258" r:id="rId10"/>
    <p:sldId id="264" r:id="rId11"/>
    <p:sldId id="267" r:id="rId12"/>
    <p:sldId id="266"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185" autoAdjust="0"/>
  </p:normalViewPr>
  <p:slideViewPr>
    <p:cSldViewPr snapToGrid="0" showGuides="1">
      <p:cViewPr varScale="1">
        <p:scale>
          <a:sx n="62" d="100"/>
          <a:sy n="62" d="100"/>
        </p:scale>
        <p:origin x="1392" y="72"/>
      </p:cViewPr>
      <p:guideLst>
        <p:guide orient="horz" pos="2160"/>
        <p:guide pos="46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4FA7A-77B2-4E01-BCF4-086F1A7A8C94}" type="datetimeFigureOut">
              <a:rPr lang="en-US" smtClean="0"/>
              <a:t>5/22/2017</a:t>
            </a:fld>
            <a:endParaRPr lang="en-US"/>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232BC-AC79-460C-B3D2-8DD4ED378565}" type="slidenum">
              <a:rPr lang="en-US" smtClean="0"/>
              <a:t>‹nº›</a:t>
            </a:fld>
            <a:endParaRPr lang="en-US"/>
          </a:p>
        </p:txBody>
      </p:sp>
    </p:spTree>
    <p:extLst>
      <p:ext uri="{BB962C8B-B14F-4D97-AF65-F5344CB8AC3E}">
        <p14:creationId xmlns:p14="http://schemas.microsoft.com/office/powerpoint/2010/main" val="387874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728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The variety can</a:t>
            </a:r>
            <a:r>
              <a:rPr lang="en-GB" baseline="0" noProof="0" dirty="0"/>
              <a:t> be obtained by any technique (conventional breeding, genetic modification, new breeding techniques) and still be viable for the request of Plant Breeder’s Rights.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The only thing that can be protected by a Plant Breeder’s Rights are plant varieties and no their traits, chemicals produced or the techniques used to produce them (other types of Intellectual properties are used in this cases)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354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364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8855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The necessity for the Plant Breeder’s Rights is</a:t>
            </a:r>
            <a:r>
              <a:rPr lang="en-GB" baseline="0" noProof="0" dirty="0"/>
              <a:t> to ensure that the Breeder’s can be compensated by the input in developing, not only financial but also time and effort;</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Since varieties can be easily copied the necessity to protect them is even larger;</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Giving something back to the people that do this work will stimulate the development of new varieties.</a:t>
            </a: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608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They are a type of intellectual property(IP), within</a:t>
            </a:r>
            <a:r>
              <a:rPr lang="en-GB" baseline="0" noProof="0" dirty="0"/>
              <a:t> IP we can also find patents, trademarks or designs;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In EU they can be awarded for 25 year or 30 , if the variety is from a woody species, in Portugal the times are 15 or 20 years.</a:t>
            </a: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9212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r>
              <a:rPr lang="en-US" sz="1200" kern="1200" dirty="0">
                <a:solidFill>
                  <a:schemeClr val="tx1"/>
                </a:solidFill>
                <a:effectLst/>
                <a:latin typeface="+mn-lt"/>
                <a:ea typeface="+mn-ea"/>
                <a:cs typeface="+mn-cs"/>
              </a:rPr>
              <a:t>UPOV was established in 1961 by the International Convention for the Protection of New Varieties of Plants (the “UPOV Convention”). </a:t>
            </a:r>
          </a:p>
          <a:p>
            <a:r>
              <a:rPr lang="en-US" sz="1200" kern="1200" dirty="0">
                <a:solidFill>
                  <a:schemeClr val="tx1"/>
                </a:solidFill>
                <a:effectLst/>
                <a:latin typeface="+mn-lt"/>
                <a:ea typeface="+mn-ea"/>
                <a:cs typeface="+mn-cs"/>
              </a:rPr>
              <a:t>The mission of UPOV is to provide and promote an effective system of plant variety protection, with the aim of encouraging the development of new varieties of plants, for the benefit of society. </a:t>
            </a:r>
          </a:p>
          <a:p>
            <a:r>
              <a:rPr lang="en-US" sz="1200" kern="1200" dirty="0">
                <a:solidFill>
                  <a:schemeClr val="tx1"/>
                </a:solidFill>
                <a:effectLst/>
                <a:latin typeface="+mn-lt"/>
                <a:ea typeface="+mn-ea"/>
                <a:cs typeface="+mn-cs"/>
              </a:rPr>
              <a:t>Most countries and intergovernmental organizations which have introduced a plant variety protection (PVP) system have chosen to base their system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UPOV Convention in order to provide an effective, internationally recognized system</a:t>
            </a:r>
          </a:p>
          <a:p>
            <a:r>
              <a:rPr lang="en-US" sz="1200" kern="1200" dirty="0">
                <a:solidFill>
                  <a:schemeClr val="tx1"/>
                </a:solidFill>
                <a:effectLst/>
                <a:latin typeface="+mn-lt"/>
                <a:ea typeface="+mn-ea"/>
                <a:cs typeface="+mn-cs"/>
              </a:rPr>
              <a:t>Green-&gt;member;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Brown-&gt;Initiated procedure;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Orange-&gt;Have contacted the Union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295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system for the protection of plant variety rights has been established by the European Commission legislation.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system allows intellectual property rights, valid throughout the European Union, to be granted for plant varieties.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Community Plant Variety Office (CPVO) implements and applies this scheme. The CPVO has been operating since 27 April 1995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legal basis for the Community plant variety system is found in Council Regulation (EC) No 2100/94.</a:t>
            </a: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213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r>
              <a:rPr lang="en-GB" b="0" noProof="0" dirty="0"/>
              <a:t>In</a:t>
            </a:r>
            <a:r>
              <a:rPr lang="en-GB" b="0" baseline="0" noProof="0" dirty="0"/>
              <a:t> EU regulation the requirements are defined as:</a:t>
            </a:r>
            <a:endParaRPr lang="en-GB" b="0" noProof="0" dirty="0"/>
          </a:p>
          <a:p>
            <a:r>
              <a:rPr lang="en-GB" b="1" noProof="0" dirty="0"/>
              <a:t>New</a:t>
            </a:r>
            <a:r>
              <a:rPr lang="en-GB" noProof="0" dirty="0"/>
              <a:t>-</a:t>
            </a:r>
            <a:r>
              <a:rPr lang="en-US" sz="1200" kern="1200" dirty="0">
                <a:solidFill>
                  <a:schemeClr val="tx1"/>
                </a:solidFill>
                <a:effectLst/>
                <a:latin typeface="+mn-lt"/>
                <a:ea typeface="+mn-ea"/>
                <a:cs typeface="+mn-cs"/>
              </a:rPr>
              <a:t>A variety shall be deemed to be new if, at the date of application determined pursuant to Article 51, variety</a:t>
            </a:r>
          </a:p>
          <a:p>
            <a:r>
              <a:rPr lang="en-US" sz="1200" kern="1200" dirty="0">
                <a:solidFill>
                  <a:schemeClr val="tx1"/>
                </a:solidFill>
                <a:effectLst/>
                <a:latin typeface="+mn-lt"/>
                <a:ea typeface="+mn-ea"/>
                <a:cs typeface="+mn-cs"/>
              </a:rPr>
              <a:t>constituents or harvested material of the variety have not been sold or otherwise disposed of to others, by or with the</a:t>
            </a:r>
          </a:p>
          <a:p>
            <a:r>
              <a:rPr lang="en-US" sz="1200" kern="1200" dirty="0">
                <a:solidFill>
                  <a:schemeClr val="tx1"/>
                </a:solidFill>
                <a:effectLst/>
                <a:latin typeface="+mn-lt"/>
                <a:ea typeface="+mn-ea"/>
                <a:cs typeface="+mn-cs"/>
              </a:rPr>
              <a:t>consent of the breeder within the meaning of Article 11, for purposes of exploitation of the variety:</a:t>
            </a:r>
          </a:p>
          <a:p>
            <a:r>
              <a:rPr lang="en-US" sz="1200" kern="1200" dirty="0">
                <a:solidFill>
                  <a:schemeClr val="tx1"/>
                </a:solidFill>
                <a:effectLst/>
                <a:latin typeface="+mn-lt"/>
                <a:ea typeface="+mn-ea"/>
                <a:cs typeface="+mn-cs"/>
              </a:rPr>
              <a:t>(a) earlier than one year before the abovementioned date, within the territory of the Community;</a:t>
            </a:r>
          </a:p>
          <a:p>
            <a:r>
              <a:rPr lang="en-US" sz="1200" kern="1200" dirty="0">
                <a:solidFill>
                  <a:schemeClr val="tx1"/>
                </a:solidFill>
                <a:effectLst/>
                <a:latin typeface="+mn-lt"/>
                <a:ea typeface="+mn-ea"/>
                <a:cs typeface="+mn-cs"/>
              </a:rPr>
              <a:t>(b) earlier than four years or, in the case of trees or of vines, earlier than six years before the said date, outside the</a:t>
            </a:r>
          </a:p>
          <a:p>
            <a:r>
              <a:rPr lang="en-US" sz="1200" kern="1200" dirty="0">
                <a:solidFill>
                  <a:schemeClr val="tx1"/>
                </a:solidFill>
                <a:effectLst/>
                <a:latin typeface="+mn-lt"/>
                <a:ea typeface="+mn-ea"/>
                <a:cs typeface="+mn-cs"/>
              </a:rPr>
              <a:t>territory of the Community</a:t>
            </a:r>
            <a:endParaRPr lang="en-GB" b="1" noProof="0" dirty="0"/>
          </a:p>
          <a:p>
            <a:r>
              <a:rPr lang="en-GB" b="1" noProof="0" dirty="0"/>
              <a:t>Distinct</a:t>
            </a:r>
            <a:r>
              <a:rPr lang="en-GB" noProof="0" dirty="0"/>
              <a:t>-</a:t>
            </a:r>
            <a:r>
              <a:rPr lang="en-US" sz="1200" kern="1200" dirty="0">
                <a:solidFill>
                  <a:schemeClr val="tx1"/>
                </a:solidFill>
                <a:effectLst/>
                <a:latin typeface="+mn-lt"/>
                <a:ea typeface="+mn-ea"/>
                <a:cs typeface="+mn-cs"/>
              </a:rPr>
              <a:t>A variety shall be deemed to be distinct if it is clearly distinguishable by reference to the expression of the</a:t>
            </a:r>
          </a:p>
          <a:p>
            <a:r>
              <a:rPr lang="en-US" sz="1200" kern="1200" dirty="0">
                <a:solidFill>
                  <a:schemeClr val="tx1"/>
                </a:solidFill>
                <a:effectLst/>
                <a:latin typeface="+mn-lt"/>
                <a:ea typeface="+mn-ea"/>
                <a:cs typeface="+mn-cs"/>
              </a:rPr>
              <a:t>characteristics that results from a particular genotype or combination of genotypes, from any other variety whose</a:t>
            </a:r>
          </a:p>
          <a:p>
            <a:r>
              <a:rPr lang="en-US" sz="1200" kern="1200" dirty="0">
                <a:solidFill>
                  <a:schemeClr val="tx1"/>
                </a:solidFill>
                <a:effectLst/>
                <a:latin typeface="+mn-lt"/>
                <a:ea typeface="+mn-ea"/>
                <a:cs typeface="+mn-cs"/>
              </a:rPr>
              <a:t>existence is a matter of common knowledge on the date of application</a:t>
            </a:r>
          </a:p>
          <a:p>
            <a:r>
              <a:rPr lang="en-GB" b="1" noProof="0" dirty="0"/>
              <a:t>Uniform</a:t>
            </a:r>
            <a:r>
              <a:rPr lang="en-GB" noProof="0" dirty="0"/>
              <a:t>-</a:t>
            </a:r>
            <a:r>
              <a:rPr lang="en-US" sz="1200" kern="1200" dirty="0">
                <a:solidFill>
                  <a:schemeClr val="tx1"/>
                </a:solidFill>
                <a:effectLst/>
                <a:latin typeface="+mn-lt"/>
                <a:ea typeface="+mn-ea"/>
                <a:cs typeface="+mn-cs"/>
              </a:rPr>
              <a:t>A variety shall be deemed to be uniform if, subject to the variation that may be expected from the particular features</a:t>
            </a:r>
          </a:p>
          <a:p>
            <a:r>
              <a:rPr lang="en-US" sz="1200" kern="1200" dirty="0">
                <a:solidFill>
                  <a:schemeClr val="tx1"/>
                </a:solidFill>
                <a:effectLst/>
                <a:latin typeface="+mn-lt"/>
                <a:ea typeface="+mn-ea"/>
                <a:cs typeface="+mn-cs"/>
              </a:rPr>
              <a:t>of its propagation, it is sufficiently uniform in the expression of those characteristics which are included in the</a:t>
            </a:r>
          </a:p>
          <a:p>
            <a:r>
              <a:rPr lang="en-US" sz="1200" kern="1200" dirty="0">
                <a:solidFill>
                  <a:schemeClr val="tx1"/>
                </a:solidFill>
                <a:effectLst/>
                <a:latin typeface="+mn-lt"/>
                <a:ea typeface="+mn-ea"/>
                <a:cs typeface="+mn-cs"/>
              </a:rPr>
              <a:t>examination for distinctness, as well as any others used for the variety description.</a:t>
            </a:r>
          </a:p>
          <a:p>
            <a:r>
              <a:rPr lang="en-GB" b="1" noProof="0" dirty="0"/>
              <a:t>Stable</a:t>
            </a:r>
            <a:r>
              <a:rPr lang="en-GB" noProof="0" dirty="0"/>
              <a:t>-</a:t>
            </a:r>
            <a:r>
              <a:rPr lang="en-US" sz="1200" kern="1200" dirty="0">
                <a:solidFill>
                  <a:schemeClr val="tx1"/>
                </a:solidFill>
                <a:effectLst/>
                <a:latin typeface="+mn-lt"/>
                <a:ea typeface="+mn-ea"/>
                <a:cs typeface="+mn-cs"/>
              </a:rPr>
              <a:t>A variety shall be deemed to be stable if the expression of the characteristics which are included in the examination</a:t>
            </a:r>
          </a:p>
          <a:p>
            <a:r>
              <a:rPr lang="en-US" sz="1200" kern="1200" dirty="0">
                <a:solidFill>
                  <a:schemeClr val="tx1"/>
                </a:solidFill>
                <a:effectLst/>
                <a:latin typeface="+mn-lt"/>
                <a:ea typeface="+mn-ea"/>
                <a:cs typeface="+mn-cs"/>
              </a:rPr>
              <a:t>for distinctness as well as any others used for the variety description, remain unchanged after repeated propagation</a:t>
            </a:r>
          </a:p>
          <a:p>
            <a:r>
              <a:rPr lang="en-US" sz="1200" kern="1200" dirty="0">
                <a:solidFill>
                  <a:schemeClr val="tx1"/>
                </a:solidFill>
                <a:effectLst/>
                <a:latin typeface="+mn-lt"/>
                <a:ea typeface="+mn-ea"/>
                <a:cs typeface="+mn-cs"/>
              </a:rPr>
              <a:t>or, in the case of a particular cycle of propagation, at the end of each such cycle.</a:t>
            </a:r>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043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The holder</a:t>
            </a:r>
            <a:r>
              <a:rPr lang="en-GB" baseline="0" noProof="0" dirty="0"/>
              <a:t> of Plant Breeder’s Rights can use they right in the situations mentioned.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This can mean: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limit the (Re)Production (multiplication);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a:t>Limit/control the propagation by others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a:t>When the variety is offered for sale by others or used in any marketing event or strategy</a:t>
            </a:r>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8721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This differences are fundamental in distinguishing Plant Breeder Rights from Utility</a:t>
            </a:r>
            <a:r>
              <a:rPr lang="en-GB" baseline="0" noProof="0" dirty="0"/>
              <a:t> Patents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251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0460C4-2DE7-426A-9298-4A60FD14D137}" type="slidenum">
              <a:rPr kumimoji="0" lang="pt-P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pt-PT"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601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7"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5" name="Marcador de Posição do Título 1"/>
          <p:cNvSpPr>
            <a:spLocks noGrp="1"/>
          </p:cNvSpPr>
          <p:nvPr>
            <p:ph type="title"/>
          </p:nvPr>
        </p:nvSpPr>
        <p:spPr>
          <a:xfrm>
            <a:off x="755577" y="548682"/>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a:t>Clique para editar o estilo</a:t>
            </a:r>
            <a:endParaRPr lang="pt-PT" dirty="0"/>
          </a:p>
        </p:txBody>
      </p:sp>
    </p:spTree>
    <p:extLst>
      <p:ext uri="{BB962C8B-B14F-4D97-AF65-F5344CB8AC3E}">
        <p14:creationId xmlns:p14="http://schemas.microsoft.com/office/powerpoint/2010/main" val="17056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7" y="1742755"/>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4" name="Marcador de Posição do Texto 2"/>
          <p:cNvSpPr>
            <a:spLocks noGrp="1"/>
          </p:cNvSpPr>
          <p:nvPr>
            <p:ph type="body" idx="12"/>
          </p:nvPr>
        </p:nvSpPr>
        <p:spPr>
          <a:xfrm>
            <a:off x="755577"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8" name="Marcador de Posição do Título 1"/>
          <p:cNvSpPr>
            <a:spLocks noGrp="1"/>
          </p:cNvSpPr>
          <p:nvPr>
            <p:ph type="title"/>
          </p:nvPr>
        </p:nvSpPr>
        <p:spPr>
          <a:xfrm>
            <a:off x="755577" y="548682"/>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a:t>Clique para editar o estilo</a:t>
            </a:r>
          </a:p>
        </p:txBody>
      </p:sp>
    </p:spTree>
    <p:extLst>
      <p:ext uri="{BB962C8B-B14F-4D97-AF65-F5344CB8AC3E}">
        <p14:creationId xmlns:p14="http://schemas.microsoft.com/office/powerpoint/2010/main" val="298693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sz="1800"/>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7"/>
            <a:ext cx="8643938"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2"/>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7" name="Marcador de Posição do Texto 2"/>
          <p:cNvSpPr>
            <a:spLocks noGrp="1"/>
          </p:cNvSpPr>
          <p:nvPr>
            <p:ph type="body" idx="12"/>
          </p:nvPr>
        </p:nvSpPr>
        <p:spPr>
          <a:xfrm>
            <a:off x="755577"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8" name="Marcador de Posição do Título 1"/>
          <p:cNvSpPr>
            <a:spLocks noGrp="1"/>
          </p:cNvSpPr>
          <p:nvPr>
            <p:ph type="title"/>
          </p:nvPr>
        </p:nvSpPr>
        <p:spPr>
          <a:xfrm>
            <a:off x="755577" y="35150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a:t>Clique para editar o estilo</a:t>
            </a:r>
            <a:endParaRPr lang="pt-PT" dirty="0"/>
          </a:p>
        </p:txBody>
      </p:sp>
    </p:spTree>
    <p:extLst>
      <p:ext uri="{BB962C8B-B14F-4D97-AF65-F5344CB8AC3E}">
        <p14:creationId xmlns:p14="http://schemas.microsoft.com/office/powerpoint/2010/main" val="3569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2"/>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sz="1800">
              <a:solidFill>
                <a:schemeClr val="tx1"/>
              </a:solidFill>
            </a:endParaRPr>
          </a:p>
        </p:txBody>
      </p:sp>
      <p:sp>
        <p:nvSpPr>
          <p:cNvPr id="12" name="Marcador de Posição do Texto 2"/>
          <p:cNvSpPr>
            <a:spLocks noGrp="1"/>
          </p:cNvSpPr>
          <p:nvPr>
            <p:ph type="body" idx="12"/>
          </p:nvPr>
        </p:nvSpPr>
        <p:spPr>
          <a:xfrm>
            <a:off x="3419873"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6" name="Marcador de Posição do Título 1"/>
          <p:cNvSpPr>
            <a:spLocks noGrp="1"/>
          </p:cNvSpPr>
          <p:nvPr>
            <p:ph type="title"/>
          </p:nvPr>
        </p:nvSpPr>
        <p:spPr>
          <a:xfrm>
            <a:off x="755577" y="548682"/>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a:t>Clique para editar o estilo</a:t>
            </a:r>
            <a:endParaRPr lang="pt-PT" dirty="0"/>
          </a:p>
        </p:txBody>
      </p:sp>
    </p:spTree>
    <p:extLst>
      <p:ext uri="{BB962C8B-B14F-4D97-AF65-F5344CB8AC3E}">
        <p14:creationId xmlns:p14="http://schemas.microsoft.com/office/powerpoint/2010/main" val="261508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40"/>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sz="1800">
              <a:solidFill>
                <a:schemeClr val="tx1"/>
              </a:solidFill>
            </a:endParaRPr>
          </a:p>
        </p:txBody>
      </p:sp>
      <p:sp>
        <p:nvSpPr>
          <p:cNvPr id="9" name="Marcador de Posição do Texto 2"/>
          <p:cNvSpPr>
            <a:spLocks noGrp="1"/>
          </p:cNvSpPr>
          <p:nvPr>
            <p:ph type="body" idx="13"/>
          </p:nvPr>
        </p:nvSpPr>
        <p:spPr>
          <a:xfrm>
            <a:off x="3419873"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11" name="Marcador de Posição do Texto 2"/>
          <p:cNvSpPr>
            <a:spLocks noGrp="1"/>
          </p:cNvSpPr>
          <p:nvPr>
            <p:ph type="body" idx="10"/>
          </p:nvPr>
        </p:nvSpPr>
        <p:spPr>
          <a:xfrm>
            <a:off x="755577" y="1742755"/>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2" name="Marcador de Posição do Título 1"/>
          <p:cNvSpPr>
            <a:spLocks noGrp="1"/>
          </p:cNvSpPr>
          <p:nvPr>
            <p:ph type="title"/>
          </p:nvPr>
        </p:nvSpPr>
        <p:spPr>
          <a:xfrm>
            <a:off x="755577" y="548682"/>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a:t>Clique para editar o estilo</a:t>
            </a:r>
            <a:endParaRPr lang="pt-PT" dirty="0"/>
          </a:p>
        </p:txBody>
      </p:sp>
    </p:spTree>
    <p:extLst>
      <p:ext uri="{BB962C8B-B14F-4D97-AF65-F5344CB8AC3E}">
        <p14:creationId xmlns:p14="http://schemas.microsoft.com/office/powerpoint/2010/main" val="225449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sz="1800"/>
          </a:p>
        </p:txBody>
      </p:sp>
    </p:spTree>
    <p:extLst>
      <p:ext uri="{BB962C8B-B14F-4D97-AF65-F5344CB8AC3E}">
        <p14:creationId xmlns:p14="http://schemas.microsoft.com/office/powerpoint/2010/main" val="25407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40"/>
            <a:ext cx="8643938" cy="133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6272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3254"/>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19" name="Grupo 5"/>
          <p:cNvGrpSpPr>
            <a:grpSpLocks/>
          </p:cNvGrpSpPr>
          <p:nvPr/>
        </p:nvGrpSpPr>
        <p:grpSpPr bwMode="auto">
          <a:xfrm>
            <a:off x="4012105"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kern="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kern="0" dirty="0">
                  <a:solidFill>
                    <a:sysClr val="windowText" lastClr="000000"/>
                  </a:solidFill>
                </a:rPr>
                <a:t>                </a:t>
              </a:r>
            </a:p>
          </p:txBody>
        </p:sp>
      </p:grpSp>
      <p:sp>
        <p:nvSpPr>
          <p:cNvPr id="9220" name="CaixaDeTexto 3"/>
          <p:cNvSpPr txBox="1">
            <a:spLocks noChangeArrowheads="1"/>
          </p:cNvSpPr>
          <p:nvPr/>
        </p:nvSpPr>
        <p:spPr bwMode="auto">
          <a:xfrm>
            <a:off x="172727" y="1004537"/>
            <a:ext cx="6846023"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3200" b="1" kern="0" dirty="0" err="1">
                <a:solidFill>
                  <a:schemeClr val="bg1"/>
                </a:solidFill>
              </a:rPr>
              <a:t>Plant</a:t>
            </a:r>
            <a:r>
              <a:rPr lang="pt-PT" altLang="pt-PT" sz="3600" b="1" kern="0" dirty="0">
                <a:solidFill>
                  <a:schemeClr val="bg1"/>
                </a:solidFill>
              </a:rPr>
              <a:t> </a:t>
            </a:r>
            <a:r>
              <a:rPr lang="pt-PT" altLang="pt-PT" sz="3200" b="1" kern="0" dirty="0" err="1">
                <a:solidFill>
                  <a:schemeClr val="bg1"/>
                </a:solidFill>
              </a:rPr>
              <a:t>Biotechnology</a:t>
            </a:r>
            <a:r>
              <a:rPr lang="pt-PT" altLang="pt-PT" sz="3200" b="1" kern="0" dirty="0">
                <a:solidFill>
                  <a:schemeClr val="bg1"/>
                </a:solidFill>
              </a:rPr>
              <a:t> </a:t>
            </a:r>
            <a:r>
              <a:rPr lang="en-US" sz="3200" b="1" dirty="0">
                <a:solidFill>
                  <a:schemeClr val="bg1"/>
                </a:solidFill>
              </a:rPr>
              <a:t>and Plant Breeder’s Rights </a:t>
            </a:r>
            <a:r>
              <a:rPr lang="pt-PT" altLang="pt-PT" sz="3200" b="1" kern="0" dirty="0">
                <a:solidFill>
                  <a:schemeClr val="bg1"/>
                </a:solidFill>
              </a:rPr>
              <a:t>: </a:t>
            </a:r>
          </a:p>
          <a:p>
            <a:pPr eaLnBrk="1" hangingPunct="1"/>
            <a:r>
              <a:rPr lang="pt-PT" altLang="pt-PT" sz="3200" i="1" kern="0" dirty="0">
                <a:solidFill>
                  <a:schemeClr val="bg1"/>
                </a:solidFill>
              </a:rPr>
              <a:t>- </a:t>
            </a:r>
            <a:r>
              <a:rPr lang="pt-PT" altLang="pt-PT" sz="3200" i="1" kern="0" dirty="0" err="1">
                <a:solidFill>
                  <a:schemeClr val="bg1"/>
                </a:solidFill>
              </a:rPr>
              <a:t>What</a:t>
            </a:r>
            <a:r>
              <a:rPr lang="pt-PT" altLang="pt-PT" sz="3200" i="1" kern="0" dirty="0">
                <a:solidFill>
                  <a:schemeClr val="bg1"/>
                </a:solidFill>
              </a:rPr>
              <a:t> </a:t>
            </a:r>
            <a:r>
              <a:rPr lang="pt-PT" altLang="pt-PT" sz="3200" i="1" kern="0" dirty="0" err="1">
                <a:solidFill>
                  <a:schemeClr val="bg1"/>
                </a:solidFill>
              </a:rPr>
              <a:t>is</a:t>
            </a:r>
            <a:r>
              <a:rPr lang="pt-PT" altLang="pt-PT" sz="3200" i="1" kern="0" dirty="0">
                <a:solidFill>
                  <a:schemeClr val="bg1"/>
                </a:solidFill>
              </a:rPr>
              <a:t> fair </a:t>
            </a:r>
            <a:r>
              <a:rPr lang="pt-PT" altLang="pt-PT" sz="3200" i="1" kern="0" dirty="0" err="1">
                <a:solidFill>
                  <a:schemeClr val="bg1"/>
                </a:solidFill>
              </a:rPr>
              <a:t>and</a:t>
            </a:r>
            <a:r>
              <a:rPr lang="pt-PT" altLang="pt-PT" sz="3200" i="1" kern="0" dirty="0">
                <a:solidFill>
                  <a:schemeClr val="bg1"/>
                </a:solidFill>
              </a:rPr>
              <a:t> </a:t>
            </a:r>
            <a:r>
              <a:rPr lang="pt-PT" altLang="pt-PT" sz="3200" i="1" kern="0" dirty="0" err="1">
                <a:solidFill>
                  <a:schemeClr val="bg1"/>
                </a:solidFill>
              </a:rPr>
              <a:t>needed</a:t>
            </a:r>
            <a:r>
              <a:rPr lang="pt-PT" altLang="pt-PT" sz="3200" i="1" kern="0" dirty="0">
                <a:solidFill>
                  <a:schemeClr val="bg1"/>
                </a:solidFill>
              </a:rPr>
              <a:t>?</a:t>
            </a: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86" y="2912520"/>
            <a:ext cx="2492376"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91292" y="4420179"/>
            <a:ext cx="2664296" cy="90054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upo 12"/>
          <p:cNvGrpSpPr/>
          <p:nvPr/>
        </p:nvGrpSpPr>
        <p:grpSpPr>
          <a:xfrm>
            <a:off x="-5162" y="5679433"/>
            <a:ext cx="1916925" cy="360040"/>
            <a:chOff x="5075023" y="1772816"/>
            <a:chExt cx="1545707" cy="360040"/>
          </a:xfrm>
        </p:grpSpPr>
        <p:sp>
          <p:nvSpPr>
            <p:cNvPr id="22" name="Oval 2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kern="0">
                <a:solidFill>
                  <a:sysClr val="windowText" lastClr="000000"/>
                </a:solidFill>
              </a:endParaRPr>
            </a:p>
          </p:txBody>
        </p:sp>
        <p:sp>
          <p:nvSpPr>
            <p:cNvPr id="2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kern="0" dirty="0">
                  <a:solidFill>
                    <a:schemeClr val="tx1">
                      <a:lumMod val="65000"/>
                      <a:lumOff val="35000"/>
                    </a:schemeClr>
                  </a:solidFill>
                </a:rPr>
                <a:t>Pedro Carvalho</a:t>
              </a:r>
            </a:p>
          </p:txBody>
        </p:sp>
      </p:grpSp>
      <p:grpSp>
        <p:nvGrpSpPr>
          <p:cNvPr id="24" name="Grupo 11"/>
          <p:cNvGrpSpPr/>
          <p:nvPr/>
        </p:nvGrpSpPr>
        <p:grpSpPr>
          <a:xfrm>
            <a:off x="-20664" y="6121502"/>
            <a:ext cx="5660456" cy="753962"/>
            <a:chOff x="5077532" y="1783558"/>
            <a:chExt cx="991219" cy="360040"/>
          </a:xfrm>
        </p:grpSpPr>
        <p:sp>
          <p:nvSpPr>
            <p:cNvPr id="25" name="Oval 2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kern="0">
                <a:solidFill>
                  <a:sysClr val="windowText" lastClr="000000"/>
                </a:solidFill>
              </a:endParaRPr>
            </a:p>
          </p:txBody>
        </p:sp>
        <p:sp>
          <p:nvSpPr>
            <p:cNvPr id="2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kern="0" dirty="0">
                  <a:solidFill>
                    <a:schemeClr val="tx1">
                      <a:lumMod val="65000"/>
                      <a:lumOff val="35000"/>
                    </a:schemeClr>
                  </a:solidFill>
                </a:rPr>
                <a:t>  </a:t>
              </a:r>
            </a:p>
          </p:txBody>
        </p:sp>
      </p:grpSp>
      <p:sp>
        <p:nvSpPr>
          <p:cNvPr id="27" name="Rectângulo 1"/>
          <p:cNvSpPr/>
          <p:nvPr/>
        </p:nvSpPr>
        <p:spPr>
          <a:xfrm>
            <a:off x="16046" y="6177815"/>
            <a:ext cx="5613142" cy="738664"/>
          </a:xfrm>
          <a:prstGeom prst="rect">
            <a:avLst/>
          </a:prstGeom>
        </p:spPr>
        <p:txBody>
          <a:bodyPr wrap="square">
            <a:spAutoFit/>
          </a:bodyPr>
          <a:lstStyle/>
          <a:p>
            <a:r>
              <a:rPr lang="en-US" sz="1400" b="1" kern="0" dirty="0">
                <a:solidFill>
                  <a:schemeClr val="tx1">
                    <a:lumMod val="65000"/>
                    <a:lumOff val="35000"/>
                  </a:schemeClr>
                </a:solidFill>
              </a:rPr>
              <a:t>“Plants for Life” International PhD Program – 2017 </a:t>
            </a:r>
          </a:p>
          <a:p>
            <a:r>
              <a:rPr lang="en-US" sz="1400" b="1" kern="0" dirty="0">
                <a:solidFill>
                  <a:schemeClr val="tx1">
                    <a:lumMod val="65000"/>
                    <a:lumOff val="35000"/>
                  </a:schemeClr>
                </a:solidFill>
              </a:rPr>
              <a:t>(course “Plant Biotechnology for Sustainability and Global Economy”)</a:t>
            </a:r>
          </a:p>
          <a:p>
            <a:r>
              <a:rPr lang="en-US" sz="1400" b="1" kern="0" dirty="0">
                <a:solidFill>
                  <a:schemeClr val="tx1">
                    <a:lumMod val="65000"/>
                    <a:lumOff val="35000"/>
                  </a:schemeClr>
                </a:solidFill>
              </a:rPr>
              <a:t> </a:t>
            </a:r>
            <a:endParaRPr lang="pt-PT" sz="1400" b="1" kern="0" dirty="0">
              <a:solidFill>
                <a:schemeClr val="tx1">
                  <a:lumMod val="65000"/>
                  <a:lumOff val="35000"/>
                </a:schemeClr>
              </a:solidFill>
            </a:endParaRPr>
          </a:p>
        </p:txBody>
      </p:sp>
      <p:pic>
        <p:nvPicPr>
          <p:cNvPr id="16"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088573" y="5783646"/>
            <a:ext cx="1055427" cy="1074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3899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66426" y="549275"/>
            <a:ext cx="6631392" cy="503238"/>
          </a:xfrm>
          <a:extLst/>
        </p:spPr>
        <p:txBody>
          <a:bodyPr wrap="square" numCol="1" anchorCtr="0" compatLnSpc="1">
            <a:prstTxWarp prst="textNoShape">
              <a:avLst/>
            </a:prstTxWarp>
          </a:bodyPr>
          <a:lstStyle/>
          <a:p>
            <a:pPr eaLnBrk="1" hangingPunct="1">
              <a:defRPr/>
            </a:pPr>
            <a:r>
              <a:rPr lang="en-US" dirty="0"/>
              <a:t>Plant Breeder’s Rights and Biotechnology</a:t>
            </a:r>
            <a:br>
              <a:rPr lang="en-US" dirty="0"/>
            </a:br>
            <a:endParaRPr lang="en-US" dirty="0"/>
          </a:p>
        </p:txBody>
      </p:sp>
      <p:sp>
        <p:nvSpPr>
          <p:cNvPr id="6" name="Marcador de Posição do Texto 5"/>
          <p:cNvSpPr>
            <a:spLocks noGrp="1"/>
          </p:cNvSpPr>
          <p:nvPr>
            <p:ph type="body" idx="10"/>
          </p:nvPr>
        </p:nvSpPr>
        <p:spPr>
          <a:xfrm>
            <a:off x="315173" y="1769416"/>
            <a:ext cx="7333898" cy="4904521"/>
          </a:xfrm>
        </p:spPr>
        <p:txBody>
          <a:bodyPr/>
          <a:lstStyle/>
          <a:p>
            <a:pPr marL="342900" indent="-342900">
              <a:buFont typeface="Arial" panose="020B0604020202020204" pitchFamily="34" charset="0"/>
              <a:buChar char="•"/>
            </a:pPr>
            <a:r>
              <a:rPr lang="en-US" sz="2400" dirty="0"/>
              <a:t>The UPOV Convention (1991) does not limit the technology used to breed a new variety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trait, a chemical or another substance as well as a plant breeding technology cannot be defined as a variety</a:t>
            </a:r>
            <a:r>
              <a:rPr lang="en-US" sz="2400" dirty="0">
                <a:sym typeface="Wingdings" panose="05000000000000000000" pitchFamily="2" charset="2"/>
              </a:rPr>
              <a:t> Excluded from Plant Breeder’s Rights</a:t>
            </a:r>
            <a:endParaRPr lang="en-US" sz="2400" dirty="0"/>
          </a:p>
          <a:p>
            <a:pPr marL="342900" indent="-342900">
              <a:buFont typeface="Arial" panose="020B0604020202020204" pitchFamily="34" charset="0"/>
              <a:buChar char="•"/>
            </a:pPr>
            <a:endParaRPr lang="pt-PT" sz="2400" b="0" dirty="0">
              <a:solidFill>
                <a:srgbClr val="FF0000"/>
              </a:solidFill>
            </a:endParaRPr>
          </a:p>
        </p:txBody>
      </p:sp>
      <p:pic>
        <p:nvPicPr>
          <p:cNvPr id="2" name="Imagem 1"/>
          <p:cNvPicPr>
            <a:picLocks noChangeAspect="1"/>
          </p:cNvPicPr>
          <p:nvPr/>
        </p:nvPicPr>
        <p:blipFill>
          <a:blip r:embed="rId3"/>
          <a:stretch>
            <a:fillRect/>
          </a:stretch>
        </p:blipFill>
        <p:spPr>
          <a:xfrm>
            <a:off x="736600" y="4461238"/>
            <a:ext cx="3312798" cy="2212699"/>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23" y="4461238"/>
            <a:ext cx="1656276" cy="497525"/>
          </a:xfrm>
          <a:prstGeom prst="rect">
            <a:avLst/>
          </a:prstGeom>
        </p:spPr>
      </p:pic>
      <p:pic>
        <p:nvPicPr>
          <p:cNvPr id="4" name="Imagem 3"/>
          <p:cNvPicPr>
            <a:picLocks noChangeAspect="1"/>
          </p:cNvPicPr>
          <p:nvPr/>
        </p:nvPicPr>
        <p:blipFill rotWithShape="1">
          <a:blip r:embed="rId5">
            <a:extLst>
              <a:ext uri="{28A0092B-C50C-407E-A947-70E740481C1C}">
                <a14:useLocalDpi xmlns:a14="http://schemas.microsoft.com/office/drawing/2010/main" val="0"/>
              </a:ext>
            </a:extLst>
          </a:blip>
          <a:srcRect l="4378" t="7782" r="3956" b="5335"/>
          <a:stretch/>
        </p:blipFill>
        <p:spPr>
          <a:xfrm>
            <a:off x="6375341" y="4255509"/>
            <a:ext cx="2768659" cy="2624155"/>
          </a:xfrm>
          <a:prstGeom prst="rect">
            <a:avLst/>
          </a:prstGeom>
        </p:spPr>
      </p:pic>
    </p:spTree>
    <p:extLst>
      <p:ext uri="{BB962C8B-B14F-4D97-AF65-F5344CB8AC3E}">
        <p14:creationId xmlns:p14="http://schemas.microsoft.com/office/powerpoint/2010/main" val="115311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90106" y="549275"/>
            <a:ext cx="6499226" cy="503238"/>
          </a:xfrm>
          <a:extLst/>
        </p:spPr>
        <p:txBody>
          <a:bodyPr wrap="square" numCol="1" anchorCtr="0" compatLnSpc="1">
            <a:prstTxWarp prst="textNoShape">
              <a:avLst/>
            </a:prstTxWarp>
          </a:bodyPr>
          <a:lstStyle/>
          <a:p>
            <a:pPr eaLnBrk="1" hangingPunct="1">
              <a:defRPr/>
            </a:pPr>
            <a:r>
              <a:rPr lang="en-US" dirty="0"/>
              <a:t>Advantages of Plant Breeder’s Rights</a:t>
            </a:r>
            <a:br>
              <a:rPr lang="en-US" dirty="0"/>
            </a:br>
            <a:endParaRPr lang="en-US" dirty="0"/>
          </a:p>
        </p:txBody>
      </p:sp>
      <p:sp>
        <p:nvSpPr>
          <p:cNvPr id="6" name="Marcador de Posição do Texto 5"/>
          <p:cNvSpPr>
            <a:spLocks noGrp="1"/>
          </p:cNvSpPr>
          <p:nvPr>
            <p:ph type="body" idx="10"/>
          </p:nvPr>
        </p:nvSpPr>
        <p:spPr>
          <a:xfrm>
            <a:off x="325464" y="1748070"/>
            <a:ext cx="5956066" cy="4609161"/>
          </a:xfrm>
        </p:spPr>
        <p:txBody>
          <a:bodyPr/>
          <a:lstStyle/>
          <a:p>
            <a:pPr marL="342900" indent="-342900">
              <a:buFont typeface="Arial" panose="020B0604020202020204" pitchFamily="34" charset="0"/>
              <a:buChar char="•"/>
            </a:pPr>
            <a:r>
              <a:rPr lang="en-US" sz="2400" dirty="0"/>
              <a:t>Protecting the Breeder’s work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Allowing for a return of investment and fostering further development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Dealing with varieties and not techniques/traits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Improved varieties are crucial to address new challenges ahead</a:t>
            </a:r>
          </a:p>
        </p:txBody>
      </p:sp>
      <p:sp>
        <p:nvSpPr>
          <p:cNvPr id="7" name="CaixaDeTexto 6"/>
          <p:cNvSpPr txBox="1"/>
          <p:nvPr/>
        </p:nvSpPr>
        <p:spPr>
          <a:xfrm>
            <a:off x="5711827" y="6493272"/>
            <a:ext cx="3432173" cy="261610"/>
          </a:xfrm>
          <a:prstGeom prst="rect">
            <a:avLst/>
          </a:prstGeom>
          <a:noFill/>
        </p:spPr>
        <p:txBody>
          <a:bodyPr wrap="square" rtlCol="0">
            <a:spAutoFit/>
          </a:bodyPr>
          <a:lstStyle/>
          <a:p>
            <a:r>
              <a:rPr lang="pt-PT" sz="1100" dirty="0"/>
              <a:t>ipeyeblog.com/</a:t>
            </a:r>
            <a:r>
              <a:rPr lang="pt-PT" sz="1100" dirty="0" err="1"/>
              <a:t>word-cloud-plant-breeders-bill-of-ghana</a:t>
            </a:r>
            <a:r>
              <a:rPr lang="pt-PT" sz="1100" dirty="0"/>
              <a:t>/</a:t>
            </a:r>
            <a:endParaRPr lang="en-US" sz="1100" dirty="0"/>
          </a:p>
        </p:txBody>
      </p:sp>
      <p:pic>
        <p:nvPicPr>
          <p:cNvPr id="2" name="Imagem 1"/>
          <p:cNvPicPr>
            <a:picLocks noChangeAspect="1"/>
          </p:cNvPicPr>
          <p:nvPr/>
        </p:nvPicPr>
        <p:blipFill>
          <a:blip r:embed="rId3"/>
          <a:stretch>
            <a:fillRect/>
          </a:stretch>
        </p:blipFill>
        <p:spPr>
          <a:xfrm>
            <a:off x="7556278" y="1628801"/>
            <a:ext cx="1587722" cy="1862111"/>
          </a:xfrm>
          <a:prstGeom prst="rect">
            <a:avLst/>
          </a:prstGeom>
        </p:spPr>
      </p:pic>
      <p:pic>
        <p:nvPicPr>
          <p:cNvPr id="3" name="Imagem 2"/>
          <p:cNvPicPr>
            <a:picLocks noChangeAspect="1"/>
          </p:cNvPicPr>
          <p:nvPr/>
        </p:nvPicPr>
        <p:blipFill>
          <a:blip r:embed="rId4"/>
          <a:stretch>
            <a:fillRect/>
          </a:stretch>
        </p:blipFill>
        <p:spPr>
          <a:xfrm>
            <a:off x="5900191" y="1628801"/>
            <a:ext cx="1656087" cy="1862111"/>
          </a:xfrm>
          <a:prstGeom prst="rect">
            <a:avLst/>
          </a:prstGeom>
        </p:spPr>
      </p:pic>
      <p:pic>
        <p:nvPicPr>
          <p:cNvPr id="8" name="Imagem 7"/>
          <p:cNvPicPr>
            <a:picLocks noChangeAspect="1"/>
          </p:cNvPicPr>
          <p:nvPr/>
        </p:nvPicPr>
        <p:blipFill>
          <a:blip r:embed="rId5"/>
          <a:stretch>
            <a:fillRect/>
          </a:stretch>
        </p:blipFill>
        <p:spPr>
          <a:xfrm>
            <a:off x="5900191" y="3490912"/>
            <a:ext cx="3243809" cy="2438400"/>
          </a:xfrm>
          <a:prstGeom prst="rect">
            <a:avLst/>
          </a:prstGeom>
        </p:spPr>
      </p:pic>
    </p:spTree>
    <p:extLst>
      <p:ext uri="{BB962C8B-B14F-4D97-AF65-F5344CB8AC3E}">
        <p14:creationId xmlns:p14="http://schemas.microsoft.com/office/powerpoint/2010/main" val="92126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43612" y="549275"/>
            <a:ext cx="6499226" cy="503238"/>
          </a:xfrm>
          <a:extLst/>
        </p:spPr>
        <p:txBody>
          <a:bodyPr wrap="square" numCol="1" anchorCtr="0" compatLnSpc="1">
            <a:prstTxWarp prst="textNoShape">
              <a:avLst/>
            </a:prstTxWarp>
          </a:bodyPr>
          <a:lstStyle/>
          <a:p>
            <a:pPr eaLnBrk="1" hangingPunct="1">
              <a:defRPr/>
            </a:pPr>
            <a:r>
              <a:rPr lang="en-US" dirty="0"/>
              <a:t>Bibliography</a:t>
            </a:r>
            <a:br>
              <a:rPr lang="en-US" dirty="0"/>
            </a:br>
            <a:endParaRPr lang="en-US" dirty="0"/>
          </a:p>
        </p:txBody>
      </p:sp>
      <p:sp>
        <p:nvSpPr>
          <p:cNvPr id="6" name="Marcador de Posição do Texto 5"/>
          <p:cNvSpPr>
            <a:spLocks noGrp="1"/>
          </p:cNvSpPr>
          <p:nvPr>
            <p:ph type="body" idx="10"/>
          </p:nvPr>
        </p:nvSpPr>
        <p:spPr>
          <a:xfrm>
            <a:off x="294468" y="1880592"/>
            <a:ext cx="8849532" cy="4609161"/>
          </a:xfrm>
        </p:spPr>
        <p:txBody>
          <a:bodyPr/>
          <a:lstStyle/>
          <a:p>
            <a:pPr marL="342900" indent="-342900">
              <a:buFont typeface="Arial" panose="020B0604020202020204" pitchFamily="34" charset="0"/>
              <a:buChar char="•"/>
            </a:pPr>
            <a:r>
              <a:rPr lang="en-US" sz="2400" dirty="0"/>
              <a:t>Websites:</a:t>
            </a:r>
          </a:p>
          <a:p>
            <a:pPr marL="800100" lvl="1" indent="-342900">
              <a:buFont typeface="Arial" panose="020B0604020202020204" pitchFamily="34" charset="0"/>
              <a:buChar char="•"/>
            </a:pPr>
            <a:r>
              <a:rPr lang="en-US" sz="2400" dirty="0">
                <a:solidFill>
                  <a:schemeClr val="tx1">
                    <a:lumMod val="50000"/>
                    <a:lumOff val="50000"/>
                  </a:schemeClr>
                </a:solidFill>
              </a:rPr>
              <a:t>UPOV: www.upvo.int</a:t>
            </a:r>
          </a:p>
          <a:p>
            <a:pPr marL="800100" lvl="1" indent="-342900">
              <a:buFont typeface="Arial" panose="020B0604020202020204" pitchFamily="34" charset="0"/>
              <a:buChar char="•"/>
            </a:pPr>
            <a:r>
              <a:rPr lang="en-US" sz="2400" dirty="0">
                <a:solidFill>
                  <a:schemeClr val="tx1">
                    <a:lumMod val="50000"/>
                    <a:lumOff val="50000"/>
                  </a:schemeClr>
                </a:solidFill>
              </a:rPr>
              <a:t>CPVO: www.cpvo.europa.eu</a:t>
            </a:r>
          </a:p>
          <a:p>
            <a:pPr marL="800100" lvl="1" indent="-342900">
              <a:buFont typeface="Arial" panose="020B0604020202020204" pitchFamily="34" charset="0"/>
              <a:buChar char="•"/>
            </a:pPr>
            <a:r>
              <a:rPr lang="en-US" sz="2400" dirty="0">
                <a:solidFill>
                  <a:schemeClr val="tx1">
                    <a:lumMod val="50000"/>
                    <a:lumOff val="50000"/>
                  </a:schemeClr>
                </a:solidFill>
              </a:rPr>
              <a:t>Australian Government: www.ipaustralia.gov.au/plant-breeders-rights</a:t>
            </a:r>
          </a:p>
          <a:p>
            <a:pPr marL="800100" lvl="1" indent="-342900">
              <a:buFont typeface="Arial" panose="020B0604020202020204" pitchFamily="34" charset="0"/>
              <a:buChar char="•"/>
            </a:pPr>
            <a:r>
              <a:rPr lang="en-US" sz="2400" dirty="0">
                <a:solidFill>
                  <a:schemeClr val="tx1">
                    <a:lumMod val="50000"/>
                    <a:lumOff val="50000"/>
                  </a:schemeClr>
                </a:solidFill>
              </a:rPr>
              <a:t>EPSO: www.epsoweb.org/file/2036</a:t>
            </a:r>
          </a:p>
          <a:p>
            <a:pPr marL="800100" lvl="1" indent="-342900">
              <a:buFont typeface="Arial" panose="020B0604020202020204" pitchFamily="34" charset="0"/>
              <a:buChar char="•"/>
            </a:pPr>
            <a:endParaRPr lang="en-US" sz="2400" dirty="0">
              <a:solidFill>
                <a:schemeClr val="tx1">
                  <a:lumMod val="50000"/>
                  <a:lumOff val="50000"/>
                </a:schemeClr>
              </a:solidFill>
            </a:endParaRPr>
          </a:p>
          <a:p>
            <a:pPr marL="342900" indent="-342900">
              <a:buFont typeface="Arial" panose="020B0604020202020204" pitchFamily="34" charset="0"/>
              <a:buChar char="•"/>
            </a:pPr>
            <a:r>
              <a:rPr lang="en-US" sz="2400" dirty="0"/>
              <a:t>Books:</a:t>
            </a:r>
          </a:p>
          <a:p>
            <a:pPr marL="800100" lvl="1" indent="-342900">
              <a:buFont typeface="Arial" panose="020B0604020202020204" pitchFamily="34" charset="0"/>
              <a:buChar char="•"/>
            </a:pPr>
            <a:r>
              <a:rPr lang="en-US" sz="2400" dirty="0" err="1">
                <a:solidFill>
                  <a:schemeClr val="tx1">
                    <a:lumMod val="50000"/>
                    <a:lumOff val="50000"/>
                  </a:schemeClr>
                </a:solidFill>
              </a:rPr>
              <a:t>Rimmer</a:t>
            </a:r>
            <a:r>
              <a:rPr lang="en-US" sz="2400" dirty="0">
                <a:solidFill>
                  <a:schemeClr val="tx1">
                    <a:lumMod val="50000"/>
                    <a:lumOff val="50000"/>
                  </a:schemeClr>
                </a:solidFill>
              </a:rPr>
              <a:t>, Matthew. Intellectual property and biotechnology: biological inventions. Edward Elgar Publishing, 2008.</a:t>
            </a:r>
            <a:endParaRPr lang="en-US" dirty="0">
              <a:solidFill>
                <a:schemeClr val="tx1">
                  <a:lumMod val="50000"/>
                  <a:lumOff val="50000"/>
                </a:schemeClr>
              </a:solidFill>
            </a:endParaRPr>
          </a:p>
          <a:p>
            <a:pPr marL="800100" lvl="1" indent="-342900">
              <a:buFont typeface="Arial" panose="020B0604020202020204" pitchFamily="34" charset="0"/>
              <a:buChar char="•"/>
            </a:pPr>
            <a:endParaRPr lang="en-US" sz="2800" dirty="0"/>
          </a:p>
          <a:p>
            <a:endParaRPr lang="pt-PT" sz="2400" b="0" dirty="0">
              <a:solidFill>
                <a:srgbClr val="FF0000"/>
              </a:solidFill>
            </a:endParaRPr>
          </a:p>
        </p:txBody>
      </p:sp>
    </p:spTree>
    <p:extLst>
      <p:ext uri="{BB962C8B-B14F-4D97-AF65-F5344CB8AC3E}">
        <p14:creationId xmlns:p14="http://schemas.microsoft.com/office/powerpoint/2010/main" val="81319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36600" y="549275"/>
            <a:ext cx="6499226" cy="503238"/>
          </a:xfrm>
          <a:extLst/>
        </p:spPr>
        <p:txBody>
          <a:bodyPr wrap="square" numCol="1" anchorCtr="0" compatLnSpc="1">
            <a:prstTxWarp prst="textNoShape">
              <a:avLst/>
            </a:prstTxWarp>
          </a:bodyPr>
          <a:lstStyle/>
          <a:p>
            <a:pPr eaLnBrk="1" hangingPunct="1">
              <a:defRPr/>
            </a:pPr>
            <a:r>
              <a:rPr lang="pt-PT" dirty="0" err="1"/>
              <a:t>Plant</a:t>
            </a:r>
            <a:r>
              <a:rPr lang="pt-PT" dirty="0"/>
              <a:t> </a:t>
            </a:r>
            <a:r>
              <a:rPr lang="pt-PT" dirty="0" err="1"/>
              <a:t>Breeder’s</a:t>
            </a:r>
            <a:r>
              <a:rPr lang="pt-PT" dirty="0"/>
              <a:t> </a:t>
            </a:r>
            <a:r>
              <a:rPr lang="pt-PT" dirty="0" err="1"/>
              <a:t>Rights</a:t>
            </a:r>
            <a:r>
              <a:rPr lang="pt-PT" dirty="0"/>
              <a:t> – </a:t>
            </a:r>
            <a:r>
              <a:rPr lang="pt-PT" dirty="0" err="1"/>
              <a:t>why</a:t>
            </a:r>
            <a:r>
              <a:rPr lang="pt-PT" dirty="0"/>
              <a:t>?</a:t>
            </a:r>
            <a:br>
              <a:rPr lang="pt-PT" dirty="0"/>
            </a:br>
            <a:endParaRPr lang="pt-PT" dirty="0"/>
          </a:p>
        </p:txBody>
      </p:sp>
      <p:sp>
        <p:nvSpPr>
          <p:cNvPr id="6" name="Marcador de Posição do Texto 5"/>
          <p:cNvSpPr>
            <a:spLocks noGrp="1"/>
          </p:cNvSpPr>
          <p:nvPr>
            <p:ph type="body" idx="10"/>
          </p:nvPr>
        </p:nvSpPr>
        <p:spPr>
          <a:xfrm>
            <a:off x="309966" y="1734818"/>
            <a:ext cx="8570563" cy="1800198"/>
          </a:xfrm>
        </p:spPr>
        <p:txBody>
          <a:bodyPr/>
          <a:lstStyle/>
          <a:p>
            <a:pPr marL="342900" indent="-342900">
              <a:buFont typeface="Arial" panose="020B0604020202020204" pitchFamily="34" charset="0"/>
              <a:buChar char="•"/>
            </a:pPr>
            <a:r>
              <a:rPr lang="en-US" sz="2400" dirty="0"/>
              <a:t>Allow the breeder’s to have a return of the investment</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Protect the Breeder’s work</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Stimulate development of new varieties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sp>
        <p:nvSpPr>
          <p:cNvPr id="3" name="CaixaDeTexto 2"/>
          <p:cNvSpPr txBox="1"/>
          <p:nvPr/>
        </p:nvSpPr>
        <p:spPr>
          <a:xfrm>
            <a:off x="3513098" y="6528934"/>
            <a:ext cx="2020867" cy="261610"/>
          </a:xfrm>
          <a:prstGeom prst="rect">
            <a:avLst/>
          </a:prstGeom>
          <a:noFill/>
        </p:spPr>
        <p:txBody>
          <a:bodyPr wrap="square" rtlCol="0">
            <a:spAutoFit/>
          </a:bodyPr>
          <a:lstStyle/>
          <a:p>
            <a:pPr algn="ctr"/>
            <a:r>
              <a:rPr lang="pt-PT" sz="1100" dirty="0"/>
              <a:t>www.irri.org</a:t>
            </a:r>
            <a:endParaRPr lang="en-US" sz="1100" dirty="0"/>
          </a:p>
        </p:txBody>
      </p:sp>
      <p:pic>
        <p:nvPicPr>
          <p:cNvPr id="5" name="Imagem 4"/>
          <p:cNvPicPr>
            <a:picLocks noChangeAspect="1"/>
          </p:cNvPicPr>
          <p:nvPr/>
        </p:nvPicPr>
        <p:blipFill>
          <a:blip r:embed="rId3"/>
          <a:stretch>
            <a:fillRect/>
          </a:stretch>
        </p:blipFill>
        <p:spPr>
          <a:xfrm>
            <a:off x="0" y="4566701"/>
            <a:ext cx="3445565" cy="2291300"/>
          </a:xfrm>
          <a:prstGeom prst="rect">
            <a:avLst/>
          </a:prstGeom>
        </p:spPr>
      </p:pic>
      <p:pic>
        <p:nvPicPr>
          <p:cNvPr id="8" name="Imagem 7"/>
          <p:cNvPicPr>
            <a:picLocks noChangeAspect="1"/>
          </p:cNvPicPr>
          <p:nvPr/>
        </p:nvPicPr>
        <p:blipFill>
          <a:blip r:embed="rId4"/>
          <a:stretch>
            <a:fillRect/>
          </a:stretch>
        </p:blipFill>
        <p:spPr>
          <a:xfrm>
            <a:off x="5597605" y="4563926"/>
            <a:ext cx="3546396" cy="2294075"/>
          </a:xfrm>
          <a:prstGeom prst="rect">
            <a:avLst/>
          </a:prstGeom>
        </p:spPr>
      </p:pic>
    </p:spTree>
    <p:extLst>
      <p:ext uri="{BB962C8B-B14F-4D97-AF65-F5344CB8AC3E}">
        <p14:creationId xmlns:p14="http://schemas.microsoft.com/office/powerpoint/2010/main" val="310653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36600" y="549275"/>
            <a:ext cx="6499226" cy="503238"/>
          </a:xfrm>
          <a:extLst/>
        </p:spPr>
        <p:txBody>
          <a:bodyPr wrap="square" numCol="1" anchorCtr="0" compatLnSpc="1">
            <a:prstTxWarp prst="textNoShape">
              <a:avLst/>
            </a:prstTxWarp>
          </a:bodyPr>
          <a:lstStyle/>
          <a:p>
            <a:pPr eaLnBrk="1" hangingPunct="1">
              <a:defRPr/>
            </a:pPr>
            <a:r>
              <a:rPr lang="pt-PT" dirty="0" err="1"/>
              <a:t>Plant</a:t>
            </a:r>
            <a:r>
              <a:rPr lang="pt-PT" dirty="0"/>
              <a:t> </a:t>
            </a:r>
            <a:r>
              <a:rPr lang="pt-PT" dirty="0" err="1"/>
              <a:t>Breeder’s</a:t>
            </a:r>
            <a:r>
              <a:rPr lang="pt-PT" dirty="0"/>
              <a:t> </a:t>
            </a:r>
            <a:r>
              <a:rPr lang="pt-PT" dirty="0" err="1"/>
              <a:t>Rights</a:t>
            </a:r>
            <a:r>
              <a:rPr lang="pt-PT" dirty="0"/>
              <a:t> – </a:t>
            </a:r>
            <a:r>
              <a:rPr lang="pt-PT" dirty="0" err="1"/>
              <a:t>what</a:t>
            </a:r>
            <a:r>
              <a:rPr lang="pt-PT" dirty="0"/>
              <a:t> </a:t>
            </a:r>
            <a:r>
              <a:rPr lang="pt-PT" dirty="0" err="1"/>
              <a:t>is</a:t>
            </a:r>
            <a:r>
              <a:rPr lang="pt-PT" dirty="0"/>
              <a:t> </a:t>
            </a:r>
            <a:r>
              <a:rPr lang="pt-PT" dirty="0" err="1"/>
              <a:t>it</a:t>
            </a:r>
            <a:r>
              <a:rPr lang="pt-PT" dirty="0"/>
              <a:t>?</a:t>
            </a:r>
            <a:br>
              <a:rPr lang="pt-PT" dirty="0"/>
            </a:br>
            <a:endParaRPr lang="pt-PT" dirty="0"/>
          </a:p>
        </p:txBody>
      </p:sp>
      <p:sp>
        <p:nvSpPr>
          <p:cNvPr id="6" name="Marcador de Posição do Texto 5"/>
          <p:cNvSpPr>
            <a:spLocks noGrp="1"/>
          </p:cNvSpPr>
          <p:nvPr>
            <p:ph type="body" idx="10"/>
          </p:nvPr>
        </p:nvSpPr>
        <p:spPr>
          <a:xfrm>
            <a:off x="309966" y="1708314"/>
            <a:ext cx="8337168" cy="4609161"/>
          </a:xfrm>
        </p:spPr>
        <p:txBody>
          <a:bodyPr/>
          <a:lstStyle/>
          <a:p>
            <a:pPr marL="342900" indent="-342900">
              <a:buFont typeface="Arial" panose="020B0604020202020204" pitchFamily="34" charset="0"/>
              <a:buChar char="•"/>
            </a:pPr>
            <a:r>
              <a:rPr lang="en-US" sz="2400" dirty="0"/>
              <a:t>Exclusive commercial rights for a registered variety of plant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Intellectual property (IP) such as patents, trademarks and designs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Protects plant breeders and gives them a commercial monopoly for a period of time (EU 25-30 years/PT 15-20 years)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sp>
        <p:nvSpPr>
          <p:cNvPr id="3" name="CaixaDeTexto 2"/>
          <p:cNvSpPr txBox="1"/>
          <p:nvPr/>
        </p:nvSpPr>
        <p:spPr>
          <a:xfrm>
            <a:off x="7235826" y="6596390"/>
            <a:ext cx="2020867" cy="261610"/>
          </a:xfrm>
          <a:prstGeom prst="rect">
            <a:avLst/>
          </a:prstGeom>
          <a:noFill/>
        </p:spPr>
        <p:txBody>
          <a:bodyPr wrap="square" rtlCol="0">
            <a:spAutoFit/>
          </a:bodyPr>
          <a:lstStyle/>
          <a:p>
            <a:r>
              <a:rPr lang="pt-PT" sz="1100" dirty="0"/>
              <a:t>www.geneticliteracyproject.org</a:t>
            </a:r>
            <a:endParaRPr lang="en-US" sz="1100" dirty="0"/>
          </a:p>
        </p:txBody>
      </p:sp>
      <p:pic>
        <p:nvPicPr>
          <p:cNvPr id="2" name="Imagem 1"/>
          <p:cNvPicPr>
            <a:picLocks noChangeAspect="1"/>
          </p:cNvPicPr>
          <p:nvPr/>
        </p:nvPicPr>
        <p:blipFill>
          <a:blip r:embed="rId3"/>
          <a:stretch>
            <a:fillRect/>
          </a:stretch>
        </p:blipFill>
        <p:spPr>
          <a:xfrm>
            <a:off x="4478550" y="4793722"/>
            <a:ext cx="2725119" cy="2064278"/>
          </a:xfrm>
          <a:prstGeom prst="rect">
            <a:avLst/>
          </a:prstGeom>
        </p:spPr>
      </p:pic>
    </p:spTree>
    <p:extLst>
      <p:ext uri="{BB962C8B-B14F-4D97-AF65-F5344CB8AC3E}">
        <p14:creationId xmlns:p14="http://schemas.microsoft.com/office/powerpoint/2010/main" val="367432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36600" y="417858"/>
            <a:ext cx="6733584" cy="905907"/>
          </a:xfrm>
          <a:extLst/>
        </p:spPr>
        <p:txBody>
          <a:bodyPr wrap="square" numCol="1" anchorCtr="0" compatLnSpc="1">
            <a:prstTxWarp prst="textNoShape">
              <a:avLst/>
            </a:prstTxWarp>
          </a:bodyPr>
          <a:lstStyle/>
          <a:p>
            <a:pPr eaLnBrk="1" hangingPunct="1">
              <a:defRPr/>
            </a:pPr>
            <a:r>
              <a:rPr lang="pt-PT" dirty="0" err="1"/>
              <a:t>International</a:t>
            </a:r>
            <a:r>
              <a:rPr lang="pt-PT" dirty="0"/>
              <a:t> </a:t>
            </a:r>
            <a:r>
              <a:rPr lang="pt-PT" dirty="0" err="1"/>
              <a:t>Union</a:t>
            </a:r>
            <a:r>
              <a:rPr lang="pt-PT" dirty="0"/>
              <a:t> for </a:t>
            </a:r>
            <a:r>
              <a:rPr lang="pt-PT" dirty="0" err="1"/>
              <a:t>the</a:t>
            </a:r>
            <a:r>
              <a:rPr lang="pt-PT" dirty="0"/>
              <a:t> </a:t>
            </a:r>
            <a:r>
              <a:rPr lang="pt-PT" dirty="0" err="1"/>
              <a:t>Protection</a:t>
            </a:r>
            <a:r>
              <a:rPr lang="pt-PT" dirty="0"/>
              <a:t> </a:t>
            </a:r>
            <a:r>
              <a:rPr lang="pt-PT" dirty="0" err="1"/>
              <a:t>of</a:t>
            </a:r>
            <a:r>
              <a:rPr lang="pt-PT" dirty="0"/>
              <a:t> New </a:t>
            </a:r>
            <a:r>
              <a:rPr lang="pt-PT" dirty="0" err="1"/>
              <a:t>Varieties</a:t>
            </a:r>
            <a:r>
              <a:rPr lang="pt-PT" dirty="0"/>
              <a:t> </a:t>
            </a:r>
            <a:r>
              <a:rPr lang="pt-PT" dirty="0" err="1"/>
              <a:t>of</a:t>
            </a:r>
            <a:r>
              <a:rPr lang="pt-PT" dirty="0"/>
              <a:t> </a:t>
            </a:r>
            <a:r>
              <a:rPr lang="pt-PT" dirty="0" err="1"/>
              <a:t>Plants</a:t>
            </a:r>
            <a:r>
              <a:rPr lang="pt-PT" dirty="0"/>
              <a:t> (UPOV)</a:t>
            </a:r>
            <a:br>
              <a:rPr lang="pt-PT" dirty="0"/>
            </a:br>
            <a:endParaRPr lang="pt-PT" dirty="0"/>
          </a:p>
        </p:txBody>
      </p:sp>
      <p:sp>
        <p:nvSpPr>
          <p:cNvPr id="6" name="Marcador de Posição do Texto 5"/>
          <p:cNvSpPr>
            <a:spLocks noGrp="1"/>
          </p:cNvSpPr>
          <p:nvPr>
            <p:ph type="body" idx="10"/>
          </p:nvPr>
        </p:nvSpPr>
        <p:spPr>
          <a:xfrm>
            <a:off x="340963" y="2433690"/>
            <a:ext cx="3661194" cy="2677580"/>
          </a:xfrm>
        </p:spPr>
        <p:txBody>
          <a:bodyPr/>
          <a:lstStyle/>
          <a:p>
            <a:pPr marL="342900" indent="-342900">
              <a:buFont typeface="Arial" panose="020B0604020202020204" pitchFamily="34" charset="0"/>
              <a:buChar char="•"/>
            </a:pPr>
            <a:r>
              <a:rPr lang="en-US" sz="2400" dirty="0"/>
              <a:t>The mission of UPOV is to provide and promote an effective system of plant variety protection, with the aim of encouraging the development of new varieties of plants, for the benefit of society.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sp>
        <p:nvSpPr>
          <p:cNvPr id="3" name="CaixaDeTexto 2"/>
          <p:cNvSpPr txBox="1"/>
          <p:nvPr/>
        </p:nvSpPr>
        <p:spPr>
          <a:xfrm>
            <a:off x="6638966" y="6512826"/>
            <a:ext cx="1390389" cy="261610"/>
          </a:xfrm>
          <a:prstGeom prst="rect">
            <a:avLst/>
          </a:prstGeom>
          <a:noFill/>
        </p:spPr>
        <p:txBody>
          <a:bodyPr wrap="square" rtlCol="0">
            <a:spAutoFit/>
          </a:bodyPr>
          <a:lstStyle/>
          <a:p>
            <a:r>
              <a:rPr lang="pt-PT" sz="1100" dirty="0"/>
              <a:t>www.upov.int</a:t>
            </a:r>
            <a:endParaRPr lang="en-US" sz="1100" dirty="0"/>
          </a:p>
        </p:txBody>
      </p:sp>
      <p:pic>
        <p:nvPicPr>
          <p:cNvPr id="4" name="Imagem 3"/>
          <p:cNvPicPr>
            <a:picLocks noChangeAspect="1"/>
          </p:cNvPicPr>
          <p:nvPr/>
        </p:nvPicPr>
        <p:blipFill>
          <a:blip r:embed="rId3"/>
          <a:stretch>
            <a:fillRect/>
          </a:stretch>
        </p:blipFill>
        <p:spPr>
          <a:xfrm>
            <a:off x="4103392" y="2433690"/>
            <a:ext cx="5094720" cy="2647079"/>
          </a:xfrm>
          <a:prstGeom prst="rect">
            <a:avLst/>
          </a:prstGeom>
        </p:spPr>
      </p:pic>
      <p:pic>
        <p:nvPicPr>
          <p:cNvPr id="5" name="Imagem 4"/>
          <p:cNvPicPr>
            <a:picLocks noChangeAspect="1"/>
          </p:cNvPicPr>
          <p:nvPr/>
        </p:nvPicPr>
        <p:blipFill>
          <a:blip r:embed="rId4"/>
          <a:stretch>
            <a:fillRect/>
          </a:stretch>
        </p:blipFill>
        <p:spPr>
          <a:xfrm>
            <a:off x="4124366" y="5080769"/>
            <a:ext cx="2514600" cy="1676400"/>
          </a:xfrm>
          <a:prstGeom prst="rect">
            <a:avLst/>
          </a:prstGeom>
        </p:spPr>
      </p:pic>
      <p:sp>
        <p:nvSpPr>
          <p:cNvPr id="7" name="Marcador de Posição do Texto 5"/>
          <p:cNvSpPr>
            <a:spLocks noGrp="1"/>
          </p:cNvSpPr>
          <p:nvPr>
            <p:ph type="body" idx="10"/>
          </p:nvPr>
        </p:nvSpPr>
        <p:spPr>
          <a:xfrm>
            <a:off x="340963" y="1689308"/>
            <a:ext cx="9114463" cy="683703"/>
          </a:xfrm>
        </p:spPr>
        <p:txBody>
          <a:bodyPr/>
          <a:lstStyle/>
          <a:p>
            <a:pPr marL="342900" indent="-342900">
              <a:buFont typeface="Arial" panose="020B0604020202020204" pitchFamily="34" charset="0"/>
              <a:buChar char="•"/>
            </a:pPr>
            <a:r>
              <a:rPr lang="en-US" sz="2400" dirty="0"/>
              <a:t>Intergovernmental organization based in Geneva, Switzerland;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spTree>
    <p:extLst>
      <p:ext uri="{BB962C8B-B14F-4D97-AF65-F5344CB8AC3E}">
        <p14:creationId xmlns:p14="http://schemas.microsoft.com/office/powerpoint/2010/main" val="75311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36599" y="549275"/>
            <a:ext cx="7910533" cy="503238"/>
          </a:xfrm>
          <a:extLst/>
        </p:spPr>
        <p:txBody>
          <a:bodyPr wrap="square" numCol="1" anchorCtr="0" compatLnSpc="1">
            <a:prstTxWarp prst="textNoShape">
              <a:avLst/>
            </a:prstTxWarp>
          </a:bodyPr>
          <a:lstStyle/>
          <a:p>
            <a:pPr eaLnBrk="1" hangingPunct="1">
              <a:defRPr/>
            </a:pPr>
            <a:r>
              <a:rPr lang="pt-PT" dirty="0" err="1"/>
              <a:t>Community</a:t>
            </a:r>
            <a:r>
              <a:rPr lang="pt-PT" dirty="0"/>
              <a:t> </a:t>
            </a:r>
            <a:r>
              <a:rPr lang="pt-PT" dirty="0" err="1"/>
              <a:t>Plant</a:t>
            </a:r>
            <a:r>
              <a:rPr lang="pt-PT" dirty="0"/>
              <a:t> </a:t>
            </a:r>
            <a:r>
              <a:rPr lang="pt-PT" dirty="0" err="1"/>
              <a:t>Variety</a:t>
            </a:r>
            <a:r>
              <a:rPr lang="pt-PT" dirty="0"/>
              <a:t> Office (CPVO)</a:t>
            </a:r>
          </a:p>
        </p:txBody>
      </p:sp>
      <p:sp>
        <p:nvSpPr>
          <p:cNvPr id="6" name="Marcador de Posição do Texto 5"/>
          <p:cNvSpPr>
            <a:spLocks noGrp="1"/>
          </p:cNvSpPr>
          <p:nvPr>
            <p:ph type="body" idx="10"/>
          </p:nvPr>
        </p:nvSpPr>
        <p:spPr>
          <a:xfrm>
            <a:off x="309965" y="1721566"/>
            <a:ext cx="4943959" cy="4609161"/>
          </a:xfrm>
        </p:spPr>
        <p:txBody>
          <a:bodyPr/>
          <a:lstStyle/>
          <a:p>
            <a:pPr marL="342900" indent="-342900">
              <a:buFont typeface="Arial" panose="020B0604020202020204" pitchFamily="34" charset="0"/>
              <a:buChar char="•"/>
            </a:pPr>
            <a:r>
              <a:rPr lang="en-US" sz="2400" dirty="0"/>
              <a:t>European Union agency responsible for implementing a system for the protection of plant varieties.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Foster innovation in plant varieties by high quality processing of applications</a:t>
            </a:r>
          </a:p>
          <a:p>
            <a:endParaRPr lang="en-US" sz="2400" dirty="0"/>
          </a:p>
          <a:p>
            <a:pPr marL="342900" indent="-342900">
              <a:buFont typeface="Arial" panose="020B0604020202020204" pitchFamily="34" charset="0"/>
              <a:buChar char="•"/>
            </a:pPr>
            <a:r>
              <a:rPr lang="en-US" sz="2400" dirty="0"/>
              <a:t>In Portugal: responsibility </a:t>
            </a:r>
            <a:r>
              <a:rPr lang="en-US" sz="2400" dirty="0" err="1"/>
              <a:t>Direção</a:t>
            </a:r>
            <a:r>
              <a:rPr lang="en-US" sz="2400" dirty="0"/>
              <a:t> </a:t>
            </a:r>
            <a:r>
              <a:rPr lang="en-US" sz="2400" dirty="0" err="1"/>
              <a:t>Geral</a:t>
            </a:r>
            <a:r>
              <a:rPr lang="en-US" sz="2400" dirty="0"/>
              <a:t> de </a:t>
            </a:r>
            <a:r>
              <a:rPr lang="en-US" sz="2400" dirty="0" err="1"/>
              <a:t>Alimentação</a:t>
            </a:r>
            <a:r>
              <a:rPr lang="en-US" sz="2400" dirty="0"/>
              <a:t> e </a:t>
            </a:r>
            <a:r>
              <a:rPr lang="en-US" sz="2400" dirty="0" err="1"/>
              <a:t>Veterinária</a:t>
            </a:r>
            <a:r>
              <a:rPr lang="en-US" sz="2400" dirty="0"/>
              <a:t> (DGAV)</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sp>
        <p:nvSpPr>
          <p:cNvPr id="3" name="CaixaDeTexto 2"/>
          <p:cNvSpPr txBox="1"/>
          <p:nvPr/>
        </p:nvSpPr>
        <p:spPr>
          <a:xfrm>
            <a:off x="3578742" y="6434532"/>
            <a:ext cx="1490599" cy="430887"/>
          </a:xfrm>
          <a:prstGeom prst="rect">
            <a:avLst/>
          </a:prstGeom>
          <a:noFill/>
        </p:spPr>
        <p:txBody>
          <a:bodyPr wrap="square" rtlCol="0">
            <a:spAutoFit/>
          </a:bodyPr>
          <a:lstStyle/>
          <a:p>
            <a:r>
              <a:rPr lang="pt-PT" sz="1100" dirty="0"/>
              <a:t>www.cpvo.europa.eu</a:t>
            </a:r>
          </a:p>
          <a:p>
            <a:r>
              <a:rPr lang="en-US" sz="1100" dirty="0"/>
              <a:t>www.medvet.dgav.pt</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341" y="5901931"/>
            <a:ext cx="2352675" cy="904875"/>
          </a:xfrm>
          <a:prstGeom prst="rect">
            <a:avLst/>
          </a:prstGeom>
        </p:spPr>
      </p:pic>
      <p:pic>
        <p:nvPicPr>
          <p:cNvPr id="8" name="Imagem 7"/>
          <p:cNvPicPr>
            <a:picLocks noChangeAspect="1"/>
          </p:cNvPicPr>
          <p:nvPr/>
        </p:nvPicPr>
        <p:blipFill rotWithShape="1">
          <a:blip r:embed="rId4"/>
          <a:srcRect r="12813"/>
          <a:stretch/>
        </p:blipFill>
        <p:spPr>
          <a:xfrm>
            <a:off x="7420743" y="5960544"/>
            <a:ext cx="1673324" cy="904875"/>
          </a:xfrm>
          <a:prstGeom prst="rect">
            <a:avLst/>
          </a:prstGeom>
        </p:spPr>
      </p:pic>
      <p:grpSp>
        <p:nvGrpSpPr>
          <p:cNvPr id="14" name="Grupo 13"/>
          <p:cNvGrpSpPr/>
          <p:nvPr/>
        </p:nvGrpSpPr>
        <p:grpSpPr>
          <a:xfrm>
            <a:off x="6279542" y="3359913"/>
            <a:ext cx="2615106" cy="2224065"/>
            <a:chOff x="4993882" y="3685310"/>
            <a:chExt cx="2615106" cy="2224065"/>
          </a:xfrm>
        </p:grpSpPr>
        <p:pic>
          <p:nvPicPr>
            <p:cNvPr id="5" name="Imagem 4"/>
            <p:cNvPicPr>
              <a:picLocks noChangeAspect="1"/>
            </p:cNvPicPr>
            <p:nvPr/>
          </p:nvPicPr>
          <p:blipFill rotWithShape="1">
            <a:blip r:embed="rId5"/>
            <a:srcRect l="11593" t="13890" r="4174" b="17269"/>
            <a:stretch/>
          </p:blipFill>
          <p:spPr>
            <a:xfrm>
              <a:off x="4993882" y="3924768"/>
              <a:ext cx="2615106" cy="1984607"/>
            </a:xfrm>
            <a:prstGeom prst="rect">
              <a:avLst/>
            </a:prstGeom>
          </p:spPr>
        </p:pic>
        <p:sp>
          <p:nvSpPr>
            <p:cNvPr id="7" name="CaixaDeTexto 6"/>
            <p:cNvSpPr txBox="1"/>
            <p:nvPr/>
          </p:nvSpPr>
          <p:spPr>
            <a:xfrm>
              <a:off x="5215906" y="3685310"/>
              <a:ext cx="2171057" cy="338554"/>
            </a:xfrm>
            <a:prstGeom prst="rect">
              <a:avLst/>
            </a:prstGeom>
            <a:noFill/>
          </p:spPr>
          <p:txBody>
            <a:bodyPr wrap="square" rtlCol="0">
              <a:spAutoFit/>
            </a:bodyPr>
            <a:lstStyle/>
            <a:p>
              <a:r>
                <a:rPr lang="en-US" sz="1600" b="1" dirty="0"/>
                <a:t>Number of applications</a:t>
              </a:r>
            </a:p>
          </p:txBody>
        </p:sp>
      </p:grpSp>
      <p:grpSp>
        <p:nvGrpSpPr>
          <p:cNvPr id="10" name="Grupo 9"/>
          <p:cNvGrpSpPr/>
          <p:nvPr/>
        </p:nvGrpSpPr>
        <p:grpSpPr>
          <a:xfrm>
            <a:off x="4993881" y="1441342"/>
            <a:ext cx="4150119" cy="1855139"/>
            <a:chOff x="4902567" y="1496282"/>
            <a:chExt cx="4926921" cy="1800199"/>
          </a:xfrm>
        </p:grpSpPr>
        <p:pic>
          <p:nvPicPr>
            <p:cNvPr id="4" name="Imagem 3"/>
            <p:cNvPicPr>
              <a:picLocks noChangeAspect="1"/>
            </p:cNvPicPr>
            <p:nvPr/>
          </p:nvPicPr>
          <p:blipFill>
            <a:blip r:embed="rId6"/>
            <a:stretch>
              <a:fillRect/>
            </a:stretch>
          </p:blipFill>
          <p:spPr>
            <a:xfrm>
              <a:off x="4948948" y="1496282"/>
              <a:ext cx="4880540" cy="1800199"/>
            </a:xfrm>
            <a:prstGeom prst="rect">
              <a:avLst/>
            </a:prstGeom>
          </p:spPr>
        </p:pic>
        <p:sp>
          <p:nvSpPr>
            <p:cNvPr id="9" name="CaixaDeTexto 8"/>
            <p:cNvSpPr txBox="1"/>
            <p:nvPr/>
          </p:nvSpPr>
          <p:spPr>
            <a:xfrm>
              <a:off x="6149010" y="1557835"/>
              <a:ext cx="1166191" cy="307777"/>
            </a:xfrm>
            <a:prstGeom prst="rect">
              <a:avLst/>
            </a:prstGeom>
            <a:solidFill>
              <a:schemeClr val="bg1"/>
            </a:solidFill>
          </p:spPr>
          <p:txBody>
            <a:bodyPr wrap="square" rtlCol="0">
              <a:spAutoFit/>
            </a:bodyPr>
            <a:lstStyle/>
            <a:p>
              <a:r>
                <a:rPr lang="en-US" sz="1400" b="1" dirty="0"/>
                <a:t># varieties</a:t>
              </a:r>
            </a:p>
          </p:txBody>
        </p:sp>
        <p:sp>
          <p:nvSpPr>
            <p:cNvPr id="11" name="CaixaDeTexto 10"/>
            <p:cNvSpPr txBox="1"/>
            <p:nvPr/>
          </p:nvSpPr>
          <p:spPr>
            <a:xfrm>
              <a:off x="4902567" y="1557837"/>
              <a:ext cx="1200061" cy="307777"/>
            </a:xfrm>
            <a:prstGeom prst="rect">
              <a:avLst/>
            </a:prstGeom>
            <a:solidFill>
              <a:schemeClr val="bg1"/>
            </a:solidFill>
          </p:spPr>
          <p:txBody>
            <a:bodyPr wrap="square" rtlCol="0">
              <a:spAutoFit/>
            </a:bodyPr>
            <a:lstStyle/>
            <a:p>
              <a:r>
                <a:rPr lang="en-US" sz="1400" b="1" dirty="0"/>
                <a:t>Type of crops</a:t>
              </a:r>
            </a:p>
          </p:txBody>
        </p:sp>
        <p:sp>
          <p:nvSpPr>
            <p:cNvPr id="12" name="CaixaDeTexto 11"/>
            <p:cNvSpPr txBox="1"/>
            <p:nvPr/>
          </p:nvSpPr>
          <p:spPr>
            <a:xfrm>
              <a:off x="7315201" y="1557835"/>
              <a:ext cx="1331933" cy="307777"/>
            </a:xfrm>
            <a:prstGeom prst="rect">
              <a:avLst/>
            </a:prstGeom>
            <a:solidFill>
              <a:schemeClr val="bg1"/>
            </a:solidFill>
          </p:spPr>
          <p:txBody>
            <a:bodyPr wrap="square" rtlCol="0">
              <a:spAutoFit/>
            </a:bodyPr>
            <a:lstStyle/>
            <a:p>
              <a:r>
                <a:rPr lang="en-US" sz="1400" b="1" dirty="0"/>
                <a:t>terminated</a:t>
              </a:r>
            </a:p>
          </p:txBody>
        </p:sp>
        <p:sp>
          <p:nvSpPr>
            <p:cNvPr id="13" name="CaixaDeTexto 12"/>
            <p:cNvSpPr txBox="1"/>
            <p:nvPr/>
          </p:nvSpPr>
          <p:spPr>
            <a:xfrm>
              <a:off x="8604018" y="1557836"/>
              <a:ext cx="1166191" cy="307777"/>
            </a:xfrm>
            <a:prstGeom prst="rect">
              <a:avLst/>
            </a:prstGeom>
            <a:solidFill>
              <a:schemeClr val="bg1"/>
            </a:solidFill>
          </p:spPr>
          <p:txBody>
            <a:bodyPr wrap="square" rtlCol="0">
              <a:spAutoFit/>
            </a:bodyPr>
            <a:lstStyle/>
            <a:p>
              <a:r>
                <a:rPr lang="en-US" sz="1400" b="1" dirty="0"/>
                <a:t>still active</a:t>
              </a:r>
            </a:p>
          </p:txBody>
        </p:sp>
      </p:grpSp>
    </p:spTree>
    <p:extLst>
      <p:ext uri="{BB962C8B-B14F-4D97-AF65-F5344CB8AC3E}">
        <p14:creationId xmlns:p14="http://schemas.microsoft.com/office/powerpoint/2010/main" val="381868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36600" y="549275"/>
            <a:ext cx="6499226" cy="503238"/>
          </a:xfrm>
          <a:extLst/>
        </p:spPr>
        <p:txBody>
          <a:bodyPr wrap="square" numCol="1" anchorCtr="0" compatLnSpc="1">
            <a:prstTxWarp prst="textNoShape">
              <a:avLst/>
            </a:prstTxWarp>
          </a:bodyPr>
          <a:lstStyle/>
          <a:p>
            <a:pPr eaLnBrk="1" hangingPunct="1">
              <a:defRPr/>
            </a:pPr>
            <a:r>
              <a:rPr lang="pt-PT" dirty="0" err="1"/>
              <a:t>Plant</a:t>
            </a:r>
            <a:r>
              <a:rPr lang="pt-PT" dirty="0"/>
              <a:t> </a:t>
            </a:r>
            <a:r>
              <a:rPr lang="pt-PT" dirty="0" err="1"/>
              <a:t>Breeder’s</a:t>
            </a:r>
            <a:r>
              <a:rPr lang="pt-PT" dirty="0"/>
              <a:t> </a:t>
            </a:r>
            <a:r>
              <a:rPr lang="pt-PT" dirty="0" err="1"/>
              <a:t>Rights</a:t>
            </a:r>
            <a:r>
              <a:rPr lang="pt-PT" dirty="0"/>
              <a:t> – </a:t>
            </a:r>
            <a:r>
              <a:rPr lang="pt-PT" dirty="0" err="1"/>
              <a:t>requirements</a:t>
            </a:r>
            <a:br>
              <a:rPr lang="pt-PT" dirty="0"/>
            </a:br>
            <a:endParaRPr lang="pt-PT" dirty="0"/>
          </a:p>
        </p:txBody>
      </p:sp>
      <p:sp>
        <p:nvSpPr>
          <p:cNvPr id="6" name="Marcador de Posição do Texto 5"/>
          <p:cNvSpPr>
            <a:spLocks noGrp="1"/>
          </p:cNvSpPr>
          <p:nvPr>
            <p:ph type="body" idx="10"/>
          </p:nvPr>
        </p:nvSpPr>
        <p:spPr>
          <a:xfrm>
            <a:off x="345704" y="1998134"/>
            <a:ext cx="4690725" cy="4609161"/>
          </a:xfrm>
        </p:spPr>
        <p:txBody>
          <a:bodyPr/>
          <a:lstStyle/>
          <a:p>
            <a:pPr marL="342900" indent="-342900">
              <a:buFont typeface="Arial" panose="020B0604020202020204" pitchFamily="34" charset="0"/>
              <a:buChar char="•"/>
            </a:pPr>
            <a:r>
              <a:rPr lang="en-US" sz="2400" dirty="0"/>
              <a:t>New (commercial novelty)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Distinct (clearly different)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Uniform (homogeneous)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Stable (unchanged)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grpSp>
        <p:nvGrpSpPr>
          <p:cNvPr id="8" name="Grupo 7"/>
          <p:cNvGrpSpPr/>
          <p:nvPr/>
        </p:nvGrpSpPr>
        <p:grpSpPr>
          <a:xfrm>
            <a:off x="4741464" y="1628802"/>
            <a:ext cx="4373962" cy="1800199"/>
            <a:chOff x="6265464" y="1628801"/>
            <a:chExt cx="4373962" cy="1800199"/>
          </a:xfrm>
        </p:grpSpPr>
        <p:pic>
          <p:nvPicPr>
            <p:cNvPr id="2" name="Imagem 1"/>
            <p:cNvPicPr>
              <a:picLocks noChangeAspect="1"/>
            </p:cNvPicPr>
            <p:nvPr/>
          </p:nvPicPr>
          <p:blipFill rotWithShape="1">
            <a:blip r:embed="rId3"/>
            <a:srcRect r="42901" b="32432"/>
            <a:stretch/>
          </p:blipFill>
          <p:spPr>
            <a:xfrm>
              <a:off x="6265464" y="1998133"/>
              <a:ext cx="1889365" cy="1426265"/>
            </a:xfrm>
            <a:prstGeom prst="rect">
              <a:avLst/>
            </a:prstGeom>
          </p:spPr>
        </p:pic>
        <p:pic>
          <p:nvPicPr>
            <p:cNvPr id="4" name="Imagem 3"/>
            <p:cNvPicPr>
              <a:picLocks noChangeAspect="1"/>
            </p:cNvPicPr>
            <p:nvPr/>
          </p:nvPicPr>
          <p:blipFill>
            <a:blip r:embed="rId4"/>
            <a:stretch>
              <a:fillRect/>
            </a:stretch>
          </p:blipFill>
          <p:spPr>
            <a:xfrm>
              <a:off x="8759826" y="1998133"/>
              <a:ext cx="1879600" cy="1430867"/>
            </a:xfrm>
            <a:prstGeom prst="rect">
              <a:avLst/>
            </a:prstGeom>
          </p:spPr>
        </p:pic>
        <p:sp>
          <p:nvSpPr>
            <p:cNvPr id="5" name="CaixaDeTexto 4"/>
            <p:cNvSpPr txBox="1"/>
            <p:nvPr/>
          </p:nvSpPr>
          <p:spPr>
            <a:xfrm>
              <a:off x="7717955" y="1628801"/>
              <a:ext cx="1372587" cy="369332"/>
            </a:xfrm>
            <a:prstGeom prst="rect">
              <a:avLst/>
            </a:prstGeom>
            <a:noFill/>
          </p:spPr>
          <p:txBody>
            <a:bodyPr wrap="square" rtlCol="0">
              <a:spAutoFit/>
            </a:bodyPr>
            <a:lstStyle/>
            <a:p>
              <a:r>
                <a:rPr lang="en-US" dirty="0"/>
                <a:t>Uniformity</a:t>
              </a:r>
            </a:p>
          </p:txBody>
        </p:sp>
        <p:sp>
          <p:nvSpPr>
            <p:cNvPr id="7" name="Não É Igual A 6"/>
            <p:cNvSpPr/>
            <p:nvPr/>
          </p:nvSpPr>
          <p:spPr>
            <a:xfrm>
              <a:off x="8154829" y="2597426"/>
              <a:ext cx="498841" cy="357809"/>
            </a:xfrm>
            <a:prstGeom prst="mathNotEqual">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grpSp>
        <p:nvGrpSpPr>
          <p:cNvPr id="15" name="Grupo 14"/>
          <p:cNvGrpSpPr/>
          <p:nvPr/>
        </p:nvGrpSpPr>
        <p:grpSpPr>
          <a:xfrm>
            <a:off x="4968511" y="4283462"/>
            <a:ext cx="3823474" cy="1778422"/>
            <a:chOff x="6473465" y="3853752"/>
            <a:chExt cx="3823474" cy="1778422"/>
          </a:xfrm>
        </p:grpSpPr>
        <p:pic>
          <p:nvPicPr>
            <p:cNvPr id="11" name="Imagem 10"/>
            <p:cNvPicPr>
              <a:picLocks noChangeAspect="1"/>
            </p:cNvPicPr>
            <p:nvPr/>
          </p:nvPicPr>
          <p:blipFill rotWithShape="1">
            <a:blip r:embed="rId3"/>
            <a:srcRect l="12572" r="42902" b="32432"/>
            <a:stretch/>
          </p:blipFill>
          <p:spPr>
            <a:xfrm>
              <a:off x="6473465" y="4274213"/>
              <a:ext cx="1384335" cy="1357961"/>
            </a:xfrm>
            <a:prstGeom prst="rect">
              <a:avLst/>
            </a:prstGeom>
          </p:spPr>
        </p:pic>
        <p:sp>
          <p:nvSpPr>
            <p:cNvPr id="10" name="Seta: Para a Direita 9"/>
            <p:cNvSpPr/>
            <p:nvPr/>
          </p:nvSpPr>
          <p:spPr>
            <a:xfrm>
              <a:off x="7857800" y="4771977"/>
              <a:ext cx="887895" cy="34915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aixaDeTexto 12"/>
            <p:cNvSpPr txBox="1"/>
            <p:nvPr/>
          </p:nvSpPr>
          <p:spPr>
            <a:xfrm>
              <a:off x="7780679" y="3853752"/>
              <a:ext cx="1038217" cy="369332"/>
            </a:xfrm>
            <a:prstGeom prst="rect">
              <a:avLst/>
            </a:prstGeom>
            <a:noFill/>
          </p:spPr>
          <p:txBody>
            <a:bodyPr wrap="square" rtlCol="0">
              <a:spAutoFit/>
            </a:bodyPr>
            <a:lstStyle/>
            <a:p>
              <a:r>
                <a:rPr lang="en-US" dirty="0"/>
                <a:t>Stability</a:t>
              </a:r>
            </a:p>
          </p:txBody>
        </p:sp>
        <p:pic>
          <p:nvPicPr>
            <p:cNvPr id="12" name="Imagem 11"/>
            <p:cNvPicPr>
              <a:picLocks noChangeAspect="1"/>
            </p:cNvPicPr>
            <p:nvPr/>
          </p:nvPicPr>
          <p:blipFill rotWithShape="1">
            <a:blip r:embed="rId5"/>
            <a:srcRect b="3620"/>
            <a:stretch/>
          </p:blipFill>
          <p:spPr>
            <a:xfrm>
              <a:off x="8881394" y="4274213"/>
              <a:ext cx="1415545" cy="1357961"/>
            </a:xfrm>
            <a:prstGeom prst="rect">
              <a:avLst/>
            </a:prstGeom>
          </p:spPr>
        </p:pic>
        <p:sp>
          <p:nvSpPr>
            <p:cNvPr id="14" name="CaixaDeTexto 13"/>
            <p:cNvSpPr txBox="1"/>
            <p:nvPr/>
          </p:nvSpPr>
          <p:spPr>
            <a:xfrm>
              <a:off x="7853882" y="4401380"/>
              <a:ext cx="891813" cy="246221"/>
            </a:xfrm>
            <a:prstGeom prst="rect">
              <a:avLst/>
            </a:prstGeom>
            <a:noFill/>
          </p:spPr>
          <p:txBody>
            <a:bodyPr wrap="square" rtlCol="0">
              <a:spAutoFit/>
            </a:bodyPr>
            <a:lstStyle/>
            <a:p>
              <a:r>
                <a:rPr lang="en-US" sz="1000" dirty="0"/>
                <a:t>Propagation</a:t>
              </a:r>
            </a:p>
          </p:txBody>
        </p:sp>
      </p:grpSp>
    </p:spTree>
    <p:extLst>
      <p:ext uri="{BB962C8B-B14F-4D97-AF65-F5344CB8AC3E}">
        <p14:creationId xmlns:p14="http://schemas.microsoft.com/office/powerpoint/2010/main" val="99151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50928" y="549275"/>
            <a:ext cx="6710766" cy="503238"/>
          </a:xfrm>
          <a:extLst/>
        </p:spPr>
        <p:txBody>
          <a:bodyPr wrap="square" numCol="1" anchorCtr="0" compatLnSpc="1">
            <a:prstTxWarp prst="textNoShape">
              <a:avLst/>
            </a:prstTxWarp>
          </a:bodyPr>
          <a:lstStyle/>
          <a:p>
            <a:pPr eaLnBrk="1" hangingPunct="1">
              <a:defRPr/>
            </a:pPr>
            <a:r>
              <a:rPr lang="en-US" dirty="0"/>
              <a:t>Plant Breeder’s Rights – when does it apply? </a:t>
            </a:r>
            <a:br>
              <a:rPr lang="en-US" dirty="0"/>
            </a:br>
            <a:endParaRPr lang="en-US" dirty="0"/>
          </a:p>
        </p:txBody>
      </p:sp>
      <p:sp>
        <p:nvSpPr>
          <p:cNvPr id="6" name="Marcador de Posição do Texto 5"/>
          <p:cNvSpPr>
            <a:spLocks noGrp="1"/>
          </p:cNvSpPr>
          <p:nvPr>
            <p:ph type="body" idx="10"/>
          </p:nvPr>
        </p:nvSpPr>
        <p:spPr>
          <a:xfrm>
            <a:off x="313503" y="1403516"/>
            <a:ext cx="5836403" cy="5255703"/>
          </a:xfrm>
        </p:spPr>
        <p:txBody>
          <a:bodyPr>
            <a:noAutofit/>
          </a:bodyPr>
          <a:lstStyle/>
          <a:p>
            <a:pPr marL="342900" indent="-342900">
              <a:lnSpc>
                <a:spcPct val="200000"/>
              </a:lnSpc>
              <a:buFont typeface="Arial" panose="020B0604020202020204" pitchFamily="34" charset="0"/>
              <a:buChar char="•"/>
            </a:pPr>
            <a:r>
              <a:rPr lang="en-US" sz="2200" dirty="0"/>
              <a:t>(Re)Production (multiplication)</a:t>
            </a:r>
          </a:p>
          <a:p>
            <a:pPr marL="342900" indent="-342900">
              <a:lnSpc>
                <a:spcPct val="200000"/>
              </a:lnSpc>
              <a:buFont typeface="Arial" panose="020B0604020202020204" pitchFamily="34" charset="0"/>
              <a:buChar char="•"/>
            </a:pPr>
            <a:r>
              <a:rPr lang="en-US" sz="2200" dirty="0"/>
              <a:t>Limit/control the propagation by others</a:t>
            </a:r>
          </a:p>
          <a:p>
            <a:pPr marL="342900" indent="-342900">
              <a:lnSpc>
                <a:spcPct val="200000"/>
              </a:lnSpc>
              <a:buFont typeface="Arial" panose="020B0604020202020204" pitchFamily="34" charset="0"/>
              <a:buChar char="•"/>
            </a:pPr>
            <a:r>
              <a:rPr lang="en-US" sz="2200" dirty="0"/>
              <a:t>Offering for sale</a:t>
            </a:r>
          </a:p>
          <a:p>
            <a:pPr marL="342900" indent="-342900">
              <a:lnSpc>
                <a:spcPct val="200000"/>
              </a:lnSpc>
              <a:buFont typeface="Arial" panose="020B0604020202020204" pitchFamily="34" charset="0"/>
              <a:buChar char="•"/>
            </a:pPr>
            <a:r>
              <a:rPr lang="en-US" sz="2200" dirty="0"/>
              <a:t>Selling (or other marketing)</a:t>
            </a:r>
          </a:p>
          <a:p>
            <a:pPr marL="342900" indent="-342900">
              <a:lnSpc>
                <a:spcPct val="200000"/>
              </a:lnSpc>
              <a:buFont typeface="Arial" panose="020B0604020202020204" pitchFamily="34" charset="0"/>
              <a:buChar char="•"/>
            </a:pPr>
            <a:r>
              <a:rPr lang="en-US" sz="2200" dirty="0"/>
              <a:t>Exporting from the Community</a:t>
            </a:r>
          </a:p>
          <a:p>
            <a:pPr marL="342900" indent="-342900">
              <a:lnSpc>
                <a:spcPct val="200000"/>
              </a:lnSpc>
              <a:buFont typeface="Arial" panose="020B0604020202020204" pitchFamily="34" charset="0"/>
              <a:buChar char="•"/>
            </a:pPr>
            <a:r>
              <a:rPr lang="en-US" sz="2200" dirty="0"/>
              <a:t>Importing to the Community</a:t>
            </a:r>
          </a:p>
          <a:p>
            <a:pPr marL="342900" indent="-342900">
              <a:lnSpc>
                <a:spcPct val="200000"/>
              </a:lnSpc>
              <a:buFont typeface="Arial" panose="020B0604020202020204" pitchFamily="34" charset="0"/>
              <a:buChar char="•"/>
            </a:pPr>
            <a:r>
              <a:rPr lang="en-US" sz="2200" dirty="0"/>
              <a:t>Stocking for any of the purposes mentioned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pt-PT" sz="2200" b="0" dirty="0">
              <a:solidFill>
                <a:srgbClr val="FF0000"/>
              </a:solidFill>
            </a:endParaRPr>
          </a:p>
        </p:txBody>
      </p:sp>
      <p:pic>
        <p:nvPicPr>
          <p:cNvPr id="2" name="Imagem 1"/>
          <p:cNvPicPr>
            <a:picLocks noChangeAspect="1"/>
          </p:cNvPicPr>
          <p:nvPr/>
        </p:nvPicPr>
        <p:blipFill rotWithShape="1">
          <a:blip r:embed="rId3"/>
          <a:srcRect l="17270" r="11339"/>
          <a:stretch/>
        </p:blipFill>
        <p:spPr>
          <a:xfrm>
            <a:off x="5139167" y="2882685"/>
            <a:ext cx="4004833" cy="2732020"/>
          </a:xfrm>
          <a:prstGeom prst="rect">
            <a:avLst/>
          </a:prstGeom>
        </p:spPr>
      </p:pic>
    </p:spTree>
    <p:extLst>
      <p:ext uri="{BB962C8B-B14F-4D97-AF65-F5344CB8AC3E}">
        <p14:creationId xmlns:p14="http://schemas.microsoft.com/office/powerpoint/2010/main" val="124468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59110" y="549275"/>
            <a:ext cx="6499226" cy="503238"/>
          </a:xfrm>
          <a:extLst/>
        </p:spPr>
        <p:txBody>
          <a:bodyPr wrap="square" numCol="1" anchorCtr="0" compatLnSpc="1">
            <a:prstTxWarp prst="textNoShape">
              <a:avLst/>
            </a:prstTxWarp>
          </a:bodyPr>
          <a:lstStyle/>
          <a:p>
            <a:pPr eaLnBrk="1" hangingPunct="1">
              <a:defRPr/>
            </a:pPr>
            <a:r>
              <a:rPr lang="en-US" dirty="0"/>
              <a:t>Plant Breeder’s Rights – when doesn’t it apply? </a:t>
            </a:r>
            <a:br>
              <a:rPr lang="en-US" dirty="0"/>
            </a:br>
            <a:endParaRPr lang="en-US" dirty="0"/>
          </a:p>
        </p:txBody>
      </p:sp>
      <p:sp>
        <p:nvSpPr>
          <p:cNvPr id="6" name="Marcador de Posição do Texto 5"/>
          <p:cNvSpPr>
            <a:spLocks noGrp="1"/>
          </p:cNvSpPr>
          <p:nvPr>
            <p:ph type="body" idx="10"/>
          </p:nvPr>
        </p:nvSpPr>
        <p:spPr>
          <a:xfrm>
            <a:off x="313504" y="1677090"/>
            <a:ext cx="9295220" cy="4374434"/>
          </a:xfrm>
        </p:spPr>
        <p:txBody>
          <a:bodyPr/>
          <a:lstStyle/>
          <a:p>
            <a:pPr marL="342900" indent="-342900">
              <a:buFont typeface="Arial" panose="020B0604020202020204" pitchFamily="34" charset="0"/>
              <a:buChar char="•"/>
            </a:pPr>
            <a:r>
              <a:rPr lang="en-US" sz="2400" dirty="0"/>
              <a:t>When the purposes are:</a:t>
            </a:r>
          </a:p>
          <a:p>
            <a:pPr marL="1257300" lvl="2" indent="-342900">
              <a:buFont typeface="Arial" panose="020B0604020202020204" pitchFamily="34" charset="0"/>
              <a:buChar char="•"/>
            </a:pPr>
            <a:r>
              <a:rPr lang="en-US" sz="2400" dirty="0">
                <a:solidFill>
                  <a:schemeClr val="tx1">
                    <a:lumMod val="65000"/>
                    <a:lumOff val="35000"/>
                  </a:schemeClr>
                </a:solidFill>
              </a:rPr>
              <a:t>private and non-commercial application</a:t>
            </a:r>
          </a:p>
          <a:p>
            <a:pPr marL="1257300" lvl="2" indent="-342900">
              <a:buFont typeface="Arial" panose="020B0604020202020204" pitchFamily="34" charset="0"/>
              <a:buChar char="•"/>
            </a:pPr>
            <a:r>
              <a:rPr lang="en-US" sz="2400" dirty="0">
                <a:solidFill>
                  <a:schemeClr val="tx1">
                    <a:lumMod val="65000"/>
                    <a:lumOff val="35000"/>
                  </a:schemeClr>
                </a:solidFill>
              </a:rPr>
              <a:t>only for experimental use</a:t>
            </a:r>
          </a:p>
          <a:p>
            <a:pPr marL="1257300" lvl="2" indent="-342900">
              <a:buFont typeface="Arial" panose="020B0604020202020204" pitchFamily="34" charset="0"/>
              <a:buChar char="•"/>
            </a:pPr>
            <a:r>
              <a:rPr lang="en-US" sz="2400" dirty="0">
                <a:solidFill>
                  <a:schemeClr val="tx1">
                    <a:lumMod val="65000"/>
                    <a:lumOff val="35000"/>
                  </a:schemeClr>
                </a:solidFill>
              </a:rPr>
              <a:t>for breeding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Discovering and developing other varieties</a:t>
            </a:r>
          </a:p>
          <a:p>
            <a:pPr marL="342900" indent="-342900">
              <a:buFont typeface="Arial" panose="020B0604020202020204" pitchFamily="34" charset="0"/>
              <a:buChar char="•"/>
            </a:pPr>
            <a:endParaRPr lang="pt-PT" sz="2400" b="0" dirty="0">
              <a:solidFill>
                <a:srgbClr val="FF0000"/>
              </a:solidFill>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r="14175"/>
          <a:stretch/>
        </p:blipFill>
        <p:spPr>
          <a:xfrm>
            <a:off x="5470903" y="4570873"/>
            <a:ext cx="3673098" cy="2287128"/>
          </a:xfrm>
          <a:prstGeom prst="rect">
            <a:avLst/>
          </a:prstGeom>
        </p:spPr>
      </p:pic>
    </p:spTree>
    <p:extLst>
      <p:ext uri="{BB962C8B-B14F-4D97-AF65-F5344CB8AC3E}">
        <p14:creationId xmlns:p14="http://schemas.microsoft.com/office/powerpoint/2010/main" val="184653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50927" y="549275"/>
            <a:ext cx="6631393" cy="503238"/>
          </a:xfrm>
          <a:extLst/>
        </p:spPr>
        <p:txBody>
          <a:bodyPr wrap="square" numCol="1" anchorCtr="0" compatLnSpc="1">
            <a:prstTxWarp prst="textNoShape">
              <a:avLst/>
            </a:prstTxWarp>
          </a:bodyPr>
          <a:lstStyle/>
          <a:p>
            <a:pPr eaLnBrk="1" hangingPunct="1">
              <a:defRPr/>
            </a:pPr>
            <a:r>
              <a:rPr lang="pt-PT" dirty="0" err="1"/>
              <a:t>Biotechnology</a:t>
            </a:r>
            <a:r>
              <a:rPr lang="pt-PT" dirty="0"/>
              <a:t> – </a:t>
            </a:r>
            <a:r>
              <a:rPr lang="pt-PT" dirty="0" err="1"/>
              <a:t>what</a:t>
            </a:r>
            <a:r>
              <a:rPr lang="pt-PT" dirty="0"/>
              <a:t> </a:t>
            </a:r>
            <a:r>
              <a:rPr lang="pt-PT" dirty="0" err="1"/>
              <a:t>is</a:t>
            </a:r>
            <a:r>
              <a:rPr lang="pt-PT" dirty="0"/>
              <a:t> </a:t>
            </a:r>
            <a:r>
              <a:rPr lang="pt-PT" dirty="0" err="1"/>
              <a:t>it</a:t>
            </a:r>
            <a:r>
              <a:rPr lang="pt-PT" dirty="0"/>
              <a:t>?</a:t>
            </a:r>
            <a:br>
              <a:rPr lang="pt-PT" dirty="0"/>
            </a:br>
            <a:endParaRPr lang="pt-PT" dirty="0"/>
          </a:p>
        </p:txBody>
      </p:sp>
      <p:sp>
        <p:nvSpPr>
          <p:cNvPr id="3" name="CaixaDeTexto 2"/>
          <p:cNvSpPr txBox="1"/>
          <p:nvPr/>
        </p:nvSpPr>
        <p:spPr>
          <a:xfrm>
            <a:off x="1998486" y="6607115"/>
            <a:ext cx="1026044" cy="261610"/>
          </a:xfrm>
          <a:prstGeom prst="rect">
            <a:avLst/>
          </a:prstGeom>
          <a:noFill/>
        </p:spPr>
        <p:txBody>
          <a:bodyPr wrap="square" rtlCol="0">
            <a:spAutoFit/>
          </a:bodyPr>
          <a:lstStyle/>
          <a:p>
            <a:r>
              <a:rPr lang="pt-PT" sz="1100" dirty="0"/>
              <a:t>www.vdu.lt</a:t>
            </a:r>
            <a:endParaRPr lang="en-US" sz="1100" dirty="0"/>
          </a:p>
        </p:txBody>
      </p:sp>
      <p:sp>
        <p:nvSpPr>
          <p:cNvPr id="7" name="Marcador de Posição do Texto 5"/>
          <p:cNvSpPr>
            <a:spLocks noGrp="1"/>
          </p:cNvSpPr>
          <p:nvPr>
            <p:ph type="body" idx="10"/>
          </p:nvPr>
        </p:nvSpPr>
        <p:spPr>
          <a:xfrm>
            <a:off x="309036" y="1747442"/>
            <a:ext cx="8168536" cy="4164744"/>
          </a:xfrm>
        </p:spPr>
        <p:txBody>
          <a:bodyPr/>
          <a:lstStyle/>
          <a:p>
            <a:pPr marL="342900" indent="-342900">
              <a:buFont typeface="Arial" panose="020B0604020202020204" pitchFamily="34" charset="0"/>
              <a:buChar char="•"/>
            </a:pPr>
            <a:r>
              <a:rPr lang="en-US" sz="2400" dirty="0"/>
              <a:t>Broad discipline in which biological processes, organisms, cells or cellular components are exploited to develop new products or technologies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pt-PT" sz="2400" b="0" dirty="0">
              <a:solidFill>
                <a:srgbClr val="FF0000"/>
              </a:solidFill>
            </a:endParaRPr>
          </a:p>
        </p:txBody>
      </p:sp>
      <p:pic>
        <p:nvPicPr>
          <p:cNvPr id="5" name="Imagem 4"/>
          <p:cNvPicPr>
            <a:picLocks noChangeAspect="1"/>
          </p:cNvPicPr>
          <p:nvPr/>
        </p:nvPicPr>
        <p:blipFill>
          <a:blip r:embed="rId3"/>
          <a:stretch>
            <a:fillRect/>
          </a:stretch>
        </p:blipFill>
        <p:spPr>
          <a:xfrm>
            <a:off x="3997282" y="3429000"/>
            <a:ext cx="5146717" cy="3429000"/>
          </a:xfrm>
          <a:prstGeom prst="rect">
            <a:avLst/>
          </a:prstGeom>
        </p:spPr>
      </p:pic>
    </p:spTree>
    <p:extLst>
      <p:ext uri="{BB962C8B-B14F-4D97-AF65-F5344CB8AC3E}">
        <p14:creationId xmlns:p14="http://schemas.microsoft.com/office/powerpoint/2010/main" val="1178647064"/>
      </p:ext>
    </p:extLst>
  </p:cSld>
  <p:clrMapOvr>
    <a:masterClrMapping/>
  </p:clrMapOvr>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1222</Words>
  <Application>Microsoft Office PowerPoint</Application>
  <PresentationFormat>Apresentação no Ecrã (4:3)</PresentationFormat>
  <Paragraphs>146</Paragraphs>
  <Slides>12</Slides>
  <Notes>12</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12</vt:i4>
      </vt:variant>
    </vt:vector>
  </HeadingPairs>
  <TitlesOfParts>
    <vt:vector size="17" baseType="lpstr">
      <vt:lpstr>Arial</vt:lpstr>
      <vt:lpstr>Calibri</vt:lpstr>
      <vt:lpstr>Lucida Sans</vt:lpstr>
      <vt:lpstr>Wingdings</vt:lpstr>
      <vt:lpstr>ITQB</vt:lpstr>
      <vt:lpstr>Apresentação do PowerPoint</vt:lpstr>
      <vt:lpstr>Plant Breeder’s Rights – why? </vt:lpstr>
      <vt:lpstr>Plant Breeder’s Rights – what is it? </vt:lpstr>
      <vt:lpstr>International Union for the Protection of New Varieties of Plants (UPOV) </vt:lpstr>
      <vt:lpstr>Community Plant Variety Office (CPVO)</vt:lpstr>
      <vt:lpstr>Plant Breeder’s Rights – requirements </vt:lpstr>
      <vt:lpstr>Plant Breeder’s Rights – when does it apply?  </vt:lpstr>
      <vt:lpstr>Plant Breeder’s Rights – when doesn’t it apply?  </vt:lpstr>
      <vt:lpstr>Biotechnology – what is it? </vt:lpstr>
      <vt:lpstr>Plant Breeder’s Rights and Biotechnology </vt:lpstr>
      <vt:lpstr>Advantages of Plant Breeder’s Rights </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2010131718</dc:creator>
  <cp:lastModifiedBy>2010131718</cp:lastModifiedBy>
  <cp:revision>44</cp:revision>
  <dcterms:created xsi:type="dcterms:W3CDTF">2017-04-04T21:55:19Z</dcterms:created>
  <dcterms:modified xsi:type="dcterms:W3CDTF">2017-05-22T15:31:52Z</dcterms:modified>
</cp:coreProperties>
</file>