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8"/>
  </p:notesMasterIdLst>
  <p:handoutMasterIdLst>
    <p:handoutMasterId r:id="rId19"/>
  </p:handoutMasterIdLst>
  <p:sldIdLst>
    <p:sldId id="273" r:id="rId5"/>
    <p:sldId id="306" r:id="rId6"/>
    <p:sldId id="309" r:id="rId7"/>
    <p:sldId id="318" r:id="rId8"/>
    <p:sldId id="319" r:id="rId9"/>
    <p:sldId id="320" r:id="rId10"/>
    <p:sldId id="321" r:id="rId11"/>
    <p:sldId id="322" r:id="rId12"/>
    <p:sldId id="316" r:id="rId13"/>
    <p:sldId id="312" r:id="rId14"/>
    <p:sldId id="323" r:id="rId15"/>
    <p:sldId id="325" r:id="rId16"/>
    <p:sldId id="324" r:id="rId17"/>
  </p:sldIdLst>
  <p:sldSz cx="9144000" cy="6858000" type="screen4x3"/>
  <p:notesSz cx="6797675" cy="99266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D06"/>
    <a:srgbClr val="FF9900"/>
    <a:srgbClr val="739600"/>
    <a:srgbClr val="8FBC00"/>
    <a:srgbClr val="984037"/>
    <a:srgbClr val="FF6600"/>
    <a:srgbClr val="984179"/>
    <a:srgbClr val="0000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61" autoAdjust="0"/>
  </p:normalViewPr>
  <p:slideViewPr>
    <p:cSldViewPr>
      <p:cViewPr varScale="1">
        <p:scale>
          <a:sx n="69" d="100"/>
          <a:sy n="69" d="100"/>
        </p:scale>
        <p:origin x="2130" y="66"/>
      </p:cViewPr>
      <p:guideLst>
        <p:guide orient="horz" pos="1253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2EC5-D851-4392-8F78-1A2570CC38CE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92438-4417-49FC-8656-EF4A479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68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737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883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077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006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192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202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85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62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39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8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30/05/2017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.ca/biology/desmid/brian/BIOL3530/DB_06/DBNPlant.html" TargetMode="External"/><Relationship Id="rId2" Type="http://schemas.openxmlformats.org/officeDocument/2006/relationships/hyperlink" Target="http://www.biologydiscussion.com/plant-tissues/totipotency/totipotency-meaning-expression-and-importance-plant-tissue-culture/146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tsinaction.science.uq.edu.au/edition1" TargetMode="Externa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2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2424" y="1004535"/>
            <a:ext cx="67836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altLang="pt-PT" sz="3600" b="1" dirty="0" smtClean="0">
                <a:solidFill>
                  <a:schemeClr val="bg1"/>
                </a:solidFill>
              </a:rPr>
              <a:t>Micropropagation </a:t>
            </a:r>
          </a:p>
          <a:p>
            <a:pPr eaLnBrk="1" hangingPunct="1"/>
            <a:r>
              <a:rPr lang="pt-PT" altLang="pt-PT" sz="3200" i="1" dirty="0">
                <a:solidFill>
                  <a:schemeClr val="bg1"/>
                </a:solidFill>
              </a:rPr>
              <a:t>U</a:t>
            </a:r>
            <a:r>
              <a:rPr lang="pt-PT" altLang="pt-PT" sz="3200" i="1" dirty="0" smtClean="0">
                <a:solidFill>
                  <a:schemeClr val="bg1"/>
                </a:solidFill>
              </a:rPr>
              <a:t>sing micro techniques for large scale plant propagation</a:t>
            </a: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22" name="Oval 21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Sara Tedesco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25" name="Oval 24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2017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24793" y="1507939"/>
            <a:ext cx="6624736" cy="330051"/>
          </a:xfrm>
        </p:spPr>
        <p:txBody>
          <a:bodyPr/>
          <a:lstStyle/>
          <a:p>
            <a:r>
              <a:rPr lang="en-US" sz="1800" dirty="0" smtClean="0"/>
              <a:t>Germplasm </a:t>
            </a:r>
            <a:r>
              <a:rPr lang="en-US" sz="1800" b="0" dirty="0" smtClean="0"/>
              <a:t>=&gt;</a:t>
            </a:r>
            <a:r>
              <a:rPr lang="en-US" sz="1800" dirty="0" smtClean="0"/>
              <a:t> </a:t>
            </a:r>
            <a:r>
              <a:rPr lang="en-US" sz="1800" b="0" dirty="0" smtClean="0"/>
              <a:t>collection of crop species and relatives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Applications - </a:t>
            </a:r>
            <a:r>
              <a:rPr lang="pt-PT" dirty="0" smtClean="0"/>
              <a:t>Germplasm conservation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>
            <a:off x="526755" y="2220546"/>
            <a:ext cx="457642" cy="556689"/>
          </a:xfrm>
          <a:prstGeom prst="curvedRightArrow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369" y="2604765"/>
            <a:ext cx="761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NEED to </a:t>
            </a:r>
            <a:r>
              <a:rPr lang="pt-PT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conserve </a:t>
            </a:r>
            <a:r>
              <a:rPr lang="pt-PT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germplasm </a:t>
            </a:r>
            <a:r>
              <a:rPr lang="pt-PT" sz="2400" dirty="0" smtClean="0">
                <a:latin typeface="+mn-lt"/>
              </a:rPr>
              <a:t> </a:t>
            </a:r>
            <a:r>
              <a:rPr lang="pt-PT" dirty="0">
                <a:latin typeface="+mn-lt"/>
              </a:rPr>
              <a:t>important sources of genetic </a:t>
            </a:r>
            <a:r>
              <a:rPr lang="pt-PT" dirty="0" smtClean="0">
                <a:latin typeface="+mn-lt"/>
              </a:rPr>
              <a:t>variability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96" y="3254070"/>
            <a:ext cx="733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vitro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system </a:t>
            </a:r>
            <a:r>
              <a:rPr lang="pt-PT" dirty="0" smtClean="0">
                <a:latin typeface="+mn-lt"/>
              </a:rPr>
              <a:t>is extremely suitable for germplasm </a:t>
            </a:r>
            <a:r>
              <a:rPr lang="pt-PT" dirty="0">
                <a:latin typeface="+mn-lt"/>
              </a:rPr>
              <a:t>conservation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2"/>
          </p:nvPr>
        </p:nvSpPr>
        <p:spPr>
          <a:xfrm>
            <a:off x="441496" y="4012883"/>
            <a:ext cx="6021701" cy="22276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1800" b="1" dirty="0" smtClean="0">
                <a:solidFill>
                  <a:schemeClr val="accent5">
                    <a:lumMod val="75000"/>
                  </a:schemeClr>
                </a:solidFill>
              </a:rPr>
              <a:t>CRYOPRESERVATION</a:t>
            </a:r>
            <a:r>
              <a:rPr lang="pt-PT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800" dirty="0" smtClean="0"/>
              <a:t>– “Preservation in the frozen state”</a:t>
            </a:r>
          </a:p>
          <a:p>
            <a:endParaRPr lang="pt-PT" sz="1800" dirty="0" smtClean="0"/>
          </a:p>
          <a:p>
            <a:r>
              <a:rPr lang="pt-PT" sz="1800" dirty="0" smtClean="0"/>
              <a:t>Plant material is maintained at -196ºC – cells in inactive state</a:t>
            </a:r>
          </a:p>
          <a:p>
            <a:endParaRPr lang="pt-PT" sz="1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1800" b="1" dirty="0" smtClean="0">
                <a:solidFill>
                  <a:schemeClr val="accent5">
                    <a:lumMod val="75000"/>
                  </a:schemeClr>
                </a:solidFill>
              </a:rPr>
              <a:t>SLOW GROWTH METHOD</a:t>
            </a:r>
          </a:p>
          <a:p>
            <a:endParaRPr lang="pt-PT" sz="1800" dirty="0" smtClean="0"/>
          </a:p>
          <a:p>
            <a:r>
              <a:rPr lang="pt-PT" sz="1800" dirty="0" smtClean="0"/>
              <a:t>Growing processes are reduced to a minimum combining different factors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3418" y="2051940"/>
            <a:ext cx="779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Genetic erosion  </a:t>
            </a:r>
            <a:r>
              <a:rPr lang="pt-PT" dirty="0">
                <a:latin typeface="+mn-lt"/>
              </a:rPr>
              <a:t>- decline in genetic variability due to agricultural selection </a:t>
            </a:r>
          </a:p>
        </p:txBody>
      </p:sp>
      <p:pic>
        <p:nvPicPr>
          <p:cNvPr id="9218" name="Picture 2" descr="Resultado de imagem para cryopreservation plant germpla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90" y="3645024"/>
            <a:ext cx="2059820" cy="12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37161" y="6559789"/>
            <a:ext cx="39068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tropical forages conserved in vitro at CIAT gene bank in Colombia</a:t>
            </a:r>
          </a:p>
        </p:txBody>
      </p:sp>
      <p:pic>
        <p:nvPicPr>
          <p:cNvPr id="9222" name="Picture 6" descr="Resultado de imagem para in vitro seed 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90" y="5167358"/>
            <a:ext cx="2098262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85372" y="4912758"/>
            <a:ext cx="1947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liquid nitrogen </a:t>
            </a:r>
            <a:r>
              <a:rPr lang="en-US" sz="1100" i="1" dirty="0" smtClean="0"/>
              <a:t>tank, USDA ARS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790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187271" y="1583392"/>
            <a:ext cx="1368152" cy="390103"/>
          </a:xfrm>
          <a:solidFill>
            <a:srgbClr val="FF99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PT" sz="1800" dirty="0" smtClean="0"/>
              <a:t>Advantages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05273" y="2132856"/>
            <a:ext cx="5095636" cy="33123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High </a:t>
            </a:r>
            <a:r>
              <a:rPr lang="pt-PT" sz="1800" dirty="0" err="1" smtClean="0"/>
              <a:t>propagation</a:t>
            </a:r>
            <a:r>
              <a:rPr lang="pt-PT" sz="1800" dirty="0" smtClean="0"/>
              <a:t> rates and uniformity</a:t>
            </a:r>
          </a:p>
          <a:p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D</a:t>
            </a:r>
            <a:r>
              <a:rPr lang="pt-PT" sz="1800" dirty="0" smtClean="0"/>
              <a:t>isease and virus-free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Enable embryo rescue of remote crosses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Speed international exchange of plant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Easier handling of plant material and operations</a:t>
            </a:r>
          </a:p>
          <a:p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i="1" dirty="0"/>
              <a:t>I</a:t>
            </a:r>
            <a:r>
              <a:rPr lang="pt-PT" sz="1800" i="1" dirty="0" smtClean="0"/>
              <a:t>n vitro </a:t>
            </a:r>
            <a:r>
              <a:rPr lang="pt-PT" sz="1800" dirty="0" smtClean="0"/>
              <a:t>plants can be readily usable or stocked for the future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6840760" cy="576064"/>
          </a:xfrm>
        </p:spPr>
        <p:txBody>
          <a:bodyPr/>
          <a:lstStyle/>
          <a:p>
            <a:r>
              <a:rPr lang="pt-PT" dirty="0"/>
              <a:t>Advantages &amp; </a:t>
            </a:r>
            <a:r>
              <a:rPr lang="pt-PT" dirty="0" smtClean="0"/>
              <a:t>disadvantages of micropropagation 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084168" y="1601212"/>
            <a:ext cx="1656184" cy="39010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 smtClean="0"/>
              <a:t>Disadvantages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335366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Relatively high investment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Not all plants can be micropropagated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Contaminations can cause high losses </a:t>
            </a: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Genetic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variability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P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may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pt-P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occur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445224"/>
            <a:ext cx="6704271" cy="12958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Micropropagation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is a useful tool to propagate true-to-type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plants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It can be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used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for diferent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purposes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Its adoption always depend on the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plant species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and the </a:t>
            </a:r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objective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14" y="1268760"/>
            <a:ext cx="5130570" cy="4104456"/>
          </a:xfrm>
          <a:prstGeom prst="rect">
            <a:avLst/>
          </a:prstGeom>
        </p:spPr>
      </p:pic>
      <p:pic>
        <p:nvPicPr>
          <p:cNvPr id="1028" name="Picture 4" descr="Resultado de imagem para in vitro plant propa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608720" cy="22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3024336" cy="22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539552" y="1772816"/>
            <a:ext cx="8352928" cy="4680520"/>
          </a:xfrm>
        </p:spPr>
        <p:txBody>
          <a:bodyPr/>
          <a:lstStyle/>
          <a:p>
            <a:r>
              <a:rPr lang="pt-PT" sz="1600" dirty="0" smtClean="0"/>
              <a:t>Chawala H.S.2009. </a:t>
            </a:r>
            <a:r>
              <a:rPr lang="pt-PT" sz="1600" b="1" dirty="0" smtClean="0"/>
              <a:t>Introduction to plant biotechnology</a:t>
            </a:r>
            <a:r>
              <a:rPr lang="pt-PT" sz="1600" dirty="0" smtClean="0"/>
              <a:t>, third Ed. </a:t>
            </a:r>
          </a:p>
          <a:p>
            <a:endParaRPr lang="pt-PT" sz="1600" dirty="0"/>
          </a:p>
          <a:p>
            <a:r>
              <a:rPr lang="en-US" sz="1600" dirty="0"/>
              <a:t>Hartmann </a:t>
            </a:r>
            <a:r>
              <a:rPr lang="en-US" sz="1600" dirty="0" smtClean="0"/>
              <a:t>H.T. &amp; Kester's D.E. 2011.</a:t>
            </a:r>
            <a:r>
              <a:rPr lang="en-US" sz="1600" dirty="0"/>
              <a:t> </a:t>
            </a:r>
            <a:r>
              <a:rPr lang="en-US" sz="1600" b="1" dirty="0"/>
              <a:t>Plant Propagation: Principles and Practices </a:t>
            </a:r>
            <a:r>
              <a:rPr lang="en-US" sz="1600" dirty="0" smtClean="0"/>
              <a:t>8th Ed.</a:t>
            </a:r>
          </a:p>
          <a:p>
            <a:endParaRPr lang="pt-PT" sz="1600" dirty="0"/>
          </a:p>
          <a:p>
            <a:pPr fontAlgn="base"/>
            <a:r>
              <a:rPr lang="en-US" sz="1600" dirty="0" err="1" smtClean="0"/>
              <a:t>Ikeuchi</a:t>
            </a:r>
            <a:r>
              <a:rPr lang="en-US" sz="1600" dirty="0" smtClean="0"/>
              <a:t> M. et </a:t>
            </a:r>
            <a:r>
              <a:rPr lang="en-US" sz="1600" dirty="0"/>
              <a:t>al</a:t>
            </a:r>
            <a:r>
              <a:rPr lang="en-US" sz="1600" dirty="0" smtClean="0"/>
              <a:t>. 2016. </a:t>
            </a:r>
            <a:r>
              <a:rPr lang="en-US" sz="1600" b="1" cap="all" dirty="0" smtClean="0"/>
              <a:t>REVIEW - </a:t>
            </a:r>
            <a:r>
              <a:rPr lang="en-US" sz="1600" b="1" dirty="0" smtClean="0"/>
              <a:t>Plant </a:t>
            </a:r>
            <a:r>
              <a:rPr lang="en-US" sz="1600" b="1" dirty="0"/>
              <a:t>regeneration: cellular origins and molecular mechanisms</a:t>
            </a:r>
          </a:p>
          <a:p>
            <a:pPr fontAlgn="base"/>
            <a:r>
              <a:rPr lang="en-US" sz="1600" dirty="0"/>
              <a:t>Development 143 (9), 1442-1451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  <a:r>
              <a:rPr lang="en-US" sz="1600" dirty="0" err="1"/>
              <a:t>doi</a:t>
            </a:r>
            <a:r>
              <a:rPr lang="en-US" sz="1600" dirty="0"/>
              <a:t>: 10.1242/dev.134668</a:t>
            </a:r>
          </a:p>
          <a:p>
            <a:endParaRPr lang="en-US" sz="1600" dirty="0"/>
          </a:p>
          <a:p>
            <a:r>
              <a:rPr lang="en-US" sz="1600" dirty="0" smtClean="0"/>
              <a:t>Thorpe T. 2012. </a:t>
            </a:r>
            <a:r>
              <a:rPr lang="en-US" sz="1600" b="1" dirty="0" smtClean="0"/>
              <a:t>History </a:t>
            </a:r>
            <a:r>
              <a:rPr lang="en-US" sz="1600" b="1" dirty="0"/>
              <a:t>of plant tissue culture.</a:t>
            </a:r>
          </a:p>
          <a:p>
            <a:r>
              <a:rPr lang="en-US" sz="1600" dirty="0"/>
              <a:t>Methods in Molecular biology 877:9-27. </a:t>
            </a:r>
            <a:r>
              <a:rPr lang="en-US" sz="1600" dirty="0" err="1"/>
              <a:t>doi</a:t>
            </a:r>
            <a:r>
              <a:rPr lang="en-US" sz="1600" dirty="0"/>
              <a:t>: 10.1007/978-1-61779-818-4_2</a:t>
            </a:r>
          </a:p>
          <a:p>
            <a:endParaRPr lang="pt-PT" sz="1600" dirty="0" smtClean="0"/>
          </a:p>
          <a:p>
            <a:r>
              <a:rPr lang="en-US" sz="1600" b="1" dirty="0" err="1"/>
              <a:t>Totipotency</a:t>
            </a:r>
            <a:r>
              <a:rPr lang="en-US" sz="1600" b="1" dirty="0"/>
              <a:t>: Meaning, Expression and Importance | Plant Tissue Culture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www.biologydiscussion.com/plant-tissues/totipotency/totipotency-meaning-expression-and-importance-plant-tissue-culture/14641</a:t>
            </a:r>
            <a:r>
              <a:rPr lang="en-US" sz="1600" dirty="0" smtClean="0"/>
              <a:t> </a:t>
            </a:r>
          </a:p>
          <a:p>
            <a:endParaRPr lang="pt-PT" sz="1600" dirty="0"/>
          </a:p>
          <a:p>
            <a:r>
              <a:rPr lang="en-US" sz="1600" b="1" dirty="0"/>
              <a:t>Plant </a:t>
            </a:r>
            <a:r>
              <a:rPr lang="en-US" sz="1600" b="1" dirty="0" smtClean="0"/>
              <a:t>Development</a:t>
            </a: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www.mun.ca/biology/desmid/brian/BIOL3530/DB_06/DBNPlant.html</a:t>
            </a:r>
            <a:endParaRPr lang="en-US" sz="1600" dirty="0" smtClean="0"/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Some useful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What do all </a:t>
            </a:r>
            <a:r>
              <a:rPr lang="en-US" dirty="0"/>
              <a:t>these plants have in common?</a:t>
            </a:r>
          </a:p>
        </p:txBody>
      </p:sp>
      <p:pic>
        <p:nvPicPr>
          <p:cNvPr id="3076" name="Picture 4" descr="Resultado de imagem para olive t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06" y="1410156"/>
            <a:ext cx="2427816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73" y="4192118"/>
            <a:ext cx="1613170" cy="2486050"/>
          </a:xfrm>
          <a:prstGeom prst="rect">
            <a:avLst/>
          </a:prstGeom>
        </p:spPr>
      </p:pic>
      <p:pic>
        <p:nvPicPr>
          <p:cNvPr id="3082" name="Picture 10" descr="Resultado de imagem para strawberry pla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48" y="3332489"/>
            <a:ext cx="2450079" cy="16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348" y="5039412"/>
            <a:ext cx="2466974" cy="1640770"/>
          </a:xfrm>
          <a:prstGeom prst="rect">
            <a:avLst/>
          </a:prstGeom>
        </p:spPr>
      </p:pic>
      <p:pic>
        <p:nvPicPr>
          <p:cNvPr id="3084" name="Picture 1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51" y="5039412"/>
            <a:ext cx="2094600" cy="164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m para asparagus pla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87" y="4200644"/>
            <a:ext cx="1979087" cy="24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m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31" y="3304298"/>
            <a:ext cx="2175720" cy="16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m relacionad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3896"/>
          <a:stretch/>
        </p:blipFill>
        <p:spPr bwMode="auto">
          <a:xfrm>
            <a:off x="1965958" y="1847926"/>
            <a:ext cx="2016224" cy="22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m para potato pla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28" y="1410156"/>
            <a:ext cx="1876231" cy="1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6027" y="1690066"/>
            <a:ext cx="224879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6600"/>
                </a:solidFill>
                <a:latin typeface="+mn-lt"/>
              </a:rPr>
              <a:t>They reproduce vegetatively</a:t>
            </a:r>
            <a:endParaRPr lang="en-US" sz="2400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10242" name="Picture 2" descr="Resultado de imagem para carot vegetatively propagat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32595"/>
          <a:stretch/>
        </p:blipFill>
        <p:spPr bwMode="auto">
          <a:xfrm>
            <a:off x="187197" y="2596792"/>
            <a:ext cx="1581150" cy="15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m para Bryophyllum daigremontian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7" y="1366127"/>
            <a:ext cx="1254133" cy="11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4070" y="2965425"/>
            <a:ext cx="462057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Vegetative propagation </a:t>
            </a:r>
            <a:r>
              <a:rPr lang="en-US" i="1" dirty="0">
                <a:latin typeface="+mn-lt"/>
                <a:cs typeface="+mn-cs"/>
              </a:rPr>
              <a:t>is a form of asexual reproduction in plants, by which new organisms (clones) arise without </a:t>
            </a:r>
            <a:r>
              <a:rPr lang="en-US" i="1" dirty="0" smtClean="0">
                <a:latin typeface="+mn-lt"/>
                <a:cs typeface="+mn-cs"/>
              </a:rPr>
              <a:t>need of sexual reproduction</a:t>
            </a:r>
            <a:endParaRPr lang="en-US" i="1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414" y="2270625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</a:rPr>
              <a:t>Kalanchoe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smtClean="0">
                <a:solidFill>
                  <a:schemeClr val="bg1"/>
                </a:solidFill>
              </a:rPr>
              <a:t>d.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774" y="3821315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carrots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263" y="6376431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Apple tree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907" y="6390400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Asparagus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1522" y="6395073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Roses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5663" y="6369851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Sugar cane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4164" y="3815379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bananas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1387" y="4595336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Pineapple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32871" y="4702670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i="1" dirty="0" smtClean="0"/>
              <a:t>Strawberries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823706" y="2950718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Olive tree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6295" y="2891732"/>
            <a:ext cx="101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Potatoes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nger health benef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8" y="2390226"/>
            <a:ext cx="1476462" cy="9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011005" y="1539101"/>
            <a:ext cx="6462431" cy="63710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Natural vegetative </a:t>
            </a:r>
            <a:r>
              <a:rPr lang="en-US" sz="1800" dirty="0" smtClean="0"/>
              <a:t>propagation </a:t>
            </a:r>
            <a:r>
              <a:rPr lang="en-US" sz="1800" b="0" dirty="0" smtClean="0"/>
              <a:t>typically </a:t>
            </a:r>
            <a:r>
              <a:rPr lang="en-US" sz="1800" b="0" dirty="0"/>
              <a:t>involves structural modifications of </a:t>
            </a:r>
            <a:r>
              <a:rPr lang="en-US" sz="1800" b="0" dirty="0" smtClean="0"/>
              <a:t>plant organs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Types of vegetative propagation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263" y="3861048"/>
            <a:ext cx="788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Success rates and difficulty of propagation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vary a lot among plants.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Several man-made strategies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used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92" y="3336528"/>
            <a:ext cx="195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Rhizomes - ginger</a:t>
            </a:r>
            <a:endParaRPr lang="en-US" sz="16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925" y="3347700"/>
            <a:ext cx="1482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>
                <a:latin typeface="+mn-lt"/>
              </a:rPr>
              <a:t>Bulbs - onion</a:t>
            </a:r>
            <a:endParaRPr lang="en-US" sz="1600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1177" y="3335330"/>
            <a:ext cx="1701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Tubers - potato</a:t>
            </a:r>
            <a:endParaRPr lang="en-US" sz="1600" i="1" dirty="0">
              <a:latin typeface="+mn-lt"/>
            </a:endParaRPr>
          </a:p>
        </p:txBody>
      </p:sp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12" y="2280931"/>
            <a:ext cx="1723212" cy="1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onion bul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24" y="2345953"/>
            <a:ext cx="1530379" cy="10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84162" y="6217567"/>
            <a:ext cx="181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(Air) Layering rose</a:t>
            </a:r>
          </a:p>
        </p:txBody>
      </p:sp>
      <p:pic>
        <p:nvPicPr>
          <p:cNvPr id="1038" name="Picture 14" descr="Resultado de imagem para plant cut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7" y="4671428"/>
            <a:ext cx="1283418" cy="14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6186076"/>
            <a:ext cx="2066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>
                <a:latin typeface="+mn-lt"/>
              </a:rPr>
              <a:t>Salvia stem cutting</a:t>
            </a:r>
            <a:endParaRPr lang="en-US" sz="1600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406" y="6186076"/>
            <a:ext cx="1528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>
                <a:latin typeface="+mn-lt"/>
              </a:rPr>
              <a:t>Prunus grafts</a:t>
            </a:r>
            <a:endParaRPr lang="en-US" sz="1600" i="1" dirty="0">
              <a:latin typeface="+mn-lt"/>
            </a:endParaRPr>
          </a:p>
        </p:txBody>
      </p:sp>
      <p:pic>
        <p:nvPicPr>
          <p:cNvPr id="1040" name="Picture 16" descr="https://autonomyacres.files.wordpress.com/2013/05/graf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62" y="4671429"/>
            <a:ext cx="2148244" cy="14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62" y="4671427"/>
            <a:ext cx="1935167" cy="14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m para in vitro orchid micropropag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63" y="4671427"/>
            <a:ext cx="976057" cy="14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326619" y="6201464"/>
            <a:ext cx="18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>
                <a:latin typeface="+mn-lt"/>
              </a:rPr>
              <a:t>Orchid micropropagation</a:t>
            </a:r>
            <a:endParaRPr lang="en-US" sz="16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38" y="3037655"/>
            <a:ext cx="5358715" cy="35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Micropropagation implies Totipotency</a:t>
            </a:r>
            <a:endParaRPr lang="en-US" dirty="0"/>
          </a:p>
        </p:txBody>
      </p:sp>
      <p:pic>
        <p:nvPicPr>
          <p:cNvPr id="6" name="Picture 2" descr="Resultado de imagem para plant totipoten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13167" r="72615" b="742"/>
          <a:stretch/>
        </p:blipFill>
        <p:spPr bwMode="auto">
          <a:xfrm>
            <a:off x="425930" y="2875013"/>
            <a:ext cx="2158536" cy="27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667527" y="4221088"/>
            <a:ext cx="432048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95519" y="4437112"/>
            <a:ext cx="241555" cy="2662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07487" y="458112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91463" y="4537532"/>
            <a:ext cx="0" cy="331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51503" y="4537532"/>
            <a:ext cx="241556" cy="259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67527" y="4354638"/>
            <a:ext cx="411104" cy="57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9895" y="2564904"/>
            <a:ext cx="2276521" cy="369332"/>
          </a:xfrm>
          <a:prstGeom prst="rect">
            <a:avLst/>
          </a:prstGeom>
          <a:solidFill>
            <a:srgbClr val="8FBC0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Redifferentiation (b-d)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45141" y="2564904"/>
            <a:ext cx="2094612" cy="369332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Dedifferentiation (a)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83768" y="350100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 Placeholder 1"/>
          <p:cNvSpPr>
            <a:spLocks noGrp="1"/>
          </p:cNvSpPr>
          <p:nvPr>
            <p:ph type="body" idx="10"/>
          </p:nvPr>
        </p:nvSpPr>
        <p:spPr>
          <a:xfrm>
            <a:off x="1981206" y="1452311"/>
            <a:ext cx="6652562" cy="933183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Totipotency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1800" b="0" dirty="0" smtClean="0"/>
              <a:t> </a:t>
            </a:r>
            <a:r>
              <a:rPr lang="en-US" sz="1800" b="0" dirty="0"/>
              <a:t>The inherent potentiality of a plant cell </a:t>
            </a:r>
            <a:r>
              <a:rPr lang="en-US" sz="1800" b="0" dirty="0" smtClean="0"/>
              <a:t>(even a mature differentiated cell ) to </a:t>
            </a:r>
            <a:r>
              <a:rPr lang="en-US" sz="1800" b="0" dirty="0"/>
              <a:t>give rise to a whole plant</a:t>
            </a:r>
          </a:p>
          <a:p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71082" y="6248345"/>
            <a:ext cx="544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(</a:t>
            </a:r>
            <a:r>
              <a:rPr lang="en-US" sz="1200" dirty="0">
                <a:hlinkClick r:id="rId5"/>
              </a:rPr>
              <a:t>http://plantsinaction.science.uq.edu.au/edition1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37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67544" y="1637334"/>
            <a:ext cx="8388424" cy="999578"/>
          </a:xfrm>
        </p:spPr>
        <p:txBody>
          <a:bodyPr/>
          <a:lstStyle/>
          <a:p>
            <a:pPr marL="355600" indent="-355600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Plant tissue culture </a:t>
            </a:r>
            <a:r>
              <a:rPr lang="en-US" sz="1800" b="0" dirty="0" smtClean="0"/>
              <a:t>         </a:t>
            </a:r>
            <a:r>
              <a:rPr lang="en-US" sz="1800" b="0" i="1" dirty="0" smtClean="0"/>
              <a:t>in vitro </a:t>
            </a:r>
            <a:r>
              <a:rPr lang="en-US" sz="1800" b="0" dirty="0" smtClean="0"/>
              <a:t>cultivation of plants, seeds, plant parts (tissues, organs, embryos, single cells, protoplasts) on </a:t>
            </a:r>
            <a:r>
              <a:rPr lang="en-US" sz="1800" dirty="0" smtClean="0"/>
              <a:t>nutrient media </a:t>
            </a:r>
            <a:r>
              <a:rPr lang="en-US" sz="1800" b="0" dirty="0" smtClean="0"/>
              <a:t>under </a:t>
            </a:r>
            <a:r>
              <a:rPr lang="en-US" sz="1800" dirty="0" smtClean="0"/>
              <a:t>aseptic conditions</a:t>
            </a:r>
            <a:r>
              <a:rPr lang="en-US" sz="1800" b="0" dirty="0" smtClean="0"/>
              <a:t>.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516216" y="3356992"/>
            <a:ext cx="2413540" cy="1382321"/>
          </a:xfrm>
        </p:spPr>
        <p:txBody>
          <a:bodyPr/>
          <a:lstStyle/>
          <a:p>
            <a:pPr algn="ctr"/>
            <a:r>
              <a:rPr lang="pt-PT" sz="1800" b="1" dirty="0" smtClean="0"/>
              <a:t>Plant hormones </a:t>
            </a:r>
            <a:r>
              <a:rPr lang="pt-PT" sz="1800" dirty="0" smtClean="0"/>
              <a:t>are added to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culture</a:t>
            </a:r>
            <a:r>
              <a:rPr lang="pt-PT" sz="1800" dirty="0" smtClean="0"/>
              <a:t> </a:t>
            </a:r>
            <a:r>
              <a:rPr lang="pt-PT" sz="1800" dirty="0" err="1" smtClean="0"/>
              <a:t>medium</a:t>
            </a:r>
            <a:r>
              <a:rPr lang="pt-PT" sz="1800" dirty="0" smtClean="0"/>
              <a:t> to help regulate growth and development</a:t>
            </a:r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Micropropagation by plant tissue culture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3077" y="2628668"/>
            <a:ext cx="8951725" cy="4112700"/>
            <a:chOff x="46369" y="2621204"/>
            <a:chExt cx="8951725" cy="4112700"/>
          </a:xfrm>
        </p:grpSpPr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4636232" y="2621204"/>
              <a:ext cx="1703080" cy="33672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anchor="t"/>
            <a:lstStyle>
              <a:lvl1pPr marL="0" marR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4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800" b="1" dirty="0" smtClean="0"/>
                <a:t> Organogenesis</a:t>
              </a:r>
              <a:endParaRPr lang="en-US" sz="1800" b="1" dirty="0"/>
            </a:p>
          </p:txBody>
        </p:sp>
        <p:sp>
          <p:nvSpPr>
            <p:cNvPr id="16" name="Text Placeholder 2"/>
            <p:cNvSpPr txBox="1">
              <a:spLocks/>
            </p:cNvSpPr>
            <p:nvPr/>
          </p:nvSpPr>
          <p:spPr>
            <a:xfrm>
              <a:off x="4601165" y="4963542"/>
              <a:ext cx="1691353" cy="34750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anchor="t"/>
            <a:lstStyle>
              <a:lvl1pPr marL="0" marR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4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 smtClean="0"/>
                <a:t> </a:t>
              </a:r>
              <a:r>
                <a:rPr lang="pt-PT" sz="1800" b="1" dirty="0" smtClean="0"/>
                <a:t>Embryogenesis</a:t>
              </a:r>
              <a:endParaRPr lang="en-US" sz="1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568" y="5734997"/>
              <a:ext cx="1208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/>
                <a:t>Preformed meristem</a:t>
              </a:r>
              <a:endParaRPr lang="en-US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835696" y="6022778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/>
            <a:srcRect l="73987" t="20026" r="2326" b="4876"/>
            <a:stretch/>
          </p:blipFill>
          <p:spPr>
            <a:xfrm>
              <a:off x="3789188" y="5311044"/>
              <a:ext cx="926828" cy="1332415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5508104" y="5381523"/>
              <a:ext cx="1527291" cy="1261936"/>
              <a:chOff x="6300192" y="5392770"/>
              <a:chExt cx="1455283" cy="108921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/>
              <a:srcRect l="72647" t="20026" r="2326" b="4876"/>
              <a:stretch/>
            </p:blipFill>
            <p:spPr>
              <a:xfrm>
                <a:off x="6961651" y="5392770"/>
                <a:ext cx="793824" cy="108012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/>
              <a:srcRect l="74917" t="20026" r="2326" b="4876"/>
              <a:stretch/>
            </p:blipFill>
            <p:spPr>
              <a:xfrm>
                <a:off x="6300192" y="5401860"/>
                <a:ext cx="721816" cy="1080121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411537" y="2769730"/>
              <a:ext cx="5672631" cy="2092701"/>
              <a:chOff x="411537" y="2769730"/>
              <a:chExt cx="5672631" cy="209270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11537" y="2769730"/>
                <a:ext cx="5672631" cy="2092701"/>
                <a:chOff x="188925" y="2297346"/>
                <a:chExt cx="6298058" cy="2580492"/>
              </a:xfrm>
            </p:grpSpPr>
            <p:pic>
              <p:nvPicPr>
                <p:cNvPr id="5" name="Picture 2" descr="Resultado de imagem para plant totipotency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3" t="13167" r="55814" b="742"/>
                <a:stretch/>
              </p:blipFill>
              <p:spPr bwMode="auto">
                <a:xfrm>
                  <a:off x="188925" y="2297346"/>
                  <a:ext cx="3273518" cy="25088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 descr="figure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968" r="55094" b="50481"/>
                <a:stretch/>
              </p:blipFill>
              <p:spPr bwMode="auto">
                <a:xfrm>
                  <a:off x="3805070" y="3280496"/>
                  <a:ext cx="852399" cy="7920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2" descr="figure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656" r="5375" b="50481"/>
                <a:stretch/>
              </p:blipFill>
              <p:spPr bwMode="auto">
                <a:xfrm>
                  <a:off x="5076056" y="2680378"/>
                  <a:ext cx="1152128" cy="9598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figure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81" t="57717"/>
                <a:stretch/>
              </p:blipFill>
              <p:spPr bwMode="auto">
                <a:xfrm>
                  <a:off x="4945427" y="4018329"/>
                  <a:ext cx="1541556" cy="8595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 Placeholder 2"/>
                <p:cNvSpPr txBox="1">
                  <a:spLocks/>
                </p:cNvSpPr>
                <p:nvPr/>
              </p:nvSpPr>
              <p:spPr>
                <a:xfrm>
                  <a:off x="3223157" y="3991232"/>
                  <a:ext cx="2016224" cy="648072"/>
                </a:xfrm>
                <a:prstGeom prst="rect">
                  <a:avLst/>
                </a:prstGeom>
              </p:spPr>
              <p:txBody>
                <a:bodyPr anchor="t"/>
                <a:lstStyle>
                  <a:lvl1pPr marL="0" marR="0" indent="0" algn="l" defTabSz="914400" rtl="0" eaLnBrk="1" fontAlgn="auto" latinLnBrk="0" hangingPunct="1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 sz="1400" b="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None/>
                    <a:defRPr sz="2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None/>
                    <a:defRPr sz="1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PT" dirty="0" smtClean="0"/>
                    <a:t>Callus cells</a:t>
                  </a:r>
                  <a:endParaRPr lang="en-US" dirty="0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3310014" y="2620756"/>
                  <a:ext cx="1562140" cy="50405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3247345" y="4160900"/>
                  <a:ext cx="1547966" cy="6440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3462443" y="3645023"/>
                  <a:ext cx="315856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4735522" y="3429001"/>
                  <a:ext cx="209905" cy="1227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4710045" y="3832868"/>
                  <a:ext cx="202563" cy="15437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1263989" y="2804549"/>
                <a:ext cx="19936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PT" b="1" dirty="0" smtClean="0"/>
                  <a:t>Differentiated cells</a:t>
                </a:r>
                <a:endParaRPr lang="en-US" b="1" dirty="0"/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/>
            <a:srcRect l="87618" t="13091" r="1353" b="3126"/>
            <a:stretch/>
          </p:blipFill>
          <p:spPr>
            <a:xfrm>
              <a:off x="2540026" y="5012264"/>
              <a:ext cx="591814" cy="172164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3059832" y="6022778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788024" y="6022778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Text Placeholder 2"/>
            <p:cNvSpPr txBox="1">
              <a:spLocks/>
            </p:cNvSpPr>
            <p:nvPr/>
          </p:nvSpPr>
          <p:spPr>
            <a:xfrm>
              <a:off x="7092280" y="5909879"/>
              <a:ext cx="1905814" cy="32743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anchor="t"/>
            <a:lstStyle>
              <a:lvl1pPr marL="0" marR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4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800" b="1" dirty="0" smtClean="0"/>
                <a:t>Bud proliferation</a:t>
              </a:r>
              <a:endParaRPr lang="en-US" sz="1800" b="1" dirty="0"/>
            </a:p>
          </p:txBody>
        </p:sp>
        <p:sp>
          <p:nvSpPr>
            <p:cNvPr id="9" name="Curved Right Arrow 8"/>
            <p:cNvSpPr/>
            <p:nvPr/>
          </p:nvSpPr>
          <p:spPr>
            <a:xfrm>
              <a:off x="46369" y="3119758"/>
              <a:ext cx="565191" cy="2829522"/>
            </a:xfrm>
            <a:prstGeom prst="curved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Left-Right Arrow 10"/>
          <p:cNvSpPr/>
          <p:nvPr/>
        </p:nvSpPr>
        <p:spPr>
          <a:xfrm>
            <a:off x="2483768" y="170080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One example - Chestnut Micropropagation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330" y="2631311"/>
            <a:ext cx="823658" cy="1272152"/>
          </a:xfrm>
          <a:prstGeom prst="rect">
            <a:avLst/>
          </a:prstGeom>
          <a:ln w="317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7452" y="2631311"/>
            <a:ext cx="1886396" cy="1262918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4873" y="2606017"/>
            <a:ext cx="951103" cy="1274884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8672" y="2773901"/>
            <a:ext cx="1243764" cy="939116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2" t="4132" r="7609"/>
          <a:stretch/>
        </p:blipFill>
        <p:spPr>
          <a:xfrm>
            <a:off x="7341518" y="2606016"/>
            <a:ext cx="1478954" cy="1256393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9062"/>
          <a:stretch/>
        </p:blipFill>
        <p:spPr>
          <a:xfrm rot="16200000">
            <a:off x="5861630" y="2631759"/>
            <a:ext cx="1256392" cy="1204907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/>
          <p:cNvCxnSpPr>
            <a:stCxn id="8" idx="1"/>
            <a:endCxn id="9" idx="3"/>
          </p:cNvCxnSpPr>
          <p:nvPr/>
        </p:nvCxnSpPr>
        <p:spPr>
          <a:xfrm flipV="1">
            <a:off x="1042988" y="3262770"/>
            <a:ext cx="274464" cy="4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12448" y="3241149"/>
            <a:ext cx="274464" cy="4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55976" y="3264192"/>
            <a:ext cx="274464" cy="4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93680" y="3262770"/>
            <a:ext cx="274464" cy="4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05848" y="3255494"/>
            <a:ext cx="274464" cy="4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Left-Right Arrow 17"/>
          <p:cNvSpPr/>
          <p:nvPr/>
        </p:nvSpPr>
        <p:spPr>
          <a:xfrm>
            <a:off x="179512" y="4708977"/>
            <a:ext cx="4571002" cy="376207"/>
          </a:xfrm>
          <a:prstGeom prst="leftRightArrow">
            <a:avLst/>
          </a:prstGeom>
          <a:solidFill>
            <a:srgbClr val="8FBC00"/>
          </a:solidFill>
          <a:ln>
            <a:solidFill>
              <a:srgbClr val="8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Ensure asepsy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73" y="3920420"/>
            <a:ext cx="1215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Establishment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42751" y="3895638"/>
            <a:ext cx="750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Rooting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2380" y="3917443"/>
            <a:ext cx="961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Elongation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21735" y="3917443"/>
            <a:ext cx="1205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Multiplication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00007" y="3894229"/>
            <a:ext cx="1297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Acclimatization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330" y="2212093"/>
            <a:ext cx="4136646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/>
              <a:t>In vitro </a:t>
            </a:r>
            <a:r>
              <a:rPr lang="pt-PT" dirty="0" smtClean="0"/>
              <a:t>stages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87372" y="2204864"/>
            <a:ext cx="2933099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/>
              <a:t>Ex vitro </a:t>
            </a:r>
            <a:r>
              <a:rPr lang="pt-PT" dirty="0" smtClean="0"/>
              <a:t>stages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37384" y="2220774"/>
            <a:ext cx="11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 smtClean="0"/>
              <a:t>In/ex vitro</a:t>
            </a:r>
            <a:endParaRPr lang="en-US" i="1" dirty="0"/>
          </a:p>
        </p:txBody>
      </p:sp>
      <p:pic>
        <p:nvPicPr>
          <p:cNvPr id="5124" name="Picture 4" descr="Resultado de imagem para micropropagation facilit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19" y="5225944"/>
            <a:ext cx="2175966" cy="10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micropropagation autoclaving med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3838"/>
            <a:ext cx="1402405" cy="10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4635" y="6279703"/>
            <a:ext cx="180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Autoclaves for media and instruments sterilization</a:t>
            </a:r>
            <a:endParaRPr lang="en-US" sz="1200" dirty="0"/>
          </a:p>
        </p:txBody>
      </p:sp>
      <p:sp>
        <p:nvSpPr>
          <p:cNvPr id="5120" name="TextBox 5119"/>
          <p:cNvSpPr txBox="1"/>
          <p:nvPr/>
        </p:nvSpPr>
        <p:spPr>
          <a:xfrm>
            <a:off x="2132916" y="6276726"/>
            <a:ext cx="2309269" cy="4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Laminar flow chambers for plant transfer to different media</a:t>
            </a:r>
            <a:endParaRPr lang="en-US" sz="1200" dirty="0"/>
          </a:p>
        </p:txBody>
      </p:sp>
      <p:sp>
        <p:nvSpPr>
          <p:cNvPr id="5121" name="TextBox 5120"/>
          <p:cNvSpPr txBox="1"/>
          <p:nvPr/>
        </p:nvSpPr>
        <p:spPr>
          <a:xfrm>
            <a:off x="2203399" y="1440865"/>
            <a:ext cx="668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The initial explant is usually a bud (meristem)</a:t>
            </a:r>
          </a:p>
        </p:txBody>
      </p:sp>
      <p:sp>
        <p:nvSpPr>
          <p:cNvPr id="5125" name="TextBox 5124"/>
          <p:cNvSpPr txBox="1"/>
          <p:nvPr/>
        </p:nvSpPr>
        <p:spPr>
          <a:xfrm>
            <a:off x="100148" y="4276984"/>
            <a:ext cx="4836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i="1" dirty="0"/>
              <a:t>Simplified flow-chart of the Chestnut micropropagation </a:t>
            </a:r>
            <a:r>
              <a:rPr lang="pt-PT" sz="1400" i="1" dirty="0" smtClean="0"/>
              <a:t>at INIAV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128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83568" y="1586781"/>
            <a:ext cx="6624736" cy="330051"/>
          </a:xfrm>
        </p:spPr>
        <p:txBody>
          <a:bodyPr/>
          <a:lstStyle/>
          <a:p>
            <a:r>
              <a:rPr lang="pt-PT" sz="1800" dirty="0" smtClean="0"/>
              <a:t>mainly used for commercial purpose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95231" y="2115413"/>
            <a:ext cx="4968552" cy="2609731"/>
          </a:xfrm>
        </p:spPr>
        <p:txBody>
          <a:bodyPr/>
          <a:lstStyle/>
          <a:p>
            <a:endParaRPr lang="pt-PT" sz="1800" dirty="0"/>
          </a:p>
          <a:p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High multiplication rate in a small space  (milions of plants/year)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Speed international transport (no quarantene) </a:t>
            </a:r>
            <a:endParaRPr lang="pt-PT" sz="18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Micropropagation: large-scale propagation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384" y="4423174"/>
            <a:ext cx="290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Important tool for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breeding</a:t>
            </a:r>
            <a:r>
              <a:rPr lang="pt-PT" dirty="0" smtClean="0"/>
              <a:t>             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403" y="4614055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816" y="4414285"/>
            <a:ext cx="3312368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no </a:t>
            </a:r>
            <a:r>
              <a:rPr lang="en-US" sz="1600" i="1" dirty="0" smtClean="0"/>
              <a:t>trait and no selection </a:t>
            </a:r>
            <a:r>
              <a:rPr lang="en-US" sz="1600" i="1" dirty="0"/>
              <a:t>has value if it can not </a:t>
            </a:r>
            <a:r>
              <a:rPr lang="en-US" sz="1600" i="1" dirty="0" smtClean="0"/>
              <a:t>be propagated</a:t>
            </a:r>
            <a:endParaRPr lang="en-US" sz="1600" i="1" dirty="0"/>
          </a:p>
        </p:txBody>
      </p:sp>
      <p:pic>
        <p:nvPicPr>
          <p:cNvPr id="6146" name="Picture 2" descr="Resultado de imagem para market brid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5"/>
          <a:stretch/>
        </p:blipFill>
        <p:spPr bwMode="auto">
          <a:xfrm>
            <a:off x="2739008" y="5733256"/>
            <a:ext cx="3810000" cy="7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004392" y="5445224"/>
            <a:ext cx="1551384" cy="1152128"/>
          </a:xfrm>
          <a:prstGeom prst="ellipse">
            <a:avLst/>
          </a:prstGeom>
          <a:solidFill>
            <a:srgbClr val="8FBC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Improved plant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732240" y="5428730"/>
            <a:ext cx="1335360" cy="1152128"/>
          </a:xfrm>
          <a:prstGeom prst="ellipse">
            <a:avLst/>
          </a:prstGeom>
          <a:solidFill>
            <a:srgbClr val="8FBC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Farmers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691101" y="5229200"/>
            <a:ext cx="1905814" cy="3274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b="1" dirty="0" smtClean="0"/>
              <a:t>Micropropagation</a:t>
            </a:r>
            <a:endParaRPr lang="en-US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915" y="2190678"/>
            <a:ext cx="3146958" cy="19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031764" y="1768917"/>
            <a:ext cx="2926176" cy="135366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here is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NO</a:t>
            </a:r>
            <a:r>
              <a:rPr lang="en-US" sz="1800" dirty="0" smtClean="0">
                <a:solidFill>
                  <a:schemeClr val="tx1"/>
                </a:solidFill>
              </a:rPr>
              <a:t> commercially </a:t>
            </a:r>
            <a:r>
              <a:rPr lang="en-US" sz="1800" dirty="0">
                <a:solidFill>
                  <a:schemeClr val="tx1"/>
                </a:solidFill>
              </a:rPr>
              <a:t>available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treatment</a:t>
            </a:r>
            <a:r>
              <a:rPr lang="en-US" sz="1800" dirty="0">
                <a:solidFill>
                  <a:schemeClr val="tx1"/>
                </a:solidFill>
              </a:rPr>
              <a:t> to cure virus infected plants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Applications - Virus / disease eradication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750112"/>
            <a:ext cx="4320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It is possible to produce disease free plants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Shoot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tip culture </a:t>
            </a: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culture of terminal (0.1-1.0mm) portion of a shoot comprising the meristem (0.05 -0.1) together with primordial and developing leaves and adjacent stem tissue.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3574757"/>
            <a:ext cx="4214950" cy="646331"/>
          </a:xfrm>
          <a:prstGeom prst="rect">
            <a:avLst/>
          </a:prstGeom>
          <a:solidFill>
            <a:srgbClr val="E8CD0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Apical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meristems are almost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virus-free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(they lack a vascular system ) </a:t>
            </a:r>
            <a:r>
              <a:rPr lang="en-US" dirty="0"/>
              <a:t> </a:t>
            </a:r>
          </a:p>
        </p:txBody>
      </p:sp>
      <p:pic>
        <p:nvPicPr>
          <p:cNvPr id="7170" name="Picture 2" descr="Resultado de imagem para virus free orchids shoot tip cul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2"/>
          <a:stretch/>
        </p:blipFill>
        <p:spPr bwMode="auto">
          <a:xfrm>
            <a:off x="4644008" y="4340691"/>
            <a:ext cx="4266464" cy="25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orch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8" y="1542219"/>
            <a:ext cx="1512168" cy="17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m para orchids virus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5879" r="4589"/>
          <a:stretch/>
        </p:blipFill>
        <p:spPr bwMode="auto">
          <a:xfrm>
            <a:off x="1930061" y="1552230"/>
            <a:ext cx="3935725" cy="17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40102" y="1571247"/>
            <a:ext cx="6624736" cy="330051"/>
          </a:xfrm>
        </p:spPr>
        <p:txBody>
          <a:bodyPr/>
          <a:lstStyle/>
          <a:p>
            <a:r>
              <a:rPr lang="en-US" sz="1800" dirty="0"/>
              <a:t>Embryo </a:t>
            </a:r>
            <a:r>
              <a:rPr lang="en-US" sz="1800" dirty="0" smtClean="0"/>
              <a:t>rescue plays an important </a:t>
            </a:r>
            <a:r>
              <a:rPr lang="en-US" sz="1800" dirty="0"/>
              <a:t>role in breeding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771945" y="2078651"/>
            <a:ext cx="7813376" cy="24157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It gives a chance of survival to embryos produced from wide crosses </a:t>
            </a:r>
            <a:r>
              <a:rPr lang="pt-PT" sz="1800" dirty="0" smtClean="0"/>
              <a:t>by nourishing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</a:t>
            </a:r>
            <a:r>
              <a:rPr lang="en-US" sz="1800" dirty="0" smtClean="0"/>
              <a:t>mbryos are </a:t>
            </a:r>
            <a:r>
              <a:rPr lang="en-US" sz="1800" dirty="0"/>
              <a:t>manually excised and placed immediately </a:t>
            </a:r>
            <a:r>
              <a:rPr lang="en-US" sz="1800" dirty="0" smtClean="0"/>
              <a:t>onto a culture medium to </a:t>
            </a:r>
            <a:r>
              <a:rPr lang="en-US" sz="1800" dirty="0"/>
              <a:t>support survival and </a:t>
            </a:r>
            <a:r>
              <a:rPr lang="en-US" sz="1800" dirty="0" smtClean="0"/>
              <a:t>growth</a:t>
            </a:r>
            <a:endParaRPr lang="pt-PT" sz="1800" dirty="0" smtClean="0"/>
          </a:p>
          <a:p>
            <a:pPr algn="just"/>
            <a:endParaRPr lang="pt-PT" alt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altLang="en-US" sz="1800" dirty="0" smtClean="0"/>
              <a:t>Also used to: overcome seed dormancy (shortening breeding cycle), assess seed viability</a:t>
            </a:r>
            <a:endParaRPr lang="en-US" altLang="en-US" sz="1800" dirty="0"/>
          </a:p>
          <a:p>
            <a:endParaRPr lang="pt-PT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Applications - Embryo </a:t>
            </a:r>
            <a:r>
              <a:rPr lang="pt-PT" dirty="0" smtClean="0"/>
              <a:t>rescue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459" y="5928697"/>
            <a:ext cx="194764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600" i="1" dirty="0" smtClean="0"/>
              <a:t>Embryo rescue in rice</a:t>
            </a:r>
          </a:p>
          <a:p>
            <a:pPr algn="r"/>
            <a:r>
              <a:rPr lang="pt-PT" sz="1600" i="1" dirty="0"/>
              <a:t>t</a:t>
            </a:r>
            <a:r>
              <a:rPr lang="pt-PT" sz="1600" i="1" dirty="0" smtClean="0"/>
              <a:t>o speed up breeding</a:t>
            </a:r>
          </a:p>
          <a:p>
            <a:pPr algn="r"/>
            <a:r>
              <a:rPr lang="en-US" sz="1100" i="1" dirty="0" smtClean="0"/>
              <a:t>Ohnishi A. et al. 2011</a:t>
            </a:r>
            <a:endParaRPr lang="en-US" sz="11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07" y="4343961"/>
            <a:ext cx="1943100" cy="2352675"/>
          </a:xfrm>
          <a:prstGeom prst="rect">
            <a:avLst/>
          </a:prstGeom>
        </p:spPr>
      </p:pic>
      <p:pic>
        <p:nvPicPr>
          <p:cNvPr id="2052" name="Picture 4" descr="Triti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39" y="4089752"/>
            <a:ext cx="2774801" cy="20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617491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Triticale (Wheat X Rye) Embryo rescued from embryo-endosperm incompatibility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71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6794</TotalTime>
  <Words>693</Words>
  <Application>Microsoft Office PowerPoint</Application>
  <PresentationFormat>On-screen Show (4:3)</PresentationFormat>
  <Paragraphs>157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Sans</vt:lpstr>
      <vt:lpstr>Wingdings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What do all these plants have in common?</vt:lpstr>
      <vt:lpstr>Types of vegetative propagation</vt:lpstr>
      <vt:lpstr>Micropropagation implies Totipotency</vt:lpstr>
      <vt:lpstr>Micropropagation by plant tissue culture</vt:lpstr>
      <vt:lpstr>One example - Chestnut Micropropagation</vt:lpstr>
      <vt:lpstr>Micropropagation: large-scale propagation </vt:lpstr>
      <vt:lpstr>Applications - Virus / disease eradication</vt:lpstr>
      <vt:lpstr>Applications - Embryo rescue</vt:lpstr>
      <vt:lpstr>Applications - Germplasm conservation</vt:lpstr>
      <vt:lpstr>Advantages &amp; disadvantages of micropropagation </vt:lpstr>
      <vt:lpstr>PowerPoint Presentation</vt:lpstr>
      <vt:lpstr>Some useful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Joana Antunes</cp:lastModifiedBy>
  <cp:revision>528</cp:revision>
  <cp:lastPrinted>2017-04-06T19:58:40Z</cp:lastPrinted>
  <dcterms:created xsi:type="dcterms:W3CDTF">2010-12-16T09:53:28Z</dcterms:created>
  <dcterms:modified xsi:type="dcterms:W3CDTF">2017-05-30T14:54:54Z</dcterms:modified>
</cp:coreProperties>
</file>