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13" r:id="rId2"/>
    <p:sldMasterId id="2147483709" r:id="rId3"/>
    <p:sldMasterId id="2147483697" r:id="rId4"/>
  </p:sldMasterIdLst>
  <p:notesMasterIdLst>
    <p:notesMasterId r:id="rId18"/>
  </p:notesMasterIdLst>
  <p:sldIdLst>
    <p:sldId id="273" r:id="rId5"/>
    <p:sldId id="297" r:id="rId6"/>
    <p:sldId id="274" r:id="rId7"/>
    <p:sldId id="298" r:id="rId8"/>
    <p:sldId id="299" r:id="rId9"/>
    <p:sldId id="281" r:id="rId10"/>
    <p:sldId id="283" r:id="rId11"/>
    <p:sldId id="289" r:id="rId12"/>
    <p:sldId id="294" r:id="rId13"/>
    <p:sldId id="290" r:id="rId14"/>
    <p:sldId id="295" r:id="rId15"/>
    <p:sldId id="293" r:id="rId16"/>
    <p:sldId id="296" r:id="rId17"/>
  </p:sldIdLst>
  <p:sldSz cx="9144000" cy="6858000" type="screen4x3"/>
  <p:notesSz cx="6858000" cy="9144000"/>
  <p:defaultTextStyle>
    <a:defPPr>
      <a:defRPr lang="pt-PT"/>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pos="65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4179"/>
    <a:srgbClr val="984037"/>
    <a:srgbClr val="000000"/>
    <a:srgbClr val="E8CD06"/>
    <a:srgbClr val="739600"/>
    <a:srgbClr val="FF9900"/>
    <a:srgbClr val="8FBC00"/>
    <a:srgbClr val="FF6600"/>
    <a:srgbClr val="3399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885" autoAdjust="0"/>
  </p:normalViewPr>
  <p:slideViewPr>
    <p:cSldViewPr>
      <p:cViewPr varScale="1">
        <p:scale>
          <a:sx n="60" d="100"/>
          <a:sy n="60" d="100"/>
        </p:scale>
        <p:origin x="1038" y="66"/>
      </p:cViewPr>
      <p:guideLst>
        <p:guide orient="horz" pos="1253"/>
        <p:guide pos="657"/>
      </p:guideLst>
    </p:cSldViewPr>
  </p:slideViewPr>
  <p:notesTextViewPr>
    <p:cViewPr>
      <p:scale>
        <a:sx n="1" d="1"/>
        <a:sy n="1" d="1"/>
      </p:scale>
      <p:origin x="0" y="0"/>
    </p:cViewPr>
  </p:notesTextViewPr>
  <p:sorterViewPr>
    <p:cViewPr>
      <p:scale>
        <a:sx n="100" d="100"/>
        <a:sy n="100" d="100"/>
      </p:scale>
      <p:origin x="0" y="528"/>
    </p:cViewPr>
  </p:sorterViewPr>
  <p:notesViewPr>
    <p:cSldViewPr>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EF1AD9-1F1D-4002-B03B-0C97D9FA9887}" type="doc">
      <dgm:prSet loTypeId="urn:microsoft.com/office/officeart/2009/3/layout/CircleRelationship" loCatId="relationship" qsTypeId="urn:microsoft.com/office/officeart/2005/8/quickstyle/3d1" qsCatId="3D" csTypeId="urn:microsoft.com/office/officeart/2005/8/colors/accent3_3" csCatId="accent3" phldr="1"/>
      <dgm:spPr/>
      <dgm:t>
        <a:bodyPr/>
        <a:lstStyle/>
        <a:p>
          <a:endParaRPr lang="pt-PT"/>
        </a:p>
      </dgm:t>
    </dgm:pt>
    <dgm:pt modelId="{15D12B06-EBFC-4875-A574-5AC9037E795C}">
      <dgm:prSet phldrT="[Texto]" custT="1"/>
      <dgm:spPr/>
      <dgm:t>
        <a:bodyPr/>
        <a:lstStyle/>
        <a:p>
          <a:pPr algn="ctr"/>
          <a:r>
            <a:rPr lang="pt-PT" sz="2200" b="1" dirty="0" smtClean="0">
              <a:solidFill>
                <a:schemeClr val="tx1"/>
              </a:solidFill>
            </a:rPr>
            <a:t>Biotecnologia</a:t>
          </a:r>
          <a:endParaRPr lang="pt-PT" sz="2200" b="1" dirty="0">
            <a:solidFill>
              <a:schemeClr val="tx1"/>
            </a:solidFill>
          </a:endParaRPr>
        </a:p>
      </dgm:t>
    </dgm:pt>
    <dgm:pt modelId="{57A36C8D-FA48-4381-8135-A74FD1CF1E7C}" type="parTrans" cxnId="{8620A436-1896-44B4-929D-51EB42D84A7A}">
      <dgm:prSet/>
      <dgm:spPr/>
      <dgm:t>
        <a:bodyPr/>
        <a:lstStyle/>
        <a:p>
          <a:pPr algn="ctr"/>
          <a:endParaRPr lang="pt-PT"/>
        </a:p>
      </dgm:t>
    </dgm:pt>
    <dgm:pt modelId="{1D216091-C1C1-44C6-8C66-89F0A6CFDB9D}" type="sibTrans" cxnId="{8620A436-1896-44B4-929D-51EB42D84A7A}">
      <dgm:prSet/>
      <dgm:spPr/>
      <dgm:t>
        <a:bodyPr/>
        <a:lstStyle/>
        <a:p>
          <a:pPr algn="ctr"/>
          <a:endParaRPr lang="pt-PT"/>
        </a:p>
      </dgm:t>
    </dgm:pt>
    <dgm:pt modelId="{B6572A9F-19B1-42D8-9F1D-62BB2C477589}">
      <dgm:prSet phldrT="[Texto]" custT="1"/>
      <dgm:spPr/>
      <dgm:t>
        <a:bodyPr/>
        <a:lstStyle/>
        <a:p>
          <a:pPr algn="ctr"/>
          <a:r>
            <a:rPr lang="pt-PT" sz="1800" b="1" dirty="0" smtClean="0">
              <a:solidFill>
                <a:schemeClr val="tx1"/>
              </a:solidFill>
            </a:rPr>
            <a:t>Biologia</a:t>
          </a:r>
          <a:endParaRPr lang="pt-PT" sz="1800" b="1" dirty="0">
            <a:solidFill>
              <a:schemeClr val="tx1"/>
            </a:solidFill>
          </a:endParaRPr>
        </a:p>
      </dgm:t>
    </dgm:pt>
    <dgm:pt modelId="{2CB75031-0E8D-4C6C-AC94-4BAAB08509BD}" type="parTrans" cxnId="{7180440B-0BFB-482A-A118-B994255A7C94}">
      <dgm:prSet/>
      <dgm:spPr/>
      <dgm:t>
        <a:bodyPr/>
        <a:lstStyle/>
        <a:p>
          <a:pPr algn="ctr"/>
          <a:endParaRPr lang="pt-PT"/>
        </a:p>
      </dgm:t>
    </dgm:pt>
    <dgm:pt modelId="{9BD957F2-BF0D-45BF-BA27-CEFB0C24EA36}" type="sibTrans" cxnId="{7180440B-0BFB-482A-A118-B994255A7C94}">
      <dgm:prSet/>
      <dgm:spPr/>
      <dgm:t>
        <a:bodyPr/>
        <a:lstStyle/>
        <a:p>
          <a:pPr algn="ctr"/>
          <a:endParaRPr lang="pt-PT"/>
        </a:p>
      </dgm:t>
    </dgm:pt>
    <dgm:pt modelId="{2BBF1819-E9F6-4AE8-B78E-814F57D2D86B}">
      <dgm:prSet phldrT="[Texto]" custT="1"/>
      <dgm:spPr/>
      <dgm:t>
        <a:bodyPr/>
        <a:lstStyle/>
        <a:p>
          <a:pPr algn="ctr"/>
          <a:r>
            <a:rPr lang="pt-PT" sz="1800" b="1" dirty="0" smtClean="0">
              <a:solidFill>
                <a:schemeClr val="tx1"/>
              </a:solidFill>
            </a:rPr>
            <a:t>Química</a:t>
          </a:r>
          <a:endParaRPr lang="pt-PT" sz="1800" b="1" dirty="0">
            <a:solidFill>
              <a:schemeClr val="tx1"/>
            </a:solidFill>
          </a:endParaRPr>
        </a:p>
      </dgm:t>
    </dgm:pt>
    <dgm:pt modelId="{F6E882C8-B8F5-4555-9EF1-5C30BCD27E63}" type="parTrans" cxnId="{D681A3A2-03C7-4F0F-BB5E-81C06A51535D}">
      <dgm:prSet/>
      <dgm:spPr/>
      <dgm:t>
        <a:bodyPr/>
        <a:lstStyle/>
        <a:p>
          <a:pPr algn="ctr"/>
          <a:endParaRPr lang="pt-PT"/>
        </a:p>
      </dgm:t>
    </dgm:pt>
    <dgm:pt modelId="{8200C675-2FC4-4C78-8A5E-0DDFEC3828BE}" type="sibTrans" cxnId="{D681A3A2-03C7-4F0F-BB5E-81C06A51535D}">
      <dgm:prSet/>
      <dgm:spPr/>
      <dgm:t>
        <a:bodyPr/>
        <a:lstStyle/>
        <a:p>
          <a:pPr algn="ctr"/>
          <a:endParaRPr lang="pt-PT"/>
        </a:p>
      </dgm:t>
    </dgm:pt>
    <dgm:pt modelId="{A29EC21A-D93C-454E-917B-5027230BEDBA}">
      <dgm:prSet phldrT="[Texto]" custT="1"/>
      <dgm:spPr/>
      <dgm:t>
        <a:bodyPr/>
        <a:lstStyle/>
        <a:p>
          <a:pPr algn="ctr"/>
          <a:r>
            <a:rPr lang="pt-PT" sz="1700" b="1" dirty="0" smtClean="0">
              <a:solidFill>
                <a:schemeClr val="tx1"/>
              </a:solidFill>
            </a:rPr>
            <a:t>Engenharia</a:t>
          </a:r>
          <a:endParaRPr lang="pt-PT" sz="1700" b="1" dirty="0">
            <a:solidFill>
              <a:schemeClr val="tx1"/>
            </a:solidFill>
          </a:endParaRPr>
        </a:p>
      </dgm:t>
    </dgm:pt>
    <dgm:pt modelId="{B998975F-0937-47E4-BA24-4ABFBF2FC8C7}" type="parTrans" cxnId="{4AC867B9-3AFD-42BA-A854-2E163A1A2DF0}">
      <dgm:prSet/>
      <dgm:spPr/>
      <dgm:t>
        <a:bodyPr/>
        <a:lstStyle/>
        <a:p>
          <a:pPr algn="ctr"/>
          <a:endParaRPr lang="pt-PT"/>
        </a:p>
      </dgm:t>
    </dgm:pt>
    <dgm:pt modelId="{83DF73E6-730C-4883-A70F-0CDD183C4132}" type="sibTrans" cxnId="{4AC867B9-3AFD-42BA-A854-2E163A1A2DF0}">
      <dgm:prSet/>
      <dgm:spPr/>
      <dgm:t>
        <a:bodyPr/>
        <a:lstStyle/>
        <a:p>
          <a:pPr algn="ctr"/>
          <a:endParaRPr lang="pt-PT"/>
        </a:p>
      </dgm:t>
    </dgm:pt>
    <dgm:pt modelId="{677B4189-987A-430C-A5BD-0D5F3B0E4061}" type="pres">
      <dgm:prSet presAssocID="{05EF1AD9-1F1D-4002-B03B-0C97D9FA9887}" presName="Name0" presStyleCnt="0">
        <dgm:presLayoutVars>
          <dgm:chMax val="1"/>
          <dgm:chPref val="1"/>
        </dgm:presLayoutVars>
      </dgm:prSet>
      <dgm:spPr/>
      <dgm:t>
        <a:bodyPr/>
        <a:lstStyle/>
        <a:p>
          <a:endParaRPr lang="pt-PT"/>
        </a:p>
      </dgm:t>
    </dgm:pt>
    <dgm:pt modelId="{02C4B3C5-251A-4339-9768-0EBA8B6AA007}" type="pres">
      <dgm:prSet presAssocID="{15D12B06-EBFC-4875-A574-5AC9037E795C}" presName="Parent" presStyleLbl="node0" presStyleIdx="0" presStyleCnt="1">
        <dgm:presLayoutVars>
          <dgm:chMax val="5"/>
          <dgm:chPref val="5"/>
        </dgm:presLayoutVars>
      </dgm:prSet>
      <dgm:spPr/>
      <dgm:t>
        <a:bodyPr/>
        <a:lstStyle/>
        <a:p>
          <a:endParaRPr lang="pt-PT"/>
        </a:p>
      </dgm:t>
    </dgm:pt>
    <dgm:pt modelId="{56BC8D37-B828-4D3F-B1E3-83E6E83DCAAC}" type="pres">
      <dgm:prSet presAssocID="{15D12B06-EBFC-4875-A574-5AC9037E795C}" presName="Accent1" presStyleLbl="node1" presStyleIdx="0" presStyleCnt="15"/>
      <dgm:spPr/>
    </dgm:pt>
    <dgm:pt modelId="{3EC62D00-F53F-401C-98FE-CB98F4B03106}" type="pres">
      <dgm:prSet presAssocID="{15D12B06-EBFC-4875-A574-5AC9037E795C}" presName="Accent2" presStyleLbl="node1" presStyleIdx="1" presStyleCnt="15"/>
      <dgm:spPr/>
    </dgm:pt>
    <dgm:pt modelId="{7EA66D65-E9B6-4350-9CA0-E16A40BAD9F6}" type="pres">
      <dgm:prSet presAssocID="{15D12B06-EBFC-4875-A574-5AC9037E795C}" presName="Accent3" presStyleLbl="node1" presStyleIdx="2" presStyleCnt="15" custLinFactX="-600000" custLinFactY="315692" custLinFactNeighborX="-656828" custLinFactNeighborY="400000"/>
      <dgm:spPr/>
    </dgm:pt>
    <dgm:pt modelId="{A2CE4065-8CBA-4856-9738-47A017517919}" type="pres">
      <dgm:prSet presAssocID="{15D12B06-EBFC-4875-A574-5AC9037E795C}" presName="Accent4" presStyleLbl="node1" presStyleIdx="3" presStyleCnt="15" custLinFactX="265191" custLinFactNeighborX="300000" custLinFactNeighborY="-54970"/>
      <dgm:spPr>
        <a:blipFill rotWithShape="0">
          <a:blip xmlns:r="http://schemas.openxmlformats.org/officeDocument/2006/relationships" r:embed="rId1"/>
          <a:stretch>
            <a:fillRect/>
          </a:stretch>
        </a:blipFill>
      </dgm:spPr>
      <dgm:t>
        <a:bodyPr/>
        <a:lstStyle/>
        <a:p>
          <a:endParaRPr lang="pt-PT"/>
        </a:p>
      </dgm:t>
    </dgm:pt>
    <dgm:pt modelId="{9B1F5C05-DC03-4C7A-8685-4AD67F788314}" type="pres">
      <dgm:prSet presAssocID="{15D12B06-EBFC-4875-A574-5AC9037E795C}" presName="Accent5" presStyleLbl="node1" presStyleIdx="4" presStyleCnt="15" custLinFactX="63020" custLinFactY="581385" custLinFactNeighborX="100000" custLinFactNeighborY="600000"/>
      <dgm:spPr/>
    </dgm:pt>
    <dgm:pt modelId="{42DAE844-93B8-4141-A813-407EA6EC09A6}" type="pres">
      <dgm:prSet presAssocID="{15D12B06-EBFC-4875-A574-5AC9037E795C}" presName="Accent6" presStyleLbl="node1" presStyleIdx="5" presStyleCnt="15"/>
      <dgm:spPr/>
    </dgm:pt>
    <dgm:pt modelId="{1E2B81B7-ECBF-4CE1-92F9-D88C7D109434}" type="pres">
      <dgm:prSet presAssocID="{B6572A9F-19B1-42D8-9F1D-62BB2C477589}" presName="Child1" presStyleLbl="node1" presStyleIdx="6" presStyleCnt="15" custScaleX="157063" custScaleY="157099" custLinFactNeighborY="-44907">
        <dgm:presLayoutVars>
          <dgm:chMax val="0"/>
          <dgm:chPref val="0"/>
        </dgm:presLayoutVars>
      </dgm:prSet>
      <dgm:spPr/>
      <dgm:t>
        <a:bodyPr/>
        <a:lstStyle/>
        <a:p>
          <a:endParaRPr lang="pt-PT"/>
        </a:p>
      </dgm:t>
    </dgm:pt>
    <dgm:pt modelId="{BC7D9977-0F78-4B8B-A5B4-C7D32B7648B9}" type="pres">
      <dgm:prSet presAssocID="{B6572A9F-19B1-42D8-9F1D-62BB2C477589}" presName="Accent7" presStyleCnt="0"/>
      <dgm:spPr/>
    </dgm:pt>
    <dgm:pt modelId="{29BB034E-F85C-48D7-8CA7-33293928190E}" type="pres">
      <dgm:prSet presAssocID="{B6572A9F-19B1-42D8-9F1D-62BB2C477589}" presName="AccentHold1" presStyleLbl="node1" presStyleIdx="7" presStyleCnt="15"/>
      <dgm:spPr/>
    </dgm:pt>
    <dgm:pt modelId="{03B91BCF-4E10-475A-AF82-246D47D6497C}" type="pres">
      <dgm:prSet presAssocID="{B6572A9F-19B1-42D8-9F1D-62BB2C477589}" presName="Accent8" presStyleCnt="0"/>
      <dgm:spPr/>
    </dgm:pt>
    <dgm:pt modelId="{57326DD3-27F7-4A9B-8DBA-2566AD4B629B}" type="pres">
      <dgm:prSet presAssocID="{B6572A9F-19B1-42D8-9F1D-62BB2C477589}" presName="AccentHold2" presStyleLbl="node1" presStyleIdx="8" presStyleCnt="15"/>
      <dgm:spPr/>
    </dgm:pt>
    <dgm:pt modelId="{09014877-2F8E-48F2-9A0D-6596B0E1FFEC}" type="pres">
      <dgm:prSet presAssocID="{2BBF1819-E9F6-4AE8-B78E-814F57D2D86B}" presName="Child2" presStyleLbl="node1" presStyleIdx="9" presStyleCnt="15" custScaleX="157063" custScaleY="157099" custLinFactNeighborX="-62924" custLinFactNeighborY="-4582">
        <dgm:presLayoutVars>
          <dgm:chMax val="0"/>
          <dgm:chPref val="0"/>
        </dgm:presLayoutVars>
      </dgm:prSet>
      <dgm:spPr/>
      <dgm:t>
        <a:bodyPr/>
        <a:lstStyle/>
        <a:p>
          <a:endParaRPr lang="pt-PT"/>
        </a:p>
      </dgm:t>
    </dgm:pt>
    <dgm:pt modelId="{6B26A970-F60A-4DC8-9FD6-153C9CB8FD44}" type="pres">
      <dgm:prSet presAssocID="{2BBF1819-E9F6-4AE8-B78E-814F57D2D86B}" presName="Accent9" presStyleCnt="0"/>
      <dgm:spPr/>
    </dgm:pt>
    <dgm:pt modelId="{27D41153-15B9-48AF-B7B9-8049118EF9D7}" type="pres">
      <dgm:prSet presAssocID="{2BBF1819-E9F6-4AE8-B78E-814F57D2D86B}" presName="AccentHold1" presStyleLbl="node1" presStyleIdx="10" presStyleCnt="15" custLinFactX="200000" custLinFactY="21682" custLinFactNeighborX="270480" custLinFactNeighborY="100000"/>
      <dgm:spPr/>
    </dgm:pt>
    <dgm:pt modelId="{200B8D3F-6E9E-4CAE-8EA2-19C81203B5D5}" type="pres">
      <dgm:prSet presAssocID="{2BBF1819-E9F6-4AE8-B78E-814F57D2D86B}" presName="Accent10" presStyleCnt="0"/>
      <dgm:spPr/>
    </dgm:pt>
    <dgm:pt modelId="{872BD780-0294-45E8-8723-918523F7EC8C}" type="pres">
      <dgm:prSet presAssocID="{2BBF1819-E9F6-4AE8-B78E-814F57D2D86B}" presName="AccentHold2" presStyleLbl="node1" presStyleIdx="11" presStyleCnt="15"/>
      <dgm:spPr/>
    </dgm:pt>
    <dgm:pt modelId="{239F2BA8-D2D5-4488-8EFC-E50516EB7DE4}" type="pres">
      <dgm:prSet presAssocID="{2BBF1819-E9F6-4AE8-B78E-814F57D2D86B}" presName="Accent11" presStyleCnt="0"/>
      <dgm:spPr/>
    </dgm:pt>
    <dgm:pt modelId="{E934C5AB-EEE6-49BD-A52A-888B7263283F}" type="pres">
      <dgm:prSet presAssocID="{2BBF1819-E9F6-4AE8-B78E-814F57D2D86B}" presName="AccentHold3" presStyleLbl="node1" presStyleIdx="12" presStyleCnt="15"/>
      <dgm:spPr/>
    </dgm:pt>
    <dgm:pt modelId="{C486C501-3F76-4C2B-976E-BAAE52A3E10A}" type="pres">
      <dgm:prSet presAssocID="{A29EC21A-D93C-454E-917B-5027230BEDBA}" presName="Child3" presStyleLbl="node1" presStyleIdx="13" presStyleCnt="15" custScaleX="157063" custScaleY="157099" custLinFactX="-43937" custLinFactNeighborX="-100000" custLinFactNeighborY="4582">
        <dgm:presLayoutVars>
          <dgm:chMax val="0"/>
          <dgm:chPref val="0"/>
        </dgm:presLayoutVars>
      </dgm:prSet>
      <dgm:spPr/>
      <dgm:t>
        <a:bodyPr/>
        <a:lstStyle/>
        <a:p>
          <a:endParaRPr lang="pt-PT"/>
        </a:p>
      </dgm:t>
    </dgm:pt>
    <dgm:pt modelId="{4AA3DA78-BF7B-4BBE-B5AA-01B645944751}" type="pres">
      <dgm:prSet presAssocID="{A29EC21A-D93C-454E-917B-5027230BEDBA}" presName="Accent12" presStyleCnt="0"/>
      <dgm:spPr/>
    </dgm:pt>
    <dgm:pt modelId="{83C02BFA-8CB7-4022-9245-D7195CB730BA}" type="pres">
      <dgm:prSet presAssocID="{A29EC21A-D93C-454E-917B-5027230BEDBA}" presName="AccentHold1" presStyleLbl="node1" presStyleIdx="14" presStyleCnt="15" custLinFactY="-32088" custLinFactNeighborX="61324" custLinFactNeighborY="-100000"/>
      <dgm:spPr/>
    </dgm:pt>
  </dgm:ptLst>
  <dgm:cxnLst>
    <dgm:cxn modelId="{734421A0-7F34-4CC8-BC2D-D21077ADF111}" type="presOf" srcId="{05EF1AD9-1F1D-4002-B03B-0C97D9FA9887}" destId="{677B4189-987A-430C-A5BD-0D5F3B0E4061}" srcOrd="0" destOrd="0" presId="urn:microsoft.com/office/officeart/2009/3/layout/CircleRelationship"/>
    <dgm:cxn modelId="{FEB88D7D-4C51-48AC-AF66-D6F90F54C019}" type="presOf" srcId="{A29EC21A-D93C-454E-917B-5027230BEDBA}" destId="{C486C501-3F76-4C2B-976E-BAAE52A3E10A}" srcOrd="0" destOrd="0" presId="urn:microsoft.com/office/officeart/2009/3/layout/CircleRelationship"/>
    <dgm:cxn modelId="{4AC867B9-3AFD-42BA-A854-2E163A1A2DF0}" srcId="{15D12B06-EBFC-4875-A574-5AC9037E795C}" destId="{A29EC21A-D93C-454E-917B-5027230BEDBA}" srcOrd="2" destOrd="0" parTransId="{B998975F-0937-47E4-BA24-4ABFBF2FC8C7}" sibTransId="{83DF73E6-730C-4883-A70F-0CDD183C4132}"/>
    <dgm:cxn modelId="{D681A3A2-03C7-4F0F-BB5E-81C06A51535D}" srcId="{15D12B06-EBFC-4875-A574-5AC9037E795C}" destId="{2BBF1819-E9F6-4AE8-B78E-814F57D2D86B}" srcOrd="1" destOrd="0" parTransId="{F6E882C8-B8F5-4555-9EF1-5C30BCD27E63}" sibTransId="{8200C675-2FC4-4C78-8A5E-0DDFEC3828BE}"/>
    <dgm:cxn modelId="{8620A436-1896-44B4-929D-51EB42D84A7A}" srcId="{05EF1AD9-1F1D-4002-B03B-0C97D9FA9887}" destId="{15D12B06-EBFC-4875-A574-5AC9037E795C}" srcOrd="0" destOrd="0" parTransId="{57A36C8D-FA48-4381-8135-A74FD1CF1E7C}" sibTransId="{1D216091-C1C1-44C6-8C66-89F0A6CFDB9D}"/>
    <dgm:cxn modelId="{E03D5BD6-1501-4922-9553-C19332D8A78D}" type="presOf" srcId="{15D12B06-EBFC-4875-A574-5AC9037E795C}" destId="{02C4B3C5-251A-4339-9768-0EBA8B6AA007}" srcOrd="0" destOrd="0" presId="urn:microsoft.com/office/officeart/2009/3/layout/CircleRelationship"/>
    <dgm:cxn modelId="{554F0799-130B-4872-91B9-B5717E17CE15}" type="presOf" srcId="{2BBF1819-E9F6-4AE8-B78E-814F57D2D86B}" destId="{09014877-2F8E-48F2-9A0D-6596B0E1FFEC}" srcOrd="0" destOrd="0" presId="urn:microsoft.com/office/officeart/2009/3/layout/CircleRelationship"/>
    <dgm:cxn modelId="{AA9AB415-06DB-489F-98E0-3C504B1AA16E}" type="presOf" srcId="{B6572A9F-19B1-42D8-9F1D-62BB2C477589}" destId="{1E2B81B7-ECBF-4CE1-92F9-D88C7D109434}" srcOrd="0" destOrd="0" presId="urn:microsoft.com/office/officeart/2009/3/layout/CircleRelationship"/>
    <dgm:cxn modelId="{7180440B-0BFB-482A-A118-B994255A7C94}" srcId="{15D12B06-EBFC-4875-A574-5AC9037E795C}" destId="{B6572A9F-19B1-42D8-9F1D-62BB2C477589}" srcOrd="0" destOrd="0" parTransId="{2CB75031-0E8D-4C6C-AC94-4BAAB08509BD}" sibTransId="{9BD957F2-BF0D-45BF-BA27-CEFB0C24EA36}"/>
    <dgm:cxn modelId="{130CD190-713C-427A-AFCB-F7C586F8CE19}" type="presParOf" srcId="{677B4189-987A-430C-A5BD-0D5F3B0E4061}" destId="{02C4B3C5-251A-4339-9768-0EBA8B6AA007}" srcOrd="0" destOrd="0" presId="urn:microsoft.com/office/officeart/2009/3/layout/CircleRelationship"/>
    <dgm:cxn modelId="{52E9C642-02A2-4D6C-9DF0-7A6B19EEC047}" type="presParOf" srcId="{677B4189-987A-430C-A5BD-0D5F3B0E4061}" destId="{56BC8D37-B828-4D3F-B1E3-83E6E83DCAAC}" srcOrd="1" destOrd="0" presId="urn:microsoft.com/office/officeart/2009/3/layout/CircleRelationship"/>
    <dgm:cxn modelId="{CCBD5849-3B43-40CE-B391-179C7B8DEC65}" type="presParOf" srcId="{677B4189-987A-430C-A5BD-0D5F3B0E4061}" destId="{3EC62D00-F53F-401C-98FE-CB98F4B03106}" srcOrd="2" destOrd="0" presId="urn:microsoft.com/office/officeart/2009/3/layout/CircleRelationship"/>
    <dgm:cxn modelId="{3762B1E2-965C-4E88-B9E6-08A552735D2F}" type="presParOf" srcId="{677B4189-987A-430C-A5BD-0D5F3B0E4061}" destId="{7EA66D65-E9B6-4350-9CA0-E16A40BAD9F6}" srcOrd="3" destOrd="0" presId="urn:microsoft.com/office/officeart/2009/3/layout/CircleRelationship"/>
    <dgm:cxn modelId="{57AF3D62-09BA-496F-A2B8-B62FD5663B0F}" type="presParOf" srcId="{677B4189-987A-430C-A5BD-0D5F3B0E4061}" destId="{A2CE4065-8CBA-4856-9738-47A017517919}" srcOrd="4" destOrd="0" presId="urn:microsoft.com/office/officeart/2009/3/layout/CircleRelationship"/>
    <dgm:cxn modelId="{1DF08565-532D-4967-8106-6B84EA2EB873}" type="presParOf" srcId="{677B4189-987A-430C-A5BD-0D5F3B0E4061}" destId="{9B1F5C05-DC03-4C7A-8685-4AD67F788314}" srcOrd="5" destOrd="0" presId="urn:microsoft.com/office/officeart/2009/3/layout/CircleRelationship"/>
    <dgm:cxn modelId="{06755199-082C-4717-98D1-40938D9B693F}" type="presParOf" srcId="{677B4189-987A-430C-A5BD-0D5F3B0E4061}" destId="{42DAE844-93B8-4141-A813-407EA6EC09A6}" srcOrd="6" destOrd="0" presId="urn:microsoft.com/office/officeart/2009/3/layout/CircleRelationship"/>
    <dgm:cxn modelId="{C03345AE-A66D-4C8D-A616-E4544A8456A5}" type="presParOf" srcId="{677B4189-987A-430C-A5BD-0D5F3B0E4061}" destId="{1E2B81B7-ECBF-4CE1-92F9-D88C7D109434}" srcOrd="7" destOrd="0" presId="urn:microsoft.com/office/officeart/2009/3/layout/CircleRelationship"/>
    <dgm:cxn modelId="{BE95ADBF-A826-4A28-87B1-67D2AA5608E7}" type="presParOf" srcId="{677B4189-987A-430C-A5BD-0D5F3B0E4061}" destId="{BC7D9977-0F78-4B8B-A5B4-C7D32B7648B9}" srcOrd="8" destOrd="0" presId="urn:microsoft.com/office/officeart/2009/3/layout/CircleRelationship"/>
    <dgm:cxn modelId="{00C86959-828C-444B-9DD1-44190636C4B6}" type="presParOf" srcId="{BC7D9977-0F78-4B8B-A5B4-C7D32B7648B9}" destId="{29BB034E-F85C-48D7-8CA7-33293928190E}" srcOrd="0" destOrd="0" presId="urn:microsoft.com/office/officeart/2009/3/layout/CircleRelationship"/>
    <dgm:cxn modelId="{88527A5D-94F7-4A9C-8083-ABA327BBAF28}" type="presParOf" srcId="{677B4189-987A-430C-A5BD-0D5F3B0E4061}" destId="{03B91BCF-4E10-475A-AF82-246D47D6497C}" srcOrd="9" destOrd="0" presId="urn:microsoft.com/office/officeart/2009/3/layout/CircleRelationship"/>
    <dgm:cxn modelId="{2B6CAB31-8DD9-4260-8D0D-3A430462B65B}" type="presParOf" srcId="{03B91BCF-4E10-475A-AF82-246D47D6497C}" destId="{57326DD3-27F7-4A9B-8DBA-2566AD4B629B}" srcOrd="0" destOrd="0" presId="urn:microsoft.com/office/officeart/2009/3/layout/CircleRelationship"/>
    <dgm:cxn modelId="{179E22DF-2F86-4B57-B7BC-44442B2FF2D4}" type="presParOf" srcId="{677B4189-987A-430C-A5BD-0D5F3B0E4061}" destId="{09014877-2F8E-48F2-9A0D-6596B0E1FFEC}" srcOrd="10" destOrd="0" presId="urn:microsoft.com/office/officeart/2009/3/layout/CircleRelationship"/>
    <dgm:cxn modelId="{4A497ED0-E131-46D0-9C37-D2B9052770A9}" type="presParOf" srcId="{677B4189-987A-430C-A5BD-0D5F3B0E4061}" destId="{6B26A970-F60A-4DC8-9FD6-153C9CB8FD44}" srcOrd="11" destOrd="0" presId="urn:microsoft.com/office/officeart/2009/3/layout/CircleRelationship"/>
    <dgm:cxn modelId="{496F267F-0CAD-42B8-BF0E-B64392741801}" type="presParOf" srcId="{6B26A970-F60A-4DC8-9FD6-153C9CB8FD44}" destId="{27D41153-15B9-48AF-B7B9-8049118EF9D7}" srcOrd="0" destOrd="0" presId="urn:microsoft.com/office/officeart/2009/3/layout/CircleRelationship"/>
    <dgm:cxn modelId="{E6FC8581-893A-4E2E-9197-35AC0BBDFFAB}" type="presParOf" srcId="{677B4189-987A-430C-A5BD-0D5F3B0E4061}" destId="{200B8D3F-6E9E-4CAE-8EA2-19C81203B5D5}" srcOrd="12" destOrd="0" presId="urn:microsoft.com/office/officeart/2009/3/layout/CircleRelationship"/>
    <dgm:cxn modelId="{7EE739A2-8197-4B03-8C93-34C73F16D054}" type="presParOf" srcId="{200B8D3F-6E9E-4CAE-8EA2-19C81203B5D5}" destId="{872BD780-0294-45E8-8723-918523F7EC8C}" srcOrd="0" destOrd="0" presId="urn:microsoft.com/office/officeart/2009/3/layout/CircleRelationship"/>
    <dgm:cxn modelId="{FBCFA492-14A9-4B8E-9203-B6C3C66C9019}" type="presParOf" srcId="{677B4189-987A-430C-A5BD-0D5F3B0E4061}" destId="{239F2BA8-D2D5-4488-8EFC-E50516EB7DE4}" srcOrd="13" destOrd="0" presId="urn:microsoft.com/office/officeart/2009/3/layout/CircleRelationship"/>
    <dgm:cxn modelId="{04CE6477-84CA-4C01-A295-6DA3E2C86C46}" type="presParOf" srcId="{239F2BA8-D2D5-4488-8EFC-E50516EB7DE4}" destId="{E934C5AB-EEE6-49BD-A52A-888B7263283F}" srcOrd="0" destOrd="0" presId="urn:microsoft.com/office/officeart/2009/3/layout/CircleRelationship"/>
    <dgm:cxn modelId="{1A49B470-B7C9-4B68-9571-E22AB1A6563A}" type="presParOf" srcId="{677B4189-987A-430C-A5BD-0D5F3B0E4061}" destId="{C486C501-3F76-4C2B-976E-BAAE52A3E10A}" srcOrd="14" destOrd="0" presId="urn:microsoft.com/office/officeart/2009/3/layout/CircleRelationship"/>
    <dgm:cxn modelId="{A74248EC-5AF5-4817-85D9-8629EF73E5AA}" type="presParOf" srcId="{677B4189-987A-430C-A5BD-0D5F3B0E4061}" destId="{4AA3DA78-BF7B-4BBE-B5AA-01B645944751}" srcOrd="15" destOrd="0" presId="urn:microsoft.com/office/officeart/2009/3/layout/CircleRelationship"/>
    <dgm:cxn modelId="{0B69F501-87AF-42A3-94A3-E8692494E43F}" type="presParOf" srcId="{4AA3DA78-BF7B-4BBE-B5AA-01B645944751}" destId="{83C02BFA-8CB7-4022-9245-D7195CB730BA}"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7233BE-2BF0-47B3-A8BE-8C376DEACE8E}" type="doc">
      <dgm:prSet loTypeId="urn:microsoft.com/office/officeart/2005/8/layout/hProcess4" loCatId="process" qsTypeId="urn:microsoft.com/office/officeart/2005/8/quickstyle/3d1" qsCatId="3D" csTypeId="urn:microsoft.com/office/officeart/2005/8/colors/accent3_2" csCatId="accent3" phldr="1"/>
      <dgm:spPr/>
      <dgm:t>
        <a:bodyPr/>
        <a:lstStyle/>
        <a:p>
          <a:endParaRPr lang="pt-PT"/>
        </a:p>
      </dgm:t>
    </dgm:pt>
    <dgm:pt modelId="{92892D43-9171-4758-86D7-47E2EA46EE09}">
      <dgm:prSet phldrT="[Texto]"/>
      <dgm:spPr/>
      <dgm:t>
        <a:bodyPr/>
        <a:lstStyle/>
        <a:p>
          <a:r>
            <a:rPr lang="pt-PT" b="1" dirty="0" smtClean="0">
              <a:solidFill>
                <a:schemeClr val="tx1"/>
              </a:solidFill>
            </a:rPr>
            <a:t>Problemas Actuais</a:t>
          </a:r>
          <a:endParaRPr lang="pt-PT" b="1" dirty="0">
            <a:solidFill>
              <a:schemeClr val="tx1"/>
            </a:solidFill>
          </a:endParaRPr>
        </a:p>
      </dgm:t>
    </dgm:pt>
    <dgm:pt modelId="{B7955ADC-41D6-46B1-B0ED-4CBF9388E110}" type="parTrans" cxnId="{36459CA7-C936-4BC4-8E91-3010F2C313D8}">
      <dgm:prSet/>
      <dgm:spPr/>
      <dgm:t>
        <a:bodyPr/>
        <a:lstStyle/>
        <a:p>
          <a:endParaRPr lang="pt-PT">
            <a:solidFill>
              <a:schemeClr val="tx1"/>
            </a:solidFill>
          </a:endParaRPr>
        </a:p>
      </dgm:t>
    </dgm:pt>
    <dgm:pt modelId="{1BCFA54A-7021-4773-8C3D-4BA60F439DFF}" type="sibTrans" cxnId="{36459CA7-C936-4BC4-8E91-3010F2C313D8}">
      <dgm:prSet/>
      <dgm:spPr/>
      <dgm:t>
        <a:bodyPr/>
        <a:lstStyle/>
        <a:p>
          <a:endParaRPr lang="pt-PT">
            <a:solidFill>
              <a:schemeClr val="tx1"/>
            </a:solidFill>
          </a:endParaRPr>
        </a:p>
      </dgm:t>
    </dgm:pt>
    <dgm:pt modelId="{6DB06DF6-9018-4821-AAFA-101BBE62B2D1}">
      <dgm:prSet phldrT="[Texto]" custT="1"/>
      <dgm:spPr>
        <a:solidFill>
          <a:schemeClr val="accent3">
            <a:lumMod val="20000"/>
            <a:lumOff val="80000"/>
            <a:alpha val="90000"/>
          </a:schemeClr>
        </a:solidFill>
      </dgm:spPr>
      <dgm:t>
        <a:bodyPr/>
        <a:lstStyle/>
        <a:p>
          <a:r>
            <a:rPr lang="pt-PT" sz="1800" dirty="0" smtClean="0">
              <a:solidFill>
                <a:schemeClr val="tx1"/>
              </a:solidFill>
            </a:rPr>
            <a:t>Aumento de doenças das plantas</a:t>
          </a:r>
          <a:endParaRPr lang="pt-PT" sz="1800" dirty="0">
            <a:solidFill>
              <a:schemeClr val="tx1"/>
            </a:solidFill>
          </a:endParaRPr>
        </a:p>
      </dgm:t>
    </dgm:pt>
    <dgm:pt modelId="{89C9288A-6E18-42C7-9CC3-18C1DB48575B}" type="parTrans" cxnId="{21F47CE1-9F60-4EFA-B8B0-B8F3624BB778}">
      <dgm:prSet/>
      <dgm:spPr/>
      <dgm:t>
        <a:bodyPr/>
        <a:lstStyle/>
        <a:p>
          <a:endParaRPr lang="pt-PT">
            <a:solidFill>
              <a:schemeClr val="tx1"/>
            </a:solidFill>
          </a:endParaRPr>
        </a:p>
      </dgm:t>
    </dgm:pt>
    <dgm:pt modelId="{840754ED-5150-4EB3-9BBB-CC69FE0B30D4}" type="sibTrans" cxnId="{21F47CE1-9F60-4EFA-B8B0-B8F3624BB778}">
      <dgm:prSet/>
      <dgm:spPr/>
      <dgm:t>
        <a:bodyPr/>
        <a:lstStyle/>
        <a:p>
          <a:endParaRPr lang="pt-PT">
            <a:solidFill>
              <a:schemeClr val="tx1"/>
            </a:solidFill>
          </a:endParaRPr>
        </a:p>
      </dgm:t>
    </dgm:pt>
    <dgm:pt modelId="{1C039338-59A3-48E9-A7D5-7D47090183F5}">
      <dgm:prSet phldrT="[Texto]" custT="1"/>
      <dgm:spPr>
        <a:solidFill>
          <a:schemeClr val="accent3">
            <a:lumMod val="20000"/>
            <a:lumOff val="80000"/>
            <a:alpha val="90000"/>
          </a:schemeClr>
        </a:solidFill>
      </dgm:spPr>
      <dgm:t>
        <a:bodyPr/>
        <a:lstStyle/>
        <a:p>
          <a:r>
            <a:rPr lang="pt-PT" sz="1800" dirty="0" smtClean="0">
              <a:solidFill>
                <a:schemeClr val="tx1"/>
              </a:solidFill>
            </a:rPr>
            <a:t>Menos terra para agricultura</a:t>
          </a:r>
          <a:endParaRPr lang="pt-PT" sz="1800" dirty="0">
            <a:solidFill>
              <a:schemeClr val="tx1"/>
            </a:solidFill>
          </a:endParaRPr>
        </a:p>
      </dgm:t>
    </dgm:pt>
    <dgm:pt modelId="{460B9CEC-A5C2-4768-B117-24A6F3DD2FA7}" type="parTrans" cxnId="{4FF52390-1B13-4F77-9AF9-4389A23C2DC6}">
      <dgm:prSet/>
      <dgm:spPr/>
      <dgm:t>
        <a:bodyPr/>
        <a:lstStyle/>
        <a:p>
          <a:endParaRPr lang="pt-PT">
            <a:solidFill>
              <a:schemeClr val="tx1"/>
            </a:solidFill>
          </a:endParaRPr>
        </a:p>
      </dgm:t>
    </dgm:pt>
    <dgm:pt modelId="{8E622C95-F21E-4701-A33B-765BD92731F2}" type="sibTrans" cxnId="{4FF52390-1B13-4F77-9AF9-4389A23C2DC6}">
      <dgm:prSet/>
      <dgm:spPr/>
      <dgm:t>
        <a:bodyPr/>
        <a:lstStyle/>
        <a:p>
          <a:endParaRPr lang="pt-PT">
            <a:solidFill>
              <a:schemeClr val="tx1"/>
            </a:solidFill>
          </a:endParaRPr>
        </a:p>
      </dgm:t>
    </dgm:pt>
    <dgm:pt modelId="{03096BA3-1418-49A1-99A3-E74E2F70B7F6}">
      <dgm:prSet phldrT="[Texto]" custT="1"/>
      <dgm:spPr>
        <a:solidFill>
          <a:schemeClr val="accent3">
            <a:lumMod val="20000"/>
            <a:lumOff val="80000"/>
            <a:alpha val="90000"/>
          </a:schemeClr>
        </a:solidFill>
      </dgm:spPr>
      <dgm:t>
        <a:bodyPr/>
        <a:lstStyle/>
        <a:p>
          <a:r>
            <a:rPr lang="pt-PT" sz="1800" dirty="0" smtClean="0">
              <a:solidFill>
                <a:schemeClr val="tx1"/>
              </a:solidFill>
            </a:rPr>
            <a:t>Má-nutrição humana</a:t>
          </a:r>
          <a:endParaRPr lang="pt-PT" sz="1800" dirty="0">
            <a:solidFill>
              <a:schemeClr val="tx1"/>
            </a:solidFill>
          </a:endParaRPr>
        </a:p>
      </dgm:t>
    </dgm:pt>
    <dgm:pt modelId="{82A0F019-7437-4F62-B954-EFEDA9769244}" type="parTrans" cxnId="{4CB8B75D-9A53-4C48-83A7-3153E436CA69}">
      <dgm:prSet/>
      <dgm:spPr/>
      <dgm:t>
        <a:bodyPr/>
        <a:lstStyle/>
        <a:p>
          <a:endParaRPr lang="pt-PT">
            <a:solidFill>
              <a:schemeClr val="tx1"/>
            </a:solidFill>
          </a:endParaRPr>
        </a:p>
      </dgm:t>
    </dgm:pt>
    <dgm:pt modelId="{BC48F34E-9FF4-4AFA-BEC7-78D6FA6D3EFE}" type="sibTrans" cxnId="{4CB8B75D-9A53-4C48-83A7-3153E436CA69}">
      <dgm:prSet/>
      <dgm:spPr/>
      <dgm:t>
        <a:bodyPr/>
        <a:lstStyle/>
        <a:p>
          <a:endParaRPr lang="pt-PT">
            <a:solidFill>
              <a:schemeClr val="tx1"/>
            </a:solidFill>
          </a:endParaRPr>
        </a:p>
      </dgm:t>
    </dgm:pt>
    <dgm:pt modelId="{46803143-A507-4390-9C97-7F0D5523475B}">
      <dgm:prSet phldrT="[Texto]" custT="1"/>
      <dgm:spPr>
        <a:solidFill>
          <a:schemeClr val="accent3">
            <a:lumMod val="20000"/>
            <a:lumOff val="80000"/>
            <a:alpha val="90000"/>
          </a:schemeClr>
        </a:solidFill>
      </dgm:spPr>
      <dgm:t>
        <a:bodyPr/>
        <a:lstStyle/>
        <a:p>
          <a:r>
            <a:rPr lang="pt-PT" sz="1800" dirty="0" smtClean="0">
              <a:solidFill>
                <a:schemeClr val="tx1"/>
              </a:solidFill>
            </a:rPr>
            <a:t>Aumento da população mundial </a:t>
          </a:r>
          <a:endParaRPr lang="pt-PT" sz="1800" dirty="0">
            <a:solidFill>
              <a:schemeClr val="tx1"/>
            </a:solidFill>
          </a:endParaRPr>
        </a:p>
      </dgm:t>
    </dgm:pt>
    <dgm:pt modelId="{C9354951-E617-4D2B-B219-BE56B637D19B}" type="parTrans" cxnId="{D2F2A63E-A953-4C77-98AF-2535FF6B7024}">
      <dgm:prSet/>
      <dgm:spPr/>
      <dgm:t>
        <a:bodyPr/>
        <a:lstStyle/>
        <a:p>
          <a:endParaRPr lang="pt-PT">
            <a:solidFill>
              <a:schemeClr val="tx1"/>
            </a:solidFill>
          </a:endParaRPr>
        </a:p>
      </dgm:t>
    </dgm:pt>
    <dgm:pt modelId="{5E2791BD-A4AE-4DF9-89F7-8934F7262CF2}" type="sibTrans" cxnId="{D2F2A63E-A953-4C77-98AF-2535FF6B7024}">
      <dgm:prSet/>
      <dgm:spPr/>
      <dgm:t>
        <a:bodyPr/>
        <a:lstStyle/>
        <a:p>
          <a:endParaRPr lang="pt-PT">
            <a:solidFill>
              <a:schemeClr val="tx1"/>
            </a:solidFill>
          </a:endParaRPr>
        </a:p>
      </dgm:t>
    </dgm:pt>
    <dgm:pt modelId="{8CEFCDC0-29EE-4DB3-92B1-735633E8E302}">
      <dgm:prSet phldrT="[Texto]"/>
      <dgm:spPr/>
      <dgm:t>
        <a:bodyPr/>
        <a:lstStyle/>
        <a:p>
          <a:r>
            <a:rPr lang="pt-PT" b="1" dirty="0" smtClean="0">
              <a:solidFill>
                <a:schemeClr val="tx1"/>
              </a:solidFill>
            </a:rPr>
            <a:t>Soluções</a:t>
          </a:r>
          <a:endParaRPr lang="pt-PT" b="1" dirty="0">
            <a:solidFill>
              <a:schemeClr val="tx1"/>
            </a:solidFill>
          </a:endParaRPr>
        </a:p>
      </dgm:t>
    </dgm:pt>
    <dgm:pt modelId="{DEBAF05B-D57D-4EE7-A07E-9545AC1273A1}" type="parTrans" cxnId="{176FFC99-5D5A-40BB-BE5B-29A1AAB87B4D}">
      <dgm:prSet/>
      <dgm:spPr/>
      <dgm:t>
        <a:bodyPr/>
        <a:lstStyle/>
        <a:p>
          <a:endParaRPr lang="pt-PT"/>
        </a:p>
      </dgm:t>
    </dgm:pt>
    <dgm:pt modelId="{9998B213-FF35-409B-8EC9-1AA5C8A0C1C2}" type="sibTrans" cxnId="{176FFC99-5D5A-40BB-BE5B-29A1AAB87B4D}">
      <dgm:prSet/>
      <dgm:spPr/>
      <dgm:t>
        <a:bodyPr/>
        <a:lstStyle/>
        <a:p>
          <a:endParaRPr lang="pt-PT"/>
        </a:p>
      </dgm:t>
    </dgm:pt>
    <dgm:pt modelId="{E6422259-BED9-47D6-A8DE-0A6FC8E79CF5}">
      <dgm:prSet phldrT="[Texto]" custT="1"/>
      <dgm:spPr>
        <a:solidFill>
          <a:srgbClr val="EBF1DE">
            <a:alpha val="90000"/>
          </a:srgbClr>
        </a:solidFill>
      </dgm:spPr>
      <dgm:t>
        <a:bodyPr/>
        <a:lstStyle/>
        <a:p>
          <a:pPr marL="0" indent="0" algn="just">
            <a:tabLst>
              <a:tab pos="179388" algn="l"/>
            </a:tabLst>
          </a:pPr>
          <a:r>
            <a:rPr lang="pt-PT" sz="1800" dirty="0" smtClean="0">
              <a:solidFill>
                <a:schemeClr val="tx1"/>
              </a:solidFill>
            </a:rPr>
            <a:t> Plantas mais produtivas</a:t>
          </a:r>
          <a:endParaRPr lang="pt-PT" sz="1800" dirty="0">
            <a:solidFill>
              <a:schemeClr val="tx1"/>
            </a:solidFill>
          </a:endParaRPr>
        </a:p>
      </dgm:t>
    </dgm:pt>
    <dgm:pt modelId="{512E47CA-08B7-48A8-B016-FB4825A2AEDC}" type="parTrans" cxnId="{31FB08ED-D018-4762-9B34-CD9BF520E8B4}">
      <dgm:prSet/>
      <dgm:spPr/>
      <dgm:t>
        <a:bodyPr/>
        <a:lstStyle/>
        <a:p>
          <a:endParaRPr lang="pt-PT"/>
        </a:p>
      </dgm:t>
    </dgm:pt>
    <dgm:pt modelId="{F6F75F64-9959-4F19-905B-7816269F4ADE}" type="sibTrans" cxnId="{31FB08ED-D018-4762-9B34-CD9BF520E8B4}">
      <dgm:prSet/>
      <dgm:spPr/>
      <dgm:t>
        <a:bodyPr/>
        <a:lstStyle/>
        <a:p>
          <a:endParaRPr lang="pt-PT"/>
        </a:p>
      </dgm:t>
    </dgm:pt>
    <dgm:pt modelId="{2981A2B2-0D05-4BF4-BE1A-46BAF8F3319D}">
      <dgm:prSet phldrT="[Texto]" custT="1"/>
      <dgm:spPr>
        <a:solidFill>
          <a:srgbClr val="EBF1DE">
            <a:alpha val="90000"/>
          </a:srgbClr>
        </a:solidFill>
      </dgm:spPr>
      <dgm:t>
        <a:bodyPr/>
        <a:lstStyle/>
        <a:p>
          <a:pPr marL="185738" indent="-185738" algn="just">
            <a:tabLst>
              <a:tab pos="82550" algn="l"/>
              <a:tab pos="179388" algn="l"/>
            </a:tabLst>
          </a:pPr>
          <a:r>
            <a:rPr lang="pt-PT" sz="1800" dirty="0" smtClean="0">
              <a:solidFill>
                <a:schemeClr val="tx1"/>
              </a:solidFill>
            </a:rPr>
            <a:t>Plantas mais resistentes a doenças</a:t>
          </a:r>
          <a:endParaRPr lang="pt-PT" sz="1800" dirty="0">
            <a:solidFill>
              <a:schemeClr val="tx1"/>
            </a:solidFill>
          </a:endParaRPr>
        </a:p>
      </dgm:t>
    </dgm:pt>
    <dgm:pt modelId="{AB679DAE-820E-49FA-B5A9-1AA97001ED7F}" type="parTrans" cxnId="{7BF7C816-4238-4261-8704-84AB50FC3725}">
      <dgm:prSet/>
      <dgm:spPr/>
      <dgm:t>
        <a:bodyPr/>
        <a:lstStyle/>
        <a:p>
          <a:endParaRPr lang="pt-PT"/>
        </a:p>
      </dgm:t>
    </dgm:pt>
    <dgm:pt modelId="{917D7558-8A37-43DB-9B7E-7F2470BCC155}" type="sibTrans" cxnId="{7BF7C816-4238-4261-8704-84AB50FC3725}">
      <dgm:prSet/>
      <dgm:spPr/>
      <dgm:t>
        <a:bodyPr/>
        <a:lstStyle/>
        <a:p>
          <a:endParaRPr lang="pt-PT"/>
        </a:p>
      </dgm:t>
    </dgm:pt>
    <dgm:pt modelId="{D761EFE8-9889-40FA-BD18-42801230489B}">
      <dgm:prSet phldrT="[Texto]" custT="1"/>
      <dgm:spPr>
        <a:solidFill>
          <a:srgbClr val="EBF1DE">
            <a:alpha val="90000"/>
          </a:srgbClr>
        </a:solidFill>
      </dgm:spPr>
      <dgm:t>
        <a:bodyPr/>
        <a:lstStyle/>
        <a:p>
          <a:pPr marL="0" indent="0" algn="just">
            <a:tabLst>
              <a:tab pos="82550" algn="l"/>
              <a:tab pos="179388" algn="l"/>
            </a:tabLst>
          </a:pPr>
          <a:r>
            <a:rPr lang="pt-PT" sz="1800" dirty="0" smtClean="0">
              <a:solidFill>
                <a:schemeClr val="tx1"/>
              </a:solidFill>
            </a:rPr>
            <a:t> Plantas mais nutritivas</a:t>
          </a:r>
          <a:endParaRPr lang="pt-PT" sz="1800" dirty="0">
            <a:solidFill>
              <a:schemeClr val="tx1"/>
            </a:solidFill>
          </a:endParaRPr>
        </a:p>
      </dgm:t>
    </dgm:pt>
    <dgm:pt modelId="{9479B3E1-D10A-441F-B955-52A80F0C9020}" type="parTrans" cxnId="{62F4849D-CC63-4B65-9528-5A5DFC41A8BE}">
      <dgm:prSet/>
      <dgm:spPr/>
      <dgm:t>
        <a:bodyPr/>
        <a:lstStyle/>
        <a:p>
          <a:endParaRPr lang="pt-PT"/>
        </a:p>
      </dgm:t>
    </dgm:pt>
    <dgm:pt modelId="{ECA894E1-A677-4B25-AB1C-5D0496233CD3}" type="sibTrans" cxnId="{62F4849D-CC63-4B65-9528-5A5DFC41A8BE}">
      <dgm:prSet/>
      <dgm:spPr/>
      <dgm:t>
        <a:bodyPr/>
        <a:lstStyle/>
        <a:p>
          <a:endParaRPr lang="pt-PT"/>
        </a:p>
      </dgm:t>
    </dgm:pt>
    <dgm:pt modelId="{9A70ECE6-7AC5-4709-BEAC-B90753B3CA16}" type="pres">
      <dgm:prSet presAssocID="{8B7233BE-2BF0-47B3-A8BE-8C376DEACE8E}" presName="Name0" presStyleCnt="0">
        <dgm:presLayoutVars>
          <dgm:dir/>
          <dgm:animLvl val="lvl"/>
          <dgm:resizeHandles val="exact"/>
        </dgm:presLayoutVars>
      </dgm:prSet>
      <dgm:spPr/>
      <dgm:t>
        <a:bodyPr/>
        <a:lstStyle/>
        <a:p>
          <a:endParaRPr lang="pt-PT"/>
        </a:p>
      </dgm:t>
    </dgm:pt>
    <dgm:pt modelId="{4620A726-7536-4D75-B773-AB13E7A2383B}" type="pres">
      <dgm:prSet presAssocID="{8B7233BE-2BF0-47B3-A8BE-8C376DEACE8E}" presName="tSp" presStyleCnt="0"/>
      <dgm:spPr/>
    </dgm:pt>
    <dgm:pt modelId="{AD01D82B-D2EF-4CE7-A23E-E56D19F8F700}" type="pres">
      <dgm:prSet presAssocID="{8B7233BE-2BF0-47B3-A8BE-8C376DEACE8E}" presName="bSp" presStyleCnt="0"/>
      <dgm:spPr/>
    </dgm:pt>
    <dgm:pt modelId="{BD34B3D2-E1BB-4E03-A78D-398E2426E953}" type="pres">
      <dgm:prSet presAssocID="{8B7233BE-2BF0-47B3-A8BE-8C376DEACE8E}" presName="process" presStyleCnt="0"/>
      <dgm:spPr/>
    </dgm:pt>
    <dgm:pt modelId="{A606D2AA-21BB-4842-AD9F-44F17D2E31ED}" type="pres">
      <dgm:prSet presAssocID="{92892D43-9171-4758-86D7-47E2EA46EE09}" presName="composite1" presStyleCnt="0"/>
      <dgm:spPr/>
    </dgm:pt>
    <dgm:pt modelId="{94D4BFB7-FC02-4FAD-8EE2-9B49BB623408}" type="pres">
      <dgm:prSet presAssocID="{92892D43-9171-4758-86D7-47E2EA46EE09}" presName="dummyNode1" presStyleLbl="node1" presStyleIdx="0" presStyleCnt="2"/>
      <dgm:spPr/>
    </dgm:pt>
    <dgm:pt modelId="{DF99811A-F01D-45EF-A494-4A6B66CC6E17}" type="pres">
      <dgm:prSet presAssocID="{92892D43-9171-4758-86D7-47E2EA46EE09}" presName="childNode1" presStyleLbl="bgAcc1" presStyleIdx="0" presStyleCnt="2" custScaleX="173561" custScaleY="157622" custLinFactNeighborY="-9273">
        <dgm:presLayoutVars>
          <dgm:bulletEnabled val="1"/>
        </dgm:presLayoutVars>
      </dgm:prSet>
      <dgm:spPr/>
      <dgm:t>
        <a:bodyPr/>
        <a:lstStyle/>
        <a:p>
          <a:endParaRPr lang="pt-PT"/>
        </a:p>
      </dgm:t>
    </dgm:pt>
    <dgm:pt modelId="{7FA473D6-224A-4162-9269-4B4A94E847D2}" type="pres">
      <dgm:prSet presAssocID="{92892D43-9171-4758-86D7-47E2EA46EE09}" presName="childNode1tx" presStyleLbl="bgAcc1" presStyleIdx="0" presStyleCnt="2">
        <dgm:presLayoutVars>
          <dgm:bulletEnabled val="1"/>
        </dgm:presLayoutVars>
      </dgm:prSet>
      <dgm:spPr/>
      <dgm:t>
        <a:bodyPr/>
        <a:lstStyle/>
        <a:p>
          <a:endParaRPr lang="pt-PT"/>
        </a:p>
      </dgm:t>
    </dgm:pt>
    <dgm:pt modelId="{6BC0B12C-B6E6-4348-811E-96CDCD5771D3}" type="pres">
      <dgm:prSet presAssocID="{92892D43-9171-4758-86D7-47E2EA46EE09}" presName="parentNode1" presStyleLbl="node1" presStyleIdx="0" presStyleCnt="2">
        <dgm:presLayoutVars>
          <dgm:chMax val="1"/>
          <dgm:bulletEnabled val="1"/>
        </dgm:presLayoutVars>
      </dgm:prSet>
      <dgm:spPr/>
      <dgm:t>
        <a:bodyPr/>
        <a:lstStyle/>
        <a:p>
          <a:endParaRPr lang="pt-PT"/>
        </a:p>
      </dgm:t>
    </dgm:pt>
    <dgm:pt modelId="{3F548794-E355-4B8B-82BD-123AE7F25E7F}" type="pres">
      <dgm:prSet presAssocID="{92892D43-9171-4758-86D7-47E2EA46EE09}" presName="connSite1" presStyleCnt="0"/>
      <dgm:spPr/>
    </dgm:pt>
    <dgm:pt modelId="{E10966C1-B779-4C96-9D90-7757EA43D9F0}" type="pres">
      <dgm:prSet presAssocID="{1BCFA54A-7021-4773-8C3D-4BA60F439DFF}" presName="Name9" presStyleLbl="sibTrans2D1" presStyleIdx="0" presStyleCnt="1" custAng="21174160"/>
      <dgm:spPr/>
      <dgm:t>
        <a:bodyPr/>
        <a:lstStyle/>
        <a:p>
          <a:endParaRPr lang="pt-PT"/>
        </a:p>
      </dgm:t>
    </dgm:pt>
    <dgm:pt modelId="{BD25C5C8-0EEB-4719-BEC6-6C37C21DA0B3}" type="pres">
      <dgm:prSet presAssocID="{8CEFCDC0-29EE-4DB3-92B1-735633E8E302}" presName="composite2" presStyleCnt="0"/>
      <dgm:spPr/>
    </dgm:pt>
    <dgm:pt modelId="{0298ECE6-0F2B-461A-807F-28178877957F}" type="pres">
      <dgm:prSet presAssocID="{8CEFCDC0-29EE-4DB3-92B1-735633E8E302}" presName="dummyNode2" presStyleLbl="node1" presStyleIdx="0" presStyleCnt="2"/>
      <dgm:spPr/>
    </dgm:pt>
    <dgm:pt modelId="{A4D9C8AE-BF96-464E-9DB1-A20711083C76}" type="pres">
      <dgm:prSet presAssocID="{8CEFCDC0-29EE-4DB3-92B1-735633E8E302}" presName="childNode2" presStyleLbl="bgAcc1" presStyleIdx="1" presStyleCnt="2" custScaleX="154756" custScaleY="122260">
        <dgm:presLayoutVars>
          <dgm:bulletEnabled val="1"/>
        </dgm:presLayoutVars>
      </dgm:prSet>
      <dgm:spPr/>
      <dgm:t>
        <a:bodyPr/>
        <a:lstStyle/>
        <a:p>
          <a:endParaRPr lang="pt-PT"/>
        </a:p>
      </dgm:t>
    </dgm:pt>
    <dgm:pt modelId="{10FB1CB1-2476-4664-8A07-E910CCBD5492}" type="pres">
      <dgm:prSet presAssocID="{8CEFCDC0-29EE-4DB3-92B1-735633E8E302}" presName="childNode2tx" presStyleLbl="bgAcc1" presStyleIdx="1" presStyleCnt="2">
        <dgm:presLayoutVars>
          <dgm:bulletEnabled val="1"/>
        </dgm:presLayoutVars>
      </dgm:prSet>
      <dgm:spPr/>
      <dgm:t>
        <a:bodyPr/>
        <a:lstStyle/>
        <a:p>
          <a:endParaRPr lang="pt-PT"/>
        </a:p>
      </dgm:t>
    </dgm:pt>
    <dgm:pt modelId="{6306C566-9E31-4FBE-A68C-83242F6CE597}" type="pres">
      <dgm:prSet presAssocID="{8CEFCDC0-29EE-4DB3-92B1-735633E8E302}" presName="parentNode2" presStyleLbl="node1" presStyleIdx="1" presStyleCnt="2">
        <dgm:presLayoutVars>
          <dgm:chMax val="0"/>
          <dgm:bulletEnabled val="1"/>
        </dgm:presLayoutVars>
      </dgm:prSet>
      <dgm:spPr/>
      <dgm:t>
        <a:bodyPr/>
        <a:lstStyle/>
        <a:p>
          <a:endParaRPr lang="pt-PT"/>
        </a:p>
      </dgm:t>
    </dgm:pt>
    <dgm:pt modelId="{8CEEEF43-24E3-4FCE-9AFA-3217B7734354}" type="pres">
      <dgm:prSet presAssocID="{8CEFCDC0-29EE-4DB3-92B1-735633E8E302}" presName="connSite2" presStyleCnt="0"/>
      <dgm:spPr/>
    </dgm:pt>
  </dgm:ptLst>
  <dgm:cxnLst>
    <dgm:cxn modelId="{DF26B8D9-C5D1-419C-90B6-681315FFE895}" type="presOf" srcId="{E6422259-BED9-47D6-A8DE-0A6FC8E79CF5}" destId="{A4D9C8AE-BF96-464E-9DB1-A20711083C76}" srcOrd="0" destOrd="0" presId="urn:microsoft.com/office/officeart/2005/8/layout/hProcess4"/>
    <dgm:cxn modelId="{91BC5D1D-5DA1-4D23-B87C-16E3657FC4C9}" type="presOf" srcId="{1C039338-59A3-48E9-A7D5-7D47090183F5}" destId="{7FA473D6-224A-4162-9269-4B4A94E847D2}" srcOrd="1" destOrd="2" presId="urn:microsoft.com/office/officeart/2005/8/layout/hProcess4"/>
    <dgm:cxn modelId="{048774F4-7372-4483-A241-B56FFA6BB184}" type="presOf" srcId="{92892D43-9171-4758-86D7-47E2EA46EE09}" destId="{6BC0B12C-B6E6-4348-811E-96CDCD5771D3}" srcOrd="0" destOrd="0" presId="urn:microsoft.com/office/officeart/2005/8/layout/hProcess4"/>
    <dgm:cxn modelId="{99343861-5783-4EA3-B915-CF10A7AA88F6}" type="presOf" srcId="{1BCFA54A-7021-4773-8C3D-4BA60F439DFF}" destId="{E10966C1-B779-4C96-9D90-7757EA43D9F0}" srcOrd="0" destOrd="0" presId="urn:microsoft.com/office/officeart/2005/8/layout/hProcess4"/>
    <dgm:cxn modelId="{31FB08ED-D018-4762-9B34-CD9BF520E8B4}" srcId="{8CEFCDC0-29EE-4DB3-92B1-735633E8E302}" destId="{E6422259-BED9-47D6-A8DE-0A6FC8E79CF5}" srcOrd="0" destOrd="0" parTransId="{512E47CA-08B7-48A8-B016-FB4825A2AEDC}" sibTransId="{F6F75F64-9959-4F19-905B-7816269F4ADE}"/>
    <dgm:cxn modelId="{95661C42-84B2-4018-BB1A-E9DD0BF90BF7}" type="presOf" srcId="{D761EFE8-9889-40FA-BD18-42801230489B}" destId="{A4D9C8AE-BF96-464E-9DB1-A20711083C76}" srcOrd="0" destOrd="2" presId="urn:microsoft.com/office/officeart/2005/8/layout/hProcess4"/>
    <dgm:cxn modelId="{7BF7C816-4238-4261-8704-84AB50FC3725}" srcId="{8CEFCDC0-29EE-4DB3-92B1-735633E8E302}" destId="{2981A2B2-0D05-4BF4-BE1A-46BAF8F3319D}" srcOrd="1" destOrd="0" parTransId="{AB679DAE-820E-49FA-B5A9-1AA97001ED7F}" sibTransId="{917D7558-8A37-43DB-9B7E-7F2470BCC155}"/>
    <dgm:cxn modelId="{D53B839B-A707-4C7B-98E9-5CF1F7BB8FB2}" type="presOf" srcId="{6DB06DF6-9018-4821-AAFA-101BBE62B2D1}" destId="{DF99811A-F01D-45EF-A494-4A6B66CC6E17}" srcOrd="0" destOrd="1" presId="urn:microsoft.com/office/officeart/2005/8/layout/hProcess4"/>
    <dgm:cxn modelId="{D2F2A63E-A953-4C77-98AF-2535FF6B7024}" srcId="{92892D43-9171-4758-86D7-47E2EA46EE09}" destId="{46803143-A507-4390-9C97-7F0D5523475B}" srcOrd="0" destOrd="0" parTransId="{C9354951-E617-4D2B-B219-BE56B637D19B}" sibTransId="{5E2791BD-A4AE-4DF9-89F7-8934F7262CF2}"/>
    <dgm:cxn modelId="{403D1DEB-AAC5-4E51-AC5A-393E70105C28}" type="presOf" srcId="{03096BA3-1418-49A1-99A3-E74E2F70B7F6}" destId="{DF99811A-F01D-45EF-A494-4A6B66CC6E17}" srcOrd="0" destOrd="3" presId="urn:microsoft.com/office/officeart/2005/8/layout/hProcess4"/>
    <dgm:cxn modelId="{62F4849D-CC63-4B65-9528-5A5DFC41A8BE}" srcId="{8CEFCDC0-29EE-4DB3-92B1-735633E8E302}" destId="{D761EFE8-9889-40FA-BD18-42801230489B}" srcOrd="2" destOrd="0" parTransId="{9479B3E1-D10A-441F-B955-52A80F0C9020}" sibTransId="{ECA894E1-A677-4B25-AB1C-5D0496233CD3}"/>
    <dgm:cxn modelId="{36459CA7-C936-4BC4-8E91-3010F2C313D8}" srcId="{8B7233BE-2BF0-47B3-A8BE-8C376DEACE8E}" destId="{92892D43-9171-4758-86D7-47E2EA46EE09}" srcOrd="0" destOrd="0" parTransId="{B7955ADC-41D6-46B1-B0ED-4CBF9388E110}" sibTransId="{1BCFA54A-7021-4773-8C3D-4BA60F439DFF}"/>
    <dgm:cxn modelId="{CDB15A62-7AB1-4B05-BDDC-9E305E3039DD}" type="presOf" srcId="{2981A2B2-0D05-4BF4-BE1A-46BAF8F3319D}" destId="{10FB1CB1-2476-4664-8A07-E910CCBD5492}" srcOrd="1" destOrd="1" presId="urn:microsoft.com/office/officeart/2005/8/layout/hProcess4"/>
    <dgm:cxn modelId="{DD29CD99-7E39-445D-80A4-F9B158E34BCF}" type="presOf" srcId="{46803143-A507-4390-9C97-7F0D5523475B}" destId="{DF99811A-F01D-45EF-A494-4A6B66CC6E17}" srcOrd="0" destOrd="0" presId="urn:microsoft.com/office/officeart/2005/8/layout/hProcess4"/>
    <dgm:cxn modelId="{63673307-2862-4777-9609-6F50E12E5F3F}" type="presOf" srcId="{1C039338-59A3-48E9-A7D5-7D47090183F5}" destId="{DF99811A-F01D-45EF-A494-4A6B66CC6E17}" srcOrd="0" destOrd="2" presId="urn:microsoft.com/office/officeart/2005/8/layout/hProcess4"/>
    <dgm:cxn modelId="{EE7B3B22-C3E5-4BD4-96F1-5837DF86AB21}" type="presOf" srcId="{D761EFE8-9889-40FA-BD18-42801230489B}" destId="{10FB1CB1-2476-4664-8A07-E910CCBD5492}" srcOrd="1" destOrd="2" presId="urn:microsoft.com/office/officeart/2005/8/layout/hProcess4"/>
    <dgm:cxn modelId="{4CB8B75D-9A53-4C48-83A7-3153E436CA69}" srcId="{92892D43-9171-4758-86D7-47E2EA46EE09}" destId="{03096BA3-1418-49A1-99A3-E74E2F70B7F6}" srcOrd="3" destOrd="0" parTransId="{82A0F019-7437-4F62-B954-EFEDA9769244}" sibTransId="{BC48F34E-9FF4-4AFA-BEC7-78D6FA6D3EFE}"/>
    <dgm:cxn modelId="{176FFC99-5D5A-40BB-BE5B-29A1AAB87B4D}" srcId="{8B7233BE-2BF0-47B3-A8BE-8C376DEACE8E}" destId="{8CEFCDC0-29EE-4DB3-92B1-735633E8E302}" srcOrd="1" destOrd="0" parTransId="{DEBAF05B-D57D-4EE7-A07E-9545AC1273A1}" sibTransId="{9998B213-FF35-409B-8EC9-1AA5C8A0C1C2}"/>
    <dgm:cxn modelId="{64D9E9DE-5C94-4554-ACEE-D231D55ED81F}" type="presOf" srcId="{E6422259-BED9-47D6-A8DE-0A6FC8E79CF5}" destId="{10FB1CB1-2476-4664-8A07-E910CCBD5492}" srcOrd="1" destOrd="0" presId="urn:microsoft.com/office/officeart/2005/8/layout/hProcess4"/>
    <dgm:cxn modelId="{4FF52390-1B13-4F77-9AF9-4389A23C2DC6}" srcId="{92892D43-9171-4758-86D7-47E2EA46EE09}" destId="{1C039338-59A3-48E9-A7D5-7D47090183F5}" srcOrd="2" destOrd="0" parTransId="{460B9CEC-A5C2-4768-B117-24A6F3DD2FA7}" sibTransId="{8E622C95-F21E-4701-A33B-765BD92731F2}"/>
    <dgm:cxn modelId="{21F47CE1-9F60-4EFA-B8B0-B8F3624BB778}" srcId="{92892D43-9171-4758-86D7-47E2EA46EE09}" destId="{6DB06DF6-9018-4821-AAFA-101BBE62B2D1}" srcOrd="1" destOrd="0" parTransId="{89C9288A-6E18-42C7-9CC3-18C1DB48575B}" sibTransId="{840754ED-5150-4EB3-9BBB-CC69FE0B30D4}"/>
    <dgm:cxn modelId="{6DAA0A46-63A0-4711-8AB2-82CE31C7EBE2}" type="presOf" srcId="{03096BA3-1418-49A1-99A3-E74E2F70B7F6}" destId="{7FA473D6-224A-4162-9269-4B4A94E847D2}" srcOrd="1" destOrd="3" presId="urn:microsoft.com/office/officeart/2005/8/layout/hProcess4"/>
    <dgm:cxn modelId="{E3FA5876-0F0A-47FD-A54C-1308DDF0A9C0}" type="presOf" srcId="{8B7233BE-2BF0-47B3-A8BE-8C376DEACE8E}" destId="{9A70ECE6-7AC5-4709-BEAC-B90753B3CA16}" srcOrd="0" destOrd="0" presId="urn:microsoft.com/office/officeart/2005/8/layout/hProcess4"/>
    <dgm:cxn modelId="{407E1881-44D7-4539-B8D5-150BB068DBD5}" type="presOf" srcId="{6DB06DF6-9018-4821-AAFA-101BBE62B2D1}" destId="{7FA473D6-224A-4162-9269-4B4A94E847D2}" srcOrd="1" destOrd="1" presId="urn:microsoft.com/office/officeart/2005/8/layout/hProcess4"/>
    <dgm:cxn modelId="{0E43BD3B-5CCB-447B-AEE8-8F76D78ED658}" type="presOf" srcId="{46803143-A507-4390-9C97-7F0D5523475B}" destId="{7FA473D6-224A-4162-9269-4B4A94E847D2}" srcOrd="1" destOrd="0" presId="urn:microsoft.com/office/officeart/2005/8/layout/hProcess4"/>
    <dgm:cxn modelId="{45917B4B-982A-41C3-9298-ACC9248B3888}" type="presOf" srcId="{8CEFCDC0-29EE-4DB3-92B1-735633E8E302}" destId="{6306C566-9E31-4FBE-A68C-83242F6CE597}" srcOrd="0" destOrd="0" presId="urn:microsoft.com/office/officeart/2005/8/layout/hProcess4"/>
    <dgm:cxn modelId="{0E0E3182-2393-4F6A-87E5-39EE27EF8DDD}" type="presOf" srcId="{2981A2B2-0D05-4BF4-BE1A-46BAF8F3319D}" destId="{A4D9C8AE-BF96-464E-9DB1-A20711083C76}" srcOrd="0" destOrd="1" presId="urn:microsoft.com/office/officeart/2005/8/layout/hProcess4"/>
    <dgm:cxn modelId="{937F0A6F-CB7F-4569-9404-AD05D4A47DA9}" type="presParOf" srcId="{9A70ECE6-7AC5-4709-BEAC-B90753B3CA16}" destId="{4620A726-7536-4D75-B773-AB13E7A2383B}" srcOrd="0" destOrd="0" presId="urn:microsoft.com/office/officeart/2005/8/layout/hProcess4"/>
    <dgm:cxn modelId="{2C5ED57F-0479-4EA0-B227-436C0A0EF728}" type="presParOf" srcId="{9A70ECE6-7AC5-4709-BEAC-B90753B3CA16}" destId="{AD01D82B-D2EF-4CE7-A23E-E56D19F8F700}" srcOrd="1" destOrd="0" presId="urn:microsoft.com/office/officeart/2005/8/layout/hProcess4"/>
    <dgm:cxn modelId="{34F14571-3D11-4CAF-A829-997D64DA1391}" type="presParOf" srcId="{9A70ECE6-7AC5-4709-BEAC-B90753B3CA16}" destId="{BD34B3D2-E1BB-4E03-A78D-398E2426E953}" srcOrd="2" destOrd="0" presId="urn:microsoft.com/office/officeart/2005/8/layout/hProcess4"/>
    <dgm:cxn modelId="{DD697ABD-EF22-403E-97CB-074D6699871C}" type="presParOf" srcId="{BD34B3D2-E1BB-4E03-A78D-398E2426E953}" destId="{A606D2AA-21BB-4842-AD9F-44F17D2E31ED}" srcOrd="0" destOrd="0" presId="urn:microsoft.com/office/officeart/2005/8/layout/hProcess4"/>
    <dgm:cxn modelId="{F11EB72B-CE97-49D4-98F9-5832BEDB0C07}" type="presParOf" srcId="{A606D2AA-21BB-4842-AD9F-44F17D2E31ED}" destId="{94D4BFB7-FC02-4FAD-8EE2-9B49BB623408}" srcOrd="0" destOrd="0" presId="urn:microsoft.com/office/officeart/2005/8/layout/hProcess4"/>
    <dgm:cxn modelId="{1D72EDCF-7FEB-4606-A223-60F5A7CCD6BD}" type="presParOf" srcId="{A606D2AA-21BB-4842-AD9F-44F17D2E31ED}" destId="{DF99811A-F01D-45EF-A494-4A6B66CC6E17}" srcOrd="1" destOrd="0" presId="urn:microsoft.com/office/officeart/2005/8/layout/hProcess4"/>
    <dgm:cxn modelId="{58A92DC7-FA05-472A-996B-B306E7EC57E4}" type="presParOf" srcId="{A606D2AA-21BB-4842-AD9F-44F17D2E31ED}" destId="{7FA473D6-224A-4162-9269-4B4A94E847D2}" srcOrd="2" destOrd="0" presId="urn:microsoft.com/office/officeart/2005/8/layout/hProcess4"/>
    <dgm:cxn modelId="{AF3F0B37-241B-4D1D-B16C-99761E5E3D4D}" type="presParOf" srcId="{A606D2AA-21BB-4842-AD9F-44F17D2E31ED}" destId="{6BC0B12C-B6E6-4348-811E-96CDCD5771D3}" srcOrd="3" destOrd="0" presId="urn:microsoft.com/office/officeart/2005/8/layout/hProcess4"/>
    <dgm:cxn modelId="{B2D23BD9-EE4E-452A-ABE3-7FD97F9E72E9}" type="presParOf" srcId="{A606D2AA-21BB-4842-AD9F-44F17D2E31ED}" destId="{3F548794-E355-4B8B-82BD-123AE7F25E7F}" srcOrd="4" destOrd="0" presId="urn:microsoft.com/office/officeart/2005/8/layout/hProcess4"/>
    <dgm:cxn modelId="{31093CFC-5859-4E8B-AC98-04B2705290CF}" type="presParOf" srcId="{BD34B3D2-E1BB-4E03-A78D-398E2426E953}" destId="{E10966C1-B779-4C96-9D90-7757EA43D9F0}" srcOrd="1" destOrd="0" presId="urn:microsoft.com/office/officeart/2005/8/layout/hProcess4"/>
    <dgm:cxn modelId="{6D3C2195-E47A-4D8A-9BB4-8861240D74AB}" type="presParOf" srcId="{BD34B3D2-E1BB-4E03-A78D-398E2426E953}" destId="{BD25C5C8-0EEB-4719-BEC6-6C37C21DA0B3}" srcOrd="2" destOrd="0" presId="urn:microsoft.com/office/officeart/2005/8/layout/hProcess4"/>
    <dgm:cxn modelId="{5FF9F3BB-E816-4DBF-A47B-8CF02B3DF53D}" type="presParOf" srcId="{BD25C5C8-0EEB-4719-BEC6-6C37C21DA0B3}" destId="{0298ECE6-0F2B-461A-807F-28178877957F}" srcOrd="0" destOrd="0" presId="urn:microsoft.com/office/officeart/2005/8/layout/hProcess4"/>
    <dgm:cxn modelId="{94686011-9A51-438D-B9BF-1353842F1E9B}" type="presParOf" srcId="{BD25C5C8-0EEB-4719-BEC6-6C37C21DA0B3}" destId="{A4D9C8AE-BF96-464E-9DB1-A20711083C76}" srcOrd="1" destOrd="0" presId="urn:microsoft.com/office/officeart/2005/8/layout/hProcess4"/>
    <dgm:cxn modelId="{D697C7D7-9C57-494B-9686-AF066676AEB9}" type="presParOf" srcId="{BD25C5C8-0EEB-4719-BEC6-6C37C21DA0B3}" destId="{10FB1CB1-2476-4664-8A07-E910CCBD5492}" srcOrd="2" destOrd="0" presId="urn:microsoft.com/office/officeart/2005/8/layout/hProcess4"/>
    <dgm:cxn modelId="{493A25E9-F31E-4200-BC0C-78A3B6BF8E57}" type="presParOf" srcId="{BD25C5C8-0EEB-4719-BEC6-6C37C21DA0B3}" destId="{6306C566-9E31-4FBE-A68C-83242F6CE597}" srcOrd="3" destOrd="0" presId="urn:microsoft.com/office/officeart/2005/8/layout/hProcess4"/>
    <dgm:cxn modelId="{DC5D404A-38D3-4BCD-9FD1-F8A3D387B3F8}" type="presParOf" srcId="{BD25C5C8-0EEB-4719-BEC6-6C37C21DA0B3}" destId="{8CEEEF43-24E3-4FCE-9AFA-3217B7734354}"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409618A-54B0-4B3F-82C0-4961F328FE5A}" type="datetimeFigureOut">
              <a:rPr lang="pt-PT"/>
              <a:pPr>
                <a:defRPr/>
              </a:pPr>
              <a:t>22-02-2017</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PT" noProof="0"/>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noProof="0" smtClean="0"/>
              <a:t>Clique para editar os estilos</a:t>
            </a:r>
          </a:p>
          <a:p>
            <a:pPr lvl="1"/>
            <a:r>
              <a:rPr lang="pt-PT" noProof="0" smtClean="0"/>
              <a:t>Segundo nível</a:t>
            </a:r>
          </a:p>
          <a:p>
            <a:pPr lvl="2"/>
            <a:r>
              <a:rPr lang="pt-PT" noProof="0" smtClean="0"/>
              <a:t>Terceiro nível</a:t>
            </a:r>
          </a:p>
          <a:p>
            <a:pPr lvl="3"/>
            <a:r>
              <a:rPr lang="pt-PT" noProof="0" smtClean="0"/>
              <a:t>Quarto nível</a:t>
            </a:r>
          </a:p>
          <a:p>
            <a:pPr lvl="4"/>
            <a:r>
              <a:rPr lang="pt-PT" noProof="0" smtClean="0"/>
              <a:t>Quinto nível</a:t>
            </a:r>
            <a:endParaRPr lang="pt-PT" noProof="0"/>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40460C4-2DE7-426A-9298-4A60FD14D137}" type="slidenum">
              <a:rPr lang="pt-PT"/>
              <a:pPr>
                <a:defRPr/>
              </a:pPr>
              <a:t>‹#›</a:t>
            </a:fld>
            <a:endParaRPr lang="pt-PT"/>
          </a:p>
        </p:txBody>
      </p:sp>
    </p:spTree>
    <p:extLst>
      <p:ext uri="{BB962C8B-B14F-4D97-AF65-F5344CB8AC3E}">
        <p14:creationId xmlns:p14="http://schemas.microsoft.com/office/powerpoint/2010/main" val="38883828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1</a:t>
            </a:fld>
            <a:endParaRPr lang="pt-PT"/>
          </a:p>
        </p:txBody>
      </p:sp>
    </p:spTree>
    <p:extLst>
      <p:ext uri="{BB962C8B-B14F-4D97-AF65-F5344CB8AC3E}">
        <p14:creationId xmlns:p14="http://schemas.microsoft.com/office/powerpoint/2010/main" val="926683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kern="1200" dirty="0" smtClean="0">
                <a:solidFill>
                  <a:schemeClr val="tx1"/>
                </a:solidFill>
                <a:effectLst/>
                <a:latin typeface="+mn-lt"/>
                <a:ea typeface="+mn-ea"/>
                <a:cs typeface="+mn-cs"/>
              </a:rPr>
              <a:t>E com estas soluções podemos realmente beneficiar o nosso mundo, por</a:t>
            </a:r>
            <a:r>
              <a:rPr lang="pt-PT" sz="1200" kern="1200" baseline="0" dirty="0" smtClean="0">
                <a:solidFill>
                  <a:schemeClr val="tx1"/>
                </a:solidFill>
                <a:effectLst/>
                <a:latin typeface="+mn-lt"/>
                <a:ea typeface="+mn-ea"/>
                <a:cs typeface="+mn-cs"/>
              </a:rPr>
              <a:t> </a:t>
            </a:r>
            <a:r>
              <a:rPr lang="pt-PT" sz="1200" kern="1200" dirty="0" smtClean="0">
                <a:solidFill>
                  <a:schemeClr val="tx1"/>
                </a:solidFill>
                <a:effectLst/>
                <a:latin typeface="+mn-lt"/>
                <a:ea typeface="+mn-ea"/>
                <a:cs typeface="+mn-cs"/>
              </a:rPr>
              <a:t>exemplo:</a:t>
            </a:r>
          </a:p>
          <a:p>
            <a:r>
              <a:rPr lang="pt-PT" sz="1200" kern="1200" dirty="0" smtClean="0">
                <a:solidFill>
                  <a:schemeClr val="tx1"/>
                </a:solidFill>
                <a:effectLst/>
                <a:latin typeface="+mn-lt"/>
                <a:ea typeface="+mn-ea"/>
                <a:cs typeface="+mn-cs"/>
              </a:rPr>
              <a:t>- Fazendo</a:t>
            </a:r>
            <a:r>
              <a:rPr lang="pt-PT" sz="1200" kern="1200" baseline="0" dirty="0" smtClean="0">
                <a:solidFill>
                  <a:schemeClr val="tx1"/>
                </a:solidFill>
                <a:effectLst/>
                <a:latin typeface="+mn-lt"/>
                <a:ea typeface="+mn-ea"/>
                <a:cs typeface="+mn-cs"/>
              </a:rPr>
              <a:t> p</a:t>
            </a:r>
            <a:r>
              <a:rPr lang="pt-PT" sz="1200" kern="1200" dirty="0" smtClean="0">
                <a:solidFill>
                  <a:schemeClr val="tx1"/>
                </a:solidFill>
                <a:effectLst/>
                <a:latin typeface="+mn-lt"/>
                <a:ea typeface="+mn-ea"/>
                <a:cs typeface="+mn-cs"/>
              </a:rPr>
              <a:t>rogredir as comunidades rurais, onde as culturas biotecnológicas como o milho</a:t>
            </a:r>
            <a:r>
              <a:rPr lang="pt-PT" sz="1200" kern="1200" baseline="0" dirty="0" smtClean="0">
                <a:solidFill>
                  <a:schemeClr val="tx1"/>
                </a:solidFill>
                <a:effectLst/>
                <a:latin typeface="+mn-lt"/>
                <a:ea typeface="+mn-ea"/>
                <a:cs typeface="+mn-cs"/>
              </a:rPr>
              <a:t> ou</a:t>
            </a:r>
            <a:r>
              <a:rPr lang="pt-PT" sz="1200" kern="1200" dirty="0" smtClean="0">
                <a:solidFill>
                  <a:schemeClr val="tx1"/>
                </a:solidFill>
                <a:effectLst/>
                <a:latin typeface="+mn-lt"/>
                <a:ea typeface="+mn-ea"/>
                <a:cs typeface="+mn-cs"/>
              </a:rPr>
              <a:t> a soja aumentam o rendimento dos</a:t>
            </a:r>
            <a:r>
              <a:rPr lang="pt-PT" sz="1200" kern="1200" baseline="0" dirty="0" smtClean="0">
                <a:solidFill>
                  <a:schemeClr val="tx1"/>
                </a:solidFill>
                <a:effectLst/>
                <a:latin typeface="+mn-lt"/>
                <a:ea typeface="+mn-ea"/>
                <a:cs typeface="+mn-cs"/>
              </a:rPr>
              <a:t> agricultores </a:t>
            </a:r>
            <a:r>
              <a:rPr lang="pt-PT" sz="1200" kern="1200" dirty="0" smtClean="0">
                <a:solidFill>
                  <a:schemeClr val="tx1"/>
                </a:solidFill>
                <a:effectLst/>
                <a:latin typeface="+mn-lt"/>
                <a:ea typeface="+mn-ea"/>
                <a:cs typeface="+mn-cs"/>
              </a:rPr>
              <a:t>e a segurança alimentar, ao mesmo tempo que combatem a pobreza;</a:t>
            </a:r>
          </a:p>
          <a:p>
            <a:r>
              <a:rPr lang="pt-PT" sz="1200" kern="1200" dirty="0" smtClean="0">
                <a:solidFill>
                  <a:schemeClr val="tx1"/>
                </a:solidFill>
                <a:effectLst/>
                <a:latin typeface="+mn-lt"/>
                <a:ea typeface="+mn-ea"/>
                <a:cs typeface="+mn-cs"/>
              </a:rPr>
              <a:t>- Melhorando a preservação</a:t>
            </a:r>
            <a:r>
              <a:rPr lang="pt-PT" sz="1200" kern="1200" baseline="0" dirty="0" smtClean="0">
                <a:solidFill>
                  <a:schemeClr val="tx1"/>
                </a:solidFill>
                <a:effectLst/>
                <a:latin typeface="+mn-lt"/>
                <a:ea typeface="+mn-ea"/>
                <a:cs typeface="+mn-cs"/>
              </a:rPr>
              <a:t> dos</a:t>
            </a:r>
            <a:r>
              <a:rPr lang="pt-PT" sz="1200" kern="1200" dirty="0" smtClean="0">
                <a:solidFill>
                  <a:schemeClr val="tx1"/>
                </a:solidFill>
                <a:effectLst/>
                <a:latin typeface="+mn-lt"/>
                <a:ea typeface="+mn-ea"/>
                <a:cs typeface="+mn-cs"/>
              </a:rPr>
              <a:t> nossos habitats naturais, ao permitir que os agricultores produzam</a:t>
            </a:r>
            <a:r>
              <a:rPr lang="pt-PT" sz="1200" kern="1200" baseline="0" dirty="0" smtClean="0">
                <a:solidFill>
                  <a:schemeClr val="tx1"/>
                </a:solidFill>
                <a:effectLst/>
                <a:latin typeface="+mn-lt"/>
                <a:ea typeface="+mn-ea"/>
                <a:cs typeface="+mn-cs"/>
              </a:rPr>
              <a:t> </a:t>
            </a:r>
            <a:r>
              <a:rPr lang="pt-PT" sz="1200" kern="1200" dirty="0" smtClean="0">
                <a:solidFill>
                  <a:schemeClr val="tx1"/>
                </a:solidFill>
                <a:effectLst/>
                <a:latin typeface="+mn-lt"/>
                <a:ea typeface="+mn-ea"/>
                <a:cs typeface="+mn-cs"/>
              </a:rPr>
              <a:t>mais em menos terra;</a:t>
            </a:r>
          </a:p>
          <a:p>
            <a:r>
              <a:rPr lang="pt-PT" sz="1200" kern="1200" dirty="0" smtClean="0">
                <a:solidFill>
                  <a:schemeClr val="tx1"/>
                </a:solidFill>
                <a:effectLst/>
                <a:latin typeface="+mn-lt"/>
                <a:ea typeface="+mn-ea"/>
                <a:cs typeface="+mn-cs"/>
              </a:rPr>
              <a:t>- Reduzir os danos no meio ambiente, onde as culturas tolerantes a herbicidas (por exemplo: milho, algodão ou</a:t>
            </a:r>
            <a:r>
              <a:rPr lang="pt-PT" sz="1200" kern="1200" baseline="0" dirty="0" smtClean="0">
                <a:solidFill>
                  <a:schemeClr val="tx1"/>
                </a:solidFill>
                <a:effectLst/>
                <a:latin typeface="+mn-lt"/>
                <a:ea typeface="+mn-ea"/>
                <a:cs typeface="+mn-cs"/>
              </a:rPr>
              <a:t> soja</a:t>
            </a:r>
            <a:r>
              <a:rPr lang="pt-PT" sz="1200" kern="1200" dirty="0" smtClean="0">
                <a:solidFill>
                  <a:schemeClr val="tx1"/>
                </a:solidFill>
                <a:effectLst/>
                <a:latin typeface="+mn-lt"/>
                <a:ea typeface="+mn-ea"/>
                <a:cs typeface="+mn-cs"/>
              </a:rPr>
              <a:t> resistentes) permitem reduzir a necessidade de lavouras, mantendo o carbono no solo, e onde as plantas resistentes aos insetos</a:t>
            </a:r>
            <a:r>
              <a:rPr lang="pt-PT" sz="1200" kern="1200" baseline="0" dirty="0" smtClean="0">
                <a:solidFill>
                  <a:schemeClr val="tx1"/>
                </a:solidFill>
                <a:effectLst/>
                <a:latin typeface="+mn-lt"/>
                <a:ea typeface="+mn-ea"/>
                <a:cs typeface="+mn-cs"/>
              </a:rPr>
              <a:t> </a:t>
            </a:r>
            <a:r>
              <a:rPr lang="pt-PT" sz="1200" kern="1200" dirty="0" smtClean="0">
                <a:solidFill>
                  <a:schemeClr val="tx1"/>
                </a:solidFill>
                <a:effectLst/>
                <a:latin typeface="+mn-lt"/>
                <a:ea typeface="+mn-ea"/>
                <a:cs typeface="+mn-cs"/>
              </a:rPr>
              <a:t>requerem muito menos aplicações de pesticidas.</a:t>
            </a:r>
          </a:p>
          <a:p>
            <a:endParaRPr lang="en-GB" baseline="0" noProof="0" dirty="0" smtClean="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10</a:t>
            </a:fld>
            <a:endParaRPr lang="pt-PT"/>
          </a:p>
        </p:txBody>
      </p:sp>
    </p:spTree>
    <p:extLst>
      <p:ext uri="{BB962C8B-B14F-4D97-AF65-F5344CB8AC3E}">
        <p14:creationId xmlns:p14="http://schemas.microsoft.com/office/powerpoint/2010/main" val="3859566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kern="1200" dirty="0" smtClean="0">
                <a:solidFill>
                  <a:schemeClr val="tx1"/>
                </a:solidFill>
                <a:effectLst/>
                <a:latin typeface="+mn-lt"/>
                <a:ea typeface="+mn-ea"/>
                <a:cs typeface="+mn-cs"/>
              </a:rPr>
              <a:t>Apesar de todas as soluções biotecnológicas disponíveis, ainda é necessário muito trabalho para desenvolver novas variedades que continuem a aumentar a resiliência às mudanças climáticas e a outras ameaças, resultando em aumento da produtividade, rentabilidade e sustentabilidade.</a:t>
            </a:r>
          </a:p>
          <a:p>
            <a:r>
              <a:rPr lang="pt-PT" sz="1200" kern="1200" dirty="0" smtClean="0">
                <a:solidFill>
                  <a:schemeClr val="tx1"/>
                </a:solidFill>
                <a:effectLst/>
                <a:latin typeface="+mn-lt"/>
                <a:ea typeface="+mn-ea"/>
                <a:cs typeface="+mn-cs"/>
              </a:rPr>
              <a:t>Por exemplo, ainda precisamos de variedades que sejam:</a:t>
            </a:r>
          </a:p>
          <a:p>
            <a:r>
              <a:rPr lang="pt-PT" sz="1200" kern="1200" dirty="0" smtClean="0">
                <a:solidFill>
                  <a:schemeClr val="tx1"/>
                </a:solidFill>
                <a:effectLst/>
                <a:latin typeface="+mn-lt"/>
                <a:ea typeface="+mn-ea"/>
                <a:cs typeface="+mn-cs"/>
              </a:rPr>
              <a:t>- Eficientes na utilização do azoto</a:t>
            </a:r>
          </a:p>
          <a:p>
            <a:r>
              <a:rPr lang="pt-PT" sz="1200" kern="1200" dirty="0" smtClean="0">
                <a:solidFill>
                  <a:schemeClr val="tx1"/>
                </a:solidFill>
                <a:effectLst/>
                <a:latin typeface="+mn-lt"/>
                <a:ea typeface="+mn-ea"/>
                <a:cs typeface="+mn-cs"/>
              </a:rPr>
              <a:t>- Tolerantes a stresses ambientais (seca, salinidade)</a:t>
            </a:r>
          </a:p>
          <a:p>
            <a:r>
              <a:rPr lang="pt-PT" sz="1200" kern="1200" dirty="0" smtClean="0">
                <a:solidFill>
                  <a:schemeClr val="tx1"/>
                </a:solidFill>
                <a:effectLst/>
                <a:latin typeface="+mn-lt"/>
                <a:ea typeface="+mn-ea"/>
                <a:cs typeface="+mn-cs"/>
              </a:rPr>
              <a:t>- Resistentes a pragas e doenças</a:t>
            </a:r>
          </a:p>
          <a:p>
            <a:r>
              <a:rPr lang="pt-PT" sz="1200" kern="1200" dirty="0" smtClean="0">
                <a:solidFill>
                  <a:schemeClr val="tx1"/>
                </a:solidFill>
                <a:effectLst/>
                <a:latin typeface="+mn-lt"/>
                <a:ea typeface="+mn-ea"/>
                <a:cs typeface="+mn-cs"/>
              </a:rPr>
              <a:t>- Mais nutritivas e com maior rendimento</a:t>
            </a:r>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11</a:t>
            </a:fld>
            <a:endParaRPr lang="pt-PT"/>
          </a:p>
        </p:txBody>
      </p:sp>
    </p:spTree>
    <p:extLst>
      <p:ext uri="{BB962C8B-B14F-4D97-AF65-F5344CB8AC3E}">
        <p14:creationId xmlns:p14="http://schemas.microsoft.com/office/powerpoint/2010/main" val="484863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12</a:t>
            </a:fld>
            <a:endParaRPr lang="pt-PT"/>
          </a:p>
        </p:txBody>
      </p:sp>
    </p:spTree>
    <p:extLst>
      <p:ext uri="{BB962C8B-B14F-4D97-AF65-F5344CB8AC3E}">
        <p14:creationId xmlns:p14="http://schemas.microsoft.com/office/powerpoint/2010/main" val="2169787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13</a:t>
            </a:fld>
            <a:endParaRPr lang="pt-PT"/>
          </a:p>
        </p:txBody>
      </p:sp>
    </p:spTree>
    <p:extLst>
      <p:ext uri="{BB962C8B-B14F-4D97-AF65-F5344CB8AC3E}">
        <p14:creationId xmlns:p14="http://schemas.microsoft.com/office/powerpoint/2010/main" val="2129226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kern="1200" dirty="0" smtClean="0">
                <a:solidFill>
                  <a:schemeClr val="tx1"/>
                </a:solidFill>
                <a:effectLst/>
                <a:latin typeface="+mn-lt"/>
                <a:ea typeface="+mn-ea"/>
                <a:cs typeface="+mn-cs"/>
              </a:rPr>
              <a:t>Para falarmos em biotecnologia, primeiramente, é necessário sabermos o que significa!</a:t>
            </a:r>
          </a:p>
          <a:p>
            <a:r>
              <a:rPr lang="pt-PT" sz="1200" kern="1200" dirty="0" smtClean="0">
                <a:solidFill>
                  <a:schemeClr val="tx1"/>
                </a:solidFill>
                <a:effectLst/>
                <a:latin typeface="+mn-lt"/>
                <a:ea typeface="+mn-ea"/>
                <a:cs typeface="+mn-cs"/>
              </a:rPr>
              <a:t>Em palavras simples, a biotecnologia pode ser definida como o conjunto de técnicas disponíveis para melhorar e/ou explorar geneticamente os sistemas vivos para benefício da humanidade.</a:t>
            </a:r>
          </a:p>
          <a:p>
            <a:r>
              <a:rPr lang="pt-PT" sz="1200" kern="1200" dirty="0" smtClean="0">
                <a:solidFill>
                  <a:schemeClr val="tx1"/>
                </a:solidFill>
                <a:effectLst/>
                <a:latin typeface="+mn-lt"/>
                <a:ea typeface="+mn-ea"/>
                <a:cs typeface="+mn-cs"/>
              </a:rPr>
              <a:t>A biotecnologia interliga-se com diferentes áreas, como a Biologia, a Química e a Engenharia.</a:t>
            </a:r>
          </a:p>
          <a:p>
            <a:endParaRPr lang="pt-PT" sz="1200" kern="1200" dirty="0" smtClean="0">
              <a:solidFill>
                <a:schemeClr val="tx1"/>
              </a:solidFill>
              <a:effectLst/>
              <a:latin typeface="+mn-lt"/>
              <a:ea typeface="+mn-ea"/>
              <a:cs typeface="+mn-cs"/>
            </a:endParaRPr>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2</a:t>
            </a:fld>
            <a:endParaRPr lang="pt-PT"/>
          </a:p>
        </p:txBody>
      </p:sp>
    </p:spTree>
    <p:extLst>
      <p:ext uri="{BB962C8B-B14F-4D97-AF65-F5344CB8AC3E}">
        <p14:creationId xmlns:p14="http://schemas.microsoft.com/office/powerpoint/2010/main" val="3739567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r>
              <a:rPr lang="pt-PT" sz="1200" kern="1200" dirty="0" smtClean="0">
                <a:solidFill>
                  <a:schemeClr val="tx1"/>
                </a:solidFill>
                <a:effectLst/>
                <a:latin typeface="+mn-lt"/>
                <a:ea typeface="+mn-ea"/>
                <a:cs typeface="+mn-cs"/>
              </a:rPr>
              <a:t>A origem da biotecnologia remonta aos tempos pré-históricos, quando os microrganismos já eram utilizados para processos como a fermentação (por exemplo de vinho, cerveja, queijo, …).</a:t>
            </a:r>
          </a:p>
          <a:p>
            <a:r>
              <a:rPr lang="pt-PT" sz="1200" kern="1200" dirty="0" smtClean="0">
                <a:solidFill>
                  <a:schemeClr val="tx1"/>
                </a:solidFill>
                <a:effectLst/>
                <a:latin typeface="+mn-lt"/>
                <a:ea typeface="+mn-ea"/>
                <a:cs typeface="+mn-cs"/>
              </a:rPr>
              <a:t>Portanto, a biotecnologia atual baseia-se apenas num melhor conhecimento dos organismos e no uso de melhores técnicas.</a:t>
            </a:r>
          </a:p>
          <a:p>
            <a:pPr marL="0" marR="0" indent="0" algn="l" defTabSz="914400" rtl="0" eaLnBrk="0" fontAlgn="base" latinLnBrk="0" hangingPunct="0">
              <a:lnSpc>
                <a:spcPct val="100000"/>
              </a:lnSpc>
              <a:spcBef>
                <a:spcPct val="30000"/>
              </a:spcBef>
              <a:spcAft>
                <a:spcPct val="0"/>
              </a:spcAft>
              <a:buClrTx/>
              <a:buSzTx/>
              <a:buFontTx/>
              <a:buNone/>
              <a:tabLst/>
              <a:defRPr/>
            </a:pPr>
            <a:endParaRPr lang="pt-PT"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3</a:t>
            </a:fld>
            <a:endParaRPr lang="pt-PT"/>
          </a:p>
        </p:txBody>
      </p:sp>
    </p:spTree>
    <p:extLst>
      <p:ext uri="{BB962C8B-B14F-4D97-AF65-F5344CB8AC3E}">
        <p14:creationId xmlns:p14="http://schemas.microsoft.com/office/powerpoint/2010/main" val="3498889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kern="1200" dirty="0" smtClean="0">
                <a:solidFill>
                  <a:schemeClr val="tx1"/>
                </a:solidFill>
                <a:effectLst/>
                <a:latin typeface="+mn-lt"/>
                <a:ea typeface="+mn-ea"/>
                <a:cs typeface="+mn-cs"/>
              </a:rPr>
              <a:t>As plantas são cruciais para a vida na Terra. Elas fornecem 90% das calorias e 80% das proteínas na alimentação humana (o restante tendo origem em produtos animais, apesar destes também deverem a sua nutrição às plantas).</a:t>
            </a:r>
          </a:p>
          <a:p>
            <a:r>
              <a:rPr lang="pt-PT" sz="1200" kern="1200" dirty="0" smtClean="0">
                <a:solidFill>
                  <a:schemeClr val="tx1"/>
                </a:solidFill>
                <a:effectLst/>
                <a:latin typeface="+mn-lt"/>
                <a:ea typeface="+mn-ea"/>
                <a:cs typeface="+mn-cs"/>
              </a:rPr>
              <a:t>Com o aumento da população mundial, o aumento das doenças das plantas, a redução da terra </a:t>
            </a:r>
            <a:r>
              <a:rPr lang="pt-PT" sz="1200" i="1" kern="1200" dirty="0" smtClean="0">
                <a:solidFill>
                  <a:schemeClr val="tx1"/>
                </a:solidFill>
                <a:effectLst/>
                <a:latin typeface="+mn-lt"/>
                <a:ea typeface="+mn-ea"/>
                <a:cs typeface="+mn-cs"/>
              </a:rPr>
              <a:t>per capita</a:t>
            </a:r>
            <a:r>
              <a:rPr lang="pt-PT" sz="1200" kern="1200" dirty="0" smtClean="0">
                <a:solidFill>
                  <a:schemeClr val="tx1"/>
                </a:solidFill>
                <a:effectLst/>
                <a:latin typeface="+mn-lt"/>
                <a:ea typeface="+mn-ea"/>
                <a:cs typeface="+mn-cs"/>
              </a:rPr>
              <a:t> disponível para a agricultura, e as numerosas regiões com altos níveis de desnutrição, torna-se urgente encontrar soluções que permitam melhorar a produção,</a:t>
            </a:r>
            <a:r>
              <a:rPr lang="pt-PT" sz="1200" kern="1200" baseline="0" dirty="0" smtClean="0">
                <a:solidFill>
                  <a:schemeClr val="tx1"/>
                </a:solidFill>
                <a:effectLst/>
                <a:latin typeface="+mn-lt"/>
                <a:ea typeface="+mn-ea"/>
                <a:cs typeface="+mn-cs"/>
              </a:rPr>
              <a:t> reduzir as perdas e obter plantas mais nutritivas</a:t>
            </a:r>
            <a:r>
              <a:rPr lang="pt-PT" sz="1200" kern="1200" dirty="0" smtClean="0">
                <a:solidFill>
                  <a:schemeClr val="tx1"/>
                </a:solidFill>
                <a:effectLst/>
                <a:latin typeface="+mn-lt"/>
                <a:ea typeface="+mn-ea"/>
                <a:cs typeface="+mn-cs"/>
              </a:rPr>
              <a:t>. Assim, a biotecnologia surge como uma opção extremamente útil. </a:t>
            </a:r>
          </a:p>
          <a:p>
            <a:r>
              <a:rPr lang="pt-PT" sz="1200" kern="1200" dirty="0" smtClean="0">
                <a:solidFill>
                  <a:schemeClr val="tx1"/>
                </a:solidFill>
                <a:effectLst/>
                <a:latin typeface="+mn-lt"/>
                <a:ea typeface="+mn-ea"/>
                <a:cs typeface="+mn-cs"/>
              </a:rPr>
              <a:t>A biotecnologia pode ser utilizada no melhoramento vegetal, para gerar plantas com maiores rendimentos / produtividade, resistência a doenças ou outros stresses, ou para aumentar / melhorar a acumulação de nutrientes em partes comestíveis.</a:t>
            </a:r>
          </a:p>
          <a:p>
            <a:pPr marL="0" lvl="0" indent="0" algn="just">
              <a:buFontTx/>
              <a:buNone/>
              <a:tabLst>
                <a:tab pos="179388" algn="l"/>
              </a:tabLst>
            </a:pPr>
            <a:endParaRPr lang="en-GB" sz="1050" noProof="0" dirty="0" smtClean="0">
              <a:solidFill>
                <a:schemeClr val="tx1"/>
              </a:solidFill>
            </a:endParaRPr>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4</a:t>
            </a:fld>
            <a:endParaRPr lang="pt-PT"/>
          </a:p>
        </p:txBody>
      </p:sp>
    </p:spTree>
    <p:extLst>
      <p:ext uri="{BB962C8B-B14F-4D97-AF65-F5344CB8AC3E}">
        <p14:creationId xmlns:p14="http://schemas.microsoft.com/office/powerpoint/2010/main" val="4241360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pt-PT" sz="1200" kern="1200" dirty="0" smtClean="0">
                <a:solidFill>
                  <a:schemeClr val="tx1"/>
                </a:solidFill>
                <a:effectLst/>
                <a:latin typeface="+mn-lt"/>
                <a:ea typeface="+mn-ea"/>
                <a:cs typeface="+mn-cs"/>
              </a:rPr>
              <a:t>Para enfrentar estes desafios, a biotecnologia vegetal utiliza várias ferramentas, como</a:t>
            </a:r>
            <a:r>
              <a:rPr lang="pt-PT" sz="1200" kern="1200" baseline="0" dirty="0" smtClean="0">
                <a:solidFill>
                  <a:schemeClr val="tx1"/>
                </a:solidFill>
                <a:effectLst/>
                <a:latin typeface="+mn-lt"/>
                <a:ea typeface="+mn-ea"/>
                <a:cs typeface="+mn-cs"/>
              </a:rPr>
              <a:t> a </a:t>
            </a:r>
            <a:r>
              <a:rPr lang="pt-PT" sz="1200" kern="1200" dirty="0" smtClean="0">
                <a:solidFill>
                  <a:schemeClr val="tx1"/>
                </a:solidFill>
                <a:effectLst/>
                <a:latin typeface="+mn-lt"/>
                <a:ea typeface="+mn-ea"/>
                <a:cs typeface="+mn-cs"/>
              </a:rPr>
              <a:t>cultura </a:t>
            </a:r>
            <a:r>
              <a:rPr lang="pt-PT" sz="1200" i="1" kern="1200" dirty="0" smtClean="0">
                <a:solidFill>
                  <a:schemeClr val="tx1"/>
                </a:solidFill>
                <a:effectLst/>
                <a:latin typeface="+mn-lt"/>
                <a:ea typeface="+mn-ea"/>
                <a:cs typeface="+mn-cs"/>
              </a:rPr>
              <a:t>in vitro</a:t>
            </a:r>
            <a:r>
              <a:rPr lang="pt-PT" sz="1200" kern="1200" dirty="0" smtClean="0">
                <a:solidFill>
                  <a:schemeClr val="tx1"/>
                </a:solidFill>
                <a:effectLst/>
                <a:latin typeface="+mn-lt"/>
                <a:ea typeface="+mn-ea"/>
                <a:cs typeface="+mn-cs"/>
              </a:rPr>
              <a:t>, as análises genómicas e a manipulação</a:t>
            </a:r>
            <a:r>
              <a:rPr lang="pt-PT" sz="1200" kern="1200" baseline="0" dirty="0" smtClean="0">
                <a:solidFill>
                  <a:schemeClr val="tx1"/>
                </a:solidFill>
                <a:effectLst/>
                <a:latin typeface="+mn-lt"/>
                <a:ea typeface="+mn-ea"/>
                <a:cs typeface="+mn-cs"/>
              </a:rPr>
              <a:t> genética</a:t>
            </a:r>
            <a:r>
              <a:rPr lang="pt-PT" sz="1200" kern="1200" dirty="0" smtClean="0">
                <a:solidFill>
                  <a:schemeClr val="tx1"/>
                </a:solidFill>
                <a:effectLst/>
                <a:latin typeface="+mn-lt"/>
                <a:ea typeface="+mn-ea"/>
                <a:cs typeface="+mn-cs"/>
              </a:rPr>
              <a:t>.</a:t>
            </a:r>
          </a:p>
          <a:p>
            <a:pPr algn="just"/>
            <a:endParaRPr lang="en-US" sz="1200" b="0" dirty="0" smtClean="0">
              <a:solidFill>
                <a:schemeClr val="tx1"/>
              </a:solidFill>
            </a:endParaRPr>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5</a:t>
            </a:fld>
            <a:endParaRPr lang="pt-PT"/>
          </a:p>
        </p:txBody>
      </p:sp>
    </p:spTree>
    <p:extLst>
      <p:ext uri="{BB962C8B-B14F-4D97-AF65-F5344CB8AC3E}">
        <p14:creationId xmlns:p14="http://schemas.microsoft.com/office/powerpoint/2010/main" val="1197965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kern="1200" dirty="0" smtClean="0">
                <a:solidFill>
                  <a:schemeClr val="tx1"/>
                </a:solidFill>
                <a:effectLst/>
                <a:latin typeface="+mn-lt"/>
                <a:ea typeface="+mn-ea"/>
                <a:cs typeface="+mn-cs"/>
              </a:rPr>
              <a:t>As células vegetais têm totipotência, que é definida como a capacidade potencial de uma célula se diferenciar num número ilimitado de tipos distintos de células específicas, por vezes até uma planta inteira.</a:t>
            </a:r>
          </a:p>
          <a:p>
            <a:r>
              <a:rPr lang="pt-PT" sz="1200" kern="1200" dirty="0" smtClean="0">
                <a:solidFill>
                  <a:schemeClr val="tx1"/>
                </a:solidFill>
                <a:effectLst/>
                <a:latin typeface="+mn-lt"/>
                <a:ea typeface="+mn-ea"/>
                <a:cs typeface="+mn-cs"/>
              </a:rPr>
              <a:t>Por exemplo, se colocarmos algumas folhas da violeta Africana em água, estas começam a desenvolver novas raízes. </a:t>
            </a:r>
          </a:p>
          <a:p>
            <a:r>
              <a:rPr lang="pt-PT" sz="1200" kern="1200" dirty="0" smtClean="0">
                <a:solidFill>
                  <a:schemeClr val="tx1"/>
                </a:solidFill>
                <a:effectLst/>
                <a:latin typeface="+mn-lt"/>
                <a:ea typeface="+mn-ea"/>
                <a:cs typeface="+mn-cs"/>
              </a:rPr>
              <a:t>Assim, aproveitando esta capacidade, podemos usar ambientes controlados (luz definida, temperatura, meios de cultura) em condições assépticas (evitando organismos contaminantes, como bactérias ou fungos) para regenerar os órgãos das plantas ou proliferar plantas inteiras.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pt-PT"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6</a:t>
            </a:fld>
            <a:endParaRPr lang="pt-PT"/>
          </a:p>
        </p:txBody>
      </p:sp>
    </p:spTree>
    <p:extLst>
      <p:ext uri="{BB962C8B-B14F-4D97-AF65-F5344CB8AC3E}">
        <p14:creationId xmlns:p14="http://schemas.microsoft.com/office/powerpoint/2010/main" val="3451326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kern="1200" dirty="0" smtClean="0">
                <a:solidFill>
                  <a:schemeClr val="tx1"/>
                </a:solidFill>
                <a:effectLst/>
                <a:latin typeface="+mn-lt"/>
                <a:ea typeface="+mn-ea"/>
                <a:cs typeface="+mn-cs"/>
              </a:rPr>
              <a:t>Relativamente à análise genómica, como todos sabemos, o genoma humano já foi sequenciado, o que é particularmente importante, por exemplo, na deteção de algumas doenças.</a:t>
            </a:r>
          </a:p>
          <a:p>
            <a:r>
              <a:rPr lang="pt-PT" sz="1200" kern="1200" dirty="0" smtClean="0">
                <a:solidFill>
                  <a:schemeClr val="tx1"/>
                </a:solidFill>
                <a:effectLst/>
                <a:latin typeface="+mn-lt"/>
                <a:ea typeface="+mn-ea"/>
                <a:cs typeface="+mn-cs"/>
              </a:rPr>
              <a:t>Tal como os humanos, também várias plantas</a:t>
            </a:r>
            <a:r>
              <a:rPr lang="pt-PT" sz="1200" kern="1200" baseline="0" dirty="0" smtClean="0">
                <a:solidFill>
                  <a:schemeClr val="tx1"/>
                </a:solidFill>
                <a:effectLst/>
                <a:latin typeface="+mn-lt"/>
                <a:ea typeface="+mn-ea"/>
                <a:cs typeface="+mn-cs"/>
              </a:rPr>
              <a:t> </a:t>
            </a:r>
            <a:r>
              <a:rPr lang="pt-PT" sz="1200" kern="1200" dirty="0" smtClean="0">
                <a:solidFill>
                  <a:schemeClr val="tx1"/>
                </a:solidFill>
                <a:effectLst/>
                <a:latin typeface="+mn-lt"/>
                <a:ea typeface="+mn-ea"/>
                <a:cs typeface="+mn-cs"/>
              </a:rPr>
              <a:t>têm já o seu genoma sequenciado.</a:t>
            </a:r>
          </a:p>
          <a:p>
            <a:r>
              <a:rPr lang="pt-PT" sz="1200" kern="1200" dirty="0" smtClean="0">
                <a:solidFill>
                  <a:schemeClr val="tx1"/>
                </a:solidFill>
                <a:effectLst/>
                <a:latin typeface="+mn-lt"/>
                <a:ea typeface="+mn-ea"/>
                <a:cs typeface="+mn-cs"/>
              </a:rPr>
              <a:t>A sequenciação genómica é como um código de barras, que pode permitir a identificação de diferentes características em cada indivíduo, por exemplo a resistência a pragas e a doenças, melhor</a:t>
            </a:r>
            <a:r>
              <a:rPr lang="pt-PT" sz="1200" kern="1200" baseline="0" dirty="0" smtClean="0">
                <a:solidFill>
                  <a:schemeClr val="tx1"/>
                </a:solidFill>
                <a:effectLst/>
                <a:latin typeface="+mn-lt"/>
                <a:ea typeface="+mn-ea"/>
                <a:cs typeface="+mn-cs"/>
              </a:rPr>
              <a:t> </a:t>
            </a:r>
            <a:r>
              <a:rPr lang="pt-PT" sz="1200" kern="1200" dirty="0" smtClean="0">
                <a:solidFill>
                  <a:schemeClr val="tx1"/>
                </a:solidFill>
                <a:effectLst/>
                <a:latin typeface="+mn-lt"/>
                <a:ea typeface="+mn-ea"/>
                <a:cs typeface="+mn-cs"/>
              </a:rPr>
              <a:t>qualidade</a:t>
            </a:r>
            <a:r>
              <a:rPr lang="pt-PT" sz="1200" kern="1200" baseline="0" dirty="0" smtClean="0">
                <a:solidFill>
                  <a:schemeClr val="tx1"/>
                </a:solidFill>
                <a:effectLst/>
                <a:latin typeface="+mn-lt"/>
                <a:ea typeface="+mn-ea"/>
                <a:cs typeface="+mn-cs"/>
              </a:rPr>
              <a:t> </a:t>
            </a:r>
            <a:r>
              <a:rPr lang="pt-PT" sz="1200" kern="1200" dirty="0" smtClean="0">
                <a:solidFill>
                  <a:schemeClr val="tx1"/>
                </a:solidFill>
                <a:effectLst/>
                <a:latin typeface="+mn-lt"/>
                <a:ea typeface="+mn-ea"/>
                <a:cs typeface="+mn-cs"/>
              </a:rPr>
              <a:t>nutricional, maior durabilidade</a:t>
            </a:r>
            <a:r>
              <a:rPr lang="pt-PT" sz="1200" kern="1200" baseline="0" dirty="0" smtClean="0">
                <a:solidFill>
                  <a:schemeClr val="tx1"/>
                </a:solidFill>
                <a:effectLst/>
                <a:latin typeface="+mn-lt"/>
                <a:ea typeface="+mn-ea"/>
                <a:cs typeface="+mn-cs"/>
              </a:rPr>
              <a:t> </a:t>
            </a:r>
            <a:r>
              <a:rPr lang="pt-PT" sz="1200" kern="1200" dirty="0" smtClean="0">
                <a:solidFill>
                  <a:schemeClr val="tx1"/>
                </a:solidFill>
                <a:effectLst/>
                <a:latin typeface="+mn-lt"/>
                <a:ea typeface="+mn-ea"/>
                <a:cs typeface="+mn-cs"/>
              </a:rPr>
              <a:t>pós-colheita, etc.</a:t>
            </a:r>
          </a:p>
          <a:p>
            <a:endParaRPr lang="pt-PT"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Existem outras</a:t>
            </a:r>
            <a:r>
              <a:rPr lang="pt-PT" sz="1200" kern="1200" baseline="0" dirty="0" smtClean="0">
                <a:solidFill>
                  <a:schemeClr val="tx1"/>
                </a:solidFill>
                <a:effectLst/>
                <a:latin typeface="+mn-lt"/>
                <a:ea typeface="+mn-ea"/>
                <a:cs typeface="+mn-cs"/>
              </a:rPr>
              <a:t> técnicas de exploração do genoma, que não obrigam à sequenciação  integral.</a:t>
            </a:r>
            <a:endParaRPr lang="pt-PT"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noProof="0"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7</a:t>
            </a:fld>
            <a:endParaRPr lang="pt-PT"/>
          </a:p>
        </p:txBody>
      </p:sp>
    </p:spTree>
    <p:extLst>
      <p:ext uri="{BB962C8B-B14F-4D97-AF65-F5344CB8AC3E}">
        <p14:creationId xmlns:p14="http://schemas.microsoft.com/office/powerpoint/2010/main" val="2328208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kern="1200" dirty="0" smtClean="0">
                <a:solidFill>
                  <a:schemeClr val="tx1"/>
                </a:solidFill>
                <a:effectLst/>
                <a:latin typeface="+mn-lt"/>
                <a:ea typeface="+mn-ea"/>
                <a:cs typeface="+mn-cs"/>
              </a:rPr>
              <a:t>A bactéria natural do solo </a:t>
            </a:r>
            <a:r>
              <a:rPr lang="pt-PT" sz="1200" i="1" kern="1200" dirty="0" err="1" smtClean="0">
                <a:solidFill>
                  <a:schemeClr val="tx1"/>
                </a:solidFill>
                <a:effectLst/>
                <a:latin typeface="+mn-lt"/>
                <a:ea typeface="+mn-ea"/>
                <a:cs typeface="+mn-cs"/>
              </a:rPr>
              <a:t>Agrobacterium</a:t>
            </a:r>
            <a:r>
              <a:rPr lang="pt-PT" sz="1200" kern="1200" dirty="0" smtClean="0">
                <a:solidFill>
                  <a:schemeClr val="tx1"/>
                </a:solidFill>
                <a:effectLst/>
                <a:latin typeface="+mn-lt"/>
                <a:ea typeface="+mn-ea"/>
                <a:cs typeface="+mn-cs"/>
              </a:rPr>
              <a:t> tem transferido o seu DNA para as células da planta hospedeira desde há milhões de anos, e os cientistas descobriram como aproveitar esta capacidade e explorá-la para transferir as características de interesse evitando</a:t>
            </a:r>
            <a:r>
              <a:rPr lang="pt-PT" sz="1200" kern="1200" baseline="0" dirty="0" smtClean="0">
                <a:solidFill>
                  <a:schemeClr val="tx1"/>
                </a:solidFill>
                <a:effectLst/>
                <a:latin typeface="+mn-lt"/>
                <a:ea typeface="+mn-ea"/>
                <a:cs typeface="+mn-cs"/>
              </a:rPr>
              <a:t> os </a:t>
            </a:r>
            <a:r>
              <a:rPr lang="pt-PT" sz="1200" kern="1200" baseline="0" dirty="0" err="1" smtClean="0">
                <a:solidFill>
                  <a:schemeClr val="tx1"/>
                </a:solidFill>
                <a:effectLst/>
                <a:latin typeface="+mn-lt"/>
                <a:ea typeface="+mn-ea"/>
                <a:cs typeface="+mn-cs"/>
              </a:rPr>
              <a:t>aspectos</a:t>
            </a:r>
            <a:r>
              <a:rPr lang="pt-PT" sz="1200" kern="1200" baseline="0" dirty="0" smtClean="0">
                <a:solidFill>
                  <a:schemeClr val="tx1"/>
                </a:solidFill>
                <a:effectLst/>
                <a:latin typeface="+mn-lt"/>
                <a:ea typeface="+mn-ea"/>
                <a:cs typeface="+mn-cs"/>
              </a:rPr>
              <a:t> negativos da </a:t>
            </a:r>
            <a:r>
              <a:rPr lang="pt-PT" sz="1200" kern="1200" baseline="0" dirty="0" err="1" smtClean="0">
                <a:solidFill>
                  <a:schemeClr val="tx1"/>
                </a:solidFill>
                <a:effectLst/>
                <a:latin typeface="+mn-lt"/>
                <a:ea typeface="+mn-ea"/>
                <a:cs typeface="+mn-cs"/>
              </a:rPr>
              <a:t>infecção</a:t>
            </a:r>
            <a:r>
              <a:rPr lang="pt-PT" sz="1200" kern="1200" baseline="0" dirty="0" smtClean="0">
                <a:solidFill>
                  <a:schemeClr val="tx1"/>
                </a:solidFill>
                <a:effectLst/>
                <a:latin typeface="+mn-lt"/>
                <a:ea typeface="+mn-ea"/>
                <a:cs typeface="+mn-cs"/>
              </a:rPr>
              <a:t> por este </a:t>
            </a:r>
            <a:r>
              <a:rPr lang="pt-PT" sz="1200" kern="1200" baseline="0" dirty="0" err="1" smtClean="0">
                <a:solidFill>
                  <a:schemeClr val="tx1"/>
                </a:solidFill>
                <a:effectLst/>
                <a:latin typeface="+mn-lt"/>
                <a:ea typeface="+mn-ea"/>
                <a:cs typeface="+mn-cs"/>
              </a:rPr>
              <a:t>patogéneo</a:t>
            </a:r>
            <a:r>
              <a:rPr lang="pt-PT" sz="1200" kern="1200" dirty="0" smtClean="0">
                <a:solidFill>
                  <a:schemeClr val="tx1"/>
                </a:solidFill>
                <a:effectLst/>
                <a:latin typeface="+mn-lt"/>
                <a:ea typeface="+mn-ea"/>
                <a:cs typeface="+mn-cs"/>
              </a:rPr>
              <a:t>.</a:t>
            </a:r>
          </a:p>
          <a:p>
            <a:r>
              <a:rPr lang="pt-PT" sz="1200" i="1" kern="1200" dirty="0" smtClean="0">
                <a:solidFill>
                  <a:schemeClr val="tx1"/>
                </a:solidFill>
                <a:effectLst/>
                <a:latin typeface="+mn-lt"/>
                <a:ea typeface="+mn-ea"/>
                <a:cs typeface="+mn-cs"/>
              </a:rPr>
              <a:t>O </a:t>
            </a:r>
            <a:r>
              <a:rPr lang="pt-PT" sz="1200" i="1" kern="1200" dirty="0" err="1" smtClean="0">
                <a:solidFill>
                  <a:schemeClr val="tx1"/>
                </a:solidFill>
                <a:effectLst/>
                <a:latin typeface="+mn-lt"/>
                <a:ea typeface="+mn-ea"/>
                <a:cs typeface="+mn-cs"/>
              </a:rPr>
              <a:t>Agrobacterium</a:t>
            </a:r>
            <a:r>
              <a:rPr lang="pt-PT" sz="1200" i="1" kern="1200" dirty="0" smtClean="0">
                <a:solidFill>
                  <a:schemeClr val="tx1"/>
                </a:solidFill>
                <a:effectLst/>
                <a:latin typeface="+mn-lt"/>
                <a:ea typeface="+mn-ea"/>
                <a:cs typeface="+mn-cs"/>
              </a:rPr>
              <a:t> </a:t>
            </a:r>
            <a:r>
              <a:rPr lang="pt-PT" sz="1200" i="1" kern="1200" dirty="0" err="1" smtClean="0">
                <a:solidFill>
                  <a:schemeClr val="tx1"/>
                </a:solidFill>
                <a:effectLst/>
                <a:latin typeface="+mn-lt"/>
                <a:ea typeface="+mn-ea"/>
                <a:cs typeface="+mn-cs"/>
              </a:rPr>
              <a:t>tumefaciens</a:t>
            </a:r>
            <a:r>
              <a:rPr lang="pt-PT" sz="1200" i="1" kern="1200" dirty="0" smtClean="0">
                <a:solidFill>
                  <a:schemeClr val="tx1"/>
                </a:solidFill>
                <a:effectLst/>
                <a:latin typeface="+mn-lt"/>
                <a:ea typeface="+mn-ea"/>
                <a:cs typeface="+mn-cs"/>
              </a:rPr>
              <a:t> </a:t>
            </a:r>
            <a:r>
              <a:rPr lang="pt-PT" sz="1200" kern="1200" dirty="0" smtClean="0">
                <a:solidFill>
                  <a:schemeClr val="tx1"/>
                </a:solidFill>
                <a:effectLst/>
                <a:latin typeface="+mn-lt"/>
                <a:ea typeface="+mn-ea"/>
                <a:cs typeface="+mn-cs"/>
              </a:rPr>
              <a:t>pode ser utilizado como um vetor nas plantas, sob condições controladas, para transferir genes responsáveis pela expressão de características de interesse. O mecanismo da colonização das células vegetais por </a:t>
            </a:r>
            <a:r>
              <a:rPr lang="pt-PT" sz="1200" i="1" kern="1200" dirty="0" err="1" smtClean="0">
                <a:solidFill>
                  <a:schemeClr val="tx1"/>
                </a:solidFill>
                <a:effectLst/>
                <a:latin typeface="+mn-lt"/>
                <a:ea typeface="+mn-ea"/>
                <a:cs typeface="+mn-cs"/>
              </a:rPr>
              <a:t>Agrobacterium</a:t>
            </a:r>
            <a:r>
              <a:rPr lang="pt-PT" sz="1200" i="1" kern="1200" dirty="0" smtClean="0">
                <a:solidFill>
                  <a:schemeClr val="tx1"/>
                </a:solidFill>
                <a:effectLst/>
                <a:latin typeface="+mn-lt"/>
                <a:ea typeface="+mn-ea"/>
                <a:cs typeface="+mn-cs"/>
              </a:rPr>
              <a:t> </a:t>
            </a:r>
            <a:r>
              <a:rPr lang="pt-PT" sz="1200" kern="1200" dirty="0" smtClean="0">
                <a:solidFill>
                  <a:schemeClr val="tx1"/>
                </a:solidFill>
                <a:effectLst/>
                <a:latin typeface="+mn-lt"/>
                <a:ea typeface="+mn-ea"/>
                <a:cs typeface="+mn-cs"/>
              </a:rPr>
              <a:t>é semelhante ao de outra bactéria do solo da mesma família (</a:t>
            </a:r>
            <a:r>
              <a:rPr lang="pt-PT" sz="1200" i="1" kern="1200" dirty="0" err="1" smtClean="0">
                <a:solidFill>
                  <a:schemeClr val="tx1"/>
                </a:solidFill>
                <a:effectLst/>
                <a:latin typeface="+mn-lt"/>
                <a:ea typeface="+mn-ea"/>
                <a:cs typeface="+mn-cs"/>
              </a:rPr>
              <a:t>Rhizobium</a:t>
            </a:r>
            <a:r>
              <a:rPr lang="pt-PT" sz="1200" kern="1200" dirty="0" smtClean="0">
                <a:solidFill>
                  <a:schemeClr val="tx1"/>
                </a:solidFill>
                <a:effectLst/>
                <a:latin typeface="+mn-lt"/>
                <a:ea typeface="+mn-ea"/>
                <a:cs typeface="+mn-cs"/>
              </a:rPr>
              <a:t>, a bactéria que estabelece nódulos simbióticos com as raízes das leguminosas e fixa o azoto atmosférico). </a:t>
            </a:r>
          </a:p>
          <a:p>
            <a:r>
              <a:rPr lang="pt-PT" sz="1200" kern="1200" dirty="0" smtClean="0">
                <a:solidFill>
                  <a:schemeClr val="tx1"/>
                </a:solidFill>
                <a:effectLst/>
                <a:latin typeface="+mn-lt"/>
                <a:ea typeface="+mn-ea"/>
                <a:cs typeface="+mn-cs"/>
              </a:rPr>
              <a:t>A estratégia utiliza a cultura </a:t>
            </a:r>
            <a:r>
              <a:rPr lang="pt-PT" sz="1200" i="1" kern="1200" dirty="0" smtClean="0">
                <a:solidFill>
                  <a:schemeClr val="tx1"/>
                </a:solidFill>
                <a:effectLst/>
                <a:latin typeface="+mn-lt"/>
                <a:ea typeface="+mn-ea"/>
                <a:cs typeface="+mn-cs"/>
              </a:rPr>
              <a:t>in vitro</a:t>
            </a:r>
            <a:r>
              <a:rPr lang="pt-PT" sz="1200" kern="1200" dirty="0" smtClean="0">
                <a:solidFill>
                  <a:schemeClr val="tx1"/>
                </a:solidFill>
                <a:effectLst/>
                <a:latin typeface="+mn-lt"/>
                <a:ea typeface="+mn-ea"/>
                <a:cs typeface="+mn-cs"/>
              </a:rPr>
              <a:t> e promove o contacto entre tecidos vegetais e o </a:t>
            </a:r>
            <a:r>
              <a:rPr lang="pt-PT" sz="1200" i="1" kern="1200" dirty="0" err="1" smtClean="0">
                <a:solidFill>
                  <a:schemeClr val="tx1"/>
                </a:solidFill>
                <a:effectLst/>
                <a:latin typeface="+mn-lt"/>
                <a:ea typeface="+mn-ea"/>
                <a:cs typeface="+mn-cs"/>
              </a:rPr>
              <a:t>Agrobacterium</a:t>
            </a:r>
            <a:r>
              <a:rPr lang="pt-PT" sz="1200" kern="1200" dirty="0" smtClean="0">
                <a:solidFill>
                  <a:schemeClr val="tx1"/>
                </a:solidFill>
                <a:effectLst/>
                <a:latin typeface="+mn-lt"/>
                <a:ea typeface="+mn-ea"/>
                <a:cs typeface="+mn-cs"/>
              </a:rPr>
              <a:t>.</a:t>
            </a:r>
          </a:p>
          <a:p>
            <a:r>
              <a:rPr lang="pt-PT" sz="1200" kern="1200" dirty="0" smtClean="0">
                <a:solidFill>
                  <a:schemeClr val="tx1"/>
                </a:solidFill>
                <a:effectLst/>
                <a:latin typeface="+mn-lt"/>
                <a:ea typeface="+mn-ea"/>
                <a:cs typeface="+mn-cs"/>
              </a:rPr>
              <a:t>Existem outros métodos amplamente utilizados para transferir genes para plantas e evitando a necessidade de um vetor biológico como o  </a:t>
            </a:r>
            <a:r>
              <a:rPr lang="pt-PT" sz="1200" i="1" kern="1200" dirty="0" err="1" smtClean="0">
                <a:solidFill>
                  <a:schemeClr val="tx1"/>
                </a:solidFill>
                <a:effectLst/>
                <a:latin typeface="+mn-lt"/>
                <a:ea typeface="+mn-ea"/>
                <a:cs typeface="+mn-cs"/>
              </a:rPr>
              <a:t>Agrobacterium</a:t>
            </a:r>
            <a:r>
              <a:rPr lang="pt-PT" sz="1200" kern="1200" dirty="0" smtClean="0">
                <a:solidFill>
                  <a:schemeClr val="tx1"/>
                </a:solidFill>
                <a:effectLst/>
                <a:latin typeface="+mn-lt"/>
                <a:ea typeface="+mn-ea"/>
                <a:cs typeface="+mn-cs"/>
              </a:rPr>
              <a:t>. É o caso da </a:t>
            </a:r>
            <a:r>
              <a:rPr lang="pt-PT" sz="1200" kern="1200" dirty="0" err="1" smtClean="0">
                <a:solidFill>
                  <a:schemeClr val="tx1"/>
                </a:solidFill>
                <a:effectLst/>
                <a:latin typeface="+mn-lt"/>
                <a:ea typeface="+mn-ea"/>
                <a:cs typeface="+mn-cs"/>
              </a:rPr>
              <a:t>biolística</a:t>
            </a:r>
            <a:r>
              <a:rPr lang="pt-PT" sz="1200" kern="1200" dirty="0" smtClean="0">
                <a:solidFill>
                  <a:schemeClr val="tx1"/>
                </a:solidFill>
                <a:effectLst/>
                <a:latin typeface="+mn-lt"/>
                <a:ea typeface="+mn-ea"/>
                <a:cs typeface="+mn-cs"/>
              </a:rPr>
              <a:t> ou transferência direta de genes</a:t>
            </a:r>
            <a:r>
              <a:rPr lang="en-GB" sz="1200" b="0" i="0" kern="1200" noProof="0" dirty="0" smtClean="0">
                <a:solidFill>
                  <a:schemeClr val="tx1"/>
                </a:solidFill>
                <a:effectLst/>
                <a:latin typeface="+mn-lt"/>
                <a:ea typeface="+mn-ea"/>
                <a:cs typeface="+mn-cs"/>
              </a:rPr>
              <a:t>.</a:t>
            </a:r>
            <a:endParaRPr lang="pt-PT" sz="1200" kern="1200" dirty="0" smtClean="0">
              <a:solidFill>
                <a:schemeClr val="tx1"/>
              </a:solidFill>
              <a:effectLst/>
              <a:latin typeface="+mn-lt"/>
              <a:ea typeface="+mn-ea"/>
              <a:cs typeface="+mn-cs"/>
            </a:endParaRPr>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8</a:t>
            </a:fld>
            <a:endParaRPr lang="pt-PT"/>
          </a:p>
        </p:txBody>
      </p:sp>
    </p:spTree>
    <p:extLst>
      <p:ext uri="{BB962C8B-B14F-4D97-AF65-F5344CB8AC3E}">
        <p14:creationId xmlns:p14="http://schemas.microsoft.com/office/powerpoint/2010/main" val="2001861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kern="1200" dirty="0" smtClean="0">
                <a:solidFill>
                  <a:schemeClr val="tx1"/>
                </a:solidFill>
                <a:effectLst/>
                <a:latin typeface="+mn-lt"/>
                <a:ea typeface="+mn-ea"/>
                <a:cs typeface="+mn-cs"/>
              </a:rPr>
              <a:t>Assim, aproveitando todas essas ferramentas, podemos atualmente desenvolver inovações biotecnológicas que podem ajudar a enfrentar vários dos desafios atuais, incluindo garantir a segurança alimentar nas regiões em desenvolvimento e desenvolver soluções agrícolas mais sustentáveis. Aqui apresentamos alguns exemplos que podem ajudar na:</a:t>
            </a:r>
          </a:p>
          <a:p>
            <a:r>
              <a:rPr lang="pt-PT" sz="1200" kern="1200" dirty="0" smtClean="0">
                <a:solidFill>
                  <a:schemeClr val="tx1"/>
                </a:solidFill>
                <a:effectLst/>
                <a:latin typeface="+mn-lt"/>
                <a:ea typeface="+mn-ea"/>
                <a:cs typeface="+mn-cs"/>
              </a:rPr>
              <a:t>- luta contra a má-nutrição (por exemplo: arroz dourado e bananas enriquecidas em Pró-</a:t>
            </a:r>
            <a:r>
              <a:rPr lang="pt-PT" sz="1200" kern="1200" dirty="0" err="1" smtClean="0">
                <a:solidFill>
                  <a:schemeClr val="tx1"/>
                </a:solidFill>
                <a:effectLst/>
                <a:latin typeface="+mn-lt"/>
                <a:ea typeface="+mn-ea"/>
                <a:cs typeface="+mn-cs"/>
              </a:rPr>
              <a:t>vit</a:t>
            </a:r>
            <a:r>
              <a:rPr lang="pt-PT" sz="1200" kern="1200" dirty="0" smtClean="0">
                <a:solidFill>
                  <a:schemeClr val="tx1"/>
                </a:solidFill>
                <a:effectLst/>
                <a:latin typeface="+mn-lt"/>
                <a:ea typeface="+mn-ea"/>
                <a:cs typeface="+mn-cs"/>
              </a:rPr>
              <a:t>. A),</a:t>
            </a:r>
          </a:p>
          <a:p>
            <a:r>
              <a:rPr lang="pt-PT" sz="1200" kern="1200" dirty="0" smtClean="0">
                <a:solidFill>
                  <a:schemeClr val="tx1"/>
                </a:solidFill>
                <a:effectLst/>
                <a:latin typeface="+mn-lt"/>
                <a:ea typeface="+mn-ea"/>
                <a:cs typeface="+mn-cs"/>
              </a:rPr>
              <a:t>- redução das alergias / intolerâncias alimentares (por exemplo: trigo sem glúten)</a:t>
            </a:r>
          </a:p>
          <a:p>
            <a:r>
              <a:rPr lang="pt-PT" sz="1200" kern="1200" dirty="0" smtClean="0">
                <a:solidFill>
                  <a:schemeClr val="tx1"/>
                </a:solidFill>
                <a:effectLst/>
                <a:latin typeface="+mn-lt"/>
                <a:ea typeface="+mn-ea"/>
                <a:cs typeface="+mn-cs"/>
              </a:rPr>
              <a:t>- preservação da produção agrícola em zonas propensas à seca (por exemplo: milho mais tolerante à seca)</a:t>
            </a:r>
          </a:p>
          <a:p>
            <a:r>
              <a:rPr lang="pt-PT" sz="1200" kern="1200" dirty="0" smtClean="0">
                <a:solidFill>
                  <a:schemeClr val="tx1"/>
                </a:solidFill>
                <a:effectLst/>
                <a:latin typeface="+mn-lt"/>
                <a:ea typeface="+mn-ea"/>
                <a:cs typeface="+mn-cs"/>
              </a:rPr>
              <a:t>- recuperação da economia local (</a:t>
            </a:r>
            <a:r>
              <a:rPr lang="pt-PT" sz="1200" kern="1200" dirty="0" err="1" smtClean="0">
                <a:solidFill>
                  <a:schemeClr val="tx1"/>
                </a:solidFill>
                <a:effectLst/>
                <a:latin typeface="+mn-lt"/>
                <a:ea typeface="+mn-ea"/>
                <a:cs typeface="+mn-cs"/>
              </a:rPr>
              <a:t>ex</a:t>
            </a:r>
            <a:r>
              <a:rPr lang="pt-PT" sz="1200" kern="1200" dirty="0" smtClean="0">
                <a:solidFill>
                  <a:schemeClr val="tx1"/>
                </a:solidFill>
                <a:effectLst/>
                <a:latin typeface="+mn-lt"/>
                <a:ea typeface="+mn-ea"/>
                <a:cs typeface="+mn-cs"/>
              </a:rPr>
              <a:t> .: papaia resistente a vírus que já ajudou a recuperar os rendimentos dos agricultores nas ilhas do </a:t>
            </a:r>
            <a:r>
              <a:rPr lang="pt-PT" sz="1200" kern="1200" dirty="0" err="1" smtClean="0">
                <a:solidFill>
                  <a:schemeClr val="tx1"/>
                </a:solidFill>
                <a:effectLst/>
                <a:latin typeface="+mn-lt"/>
                <a:ea typeface="+mn-ea"/>
                <a:cs typeface="+mn-cs"/>
              </a:rPr>
              <a:t>Hawai</a:t>
            </a:r>
            <a:r>
              <a:rPr lang="pt-PT" sz="1200" kern="1200" dirty="0" smtClean="0">
                <a:solidFill>
                  <a:schemeClr val="tx1"/>
                </a:solidFill>
                <a:effectLst/>
                <a:latin typeface="+mn-lt"/>
                <a:ea typeface="+mn-ea"/>
                <a:cs typeface="+mn-cs"/>
              </a:rPr>
              <a:t>)</a:t>
            </a:r>
          </a:p>
          <a:p>
            <a:pPr marL="0" indent="0">
              <a:buFontTx/>
              <a:buNone/>
            </a:pPr>
            <a:endParaRPr lang="pt-PT"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9</a:t>
            </a:fld>
            <a:endParaRPr lang="pt-PT"/>
          </a:p>
        </p:txBody>
      </p:sp>
    </p:spTree>
    <p:extLst>
      <p:ext uri="{BB962C8B-B14F-4D97-AF65-F5344CB8AC3E}">
        <p14:creationId xmlns:p14="http://schemas.microsoft.com/office/powerpoint/2010/main" val="969925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beçalho">
    <p:spTree>
      <p:nvGrpSpPr>
        <p:cNvPr id="1" name=""/>
        <p:cNvGrpSpPr/>
        <p:nvPr/>
      </p:nvGrpSpPr>
      <p:grpSpPr>
        <a:xfrm>
          <a:off x="0" y="0"/>
          <a:ext cx="0" cy="0"/>
          <a:chOff x="0" y="0"/>
          <a:chExt cx="0" cy="0"/>
        </a:xfrm>
      </p:grpSpPr>
      <p:sp>
        <p:nvSpPr>
          <p:cNvPr id="10" name="Marcador de Posição do Texto 2"/>
          <p:cNvSpPr>
            <a:spLocks noGrp="1"/>
          </p:cNvSpPr>
          <p:nvPr>
            <p:ph type="body" idx="11"/>
          </p:nvPr>
        </p:nvSpPr>
        <p:spPr>
          <a:xfrm>
            <a:off x="755576" y="2132856"/>
            <a:ext cx="8136904" cy="4176464"/>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5" name="Marcador de Posição do Título 1"/>
          <p:cNvSpPr>
            <a:spLocks noGrp="1"/>
          </p:cNvSpPr>
          <p:nvPr>
            <p:ph type="title"/>
          </p:nvPr>
        </p:nvSpPr>
        <p:spPr>
          <a:xfrm>
            <a:off x="755576" y="54868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smtClean="0"/>
              <a:t>Clique para editar o estilo</a:t>
            </a:r>
            <a:endParaRPr lang="pt-PT" dirty="0"/>
          </a:p>
        </p:txBody>
      </p:sp>
    </p:spTree>
    <p:extLst>
      <p:ext uri="{BB962C8B-B14F-4D97-AF65-F5344CB8AC3E}">
        <p14:creationId xmlns:p14="http://schemas.microsoft.com/office/powerpoint/2010/main" val="1765262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3"/>
          <p:cNvSpPr>
            <a:spLocks noGrp="1"/>
          </p:cNvSpPr>
          <p:nvPr>
            <p:ph type="dt" sz="half" idx="10"/>
          </p:nvPr>
        </p:nvSpPr>
        <p:spPr/>
        <p:txBody>
          <a:bodyPr/>
          <a:lstStyle>
            <a:lvl1pPr>
              <a:defRPr/>
            </a:lvl1pPr>
          </a:lstStyle>
          <a:p>
            <a:pPr>
              <a:defRPr/>
            </a:pPr>
            <a:fld id="{CBE32E8E-8150-407C-8315-3C7C8B154CF3}" type="datetimeFigureOut">
              <a:rPr lang="pt-PT"/>
              <a:pPr>
                <a:defRPr/>
              </a:pPr>
              <a:t>22-02-2017</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F432FE75-A23B-4A6B-B75B-8D5695839656}" type="slidenum">
              <a:rPr lang="pt-PT"/>
              <a:pPr>
                <a:defRPr/>
              </a:pPr>
              <a:t>‹#›</a:t>
            </a:fld>
            <a:endParaRPr lang="pt-PT"/>
          </a:p>
        </p:txBody>
      </p:sp>
    </p:spTree>
    <p:extLst>
      <p:ext uri="{BB962C8B-B14F-4D97-AF65-F5344CB8AC3E}">
        <p14:creationId xmlns:p14="http://schemas.microsoft.com/office/powerpoint/2010/main" val="3440452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3"/>
          <p:cNvSpPr>
            <a:spLocks noGrp="1"/>
          </p:cNvSpPr>
          <p:nvPr>
            <p:ph type="dt" sz="half" idx="10"/>
          </p:nvPr>
        </p:nvSpPr>
        <p:spPr/>
        <p:txBody>
          <a:bodyPr/>
          <a:lstStyle>
            <a:lvl1pPr>
              <a:defRPr/>
            </a:lvl1pPr>
          </a:lstStyle>
          <a:p>
            <a:pPr>
              <a:defRPr/>
            </a:pPr>
            <a:fld id="{121DC8C9-E10B-4EAE-AE8E-CD531B282432}" type="datetimeFigureOut">
              <a:rPr lang="pt-PT"/>
              <a:pPr>
                <a:defRPr/>
              </a:pPr>
              <a:t>22-02-2017</a:t>
            </a:fld>
            <a:endParaRPr lang="pt-PT"/>
          </a:p>
        </p:txBody>
      </p:sp>
      <p:sp>
        <p:nvSpPr>
          <p:cNvPr id="8" name="Marcador de Posição do Rodapé 4"/>
          <p:cNvSpPr>
            <a:spLocks noGrp="1"/>
          </p:cNvSpPr>
          <p:nvPr>
            <p:ph type="ftr" sz="quarter" idx="11"/>
          </p:nvPr>
        </p:nvSpPr>
        <p:spPr/>
        <p:txBody>
          <a:bodyPr/>
          <a:lstStyle>
            <a:lvl1pPr>
              <a:defRPr/>
            </a:lvl1pPr>
          </a:lstStyle>
          <a:p>
            <a:pPr>
              <a:defRPr/>
            </a:pPr>
            <a:endParaRPr lang="pt-PT"/>
          </a:p>
        </p:txBody>
      </p:sp>
      <p:sp>
        <p:nvSpPr>
          <p:cNvPr id="9" name="Marcador de Posição do Número do Diapositivo 5"/>
          <p:cNvSpPr>
            <a:spLocks noGrp="1"/>
          </p:cNvSpPr>
          <p:nvPr>
            <p:ph type="sldNum" sz="quarter" idx="12"/>
          </p:nvPr>
        </p:nvSpPr>
        <p:spPr/>
        <p:txBody>
          <a:bodyPr/>
          <a:lstStyle>
            <a:lvl1pPr>
              <a:defRPr/>
            </a:lvl1pPr>
          </a:lstStyle>
          <a:p>
            <a:pPr>
              <a:defRPr/>
            </a:pPr>
            <a:fld id="{2D7BC4F6-9FAC-4EE1-8B06-6B919B85A499}" type="slidenum">
              <a:rPr lang="pt-PT"/>
              <a:pPr>
                <a:defRPr/>
              </a:pPr>
              <a:t>‹#›</a:t>
            </a:fld>
            <a:endParaRPr lang="pt-PT"/>
          </a:p>
        </p:txBody>
      </p:sp>
    </p:spTree>
    <p:extLst>
      <p:ext uri="{BB962C8B-B14F-4D97-AF65-F5344CB8AC3E}">
        <p14:creationId xmlns:p14="http://schemas.microsoft.com/office/powerpoint/2010/main" val="1649343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3"/>
          <p:cNvSpPr>
            <a:spLocks noGrp="1"/>
          </p:cNvSpPr>
          <p:nvPr>
            <p:ph type="dt" sz="half" idx="10"/>
          </p:nvPr>
        </p:nvSpPr>
        <p:spPr/>
        <p:txBody>
          <a:bodyPr/>
          <a:lstStyle>
            <a:lvl1pPr>
              <a:defRPr/>
            </a:lvl1pPr>
          </a:lstStyle>
          <a:p>
            <a:pPr>
              <a:defRPr/>
            </a:pPr>
            <a:fld id="{C95522A6-1386-45CB-8666-B8073ABAC6E0}" type="datetimeFigureOut">
              <a:rPr lang="pt-PT"/>
              <a:pPr>
                <a:defRPr/>
              </a:pPr>
              <a:t>22-02-2017</a:t>
            </a:fld>
            <a:endParaRPr lang="pt-PT"/>
          </a:p>
        </p:txBody>
      </p:sp>
      <p:sp>
        <p:nvSpPr>
          <p:cNvPr id="4" name="Marcador de Posição do Rodapé 4"/>
          <p:cNvSpPr>
            <a:spLocks noGrp="1"/>
          </p:cNvSpPr>
          <p:nvPr>
            <p:ph type="ftr" sz="quarter" idx="11"/>
          </p:nvPr>
        </p:nvSpPr>
        <p:spPr/>
        <p:txBody>
          <a:bodyPr/>
          <a:lstStyle>
            <a:lvl1pPr>
              <a:defRPr/>
            </a:lvl1pPr>
          </a:lstStyle>
          <a:p>
            <a:pPr>
              <a:defRPr/>
            </a:pPr>
            <a:endParaRPr lang="pt-PT"/>
          </a:p>
        </p:txBody>
      </p:sp>
      <p:sp>
        <p:nvSpPr>
          <p:cNvPr id="5" name="Marcador de Posição do Número do Diapositivo 5"/>
          <p:cNvSpPr>
            <a:spLocks noGrp="1"/>
          </p:cNvSpPr>
          <p:nvPr>
            <p:ph type="sldNum" sz="quarter" idx="12"/>
          </p:nvPr>
        </p:nvSpPr>
        <p:spPr/>
        <p:txBody>
          <a:bodyPr/>
          <a:lstStyle>
            <a:lvl1pPr>
              <a:defRPr/>
            </a:lvl1pPr>
          </a:lstStyle>
          <a:p>
            <a:pPr>
              <a:defRPr/>
            </a:pPr>
            <a:fld id="{1C8255ED-36F6-4B5B-B575-97CE8C4F9EB3}" type="slidenum">
              <a:rPr lang="pt-PT"/>
              <a:pPr>
                <a:defRPr/>
              </a:pPr>
              <a:t>‹#›</a:t>
            </a:fld>
            <a:endParaRPr lang="pt-PT"/>
          </a:p>
        </p:txBody>
      </p:sp>
    </p:spTree>
    <p:extLst>
      <p:ext uri="{BB962C8B-B14F-4D97-AF65-F5344CB8AC3E}">
        <p14:creationId xmlns:p14="http://schemas.microsoft.com/office/powerpoint/2010/main" val="2029782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p:cNvSpPr>
            <a:spLocks noGrp="1"/>
          </p:cNvSpPr>
          <p:nvPr>
            <p:ph type="dt" sz="half" idx="10"/>
          </p:nvPr>
        </p:nvSpPr>
        <p:spPr/>
        <p:txBody>
          <a:bodyPr/>
          <a:lstStyle>
            <a:lvl1pPr>
              <a:defRPr/>
            </a:lvl1pPr>
          </a:lstStyle>
          <a:p>
            <a:pPr>
              <a:defRPr/>
            </a:pPr>
            <a:fld id="{172B4D51-C73C-45BF-A9F6-79D18082D29D}" type="datetimeFigureOut">
              <a:rPr lang="pt-PT"/>
              <a:pPr>
                <a:defRPr/>
              </a:pPr>
              <a:t>22-02-2017</a:t>
            </a:fld>
            <a:endParaRPr lang="pt-PT"/>
          </a:p>
        </p:txBody>
      </p:sp>
      <p:sp>
        <p:nvSpPr>
          <p:cNvPr id="3" name="Marcador de Posição do Rodapé 4"/>
          <p:cNvSpPr>
            <a:spLocks noGrp="1"/>
          </p:cNvSpPr>
          <p:nvPr>
            <p:ph type="ftr" sz="quarter" idx="11"/>
          </p:nvPr>
        </p:nvSpPr>
        <p:spPr/>
        <p:txBody>
          <a:bodyPr/>
          <a:lstStyle>
            <a:lvl1pPr>
              <a:defRPr/>
            </a:lvl1pPr>
          </a:lstStyle>
          <a:p>
            <a:pPr>
              <a:defRPr/>
            </a:pPr>
            <a:endParaRPr lang="pt-PT"/>
          </a:p>
        </p:txBody>
      </p:sp>
      <p:sp>
        <p:nvSpPr>
          <p:cNvPr id="4" name="Marcador de Posição do Número do Diapositivo 5"/>
          <p:cNvSpPr>
            <a:spLocks noGrp="1"/>
          </p:cNvSpPr>
          <p:nvPr>
            <p:ph type="sldNum" sz="quarter" idx="12"/>
          </p:nvPr>
        </p:nvSpPr>
        <p:spPr/>
        <p:txBody>
          <a:bodyPr/>
          <a:lstStyle>
            <a:lvl1pPr>
              <a:defRPr/>
            </a:lvl1pPr>
          </a:lstStyle>
          <a:p>
            <a:pPr>
              <a:defRPr/>
            </a:pPr>
            <a:fld id="{E1B778E3-ADC9-4F7F-B855-68C71143DEC5}" type="slidenum">
              <a:rPr lang="pt-PT"/>
              <a:pPr>
                <a:defRPr/>
              </a:pPr>
              <a:t>‹#›</a:t>
            </a:fld>
            <a:endParaRPr lang="pt-PT"/>
          </a:p>
        </p:txBody>
      </p:sp>
    </p:spTree>
    <p:extLst>
      <p:ext uri="{BB962C8B-B14F-4D97-AF65-F5344CB8AC3E}">
        <p14:creationId xmlns:p14="http://schemas.microsoft.com/office/powerpoint/2010/main" val="3966678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EEA0ABC5-2E8F-4E16-8203-924DBE491FC8}" type="datetimeFigureOut">
              <a:rPr lang="pt-PT"/>
              <a:pPr>
                <a:defRPr/>
              </a:pPr>
              <a:t>22-02-2017</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1A9D8DA2-81CE-4BB1-ACDD-AAA0CD91B208}" type="slidenum">
              <a:rPr lang="pt-PT"/>
              <a:pPr>
                <a:defRPr/>
              </a:pPr>
              <a:t>‹#›</a:t>
            </a:fld>
            <a:endParaRPr lang="pt-PT"/>
          </a:p>
        </p:txBody>
      </p:sp>
    </p:spTree>
    <p:extLst>
      <p:ext uri="{BB962C8B-B14F-4D97-AF65-F5344CB8AC3E}">
        <p14:creationId xmlns:p14="http://schemas.microsoft.com/office/powerpoint/2010/main" val="2378081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682651CE-B843-45BE-8919-D2902AA204E6}" type="datetimeFigureOut">
              <a:rPr lang="pt-PT"/>
              <a:pPr>
                <a:defRPr/>
              </a:pPr>
              <a:t>22-02-2017</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D1433217-50E0-4B8D-88E3-5578DDC0BD33}" type="slidenum">
              <a:rPr lang="pt-PT"/>
              <a:pPr>
                <a:defRPr/>
              </a:pPr>
              <a:t>‹#›</a:t>
            </a:fld>
            <a:endParaRPr lang="pt-PT"/>
          </a:p>
        </p:txBody>
      </p:sp>
    </p:spTree>
    <p:extLst>
      <p:ext uri="{BB962C8B-B14F-4D97-AF65-F5344CB8AC3E}">
        <p14:creationId xmlns:p14="http://schemas.microsoft.com/office/powerpoint/2010/main" val="328075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41FC8C3F-B92F-4C0E-83B1-A60C5FA92633}" type="datetimeFigureOut">
              <a:rPr lang="pt-PT"/>
              <a:pPr>
                <a:defRPr/>
              </a:pPr>
              <a:t>22-02-2017</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133AA09F-14AD-47AA-9A42-3538F1C971E6}" type="slidenum">
              <a:rPr lang="pt-PT"/>
              <a:pPr>
                <a:defRPr/>
              </a:pPr>
              <a:t>‹#›</a:t>
            </a:fld>
            <a:endParaRPr lang="pt-PT"/>
          </a:p>
        </p:txBody>
      </p:sp>
    </p:spTree>
    <p:extLst>
      <p:ext uri="{BB962C8B-B14F-4D97-AF65-F5344CB8AC3E}">
        <p14:creationId xmlns:p14="http://schemas.microsoft.com/office/powerpoint/2010/main" val="655857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3D5F22CD-515A-4EEE-9688-90CC3D0E5051}" type="datetimeFigureOut">
              <a:rPr lang="pt-PT"/>
              <a:pPr>
                <a:defRPr/>
              </a:pPr>
              <a:t>22-02-2017</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96C12D65-8FD2-47DE-B2F4-F4E6264C8A4B}" type="slidenum">
              <a:rPr lang="pt-PT"/>
              <a:pPr>
                <a:defRPr/>
              </a:pPr>
              <a:t>‹#›</a:t>
            </a:fld>
            <a:endParaRPr lang="pt-PT"/>
          </a:p>
        </p:txBody>
      </p:sp>
    </p:spTree>
    <p:extLst>
      <p:ext uri="{BB962C8B-B14F-4D97-AF65-F5344CB8AC3E}">
        <p14:creationId xmlns:p14="http://schemas.microsoft.com/office/powerpoint/2010/main" val="75576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p:cNvSpPr>
            <a:spLocks noGrp="1"/>
          </p:cNvSpPr>
          <p:nvPr>
            <p:ph type="dt" sz="half" idx="10"/>
          </p:nvPr>
        </p:nvSpPr>
        <p:spPr/>
        <p:txBody>
          <a:bodyPr/>
          <a:lstStyle>
            <a:lvl1pPr>
              <a:defRPr/>
            </a:lvl1pPr>
          </a:lstStyle>
          <a:p>
            <a:pPr>
              <a:defRPr/>
            </a:pPr>
            <a:fld id="{39271821-1207-48A0-BDEF-ACB8AD99AEBA}" type="datetimeFigureOut">
              <a:rPr lang="pt-PT"/>
              <a:pPr>
                <a:defRPr/>
              </a:pPr>
              <a:t>22-02-2017</a:t>
            </a:fld>
            <a:endParaRPr lang="pt-PT"/>
          </a:p>
        </p:txBody>
      </p:sp>
      <p:sp>
        <p:nvSpPr>
          <p:cNvPr id="3" name="Marcador de Posição do Rodapé 4"/>
          <p:cNvSpPr>
            <a:spLocks noGrp="1"/>
          </p:cNvSpPr>
          <p:nvPr>
            <p:ph type="ftr" sz="quarter" idx="11"/>
          </p:nvPr>
        </p:nvSpPr>
        <p:spPr/>
        <p:txBody>
          <a:bodyPr/>
          <a:lstStyle>
            <a:lvl1pPr>
              <a:defRPr/>
            </a:lvl1pPr>
          </a:lstStyle>
          <a:p>
            <a:pPr>
              <a:defRPr/>
            </a:pPr>
            <a:endParaRPr lang="pt-PT"/>
          </a:p>
        </p:txBody>
      </p:sp>
      <p:sp>
        <p:nvSpPr>
          <p:cNvPr id="4" name="Marcador de Posição do Número do Diapositivo 5"/>
          <p:cNvSpPr>
            <a:spLocks noGrp="1"/>
          </p:cNvSpPr>
          <p:nvPr>
            <p:ph type="sldNum" sz="quarter" idx="12"/>
          </p:nvPr>
        </p:nvSpPr>
        <p:spPr/>
        <p:txBody>
          <a:bodyPr/>
          <a:lstStyle>
            <a:lvl1pPr>
              <a:defRPr/>
            </a:lvl1pPr>
          </a:lstStyle>
          <a:p>
            <a:pPr>
              <a:defRPr/>
            </a:pPr>
            <a:fld id="{491DE710-0C9E-4DC5-883C-EF5497059E14}" type="slidenum">
              <a:rPr lang="pt-PT"/>
              <a:pPr>
                <a:defRPr/>
              </a:pPr>
              <a:t>‹#›</a:t>
            </a:fld>
            <a:endParaRPr lang="pt-PT"/>
          </a:p>
        </p:txBody>
      </p:sp>
    </p:spTree>
    <p:extLst>
      <p:ext uri="{BB962C8B-B14F-4D97-AF65-F5344CB8AC3E}">
        <p14:creationId xmlns:p14="http://schemas.microsoft.com/office/powerpoint/2010/main" val="1726914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dirty="0" smtClean="0"/>
              <a:t>Clique para editar o estilo</a:t>
            </a:r>
            <a:endParaRPr lang="pt-PT" dirty="0"/>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dirty="0" smtClean="0"/>
              <a:t>Faça clique para editar o estilo</a:t>
            </a:r>
            <a:endParaRPr lang="pt-PT" dirty="0"/>
          </a:p>
        </p:txBody>
      </p:sp>
      <p:sp>
        <p:nvSpPr>
          <p:cNvPr id="4" name="Marcador de Posição da Data 3"/>
          <p:cNvSpPr>
            <a:spLocks noGrp="1"/>
          </p:cNvSpPr>
          <p:nvPr>
            <p:ph type="dt" sz="half" idx="10"/>
          </p:nvPr>
        </p:nvSpPr>
        <p:spPr/>
        <p:txBody>
          <a:bodyPr/>
          <a:lstStyle>
            <a:lvl1pPr>
              <a:defRPr/>
            </a:lvl1pPr>
          </a:lstStyle>
          <a:p>
            <a:pPr>
              <a:defRPr/>
            </a:pPr>
            <a:fld id="{B4397BEE-0031-41BB-A111-122390EFF8B9}" type="datetimeFigureOut">
              <a:rPr lang="pt-PT"/>
              <a:pPr>
                <a:defRPr/>
              </a:pPr>
              <a:t>22-02-2017</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47F88B57-585F-4580-BFA6-85AC719EF437}" type="slidenum">
              <a:rPr lang="pt-PT"/>
              <a:pPr>
                <a:defRPr/>
              </a:pPr>
              <a:t>‹#›</a:t>
            </a:fld>
            <a:endParaRPr lang="pt-PT"/>
          </a:p>
        </p:txBody>
      </p:sp>
    </p:spTree>
    <p:extLst>
      <p:ext uri="{BB962C8B-B14F-4D97-AF65-F5344CB8AC3E}">
        <p14:creationId xmlns:p14="http://schemas.microsoft.com/office/powerpoint/2010/main" val="1075649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beçalho + sub-título">
    <p:spTree>
      <p:nvGrpSpPr>
        <p:cNvPr id="1" name=""/>
        <p:cNvGrpSpPr/>
        <p:nvPr/>
      </p:nvGrpSpPr>
      <p:grpSpPr>
        <a:xfrm>
          <a:off x="0" y="0"/>
          <a:ext cx="0" cy="0"/>
          <a:chOff x="0" y="0"/>
          <a:chExt cx="0" cy="0"/>
        </a:xfrm>
      </p:grpSpPr>
      <p:sp>
        <p:nvSpPr>
          <p:cNvPr id="10" name="Marcador de Posição do Texto 2"/>
          <p:cNvSpPr>
            <a:spLocks noGrp="1"/>
          </p:cNvSpPr>
          <p:nvPr>
            <p:ph type="body" idx="10"/>
          </p:nvPr>
        </p:nvSpPr>
        <p:spPr>
          <a:xfrm>
            <a:off x="755576" y="1742753"/>
            <a:ext cx="6624736" cy="330051"/>
          </a:xfrm>
          <a:prstGeom prst="rect">
            <a:avLst/>
          </a:prstGeom>
        </p:spPr>
        <p:txBody>
          <a:bodyPr anchor="t"/>
          <a:lstStyle>
            <a:lvl1pPr marL="0" indent="0">
              <a:buNone/>
              <a:defRPr sz="1600" b="1">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14" name="Marcador de Posição do Texto 2"/>
          <p:cNvSpPr>
            <a:spLocks noGrp="1"/>
          </p:cNvSpPr>
          <p:nvPr>
            <p:ph type="body" idx="12"/>
          </p:nvPr>
        </p:nvSpPr>
        <p:spPr>
          <a:xfrm>
            <a:off x="755576" y="2420888"/>
            <a:ext cx="8136904" cy="3960440"/>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8" name="Marcador de Posição do Título 1"/>
          <p:cNvSpPr>
            <a:spLocks noGrp="1"/>
          </p:cNvSpPr>
          <p:nvPr>
            <p:ph type="title"/>
          </p:nvPr>
        </p:nvSpPr>
        <p:spPr>
          <a:xfrm>
            <a:off x="755576" y="54868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dirty="0" smtClean="0"/>
              <a:t>Clique para editar o estilo</a:t>
            </a:r>
            <a:endParaRPr lang="pt-PT" dirty="0"/>
          </a:p>
        </p:txBody>
      </p:sp>
    </p:spTree>
    <p:extLst>
      <p:ext uri="{BB962C8B-B14F-4D97-AF65-F5344CB8AC3E}">
        <p14:creationId xmlns:p14="http://schemas.microsoft.com/office/powerpoint/2010/main" val="155636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01817F89-4A36-4F5A-8E26-1D47A66E8147}" type="datetimeFigureOut">
              <a:rPr lang="pt-PT"/>
              <a:pPr>
                <a:defRPr/>
              </a:pPr>
              <a:t>22-02-2017</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D3795EE6-19C1-43FB-AB77-C2AA35173DB5}" type="slidenum">
              <a:rPr lang="pt-PT"/>
              <a:pPr>
                <a:defRPr/>
              </a:pPr>
              <a:t>‹#›</a:t>
            </a:fld>
            <a:endParaRPr lang="pt-PT"/>
          </a:p>
        </p:txBody>
      </p:sp>
    </p:spTree>
    <p:extLst>
      <p:ext uri="{BB962C8B-B14F-4D97-AF65-F5344CB8AC3E}">
        <p14:creationId xmlns:p14="http://schemas.microsoft.com/office/powerpoint/2010/main" val="1872549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lvl1pPr>
              <a:defRPr/>
            </a:lvl1pPr>
          </a:lstStyle>
          <a:p>
            <a:pPr>
              <a:defRPr/>
            </a:pPr>
            <a:fld id="{111E7451-5191-4327-84F9-6D7BD556BE2D}" type="datetimeFigureOut">
              <a:rPr lang="pt-PT"/>
              <a:pPr>
                <a:defRPr/>
              </a:pPr>
              <a:t>22-02-2017</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1729F860-B672-4B37-A7B7-504C29393084}" type="slidenum">
              <a:rPr lang="pt-PT"/>
              <a:pPr>
                <a:defRPr/>
              </a:pPr>
              <a:t>‹#›</a:t>
            </a:fld>
            <a:endParaRPr lang="pt-PT"/>
          </a:p>
        </p:txBody>
      </p:sp>
    </p:spTree>
    <p:extLst>
      <p:ext uri="{BB962C8B-B14F-4D97-AF65-F5344CB8AC3E}">
        <p14:creationId xmlns:p14="http://schemas.microsoft.com/office/powerpoint/2010/main" val="336244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3"/>
          <p:cNvSpPr>
            <a:spLocks noGrp="1"/>
          </p:cNvSpPr>
          <p:nvPr>
            <p:ph type="dt" sz="half" idx="10"/>
          </p:nvPr>
        </p:nvSpPr>
        <p:spPr/>
        <p:txBody>
          <a:bodyPr/>
          <a:lstStyle>
            <a:lvl1pPr>
              <a:defRPr/>
            </a:lvl1pPr>
          </a:lstStyle>
          <a:p>
            <a:pPr>
              <a:defRPr/>
            </a:pPr>
            <a:fld id="{C8D22D1A-C591-4EA0-80B9-0B54A15C599E}" type="datetimeFigureOut">
              <a:rPr lang="pt-PT"/>
              <a:pPr>
                <a:defRPr/>
              </a:pPr>
              <a:t>22-02-2017</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784B576A-5280-4519-9F5C-B478825B180B}" type="slidenum">
              <a:rPr lang="pt-PT"/>
              <a:pPr>
                <a:defRPr/>
              </a:pPr>
              <a:t>‹#›</a:t>
            </a:fld>
            <a:endParaRPr lang="pt-PT"/>
          </a:p>
        </p:txBody>
      </p:sp>
    </p:spTree>
    <p:extLst>
      <p:ext uri="{BB962C8B-B14F-4D97-AF65-F5344CB8AC3E}">
        <p14:creationId xmlns:p14="http://schemas.microsoft.com/office/powerpoint/2010/main" val="3120584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3"/>
          <p:cNvSpPr>
            <a:spLocks noGrp="1"/>
          </p:cNvSpPr>
          <p:nvPr>
            <p:ph type="dt" sz="half" idx="10"/>
          </p:nvPr>
        </p:nvSpPr>
        <p:spPr/>
        <p:txBody>
          <a:bodyPr/>
          <a:lstStyle>
            <a:lvl1pPr>
              <a:defRPr/>
            </a:lvl1pPr>
          </a:lstStyle>
          <a:p>
            <a:pPr>
              <a:defRPr/>
            </a:pPr>
            <a:fld id="{4843D1E9-26AC-4732-A874-9976414595FE}" type="datetimeFigureOut">
              <a:rPr lang="pt-PT"/>
              <a:pPr>
                <a:defRPr/>
              </a:pPr>
              <a:t>22-02-2017</a:t>
            </a:fld>
            <a:endParaRPr lang="pt-PT"/>
          </a:p>
        </p:txBody>
      </p:sp>
      <p:sp>
        <p:nvSpPr>
          <p:cNvPr id="8" name="Marcador de Posição do Rodapé 4"/>
          <p:cNvSpPr>
            <a:spLocks noGrp="1"/>
          </p:cNvSpPr>
          <p:nvPr>
            <p:ph type="ftr" sz="quarter" idx="11"/>
          </p:nvPr>
        </p:nvSpPr>
        <p:spPr/>
        <p:txBody>
          <a:bodyPr/>
          <a:lstStyle>
            <a:lvl1pPr>
              <a:defRPr/>
            </a:lvl1pPr>
          </a:lstStyle>
          <a:p>
            <a:pPr>
              <a:defRPr/>
            </a:pPr>
            <a:endParaRPr lang="pt-PT"/>
          </a:p>
        </p:txBody>
      </p:sp>
      <p:sp>
        <p:nvSpPr>
          <p:cNvPr id="9" name="Marcador de Posição do Número do Diapositivo 5"/>
          <p:cNvSpPr>
            <a:spLocks noGrp="1"/>
          </p:cNvSpPr>
          <p:nvPr>
            <p:ph type="sldNum" sz="quarter" idx="12"/>
          </p:nvPr>
        </p:nvSpPr>
        <p:spPr/>
        <p:txBody>
          <a:bodyPr/>
          <a:lstStyle>
            <a:lvl1pPr>
              <a:defRPr/>
            </a:lvl1pPr>
          </a:lstStyle>
          <a:p>
            <a:pPr>
              <a:defRPr/>
            </a:pPr>
            <a:fld id="{B860F1B3-546C-4204-A688-76191238B74F}" type="slidenum">
              <a:rPr lang="pt-PT"/>
              <a:pPr>
                <a:defRPr/>
              </a:pPr>
              <a:t>‹#›</a:t>
            </a:fld>
            <a:endParaRPr lang="pt-PT"/>
          </a:p>
        </p:txBody>
      </p:sp>
    </p:spTree>
    <p:extLst>
      <p:ext uri="{BB962C8B-B14F-4D97-AF65-F5344CB8AC3E}">
        <p14:creationId xmlns:p14="http://schemas.microsoft.com/office/powerpoint/2010/main" val="3738853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3"/>
          <p:cNvSpPr>
            <a:spLocks noGrp="1"/>
          </p:cNvSpPr>
          <p:nvPr>
            <p:ph type="dt" sz="half" idx="10"/>
          </p:nvPr>
        </p:nvSpPr>
        <p:spPr/>
        <p:txBody>
          <a:bodyPr/>
          <a:lstStyle>
            <a:lvl1pPr>
              <a:defRPr/>
            </a:lvl1pPr>
          </a:lstStyle>
          <a:p>
            <a:pPr>
              <a:defRPr/>
            </a:pPr>
            <a:fld id="{BFC79C10-5B7B-465A-866E-D58B09292F2D}" type="datetimeFigureOut">
              <a:rPr lang="pt-PT"/>
              <a:pPr>
                <a:defRPr/>
              </a:pPr>
              <a:t>22-02-2017</a:t>
            </a:fld>
            <a:endParaRPr lang="pt-PT"/>
          </a:p>
        </p:txBody>
      </p:sp>
      <p:sp>
        <p:nvSpPr>
          <p:cNvPr id="4" name="Marcador de Posição do Rodapé 4"/>
          <p:cNvSpPr>
            <a:spLocks noGrp="1"/>
          </p:cNvSpPr>
          <p:nvPr>
            <p:ph type="ftr" sz="quarter" idx="11"/>
          </p:nvPr>
        </p:nvSpPr>
        <p:spPr/>
        <p:txBody>
          <a:bodyPr/>
          <a:lstStyle>
            <a:lvl1pPr>
              <a:defRPr/>
            </a:lvl1pPr>
          </a:lstStyle>
          <a:p>
            <a:pPr>
              <a:defRPr/>
            </a:pPr>
            <a:endParaRPr lang="pt-PT"/>
          </a:p>
        </p:txBody>
      </p:sp>
      <p:sp>
        <p:nvSpPr>
          <p:cNvPr id="5" name="Marcador de Posição do Número do Diapositivo 5"/>
          <p:cNvSpPr>
            <a:spLocks noGrp="1"/>
          </p:cNvSpPr>
          <p:nvPr>
            <p:ph type="sldNum" sz="quarter" idx="12"/>
          </p:nvPr>
        </p:nvSpPr>
        <p:spPr/>
        <p:txBody>
          <a:bodyPr/>
          <a:lstStyle>
            <a:lvl1pPr>
              <a:defRPr/>
            </a:lvl1pPr>
          </a:lstStyle>
          <a:p>
            <a:pPr>
              <a:defRPr/>
            </a:pPr>
            <a:fld id="{7FDB0091-5093-4A4E-95C9-E68B8666615C}" type="slidenum">
              <a:rPr lang="pt-PT"/>
              <a:pPr>
                <a:defRPr/>
              </a:pPr>
              <a:t>‹#›</a:t>
            </a:fld>
            <a:endParaRPr lang="pt-PT"/>
          </a:p>
        </p:txBody>
      </p:sp>
    </p:spTree>
    <p:extLst>
      <p:ext uri="{BB962C8B-B14F-4D97-AF65-F5344CB8AC3E}">
        <p14:creationId xmlns:p14="http://schemas.microsoft.com/office/powerpoint/2010/main" val="2693477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p:cNvSpPr>
            <a:spLocks noGrp="1"/>
          </p:cNvSpPr>
          <p:nvPr>
            <p:ph type="dt" sz="half" idx="10"/>
          </p:nvPr>
        </p:nvSpPr>
        <p:spPr/>
        <p:txBody>
          <a:bodyPr/>
          <a:lstStyle>
            <a:lvl1pPr>
              <a:defRPr/>
            </a:lvl1pPr>
          </a:lstStyle>
          <a:p>
            <a:pPr>
              <a:defRPr/>
            </a:pPr>
            <a:fld id="{A11297B5-3656-47C2-AF46-008945FF7741}" type="datetimeFigureOut">
              <a:rPr lang="pt-PT"/>
              <a:pPr>
                <a:defRPr/>
              </a:pPr>
              <a:t>22-02-2017</a:t>
            </a:fld>
            <a:endParaRPr lang="pt-PT"/>
          </a:p>
        </p:txBody>
      </p:sp>
      <p:sp>
        <p:nvSpPr>
          <p:cNvPr id="3" name="Marcador de Posição do Rodapé 4"/>
          <p:cNvSpPr>
            <a:spLocks noGrp="1"/>
          </p:cNvSpPr>
          <p:nvPr>
            <p:ph type="ftr" sz="quarter" idx="11"/>
          </p:nvPr>
        </p:nvSpPr>
        <p:spPr/>
        <p:txBody>
          <a:bodyPr/>
          <a:lstStyle>
            <a:lvl1pPr>
              <a:defRPr/>
            </a:lvl1pPr>
          </a:lstStyle>
          <a:p>
            <a:pPr>
              <a:defRPr/>
            </a:pPr>
            <a:endParaRPr lang="pt-PT"/>
          </a:p>
        </p:txBody>
      </p:sp>
      <p:sp>
        <p:nvSpPr>
          <p:cNvPr id="4" name="Marcador de Posição do Número do Diapositivo 5"/>
          <p:cNvSpPr>
            <a:spLocks noGrp="1"/>
          </p:cNvSpPr>
          <p:nvPr>
            <p:ph type="sldNum" sz="quarter" idx="12"/>
          </p:nvPr>
        </p:nvSpPr>
        <p:spPr/>
        <p:txBody>
          <a:bodyPr/>
          <a:lstStyle>
            <a:lvl1pPr>
              <a:defRPr/>
            </a:lvl1pPr>
          </a:lstStyle>
          <a:p>
            <a:pPr>
              <a:defRPr/>
            </a:pPr>
            <a:fld id="{45560D1E-0199-42FB-8657-75AC1ABCBA33}" type="slidenum">
              <a:rPr lang="pt-PT"/>
              <a:pPr>
                <a:defRPr/>
              </a:pPr>
              <a:t>‹#›</a:t>
            </a:fld>
            <a:endParaRPr lang="pt-PT"/>
          </a:p>
        </p:txBody>
      </p:sp>
    </p:spTree>
    <p:extLst>
      <p:ext uri="{BB962C8B-B14F-4D97-AF65-F5344CB8AC3E}">
        <p14:creationId xmlns:p14="http://schemas.microsoft.com/office/powerpoint/2010/main" val="2178933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dirty="0" smtClean="0"/>
              <a:t>Clique para editar os estilos</a:t>
            </a:r>
          </a:p>
          <a:p>
            <a:pPr lvl="1"/>
            <a:r>
              <a:rPr lang="pt-PT" dirty="0" smtClean="0"/>
              <a:t>Segundo nível</a:t>
            </a:r>
          </a:p>
          <a:p>
            <a:pPr lvl="2"/>
            <a:r>
              <a:rPr lang="pt-PT" dirty="0" smtClean="0"/>
              <a:t>Terceiro nível</a:t>
            </a:r>
          </a:p>
          <a:p>
            <a:pPr lvl="3"/>
            <a:r>
              <a:rPr lang="pt-PT" dirty="0" smtClean="0"/>
              <a:t>Quarto nível</a:t>
            </a:r>
          </a:p>
          <a:p>
            <a:pPr lvl="4"/>
            <a:r>
              <a:rPr lang="pt-PT" dirty="0" smtClean="0"/>
              <a:t>Quinto nível</a:t>
            </a:r>
            <a:endParaRPr lang="pt-PT" dirty="0"/>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24F1CBD5-92CE-48F6-A908-498FC60F551F}" type="datetimeFigureOut">
              <a:rPr lang="pt-PT"/>
              <a:pPr>
                <a:defRPr/>
              </a:pPr>
              <a:t>22-02-2017</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2A9C7D28-069F-4554-AE33-5FDB7265CFD6}" type="slidenum">
              <a:rPr lang="pt-PT"/>
              <a:pPr>
                <a:defRPr/>
              </a:pPr>
              <a:t>‹#›</a:t>
            </a:fld>
            <a:endParaRPr lang="pt-PT"/>
          </a:p>
        </p:txBody>
      </p:sp>
    </p:spTree>
    <p:extLst>
      <p:ext uri="{BB962C8B-B14F-4D97-AF65-F5344CB8AC3E}">
        <p14:creationId xmlns:p14="http://schemas.microsoft.com/office/powerpoint/2010/main" val="23078322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0C49FF6F-840F-4453-8642-5F952A93BE11}" type="datetimeFigureOut">
              <a:rPr lang="pt-PT"/>
              <a:pPr>
                <a:defRPr/>
              </a:pPr>
              <a:t>22-02-2017</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5A88F423-43AB-449B-BFEF-5F80F586ECCC}" type="slidenum">
              <a:rPr lang="pt-PT"/>
              <a:pPr>
                <a:defRPr/>
              </a:pPr>
              <a:t>‹#›</a:t>
            </a:fld>
            <a:endParaRPr lang="pt-PT"/>
          </a:p>
        </p:txBody>
      </p:sp>
    </p:spTree>
    <p:extLst>
      <p:ext uri="{BB962C8B-B14F-4D97-AF65-F5344CB8AC3E}">
        <p14:creationId xmlns:p14="http://schemas.microsoft.com/office/powerpoint/2010/main" val="2330616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6E29CBC0-81EB-4688-961D-B8FEDF4B9D97}" type="datetimeFigureOut">
              <a:rPr lang="pt-PT"/>
              <a:pPr>
                <a:defRPr/>
              </a:pPr>
              <a:t>22-02-2017</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A682570C-3EC1-44AD-AC4A-670FFE707F2A}" type="slidenum">
              <a:rPr lang="pt-PT"/>
              <a:pPr>
                <a:defRPr/>
              </a:pPr>
              <a:t>‹#›</a:t>
            </a:fld>
            <a:endParaRPr lang="pt-PT"/>
          </a:p>
        </p:txBody>
      </p:sp>
    </p:spTree>
    <p:extLst>
      <p:ext uri="{BB962C8B-B14F-4D97-AF65-F5344CB8AC3E}">
        <p14:creationId xmlns:p14="http://schemas.microsoft.com/office/powerpoint/2010/main" val="3656909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CDC83210-96F7-4DEA-BE01-F6B80B9D9F67}" type="datetimeFigureOut">
              <a:rPr lang="pt-PT"/>
              <a:pPr>
                <a:defRPr/>
              </a:pPr>
              <a:t>22-02-2017</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E478588C-D5C8-4D56-8F0B-DB3C4227B826}" type="slidenum">
              <a:rPr lang="pt-PT"/>
              <a:pPr>
                <a:defRPr/>
              </a:pPr>
              <a:t>‹#›</a:t>
            </a:fld>
            <a:endParaRPr lang="pt-PT"/>
          </a:p>
        </p:txBody>
      </p:sp>
    </p:spTree>
    <p:extLst>
      <p:ext uri="{BB962C8B-B14F-4D97-AF65-F5344CB8AC3E}">
        <p14:creationId xmlns:p14="http://schemas.microsoft.com/office/powerpoint/2010/main" val="394036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rra estreita">
    <p:spTree>
      <p:nvGrpSpPr>
        <p:cNvPr id="1" name=""/>
        <p:cNvGrpSpPr/>
        <p:nvPr/>
      </p:nvGrpSpPr>
      <p:grpSpPr>
        <a:xfrm>
          <a:off x="0" y="0"/>
          <a:ext cx="0" cy="0"/>
          <a:chOff x="0" y="0"/>
          <a:chExt cx="0" cy="0"/>
        </a:xfrm>
      </p:grpSpPr>
      <p:sp>
        <p:nvSpPr>
          <p:cNvPr id="5" name="Rectângulo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pic>
        <p:nvPicPr>
          <p:cNvPr id="9" name="Imagem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1300" y="339725"/>
            <a:ext cx="8643938" cy="785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Marcador de Posição do Texto 2"/>
          <p:cNvSpPr>
            <a:spLocks noGrp="1"/>
          </p:cNvSpPr>
          <p:nvPr>
            <p:ph type="body" idx="10"/>
          </p:nvPr>
        </p:nvSpPr>
        <p:spPr>
          <a:xfrm>
            <a:off x="755576" y="1268760"/>
            <a:ext cx="8129250" cy="330051"/>
          </a:xfrm>
          <a:prstGeom prst="rect">
            <a:avLst/>
          </a:prstGeom>
        </p:spPr>
        <p:txBody>
          <a:bodyPr anchor="t"/>
          <a:lstStyle>
            <a:lvl1pPr marL="0" indent="0">
              <a:buNone/>
              <a:defRPr sz="1600" b="1">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7" name="Marcador de Posição do Texto 2"/>
          <p:cNvSpPr>
            <a:spLocks noGrp="1"/>
          </p:cNvSpPr>
          <p:nvPr>
            <p:ph type="body" idx="12"/>
          </p:nvPr>
        </p:nvSpPr>
        <p:spPr>
          <a:xfrm>
            <a:off x="755576" y="1946895"/>
            <a:ext cx="8136904" cy="3960440"/>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8" name="Marcador de Posição do Título 1"/>
          <p:cNvSpPr>
            <a:spLocks noGrp="1"/>
          </p:cNvSpPr>
          <p:nvPr>
            <p:ph type="title"/>
          </p:nvPr>
        </p:nvSpPr>
        <p:spPr>
          <a:xfrm>
            <a:off x="755576" y="351498"/>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smtClean="0"/>
              <a:t>Clique para editar o estilo</a:t>
            </a:r>
            <a:endParaRPr lang="pt-PT" dirty="0"/>
          </a:p>
        </p:txBody>
      </p:sp>
    </p:spTree>
    <p:extLst>
      <p:ext uri="{BB962C8B-B14F-4D97-AF65-F5344CB8AC3E}">
        <p14:creationId xmlns:p14="http://schemas.microsoft.com/office/powerpoint/2010/main" val="1655213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beçalho + fundo fotografia">
    <p:spTree>
      <p:nvGrpSpPr>
        <p:cNvPr id="1" name=""/>
        <p:cNvGrpSpPr/>
        <p:nvPr/>
      </p:nvGrpSpPr>
      <p:grpSpPr>
        <a:xfrm>
          <a:off x="0" y="0"/>
          <a:ext cx="0" cy="0"/>
          <a:chOff x="0" y="0"/>
          <a:chExt cx="0" cy="0"/>
        </a:xfrm>
      </p:grpSpPr>
      <p:sp>
        <p:nvSpPr>
          <p:cNvPr id="4" name="Rectângulo arredondado 3"/>
          <p:cNvSpPr/>
          <p:nvPr userDrawn="1"/>
        </p:nvSpPr>
        <p:spPr>
          <a:xfrm>
            <a:off x="395288" y="2133600"/>
            <a:ext cx="2592387" cy="395922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solidFill>
                <a:schemeClr val="tx1"/>
              </a:solidFill>
            </a:endParaRPr>
          </a:p>
        </p:txBody>
      </p:sp>
      <p:sp>
        <p:nvSpPr>
          <p:cNvPr id="12" name="Marcador de Posição do Texto 2"/>
          <p:cNvSpPr>
            <a:spLocks noGrp="1"/>
          </p:cNvSpPr>
          <p:nvPr>
            <p:ph type="body" idx="12"/>
          </p:nvPr>
        </p:nvSpPr>
        <p:spPr>
          <a:xfrm>
            <a:off x="3419872" y="2132856"/>
            <a:ext cx="5544616" cy="4176464"/>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6" name="Marcador de Posição do Título 1"/>
          <p:cNvSpPr>
            <a:spLocks noGrp="1"/>
          </p:cNvSpPr>
          <p:nvPr>
            <p:ph type="title"/>
          </p:nvPr>
        </p:nvSpPr>
        <p:spPr>
          <a:xfrm>
            <a:off x="755576" y="54868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smtClean="0"/>
              <a:t>Clique para editar o estilo</a:t>
            </a:r>
            <a:endParaRPr lang="pt-PT" dirty="0"/>
          </a:p>
        </p:txBody>
      </p:sp>
    </p:spTree>
    <p:extLst>
      <p:ext uri="{BB962C8B-B14F-4D97-AF65-F5344CB8AC3E}">
        <p14:creationId xmlns:p14="http://schemas.microsoft.com/office/powerpoint/2010/main" val="1979793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beçalho + sub-titulo + fundo fotografia">
    <p:spTree>
      <p:nvGrpSpPr>
        <p:cNvPr id="1" name=""/>
        <p:cNvGrpSpPr/>
        <p:nvPr/>
      </p:nvGrpSpPr>
      <p:grpSpPr>
        <a:xfrm>
          <a:off x="0" y="0"/>
          <a:ext cx="0" cy="0"/>
          <a:chOff x="0" y="0"/>
          <a:chExt cx="0" cy="0"/>
        </a:xfrm>
      </p:grpSpPr>
      <p:sp>
        <p:nvSpPr>
          <p:cNvPr id="5" name="Rectângulo arredondado 4"/>
          <p:cNvSpPr/>
          <p:nvPr userDrawn="1"/>
        </p:nvSpPr>
        <p:spPr>
          <a:xfrm>
            <a:off x="395288" y="2420938"/>
            <a:ext cx="2592387" cy="3671887"/>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solidFill>
                <a:schemeClr val="tx1"/>
              </a:solidFill>
            </a:endParaRPr>
          </a:p>
        </p:txBody>
      </p:sp>
      <p:sp>
        <p:nvSpPr>
          <p:cNvPr id="9" name="Marcador de Posição do Texto 2"/>
          <p:cNvSpPr>
            <a:spLocks noGrp="1"/>
          </p:cNvSpPr>
          <p:nvPr>
            <p:ph type="body" idx="13"/>
          </p:nvPr>
        </p:nvSpPr>
        <p:spPr>
          <a:xfrm>
            <a:off x="3419872" y="2404110"/>
            <a:ext cx="5544616" cy="4176464"/>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11" name="Marcador de Posição do Texto 2"/>
          <p:cNvSpPr>
            <a:spLocks noGrp="1"/>
          </p:cNvSpPr>
          <p:nvPr>
            <p:ph type="body" idx="10"/>
          </p:nvPr>
        </p:nvSpPr>
        <p:spPr>
          <a:xfrm>
            <a:off x="755576" y="1742753"/>
            <a:ext cx="6624736" cy="330051"/>
          </a:xfrm>
          <a:prstGeom prst="rect">
            <a:avLst/>
          </a:prstGeom>
        </p:spPr>
        <p:txBody>
          <a:bodyPr anchor="t"/>
          <a:lstStyle>
            <a:lvl1pPr marL="0" indent="0">
              <a:buNone/>
              <a:defRPr sz="1600" b="1">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12" name="Marcador de Posição do Título 1"/>
          <p:cNvSpPr>
            <a:spLocks noGrp="1"/>
          </p:cNvSpPr>
          <p:nvPr>
            <p:ph type="title"/>
          </p:nvPr>
        </p:nvSpPr>
        <p:spPr>
          <a:xfrm>
            <a:off x="755576" y="54868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smtClean="0"/>
              <a:t>Clique para editar o estilo</a:t>
            </a:r>
            <a:endParaRPr lang="pt-PT" dirty="0"/>
          </a:p>
        </p:txBody>
      </p:sp>
    </p:spTree>
    <p:extLst>
      <p:ext uri="{BB962C8B-B14F-4D97-AF65-F5344CB8AC3E}">
        <p14:creationId xmlns:p14="http://schemas.microsoft.com/office/powerpoint/2010/main" val="2668957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anco">
    <p:spTree>
      <p:nvGrpSpPr>
        <p:cNvPr id="1" name=""/>
        <p:cNvGrpSpPr/>
        <p:nvPr/>
      </p:nvGrpSpPr>
      <p:grpSpPr>
        <a:xfrm>
          <a:off x="0" y="0"/>
          <a:ext cx="0" cy="0"/>
          <a:chOff x="0" y="0"/>
          <a:chExt cx="0" cy="0"/>
        </a:xfrm>
      </p:grpSpPr>
      <p:sp>
        <p:nvSpPr>
          <p:cNvPr id="2" name="Rectângulo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Tree>
    <p:extLst>
      <p:ext uri="{BB962C8B-B14F-4D97-AF65-F5344CB8AC3E}">
        <p14:creationId xmlns:p14="http://schemas.microsoft.com/office/powerpoint/2010/main" val="3831882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lvl1pPr>
              <a:defRPr/>
            </a:lvl1pPr>
          </a:lstStyle>
          <a:p>
            <a:pPr>
              <a:defRPr/>
            </a:pPr>
            <a:fld id="{1088BD8B-CAFE-46D3-833C-A323686D6D65}" type="datetimeFigureOut">
              <a:rPr lang="pt-PT"/>
              <a:pPr>
                <a:defRPr/>
              </a:pPr>
              <a:t>22-02-2017</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5000319B-2356-495D-BE82-B1707D11EB4A}" type="slidenum">
              <a:rPr lang="pt-PT"/>
              <a:pPr>
                <a:defRPr/>
              </a:pPr>
              <a:t>‹#›</a:t>
            </a:fld>
            <a:endParaRPr lang="pt-PT"/>
          </a:p>
        </p:txBody>
      </p:sp>
    </p:spTree>
    <p:extLst>
      <p:ext uri="{BB962C8B-B14F-4D97-AF65-F5344CB8AC3E}">
        <p14:creationId xmlns:p14="http://schemas.microsoft.com/office/powerpoint/2010/main" val="3673442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dirty="0" smtClean="0"/>
              <a:t>Clique para editar os estilos</a:t>
            </a:r>
          </a:p>
          <a:p>
            <a:pPr lvl="1"/>
            <a:r>
              <a:rPr lang="pt-PT" dirty="0" smtClean="0"/>
              <a:t>Segundo nível</a:t>
            </a:r>
          </a:p>
          <a:p>
            <a:pPr lvl="2"/>
            <a:r>
              <a:rPr lang="pt-PT" dirty="0" smtClean="0"/>
              <a:t>Terceiro nível</a:t>
            </a:r>
          </a:p>
          <a:p>
            <a:pPr lvl="3"/>
            <a:r>
              <a:rPr lang="pt-PT" dirty="0" smtClean="0"/>
              <a:t>Quarto nível</a:t>
            </a:r>
          </a:p>
          <a:p>
            <a:pPr lvl="4"/>
            <a:r>
              <a:rPr lang="pt-PT" dirty="0" smtClean="0"/>
              <a:t>Quinto nível</a:t>
            </a:r>
            <a:endParaRPr lang="pt-PT" dirty="0"/>
          </a:p>
        </p:txBody>
      </p:sp>
      <p:sp>
        <p:nvSpPr>
          <p:cNvPr id="4" name="Marcador de Posição da Data 3"/>
          <p:cNvSpPr>
            <a:spLocks noGrp="1"/>
          </p:cNvSpPr>
          <p:nvPr>
            <p:ph type="dt" sz="half" idx="10"/>
          </p:nvPr>
        </p:nvSpPr>
        <p:spPr/>
        <p:txBody>
          <a:bodyPr/>
          <a:lstStyle>
            <a:lvl1pPr>
              <a:defRPr/>
            </a:lvl1pPr>
          </a:lstStyle>
          <a:p>
            <a:pPr>
              <a:defRPr/>
            </a:pPr>
            <a:fld id="{730A384E-28B1-45AE-8A58-5A2125D191F9}" type="datetimeFigureOut">
              <a:rPr lang="pt-PT"/>
              <a:pPr>
                <a:defRPr/>
              </a:pPr>
              <a:t>22-02-2017</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88492395-2476-421E-B583-7B6F03F919B3}" type="slidenum">
              <a:rPr lang="pt-PT"/>
              <a:pPr>
                <a:defRPr/>
              </a:pPr>
              <a:t>‹#›</a:t>
            </a:fld>
            <a:endParaRPr lang="pt-PT"/>
          </a:p>
        </p:txBody>
      </p:sp>
    </p:spTree>
    <p:extLst>
      <p:ext uri="{BB962C8B-B14F-4D97-AF65-F5344CB8AC3E}">
        <p14:creationId xmlns:p14="http://schemas.microsoft.com/office/powerpoint/2010/main" val="565601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lvl1pPr>
              <a:defRPr/>
            </a:lvl1pPr>
          </a:lstStyle>
          <a:p>
            <a:pPr>
              <a:defRPr/>
            </a:pPr>
            <a:fld id="{4497360B-5407-47FE-AE77-EA55B45FDAA4}" type="datetimeFigureOut">
              <a:rPr lang="pt-PT"/>
              <a:pPr>
                <a:defRPr/>
              </a:pPr>
              <a:t>22-02-2017</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333A9822-3CD7-4B26-8907-9220102D666F}" type="slidenum">
              <a:rPr lang="pt-PT"/>
              <a:pPr>
                <a:defRPr/>
              </a:pPr>
              <a:t>‹#›</a:t>
            </a:fld>
            <a:endParaRPr lang="pt-PT"/>
          </a:p>
        </p:txBody>
      </p:sp>
    </p:spTree>
    <p:extLst>
      <p:ext uri="{BB962C8B-B14F-4D97-AF65-F5344CB8AC3E}">
        <p14:creationId xmlns:p14="http://schemas.microsoft.com/office/powerpoint/2010/main" val="1941106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Users\lilianafaria\Desktop\apresentacao_ppt_cabeçalho-02.jpg"/>
          <p:cNvPicPr>
            <a:picLocks noChangeAspect="1" noChangeArrowheads="1"/>
          </p:cNvPicPr>
          <p:nvPr/>
        </p:nvPicPr>
        <p:blipFill>
          <a:blip r:embed="rId8" cstate="print">
            <a:extLst>
              <a:ext uri="{28A0092B-C50C-407E-A947-70E740481C1C}">
                <a14:useLocalDpi xmlns:a14="http://schemas.microsoft.com/office/drawing/2010/main" val="0"/>
              </a:ext>
            </a:extLst>
          </a:blip>
          <a:srcRect l="3474" t="5658" r="4427" b="73824"/>
          <a:stretch>
            <a:fillRect/>
          </a:stretch>
        </p:blipFill>
        <p:spPr bwMode="auto">
          <a:xfrm>
            <a:off x="250825" y="350838"/>
            <a:ext cx="8643938" cy="1335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9" r:id="rId1"/>
    <p:sldLayoutId id="2147484060" r:id="rId2"/>
    <p:sldLayoutId id="2147484084" r:id="rId3"/>
    <p:sldLayoutId id="2147484085" r:id="rId4"/>
    <p:sldLayoutId id="2147484086" r:id="rId5"/>
    <p:sldLayoutId id="2147484087" r:id="rId6"/>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Marcador de Posição do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smtClean="0"/>
              <a:t>Clique para editar o estilo</a:t>
            </a:r>
          </a:p>
        </p:txBody>
      </p:sp>
      <p:sp>
        <p:nvSpPr>
          <p:cNvPr id="2051" name="Marcador de Posição do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smtClean="0"/>
              <a:t>Clique para editar os estilos</a:t>
            </a:r>
          </a:p>
          <a:p>
            <a:pPr lvl="1"/>
            <a:r>
              <a:rPr lang="pt-PT" altLang="pt-PT" smtClean="0"/>
              <a:t>Segundo nível</a:t>
            </a:r>
          </a:p>
          <a:p>
            <a:pPr lvl="2"/>
            <a:r>
              <a:rPr lang="pt-PT" altLang="pt-PT" smtClean="0"/>
              <a:t>Terceiro nível</a:t>
            </a:r>
          </a:p>
          <a:p>
            <a:pPr lvl="3"/>
            <a:r>
              <a:rPr lang="pt-PT" altLang="pt-PT" smtClean="0"/>
              <a:t>Quarto nível</a:t>
            </a:r>
          </a:p>
          <a:p>
            <a:pPr lvl="4"/>
            <a:r>
              <a:rPr lang="pt-PT" altLang="pt-PT" smtClean="0"/>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0CDF481-5E48-4A5F-A033-5D55F5E6F1A0}" type="datetimeFigureOut">
              <a:rPr lang="pt-PT"/>
              <a:pPr>
                <a:defRPr/>
              </a:pPr>
              <a:t>22-02-2017</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0FCEE8F-861D-4130-9DF4-24864938161E}"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Marcador de Posição do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smtClean="0"/>
              <a:t>Clique para editar o estilo</a:t>
            </a:r>
          </a:p>
        </p:txBody>
      </p:sp>
      <p:sp>
        <p:nvSpPr>
          <p:cNvPr id="3075" name="Marcador de Posição do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smtClean="0"/>
              <a:t>Clique para editar os estilos</a:t>
            </a:r>
          </a:p>
          <a:p>
            <a:pPr lvl="1"/>
            <a:r>
              <a:rPr lang="pt-PT" altLang="pt-PT" smtClean="0"/>
              <a:t>Segundo nível</a:t>
            </a:r>
          </a:p>
          <a:p>
            <a:pPr lvl="2"/>
            <a:r>
              <a:rPr lang="pt-PT" altLang="pt-PT" smtClean="0"/>
              <a:t>Terceiro nível</a:t>
            </a:r>
          </a:p>
          <a:p>
            <a:pPr lvl="3"/>
            <a:r>
              <a:rPr lang="pt-PT" altLang="pt-PT" smtClean="0"/>
              <a:t>Quarto nível</a:t>
            </a:r>
          </a:p>
          <a:p>
            <a:pPr lvl="4"/>
            <a:r>
              <a:rPr lang="pt-PT" altLang="pt-PT" smtClean="0"/>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C80F6EDB-C7A0-4C73-ADE8-28D7B007AFEE}" type="datetimeFigureOut">
              <a:rPr lang="pt-PT"/>
              <a:pPr>
                <a:defRPr/>
              </a:pPr>
              <a:t>22-02-2017</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5F1B3203-2468-4A34-9C32-98429E0D2551}"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4072" r:id="rId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Marcador de Posição do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smtClean="0"/>
              <a:t>Clique para editar o estilo</a:t>
            </a:r>
          </a:p>
        </p:txBody>
      </p:sp>
      <p:sp>
        <p:nvSpPr>
          <p:cNvPr id="4099" name="Marcador de Posição do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smtClean="0"/>
              <a:t>Clique para editar os estilos</a:t>
            </a:r>
          </a:p>
          <a:p>
            <a:pPr lvl="1"/>
            <a:r>
              <a:rPr lang="pt-PT" altLang="pt-PT" smtClean="0"/>
              <a:t>Segundo nível</a:t>
            </a:r>
          </a:p>
          <a:p>
            <a:pPr lvl="2"/>
            <a:r>
              <a:rPr lang="pt-PT" altLang="pt-PT" smtClean="0"/>
              <a:t>Terceiro nível</a:t>
            </a:r>
          </a:p>
          <a:p>
            <a:pPr lvl="3"/>
            <a:r>
              <a:rPr lang="pt-PT" altLang="pt-PT" smtClean="0"/>
              <a:t>Quarto nível</a:t>
            </a:r>
          </a:p>
          <a:p>
            <a:pPr lvl="4"/>
            <a:r>
              <a:rPr lang="pt-PT" altLang="pt-PT" smtClean="0"/>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F60E029-9C40-4332-B390-843894B9B7B3}" type="datetimeFigureOut">
              <a:rPr lang="pt-PT"/>
              <a:pPr>
                <a:defRPr/>
              </a:pPr>
              <a:t>22-02-2017</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AD1068B-4269-4DAF-AA01-1B0D6AFF9E61}"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isaaa.org/kc/"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croplife.org/" TargetMode="External"/><Relationship Id="rId4" Type="http://schemas.openxmlformats.org/officeDocument/2006/relationships/hyperlink" Target="https://croplife.org/wp-content/uploads/pdf_files/CL_Biotech101_A4_Book_WEB_Single.compressed-min.pdf"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m 2"/>
          <p:cNvPicPr>
            <a:picLocks noChangeAspect="1"/>
          </p:cNvPicPr>
          <p:nvPr/>
        </p:nvPicPr>
        <p:blipFill>
          <a:blip r:embed="rId3" cstate="print">
            <a:extLst>
              <a:ext uri="{28A0092B-C50C-407E-A947-70E740481C1C}">
                <a14:useLocalDpi xmlns:a14="http://schemas.microsoft.com/office/drawing/2010/main" val="0"/>
              </a:ext>
            </a:extLst>
          </a:blip>
          <a:srcRect l="12947" r="1820" b="9373"/>
          <a:stretch>
            <a:fillRect/>
          </a:stretch>
        </p:blipFill>
        <p:spPr bwMode="auto">
          <a:xfrm>
            <a:off x="-7938" y="0"/>
            <a:ext cx="9147176" cy="6875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9219" name="Grupo 5"/>
          <p:cNvGrpSpPr>
            <a:grpSpLocks/>
          </p:cNvGrpSpPr>
          <p:nvPr/>
        </p:nvGrpSpPr>
        <p:grpSpPr bwMode="auto">
          <a:xfrm>
            <a:off x="3992563" y="3840163"/>
            <a:ext cx="3622675" cy="1568450"/>
            <a:chOff x="3993230" y="3840163"/>
            <a:chExt cx="3622675" cy="1568450"/>
          </a:xfrm>
        </p:grpSpPr>
        <p:sp>
          <p:nvSpPr>
            <p:cNvPr id="7" name="Rounded Rectangle 4"/>
            <p:cNvSpPr/>
            <p:nvPr/>
          </p:nvSpPr>
          <p:spPr bwMode="auto">
            <a:xfrm>
              <a:off x="3993230" y="4332288"/>
              <a:ext cx="3622675" cy="1076325"/>
            </a:xfrm>
            <a:prstGeom prst="roundRect">
              <a:avLst>
                <a:gd name="adj" fmla="val 50000"/>
              </a:avLst>
            </a:prstGeom>
            <a:solidFill>
              <a:srgbClr val="EAEAEA">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srgbClr val="739600"/>
                </a:solidFill>
                <a:latin typeface="Lucida Sans" pitchFamily="34" charset="0"/>
              </a:endParaRPr>
            </a:p>
          </p:txBody>
        </p:sp>
        <p:sp>
          <p:nvSpPr>
            <p:cNvPr id="8" name="Freeform 5"/>
            <p:cNvSpPr/>
            <p:nvPr/>
          </p:nvSpPr>
          <p:spPr bwMode="auto">
            <a:xfrm>
              <a:off x="4629817" y="3840163"/>
              <a:ext cx="779463" cy="492125"/>
            </a:xfrm>
            <a:custGeom>
              <a:avLst/>
              <a:gdLst>
                <a:gd name="connsiteX0" fmla="*/ 0 w 936104"/>
                <a:gd name="connsiteY0" fmla="*/ 936104 h 936104"/>
                <a:gd name="connsiteX1" fmla="*/ 468052 w 936104"/>
                <a:gd name="connsiteY1" fmla="*/ 0 h 936104"/>
                <a:gd name="connsiteX2" fmla="*/ 936104 w 936104"/>
                <a:gd name="connsiteY2" fmla="*/ 936104 h 936104"/>
                <a:gd name="connsiteX3" fmla="*/ 0 w 936104"/>
                <a:gd name="connsiteY3" fmla="*/ 936104 h 936104"/>
                <a:gd name="connsiteX0" fmla="*/ 0 w 936104"/>
                <a:gd name="connsiteY0" fmla="*/ 936104 h 936104"/>
                <a:gd name="connsiteX1" fmla="*/ 468052 w 936104"/>
                <a:gd name="connsiteY1" fmla="*/ 0 h 936104"/>
                <a:gd name="connsiteX2" fmla="*/ 576064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262260 w 1224136"/>
                <a:gd name="connsiteY1" fmla="*/ 562917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936104 h 936104"/>
                <a:gd name="connsiteX5" fmla="*/ 144016 w 1368152"/>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792088 h 936104"/>
                <a:gd name="connsiteX5" fmla="*/ 144016 w 1368152"/>
                <a:gd name="connsiteY5" fmla="*/ 936104 h 936104"/>
                <a:gd name="connsiteX0" fmla="*/ 288032 w 1368152"/>
                <a:gd name="connsiteY0" fmla="*/ 720080 h 792088"/>
                <a:gd name="connsiteX1" fmla="*/ 0 w 1368152"/>
                <a:gd name="connsiteY1" fmla="*/ 720080 h 792088"/>
                <a:gd name="connsiteX2" fmla="*/ 612068 w 1368152"/>
                <a:gd name="connsiteY2" fmla="*/ 0 h 792088"/>
                <a:gd name="connsiteX3" fmla="*/ 1368152 w 1368152"/>
                <a:gd name="connsiteY3" fmla="*/ 720080 h 792088"/>
                <a:gd name="connsiteX4" fmla="*/ 1080120 w 1368152"/>
                <a:gd name="connsiteY4" fmla="*/ 792088 h 792088"/>
                <a:gd name="connsiteX5" fmla="*/ 288032 w 1368152"/>
                <a:gd name="connsiteY5" fmla="*/ 720080 h 792088"/>
                <a:gd name="connsiteX0" fmla="*/ 288032 w 1368152"/>
                <a:gd name="connsiteY0" fmla="*/ 720080 h 720080"/>
                <a:gd name="connsiteX1" fmla="*/ 0 w 1368152"/>
                <a:gd name="connsiteY1" fmla="*/ 720080 h 720080"/>
                <a:gd name="connsiteX2" fmla="*/ 612068 w 1368152"/>
                <a:gd name="connsiteY2" fmla="*/ 0 h 720080"/>
                <a:gd name="connsiteX3" fmla="*/ 1368152 w 1368152"/>
                <a:gd name="connsiteY3" fmla="*/ 720080 h 720080"/>
                <a:gd name="connsiteX4" fmla="*/ 1080120 w 1368152"/>
                <a:gd name="connsiteY4" fmla="*/ 720080 h 720080"/>
                <a:gd name="connsiteX5" fmla="*/ 288032 w 1368152"/>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654618 h 654618"/>
                <a:gd name="connsiteX1" fmla="*/ 0 w 1571084"/>
                <a:gd name="connsiteY1" fmla="*/ 654618 h 654618"/>
                <a:gd name="connsiteX2" fmla="*/ 785542 w 1571084"/>
                <a:gd name="connsiteY2" fmla="*/ 0 h 654618"/>
                <a:gd name="connsiteX3" fmla="*/ 1571084 w 1571084"/>
                <a:gd name="connsiteY3" fmla="*/ 654618 h 654618"/>
                <a:gd name="connsiteX4" fmla="*/ 1283052 w 1571084"/>
                <a:gd name="connsiteY4" fmla="*/ 654618 h 654618"/>
                <a:gd name="connsiteX5" fmla="*/ 490964 w 1571084"/>
                <a:gd name="connsiteY5" fmla="*/ 6546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084" h="654618">
                  <a:moveTo>
                    <a:pt x="490964" y="654618"/>
                  </a:moveTo>
                  <a:lnTo>
                    <a:pt x="0" y="654618"/>
                  </a:lnTo>
                  <a:cubicBezTo>
                    <a:pt x="564304" y="570686"/>
                    <a:pt x="728760" y="188836"/>
                    <a:pt x="785542" y="0"/>
                  </a:cubicBezTo>
                  <a:cubicBezTo>
                    <a:pt x="821546" y="192021"/>
                    <a:pt x="962746" y="569967"/>
                    <a:pt x="1571084" y="654618"/>
                  </a:cubicBezTo>
                  <a:lnTo>
                    <a:pt x="1283052" y="654618"/>
                  </a:lnTo>
                  <a:lnTo>
                    <a:pt x="490964" y="654618"/>
                  </a:lnTo>
                  <a:close/>
                </a:path>
              </a:pathLst>
            </a:custGeom>
            <a:solidFill>
              <a:srgbClr val="EAEAEA">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a:t>                </a:t>
              </a:r>
            </a:p>
          </p:txBody>
        </p:sp>
      </p:grpSp>
      <p:sp>
        <p:nvSpPr>
          <p:cNvPr id="9220" name="CaixaDeTexto 3"/>
          <p:cNvSpPr txBox="1">
            <a:spLocks noChangeArrowheads="1"/>
          </p:cNvSpPr>
          <p:nvPr/>
        </p:nvSpPr>
        <p:spPr bwMode="auto">
          <a:xfrm>
            <a:off x="352424" y="1004535"/>
            <a:ext cx="637981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pt-PT" altLang="pt-PT" sz="3200" b="1" dirty="0" smtClean="0">
                <a:solidFill>
                  <a:schemeClr val="bg1"/>
                </a:solidFill>
              </a:rPr>
              <a:t>Biotecnologia </a:t>
            </a:r>
            <a:r>
              <a:rPr lang="pt-PT" altLang="pt-PT" sz="3200" b="1" dirty="0" smtClean="0">
                <a:solidFill>
                  <a:schemeClr val="bg1"/>
                </a:solidFill>
              </a:rPr>
              <a:t>Vegetal</a:t>
            </a:r>
            <a:r>
              <a:rPr lang="pt-PT" altLang="pt-PT" sz="3200" b="1" dirty="0">
                <a:solidFill>
                  <a:schemeClr val="bg1"/>
                </a:solidFill>
              </a:rPr>
              <a:t> </a:t>
            </a:r>
            <a:r>
              <a:rPr lang="pt-PT" altLang="pt-PT" sz="3200" b="1" dirty="0" smtClean="0">
                <a:solidFill>
                  <a:schemeClr val="bg1"/>
                </a:solidFill>
              </a:rPr>
              <a:t>- </a:t>
            </a:r>
            <a:endParaRPr lang="pt-PT" altLang="pt-PT" sz="3200" b="1" dirty="0" smtClean="0">
              <a:solidFill>
                <a:schemeClr val="bg1"/>
              </a:solidFill>
            </a:endParaRPr>
          </a:p>
          <a:p>
            <a:pPr algn="r" eaLnBrk="1" hangingPunct="1"/>
            <a:r>
              <a:rPr lang="pt-PT" altLang="pt-PT" sz="3200" i="1" dirty="0" smtClean="0">
                <a:solidFill>
                  <a:schemeClr val="bg1"/>
                </a:solidFill>
              </a:rPr>
              <a:t>como </a:t>
            </a:r>
            <a:r>
              <a:rPr lang="pt-PT" altLang="pt-PT" sz="3200" i="1" dirty="0">
                <a:solidFill>
                  <a:schemeClr val="bg1"/>
                </a:solidFill>
              </a:rPr>
              <a:t>e </a:t>
            </a:r>
            <a:r>
              <a:rPr lang="pt-PT" altLang="pt-PT" sz="3200" i="1" dirty="0" smtClean="0">
                <a:solidFill>
                  <a:schemeClr val="bg1"/>
                </a:solidFill>
              </a:rPr>
              <a:t>porquê...</a:t>
            </a:r>
            <a:endParaRPr lang="pt-PT" altLang="pt-PT" sz="3200" i="1" dirty="0">
              <a:solidFill>
                <a:schemeClr val="bg1"/>
              </a:solidFill>
            </a:endParaRPr>
          </a:p>
        </p:txBody>
      </p:sp>
      <p:pic>
        <p:nvPicPr>
          <p:cNvPr id="9221" name="Picture 7" descr="C:\Users\lilianafaria\Desktop\si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8" y="2924175"/>
            <a:ext cx="2492376"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 descr="Z:\Geral\ITQB  Logo\png\png_site\logo_itqb_nova_hor.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185" t="29002" r="7339" b="30137"/>
          <a:stretch/>
        </p:blipFill>
        <p:spPr bwMode="auto">
          <a:xfrm>
            <a:off x="4471752" y="4420177"/>
            <a:ext cx="2664296" cy="90054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1" name="Grupo 12"/>
          <p:cNvGrpSpPr/>
          <p:nvPr/>
        </p:nvGrpSpPr>
        <p:grpSpPr>
          <a:xfrm>
            <a:off x="-5410" y="5675359"/>
            <a:ext cx="1916925" cy="360040"/>
            <a:chOff x="5075023" y="1772816"/>
            <a:chExt cx="1545707" cy="360040"/>
          </a:xfrm>
        </p:grpSpPr>
        <p:sp>
          <p:nvSpPr>
            <p:cNvPr id="22" name="Oval 21"/>
            <p:cNvSpPr/>
            <p:nvPr/>
          </p:nvSpPr>
          <p:spPr>
            <a:xfrm>
              <a:off x="6286248" y="1772816"/>
              <a:ext cx="334482" cy="3600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3" name="Rectângulo 13"/>
            <p:cNvSpPr/>
            <p:nvPr/>
          </p:nvSpPr>
          <p:spPr>
            <a:xfrm>
              <a:off x="5075023" y="1772816"/>
              <a:ext cx="1368152" cy="3600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solidFill>
                    <a:schemeClr val="tx1">
                      <a:lumMod val="65000"/>
                      <a:lumOff val="35000"/>
                    </a:schemeClr>
                  </a:solidFill>
                </a:rPr>
                <a:t>  Hélia Sales</a:t>
              </a:r>
              <a:endParaRPr lang="pt-PT" b="1" dirty="0">
                <a:solidFill>
                  <a:schemeClr val="tx1">
                    <a:lumMod val="65000"/>
                    <a:lumOff val="35000"/>
                  </a:schemeClr>
                </a:solidFill>
              </a:endParaRPr>
            </a:p>
          </p:txBody>
        </p:sp>
      </p:grpSp>
      <p:grpSp>
        <p:nvGrpSpPr>
          <p:cNvPr id="24" name="Grupo 11"/>
          <p:cNvGrpSpPr/>
          <p:nvPr/>
        </p:nvGrpSpPr>
        <p:grpSpPr>
          <a:xfrm>
            <a:off x="-8336" y="6118149"/>
            <a:ext cx="5660456" cy="753962"/>
            <a:chOff x="5077532" y="1783558"/>
            <a:chExt cx="991219" cy="360040"/>
          </a:xfrm>
        </p:grpSpPr>
        <p:sp>
          <p:nvSpPr>
            <p:cNvPr id="25" name="Oval 24"/>
            <p:cNvSpPr/>
            <p:nvPr/>
          </p:nvSpPr>
          <p:spPr>
            <a:xfrm>
              <a:off x="5943100" y="1783558"/>
              <a:ext cx="125651" cy="3600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6" name="Rectângulo 16"/>
            <p:cNvSpPr/>
            <p:nvPr/>
          </p:nvSpPr>
          <p:spPr>
            <a:xfrm>
              <a:off x="5077532" y="1783558"/>
              <a:ext cx="934466" cy="3600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000" b="1" dirty="0" smtClean="0">
                  <a:solidFill>
                    <a:schemeClr val="tx1">
                      <a:lumMod val="65000"/>
                      <a:lumOff val="35000"/>
                    </a:schemeClr>
                  </a:solidFill>
                </a:rPr>
                <a:t>  </a:t>
              </a:r>
              <a:endParaRPr lang="pt-PT" sz="2000" b="1" dirty="0">
                <a:solidFill>
                  <a:schemeClr val="tx1">
                    <a:lumMod val="65000"/>
                    <a:lumOff val="35000"/>
                  </a:schemeClr>
                </a:solidFill>
              </a:endParaRPr>
            </a:p>
          </p:txBody>
        </p:sp>
      </p:grpSp>
      <p:sp>
        <p:nvSpPr>
          <p:cNvPr id="27" name="Rectângulo 1"/>
          <p:cNvSpPr/>
          <p:nvPr/>
        </p:nvSpPr>
        <p:spPr>
          <a:xfrm>
            <a:off x="182994" y="6144281"/>
            <a:ext cx="5613142" cy="738664"/>
          </a:xfrm>
          <a:prstGeom prst="rect">
            <a:avLst/>
          </a:prstGeom>
        </p:spPr>
        <p:txBody>
          <a:bodyPr wrap="square">
            <a:spAutoFit/>
          </a:bodyPr>
          <a:lstStyle/>
          <a:p>
            <a:r>
              <a:rPr lang="en-US" sz="1400" b="1" dirty="0" smtClean="0">
                <a:solidFill>
                  <a:schemeClr val="tx1">
                    <a:lumMod val="65000"/>
                    <a:lumOff val="35000"/>
                  </a:schemeClr>
                </a:solidFill>
              </a:rPr>
              <a:t>“Plants for Life” International </a:t>
            </a:r>
            <a:r>
              <a:rPr lang="en-US" sz="1400" b="1" dirty="0">
                <a:solidFill>
                  <a:schemeClr val="tx1">
                    <a:lumMod val="65000"/>
                    <a:lumOff val="35000"/>
                  </a:schemeClr>
                </a:solidFill>
              </a:rPr>
              <a:t>PhD </a:t>
            </a:r>
            <a:r>
              <a:rPr lang="en-US" sz="1400" b="1" dirty="0" smtClean="0">
                <a:solidFill>
                  <a:schemeClr val="tx1">
                    <a:lumMod val="65000"/>
                    <a:lumOff val="35000"/>
                  </a:schemeClr>
                </a:solidFill>
              </a:rPr>
              <a:t>Program</a:t>
            </a:r>
            <a:r>
              <a:rPr lang="en-US" sz="1400" b="1" dirty="0">
                <a:solidFill>
                  <a:schemeClr val="tx1">
                    <a:lumMod val="65000"/>
                    <a:lumOff val="35000"/>
                  </a:schemeClr>
                </a:solidFill>
              </a:rPr>
              <a:t> </a:t>
            </a:r>
            <a:r>
              <a:rPr lang="en-US" sz="1400" b="1" dirty="0" smtClean="0">
                <a:solidFill>
                  <a:schemeClr val="tx1">
                    <a:lumMod val="65000"/>
                    <a:lumOff val="35000"/>
                  </a:schemeClr>
                </a:solidFill>
              </a:rPr>
              <a:t>– 2016 </a:t>
            </a:r>
          </a:p>
          <a:p>
            <a:r>
              <a:rPr lang="en-US" sz="1400" b="1" dirty="0" smtClean="0">
                <a:solidFill>
                  <a:schemeClr val="tx1">
                    <a:lumMod val="65000"/>
                    <a:lumOff val="35000"/>
                  </a:schemeClr>
                </a:solidFill>
              </a:rPr>
              <a:t>(course “Plant </a:t>
            </a:r>
            <a:r>
              <a:rPr lang="en-US" sz="1400" b="1" dirty="0">
                <a:solidFill>
                  <a:schemeClr val="tx1">
                    <a:lumMod val="65000"/>
                    <a:lumOff val="35000"/>
                  </a:schemeClr>
                </a:solidFill>
              </a:rPr>
              <a:t>Biotechnology for Sustainability and Global </a:t>
            </a:r>
            <a:r>
              <a:rPr lang="en-US" sz="1400" b="1" dirty="0" smtClean="0">
                <a:solidFill>
                  <a:schemeClr val="tx1">
                    <a:lumMod val="65000"/>
                    <a:lumOff val="35000"/>
                  </a:schemeClr>
                </a:solidFill>
              </a:rPr>
              <a:t>Economy”)</a:t>
            </a:r>
            <a:endParaRPr lang="en-US" sz="1400" b="1" dirty="0">
              <a:solidFill>
                <a:schemeClr val="tx1">
                  <a:lumMod val="65000"/>
                  <a:lumOff val="35000"/>
                </a:schemeClr>
              </a:solidFill>
            </a:endParaRPr>
          </a:p>
          <a:p>
            <a:r>
              <a:rPr lang="en-US" sz="1400" b="1" dirty="0">
                <a:solidFill>
                  <a:schemeClr val="tx1">
                    <a:lumMod val="65000"/>
                    <a:lumOff val="35000"/>
                  </a:schemeClr>
                </a:solidFill>
              </a:rPr>
              <a:t> </a:t>
            </a:r>
            <a:endParaRPr lang="pt-PT" sz="1400" b="1" dirty="0">
              <a:solidFill>
                <a:schemeClr val="tx1">
                  <a:lumMod val="65000"/>
                  <a:lumOff val="35000"/>
                </a:schemeClr>
              </a:solidFill>
            </a:endParaRPr>
          </a:p>
        </p:txBody>
      </p:sp>
      <p:pic>
        <p:nvPicPr>
          <p:cNvPr id="16" name="Picture 2" descr="http://www.itqb.unl.pt/education/phd-plantsforlife/banner-phd-plants-for-life-beta.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72812" b="22015"/>
          <a:stretch/>
        </p:blipFill>
        <p:spPr bwMode="auto">
          <a:xfrm>
            <a:off x="8348200" y="6039473"/>
            <a:ext cx="832312" cy="84723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1427931"/>
            <a:ext cx="2549878" cy="36572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5" name="Grupo 4"/>
          <p:cNvGrpSpPr/>
          <p:nvPr/>
        </p:nvGrpSpPr>
        <p:grpSpPr>
          <a:xfrm>
            <a:off x="250825" y="1767620"/>
            <a:ext cx="5295804" cy="1516544"/>
            <a:chOff x="971600" y="1767620"/>
            <a:chExt cx="3673292" cy="1516544"/>
          </a:xfrm>
        </p:grpSpPr>
        <p:sp>
          <p:nvSpPr>
            <p:cNvPr id="7" name="Chamada com Linha 2 6"/>
            <p:cNvSpPr/>
            <p:nvPr/>
          </p:nvSpPr>
          <p:spPr>
            <a:xfrm flipH="1">
              <a:off x="979190" y="1767620"/>
              <a:ext cx="3665702" cy="1516544"/>
            </a:xfrm>
            <a:prstGeom prst="borderCallout2">
              <a:avLst>
                <a:gd name="adj1" fmla="val 16238"/>
                <a:gd name="adj2" fmla="val -2615"/>
                <a:gd name="adj3" fmla="val 17494"/>
                <a:gd name="adj4" fmla="val -9515"/>
                <a:gd name="adj5" fmla="val 42221"/>
                <a:gd name="adj6" fmla="val -11960"/>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CaixaDeTexto 1"/>
            <p:cNvSpPr txBox="1"/>
            <p:nvPr/>
          </p:nvSpPr>
          <p:spPr>
            <a:xfrm>
              <a:off x="971600" y="1806835"/>
              <a:ext cx="3643942" cy="1477328"/>
            </a:xfrm>
            <a:prstGeom prst="rect">
              <a:avLst/>
            </a:prstGeom>
            <a:noFill/>
          </p:spPr>
          <p:txBody>
            <a:bodyPr wrap="square" rtlCol="0">
              <a:spAutoFit/>
            </a:bodyPr>
            <a:lstStyle/>
            <a:p>
              <a:pPr algn="ctr"/>
              <a:r>
                <a:rPr lang="en-GB" b="1" dirty="0" smtClean="0"/>
                <a:t>Progresso das </a:t>
              </a:r>
              <a:r>
                <a:rPr lang="en-GB" b="1" dirty="0" err="1" smtClean="0"/>
                <a:t>comunidades</a:t>
              </a:r>
              <a:r>
                <a:rPr lang="en-GB" b="1" dirty="0" smtClean="0"/>
                <a:t> </a:t>
              </a:r>
              <a:r>
                <a:rPr lang="en-GB" b="1" dirty="0" err="1" smtClean="0"/>
                <a:t>rurais</a:t>
              </a:r>
              <a:endParaRPr lang="en-GB" dirty="0" smtClean="0"/>
            </a:p>
            <a:p>
              <a:pPr algn="ctr"/>
              <a:r>
                <a:rPr lang="en-GB" dirty="0" smtClean="0"/>
                <a:t>As </a:t>
              </a:r>
              <a:r>
                <a:rPr lang="en-GB" dirty="0" err="1" smtClean="0"/>
                <a:t>culturas</a:t>
              </a:r>
              <a:r>
                <a:rPr lang="en-GB" dirty="0" smtClean="0"/>
                <a:t> </a:t>
              </a:r>
              <a:r>
                <a:rPr lang="en-GB" dirty="0" err="1" smtClean="0"/>
                <a:t>biotecnológicas</a:t>
              </a:r>
              <a:r>
                <a:rPr lang="en-GB" dirty="0" smtClean="0"/>
                <a:t>, </a:t>
              </a:r>
              <a:r>
                <a:rPr lang="en-GB" dirty="0" err="1" smtClean="0"/>
                <a:t>como</a:t>
              </a:r>
              <a:r>
                <a:rPr lang="en-GB" dirty="0" smtClean="0"/>
                <a:t> o </a:t>
              </a:r>
              <a:r>
                <a:rPr lang="en-GB" dirty="0" err="1" smtClean="0"/>
                <a:t>milho</a:t>
              </a:r>
              <a:r>
                <a:rPr lang="en-GB" dirty="0" smtClean="0"/>
                <a:t> e a </a:t>
              </a:r>
              <a:r>
                <a:rPr lang="en-GB" dirty="0" err="1" smtClean="0"/>
                <a:t>soja</a:t>
              </a:r>
              <a:r>
                <a:rPr lang="en-GB" dirty="0" smtClean="0"/>
                <a:t>, </a:t>
              </a:r>
              <a:r>
                <a:rPr lang="en-GB" dirty="0" err="1" smtClean="0"/>
                <a:t>aumentam</a:t>
              </a:r>
              <a:r>
                <a:rPr lang="en-GB" dirty="0" smtClean="0"/>
                <a:t> o </a:t>
              </a:r>
              <a:r>
                <a:rPr lang="en-GB" dirty="0" err="1" smtClean="0"/>
                <a:t>rendimento</a:t>
              </a:r>
              <a:r>
                <a:rPr lang="en-GB" dirty="0" smtClean="0"/>
                <a:t> dos </a:t>
              </a:r>
              <a:r>
                <a:rPr lang="en-GB" dirty="0" err="1" smtClean="0"/>
                <a:t>agricultores</a:t>
              </a:r>
              <a:r>
                <a:rPr lang="en-GB" dirty="0" smtClean="0"/>
                <a:t> e a </a:t>
              </a:r>
              <a:r>
                <a:rPr lang="en-GB" dirty="0" err="1" smtClean="0"/>
                <a:t>segurança</a:t>
              </a:r>
              <a:r>
                <a:rPr lang="en-GB" dirty="0" smtClean="0"/>
                <a:t> </a:t>
              </a:r>
              <a:r>
                <a:rPr lang="en-GB" dirty="0" err="1" smtClean="0"/>
                <a:t>alimentar</a:t>
              </a:r>
              <a:r>
                <a:rPr lang="en-GB" dirty="0" smtClean="0"/>
                <a:t>, </a:t>
              </a:r>
              <a:r>
                <a:rPr lang="en-GB" dirty="0" err="1" smtClean="0"/>
                <a:t>ao</a:t>
              </a:r>
              <a:r>
                <a:rPr lang="en-GB" dirty="0" smtClean="0"/>
                <a:t> </a:t>
              </a:r>
              <a:r>
                <a:rPr lang="en-GB" dirty="0" err="1" smtClean="0"/>
                <a:t>mesmo</a:t>
              </a:r>
              <a:r>
                <a:rPr lang="en-GB" dirty="0" smtClean="0"/>
                <a:t> tempo </a:t>
              </a:r>
              <a:r>
                <a:rPr lang="en-GB" dirty="0" err="1" smtClean="0"/>
                <a:t>que</a:t>
              </a:r>
              <a:r>
                <a:rPr lang="en-GB" dirty="0" smtClean="0"/>
                <a:t> </a:t>
              </a:r>
              <a:r>
                <a:rPr lang="en-GB" dirty="0" err="1" smtClean="0"/>
                <a:t>combatem</a:t>
              </a:r>
              <a:r>
                <a:rPr lang="en-GB" dirty="0" smtClean="0"/>
                <a:t> a </a:t>
              </a:r>
              <a:r>
                <a:rPr lang="en-GB" dirty="0" err="1" smtClean="0"/>
                <a:t>pobreza</a:t>
              </a:r>
              <a:endParaRPr lang="en-GB" dirty="0"/>
            </a:p>
          </p:txBody>
        </p:sp>
      </p:grpSp>
      <p:grpSp>
        <p:nvGrpSpPr>
          <p:cNvPr id="4" name="Grupo 3"/>
          <p:cNvGrpSpPr/>
          <p:nvPr/>
        </p:nvGrpSpPr>
        <p:grpSpPr>
          <a:xfrm>
            <a:off x="864936" y="3573016"/>
            <a:ext cx="4203530" cy="1516544"/>
            <a:chOff x="944534" y="3717032"/>
            <a:chExt cx="4203530" cy="1516544"/>
          </a:xfrm>
        </p:grpSpPr>
        <p:sp>
          <p:nvSpPr>
            <p:cNvPr id="11" name="Chamada com Linha 2 10"/>
            <p:cNvSpPr/>
            <p:nvPr/>
          </p:nvSpPr>
          <p:spPr>
            <a:xfrm flipH="1">
              <a:off x="944534" y="3717032"/>
              <a:ext cx="4168874" cy="1516544"/>
            </a:xfrm>
            <a:prstGeom prst="borderCallout2">
              <a:avLst>
                <a:gd name="adj1" fmla="val 16238"/>
                <a:gd name="adj2" fmla="val -2615"/>
                <a:gd name="adj3" fmla="val 17163"/>
                <a:gd name="adj4" fmla="val -10415"/>
                <a:gd name="adj5" fmla="val -5996"/>
                <a:gd name="adj6" fmla="val -23773"/>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9" name="Rectângulo 8"/>
            <p:cNvSpPr/>
            <p:nvPr/>
          </p:nvSpPr>
          <p:spPr>
            <a:xfrm>
              <a:off x="979190" y="3756248"/>
              <a:ext cx="4168874" cy="1200329"/>
            </a:xfrm>
            <a:prstGeom prst="rect">
              <a:avLst/>
            </a:prstGeom>
          </p:spPr>
          <p:txBody>
            <a:bodyPr wrap="square">
              <a:spAutoFit/>
            </a:bodyPr>
            <a:lstStyle/>
            <a:p>
              <a:pPr algn="ctr"/>
              <a:r>
                <a:rPr lang="en-GB" b="1" dirty="0" err="1" smtClean="0"/>
                <a:t>Preservação</a:t>
              </a:r>
              <a:r>
                <a:rPr lang="en-GB" b="1" dirty="0" smtClean="0"/>
                <a:t> dos habitats </a:t>
              </a:r>
              <a:r>
                <a:rPr lang="en-GB" b="1" dirty="0" err="1" smtClean="0"/>
                <a:t>naturais</a:t>
              </a:r>
              <a:endParaRPr lang="en-GB" b="1" dirty="0" smtClean="0"/>
            </a:p>
            <a:p>
              <a:pPr algn="ctr"/>
              <a:r>
                <a:rPr lang="en-GB" dirty="0" err="1" smtClean="0"/>
                <a:t>Ajudando</a:t>
              </a:r>
              <a:r>
                <a:rPr lang="en-GB" dirty="0" smtClean="0"/>
                <a:t> </a:t>
              </a:r>
              <a:r>
                <a:rPr lang="en-GB" dirty="0" err="1" smtClean="0"/>
                <a:t>os</a:t>
              </a:r>
              <a:r>
                <a:rPr lang="en-GB" dirty="0" smtClean="0"/>
                <a:t> </a:t>
              </a:r>
              <a:r>
                <a:rPr lang="en-GB" dirty="0" err="1" smtClean="0"/>
                <a:t>agricultores</a:t>
              </a:r>
              <a:r>
                <a:rPr lang="en-GB" dirty="0" smtClean="0"/>
                <a:t> a </a:t>
              </a:r>
              <a:r>
                <a:rPr lang="en-GB" dirty="0" err="1" smtClean="0"/>
                <a:t>produzir</a:t>
              </a:r>
              <a:r>
                <a:rPr lang="en-GB" dirty="0" smtClean="0"/>
                <a:t> </a:t>
              </a:r>
              <a:r>
                <a:rPr lang="en-GB" dirty="0" err="1" smtClean="0"/>
                <a:t>mais</a:t>
              </a:r>
              <a:r>
                <a:rPr lang="en-GB" dirty="0" smtClean="0"/>
                <a:t> </a:t>
              </a:r>
              <a:r>
                <a:rPr lang="en-GB" dirty="0" err="1" smtClean="0"/>
                <a:t>em</a:t>
              </a:r>
              <a:r>
                <a:rPr lang="en-GB" dirty="0" smtClean="0"/>
                <a:t> </a:t>
              </a:r>
              <a:r>
                <a:rPr lang="en-GB" dirty="0" err="1" smtClean="0"/>
                <a:t>menos</a:t>
              </a:r>
              <a:r>
                <a:rPr lang="en-GB" dirty="0" smtClean="0"/>
                <a:t> terra, </a:t>
              </a:r>
              <a:r>
                <a:rPr lang="en-GB" dirty="0" err="1" smtClean="0"/>
                <a:t>leva</a:t>
              </a:r>
              <a:r>
                <a:rPr lang="en-GB" dirty="0" smtClean="0"/>
                <a:t> a </a:t>
              </a:r>
              <a:r>
                <a:rPr lang="en-GB" dirty="0" err="1" smtClean="0"/>
                <a:t>presevar</a:t>
              </a:r>
              <a:r>
                <a:rPr lang="en-GB" dirty="0" smtClean="0"/>
                <a:t> </a:t>
              </a:r>
              <a:r>
                <a:rPr lang="en-GB" dirty="0" err="1" smtClean="0"/>
                <a:t>melhor</a:t>
              </a:r>
              <a:r>
                <a:rPr lang="en-GB" dirty="0" smtClean="0"/>
                <a:t> </a:t>
              </a:r>
              <a:r>
                <a:rPr lang="en-GB" dirty="0" err="1" smtClean="0"/>
                <a:t>os</a:t>
              </a:r>
              <a:r>
                <a:rPr lang="en-GB" dirty="0" smtClean="0"/>
                <a:t> habitats </a:t>
              </a:r>
              <a:r>
                <a:rPr lang="en-GB" dirty="0" err="1" smtClean="0"/>
                <a:t>naturais</a:t>
              </a:r>
              <a:endParaRPr lang="en-GB" dirty="0"/>
            </a:p>
          </p:txBody>
        </p:sp>
      </p:grpSp>
      <p:sp>
        <p:nvSpPr>
          <p:cNvPr id="14" name="Título 4"/>
          <p:cNvSpPr>
            <a:spLocks noGrp="1"/>
          </p:cNvSpPr>
          <p:nvPr>
            <p:ph type="title"/>
          </p:nvPr>
        </p:nvSpPr>
        <p:spPr bwMode="auto">
          <a:xfrm>
            <a:off x="395536" y="548903"/>
            <a:ext cx="7344816" cy="575841"/>
          </a:xfrm>
          <a:extLst/>
        </p:spPr>
        <p:txBody>
          <a:bodyPr wrap="square" numCol="1" anchorCtr="0" compatLnSpc="1">
            <a:prstTxWarp prst="textNoShape">
              <a:avLst/>
            </a:prstTxWarp>
          </a:bodyPr>
          <a:lstStyle/>
          <a:p>
            <a:pPr eaLnBrk="1" hangingPunct="1">
              <a:defRPr/>
            </a:pPr>
            <a:r>
              <a:rPr lang="pt-PT" dirty="0" smtClean="0"/>
              <a:t>Biotecnologia Vegetal- em benefício do nosso mundo</a:t>
            </a:r>
          </a:p>
        </p:txBody>
      </p:sp>
      <p:grpSp>
        <p:nvGrpSpPr>
          <p:cNvPr id="6" name="Grupo 5"/>
          <p:cNvGrpSpPr/>
          <p:nvPr/>
        </p:nvGrpSpPr>
        <p:grpSpPr>
          <a:xfrm>
            <a:off x="1619670" y="5348004"/>
            <a:ext cx="6912769" cy="1303446"/>
            <a:chOff x="4670115" y="5233576"/>
            <a:chExt cx="3511204" cy="1516543"/>
          </a:xfrm>
        </p:grpSpPr>
        <p:sp>
          <p:nvSpPr>
            <p:cNvPr id="12" name="Rectângulo 11"/>
            <p:cNvSpPr/>
            <p:nvPr/>
          </p:nvSpPr>
          <p:spPr>
            <a:xfrm>
              <a:off x="4707076" y="5293626"/>
              <a:ext cx="3474243" cy="1396568"/>
            </a:xfrm>
            <a:prstGeom prst="rect">
              <a:avLst/>
            </a:prstGeom>
          </p:spPr>
          <p:txBody>
            <a:bodyPr wrap="square">
              <a:spAutoFit/>
            </a:bodyPr>
            <a:lstStyle/>
            <a:p>
              <a:pPr algn="ctr"/>
              <a:r>
                <a:rPr lang="en-GB" b="1" dirty="0" err="1" smtClean="0"/>
                <a:t>Redução</a:t>
              </a:r>
              <a:r>
                <a:rPr lang="en-GB" b="1" dirty="0" smtClean="0"/>
                <a:t> dos </a:t>
              </a:r>
              <a:r>
                <a:rPr lang="en-GB" b="1" dirty="0" err="1" smtClean="0"/>
                <a:t>danos</a:t>
              </a:r>
              <a:r>
                <a:rPr lang="en-GB" b="1" dirty="0" smtClean="0"/>
                <a:t> </a:t>
              </a:r>
              <a:r>
                <a:rPr lang="en-GB" b="1" dirty="0" err="1" smtClean="0"/>
                <a:t>para</a:t>
              </a:r>
              <a:r>
                <a:rPr lang="en-GB" b="1" dirty="0" smtClean="0"/>
                <a:t> o </a:t>
              </a:r>
              <a:r>
                <a:rPr lang="en-GB" b="1" dirty="0" err="1" smtClean="0"/>
                <a:t>ambiente</a:t>
              </a:r>
              <a:endParaRPr lang="en-GB" b="1" dirty="0" smtClean="0"/>
            </a:p>
            <a:p>
              <a:pPr algn="ctr"/>
              <a:r>
                <a:rPr lang="en-GB" dirty="0" smtClean="0"/>
                <a:t>As </a:t>
              </a:r>
              <a:r>
                <a:rPr lang="en-GB" dirty="0" err="1" smtClean="0"/>
                <a:t>culturas</a:t>
              </a:r>
              <a:r>
                <a:rPr lang="en-GB" dirty="0" smtClean="0"/>
                <a:t> </a:t>
              </a:r>
              <a:r>
                <a:rPr lang="en-GB" dirty="0" err="1" smtClean="0"/>
                <a:t>tolerantes</a:t>
              </a:r>
              <a:r>
                <a:rPr lang="en-GB" dirty="0" smtClean="0"/>
                <a:t> </a:t>
              </a:r>
              <a:r>
                <a:rPr lang="en-GB" dirty="0" err="1" smtClean="0"/>
                <a:t>aos</a:t>
              </a:r>
              <a:r>
                <a:rPr lang="en-GB" dirty="0" smtClean="0"/>
                <a:t> </a:t>
              </a:r>
              <a:r>
                <a:rPr lang="en-GB" dirty="0" err="1" smtClean="0"/>
                <a:t>herbicidas</a:t>
              </a:r>
              <a:r>
                <a:rPr lang="en-GB" dirty="0" smtClean="0"/>
                <a:t>, </a:t>
              </a:r>
              <a:r>
                <a:rPr lang="en-GB" dirty="0" err="1" smtClean="0"/>
                <a:t>como</a:t>
              </a:r>
              <a:r>
                <a:rPr lang="en-GB" dirty="0" smtClean="0"/>
                <a:t> </a:t>
              </a:r>
              <a:r>
                <a:rPr lang="en-GB" dirty="0" err="1" smtClean="0"/>
                <a:t>milho</a:t>
              </a:r>
              <a:r>
                <a:rPr lang="en-GB" dirty="0" smtClean="0"/>
                <a:t>, </a:t>
              </a:r>
              <a:r>
                <a:rPr lang="en-GB" dirty="0" err="1" smtClean="0"/>
                <a:t>algodão</a:t>
              </a:r>
              <a:r>
                <a:rPr lang="en-GB" dirty="0" smtClean="0"/>
                <a:t> e </a:t>
              </a:r>
              <a:r>
                <a:rPr lang="en-GB" dirty="0" err="1" smtClean="0"/>
                <a:t>soja</a:t>
              </a:r>
              <a:r>
                <a:rPr lang="en-GB" dirty="0" smtClean="0"/>
                <a:t>  </a:t>
              </a:r>
              <a:r>
                <a:rPr lang="en-GB" dirty="0" err="1" smtClean="0"/>
                <a:t>resistentes</a:t>
              </a:r>
              <a:r>
                <a:rPr lang="en-GB" dirty="0" smtClean="0"/>
                <a:t> </a:t>
              </a:r>
              <a:r>
                <a:rPr lang="en-GB" dirty="0" err="1" smtClean="0"/>
                <a:t>ao</a:t>
              </a:r>
              <a:r>
                <a:rPr lang="en-GB" dirty="0" smtClean="0"/>
                <a:t> </a:t>
              </a:r>
              <a:r>
                <a:rPr lang="en-GB" dirty="0" err="1" smtClean="0"/>
                <a:t>glifosato</a:t>
              </a:r>
              <a:r>
                <a:rPr lang="en-GB" dirty="0" smtClean="0"/>
                <a:t>, </a:t>
              </a:r>
              <a:r>
                <a:rPr lang="en-GB" dirty="0" err="1" smtClean="0"/>
                <a:t>reduzem</a:t>
              </a:r>
              <a:r>
                <a:rPr lang="en-GB" dirty="0" smtClean="0"/>
                <a:t> a </a:t>
              </a:r>
              <a:r>
                <a:rPr lang="en-GB" dirty="0" err="1" smtClean="0"/>
                <a:t>necessidade</a:t>
              </a:r>
              <a:r>
                <a:rPr lang="en-GB" dirty="0" smtClean="0"/>
                <a:t> de </a:t>
              </a:r>
              <a:r>
                <a:rPr lang="en-GB" dirty="0" err="1" smtClean="0"/>
                <a:t>lavouras</a:t>
              </a:r>
              <a:r>
                <a:rPr lang="en-GB" dirty="0" smtClean="0"/>
                <a:t>, </a:t>
              </a:r>
              <a:r>
                <a:rPr lang="en-GB" dirty="0" err="1" smtClean="0"/>
                <a:t>ajudando</a:t>
              </a:r>
              <a:r>
                <a:rPr lang="en-GB" dirty="0" smtClean="0"/>
                <a:t> a </a:t>
              </a:r>
              <a:r>
                <a:rPr lang="en-GB" dirty="0" err="1" smtClean="0"/>
                <a:t>conservar</a:t>
              </a:r>
              <a:r>
                <a:rPr lang="en-GB" dirty="0" smtClean="0"/>
                <a:t> o </a:t>
              </a:r>
              <a:r>
                <a:rPr lang="en-GB" dirty="0" err="1" smtClean="0"/>
                <a:t>carbono</a:t>
              </a:r>
              <a:r>
                <a:rPr lang="en-GB" dirty="0" smtClean="0"/>
                <a:t> no solo</a:t>
              </a:r>
              <a:endParaRPr lang="en-GB" b="1" dirty="0"/>
            </a:p>
          </p:txBody>
        </p:sp>
        <p:sp>
          <p:nvSpPr>
            <p:cNvPr id="13" name="Chamada com Linha 2 12"/>
            <p:cNvSpPr/>
            <p:nvPr/>
          </p:nvSpPr>
          <p:spPr>
            <a:xfrm flipH="1">
              <a:off x="4670115" y="5233576"/>
              <a:ext cx="3511203" cy="1516543"/>
            </a:xfrm>
            <a:prstGeom prst="borderCallout2">
              <a:avLst>
                <a:gd name="adj1" fmla="val 16238"/>
                <a:gd name="adj2" fmla="val -2615"/>
                <a:gd name="adj3" fmla="val 15827"/>
                <a:gd name="adj4" fmla="val -4674"/>
                <a:gd name="adj5" fmla="val -42839"/>
                <a:gd name="adj6" fmla="val 4231"/>
              </a:avLst>
            </a:prstGeom>
            <a:noFill/>
          </p:spPr>
          <p:style>
            <a:lnRef idx="2">
              <a:schemeClr val="accent3"/>
            </a:lnRef>
            <a:fillRef idx="1">
              <a:schemeClr val="lt1"/>
            </a:fillRef>
            <a:effectRef idx="0">
              <a:schemeClr val="accent3"/>
            </a:effectRef>
            <a:fontRef idx="minor">
              <a:schemeClr val="dk1"/>
            </a:fontRef>
          </p:style>
          <p:txBody>
            <a:bodyPr rtlCol="0" anchor="ctr"/>
            <a:lstStyle/>
            <a:p>
              <a:pPr algn="just"/>
              <a:endParaRPr lang="en-GB"/>
            </a:p>
          </p:txBody>
        </p:sp>
      </p:grpSp>
    </p:spTree>
    <p:extLst>
      <p:ext uri="{BB962C8B-B14F-4D97-AF65-F5344CB8AC3E}">
        <p14:creationId xmlns:p14="http://schemas.microsoft.com/office/powerpoint/2010/main" val="285975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ângulo 7"/>
          <p:cNvSpPr/>
          <p:nvPr/>
        </p:nvSpPr>
        <p:spPr>
          <a:xfrm>
            <a:off x="2502024" y="3192065"/>
            <a:ext cx="5886400" cy="707886"/>
          </a:xfrm>
          <a:prstGeom prst="rect">
            <a:avLst/>
          </a:prstGeom>
        </p:spPr>
        <p:txBody>
          <a:bodyPr wrap="square">
            <a:spAutoFit/>
          </a:bodyPr>
          <a:lstStyle/>
          <a:p>
            <a:pPr algn="just"/>
            <a:endParaRPr lang="pt-PT" sz="2000" dirty="0"/>
          </a:p>
          <a:p>
            <a:pPr algn="just"/>
            <a:r>
              <a:rPr lang="pt-PT" sz="2000" dirty="0" smtClean="0"/>
              <a:t>Eficiência de uso do azoto</a:t>
            </a:r>
            <a:endParaRPr lang="pt-PT" sz="2000" dirty="0"/>
          </a:p>
        </p:txBody>
      </p:sp>
      <p:sp>
        <p:nvSpPr>
          <p:cNvPr id="4" name="Título 3"/>
          <p:cNvSpPr>
            <a:spLocks noGrp="1"/>
          </p:cNvSpPr>
          <p:nvPr>
            <p:ph type="title"/>
          </p:nvPr>
        </p:nvSpPr>
        <p:spPr>
          <a:xfrm>
            <a:off x="755576" y="476672"/>
            <a:ext cx="6408712" cy="797929"/>
          </a:xfrm>
        </p:spPr>
        <p:txBody>
          <a:bodyPr/>
          <a:lstStyle/>
          <a:p>
            <a:r>
              <a:rPr lang="pt-PT" dirty="0" smtClean="0"/>
              <a:t>Algumas melhorias adicionais urgentemente necessárias</a:t>
            </a:r>
            <a:endParaRPr lang="pt-PT" dirty="0"/>
          </a:p>
        </p:txBody>
      </p:sp>
      <p:sp>
        <p:nvSpPr>
          <p:cNvPr id="5" name="Marcador de Posição do Texto 1"/>
          <p:cNvSpPr>
            <a:spLocks noGrp="1"/>
          </p:cNvSpPr>
          <p:nvPr>
            <p:ph type="body" idx="10"/>
          </p:nvPr>
        </p:nvSpPr>
        <p:spPr>
          <a:xfrm>
            <a:off x="683569" y="1886769"/>
            <a:ext cx="7920880" cy="1254199"/>
          </a:xfrm>
        </p:spPr>
        <p:txBody>
          <a:bodyPr/>
          <a:lstStyle/>
          <a:p>
            <a:pPr algn="just">
              <a:spcBef>
                <a:spcPct val="30000"/>
              </a:spcBef>
              <a:defRPr/>
            </a:pPr>
            <a:r>
              <a:rPr lang="en-US" sz="2000" b="0" dirty="0" err="1" smtClean="0">
                <a:solidFill>
                  <a:schemeClr val="tx1"/>
                </a:solidFill>
              </a:rPr>
              <a:t>Apesar</a:t>
            </a:r>
            <a:r>
              <a:rPr lang="en-US" sz="2000" b="0" dirty="0" smtClean="0">
                <a:solidFill>
                  <a:schemeClr val="tx1"/>
                </a:solidFill>
              </a:rPr>
              <a:t> de </a:t>
            </a:r>
            <a:r>
              <a:rPr lang="en-US" sz="2000" b="0" dirty="0" err="1" smtClean="0">
                <a:solidFill>
                  <a:schemeClr val="tx1"/>
                </a:solidFill>
              </a:rPr>
              <a:t>todas</a:t>
            </a:r>
            <a:r>
              <a:rPr lang="en-US" sz="2000" b="0" dirty="0" smtClean="0">
                <a:solidFill>
                  <a:schemeClr val="tx1"/>
                </a:solidFill>
              </a:rPr>
              <a:t> as </a:t>
            </a:r>
            <a:r>
              <a:rPr lang="en-US" sz="2000" b="0" dirty="0" err="1" smtClean="0">
                <a:solidFill>
                  <a:schemeClr val="tx1"/>
                </a:solidFill>
              </a:rPr>
              <a:t>soluções</a:t>
            </a:r>
            <a:r>
              <a:rPr lang="en-US" sz="2000" b="0" dirty="0" smtClean="0">
                <a:solidFill>
                  <a:schemeClr val="tx1"/>
                </a:solidFill>
              </a:rPr>
              <a:t> </a:t>
            </a:r>
            <a:r>
              <a:rPr lang="en-US" sz="2000" b="0" dirty="0" err="1" smtClean="0">
                <a:solidFill>
                  <a:schemeClr val="tx1"/>
                </a:solidFill>
              </a:rPr>
              <a:t>biotecnológicas</a:t>
            </a:r>
            <a:r>
              <a:rPr lang="en-US" sz="2000" b="0" dirty="0" smtClean="0">
                <a:solidFill>
                  <a:schemeClr val="tx1"/>
                </a:solidFill>
              </a:rPr>
              <a:t>, </a:t>
            </a:r>
            <a:r>
              <a:rPr lang="en-US" sz="2000" b="0" dirty="0" err="1" smtClean="0">
                <a:solidFill>
                  <a:schemeClr val="tx1"/>
                </a:solidFill>
              </a:rPr>
              <a:t>ainda</a:t>
            </a:r>
            <a:r>
              <a:rPr lang="en-US" sz="2000" b="0" dirty="0" smtClean="0">
                <a:solidFill>
                  <a:schemeClr val="tx1"/>
                </a:solidFill>
              </a:rPr>
              <a:t> </a:t>
            </a:r>
            <a:r>
              <a:rPr lang="en-US" sz="2000" b="0" dirty="0" err="1" smtClean="0">
                <a:solidFill>
                  <a:schemeClr val="tx1"/>
                </a:solidFill>
              </a:rPr>
              <a:t>há</a:t>
            </a:r>
            <a:r>
              <a:rPr lang="en-US" sz="2000" b="0" dirty="0" smtClean="0">
                <a:solidFill>
                  <a:schemeClr val="tx1"/>
                </a:solidFill>
              </a:rPr>
              <a:t> a </a:t>
            </a:r>
            <a:r>
              <a:rPr lang="en-US" sz="2000" b="0" dirty="0" err="1" smtClean="0">
                <a:solidFill>
                  <a:schemeClr val="tx1"/>
                </a:solidFill>
              </a:rPr>
              <a:t>necessidade</a:t>
            </a:r>
            <a:r>
              <a:rPr lang="en-US" sz="2000" b="0" dirty="0" smtClean="0">
                <a:solidFill>
                  <a:schemeClr val="tx1"/>
                </a:solidFill>
              </a:rPr>
              <a:t> </a:t>
            </a:r>
            <a:r>
              <a:rPr lang="en-US" sz="2000" b="0" dirty="0" err="1" smtClean="0">
                <a:solidFill>
                  <a:schemeClr val="tx1"/>
                </a:solidFill>
              </a:rPr>
              <a:t>urgente</a:t>
            </a:r>
            <a:r>
              <a:rPr lang="en-US" sz="2000" b="0" dirty="0" smtClean="0">
                <a:solidFill>
                  <a:schemeClr val="tx1"/>
                </a:solidFill>
              </a:rPr>
              <a:t> de </a:t>
            </a:r>
            <a:r>
              <a:rPr lang="en-US" sz="2000" b="0" dirty="0" err="1" smtClean="0">
                <a:solidFill>
                  <a:schemeClr val="tx1"/>
                </a:solidFill>
              </a:rPr>
              <a:t>obter</a:t>
            </a:r>
            <a:r>
              <a:rPr lang="en-US" sz="2000" b="0" dirty="0" smtClean="0">
                <a:solidFill>
                  <a:schemeClr val="tx1"/>
                </a:solidFill>
              </a:rPr>
              <a:t> </a:t>
            </a:r>
            <a:r>
              <a:rPr lang="en-US" sz="2000" dirty="0" smtClean="0">
                <a:solidFill>
                  <a:schemeClr val="tx1"/>
                </a:solidFill>
              </a:rPr>
              <a:t>novas </a:t>
            </a:r>
            <a:r>
              <a:rPr lang="en-US" sz="2000" dirty="0" err="1" smtClean="0">
                <a:solidFill>
                  <a:schemeClr val="tx1"/>
                </a:solidFill>
              </a:rPr>
              <a:t>variedades</a:t>
            </a:r>
            <a:r>
              <a:rPr lang="en-US" sz="2000" dirty="0" smtClean="0">
                <a:solidFill>
                  <a:schemeClr val="tx1"/>
                </a:solidFill>
              </a:rPr>
              <a:t> </a:t>
            </a:r>
            <a:r>
              <a:rPr lang="en-US" sz="2000" b="0" dirty="0" smtClean="0">
                <a:solidFill>
                  <a:schemeClr val="tx1"/>
                </a:solidFill>
              </a:rPr>
              <a:t>com </a:t>
            </a:r>
            <a:r>
              <a:rPr lang="en-US" sz="2000" b="0" dirty="0" err="1" smtClean="0">
                <a:solidFill>
                  <a:schemeClr val="tx1"/>
                </a:solidFill>
              </a:rPr>
              <a:t>resistência</a:t>
            </a:r>
            <a:r>
              <a:rPr lang="en-US" sz="2000" b="0" dirty="0" smtClean="0">
                <a:solidFill>
                  <a:schemeClr val="tx1"/>
                </a:solidFill>
              </a:rPr>
              <a:t> </a:t>
            </a:r>
            <a:r>
              <a:rPr lang="en-US" sz="2000" b="0" dirty="0" err="1" smtClean="0">
                <a:solidFill>
                  <a:schemeClr val="tx1"/>
                </a:solidFill>
              </a:rPr>
              <a:t>acrescida</a:t>
            </a:r>
            <a:r>
              <a:rPr lang="en-US" sz="2000" b="0" dirty="0" smtClean="0">
                <a:solidFill>
                  <a:schemeClr val="tx1"/>
                </a:solidFill>
              </a:rPr>
              <a:t> a </a:t>
            </a:r>
            <a:r>
              <a:rPr lang="en-US" sz="2000" b="0" dirty="0" err="1" smtClean="0">
                <a:solidFill>
                  <a:schemeClr val="tx1"/>
                </a:solidFill>
              </a:rPr>
              <a:t>ambientes</a:t>
            </a:r>
            <a:r>
              <a:rPr lang="en-US" sz="2000" b="0" dirty="0" smtClean="0">
                <a:solidFill>
                  <a:schemeClr val="tx1"/>
                </a:solidFill>
              </a:rPr>
              <a:t> </a:t>
            </a:r>
            <a:r>
              <a:rPr lang="en-US" sz="2000" b="0" dirty="0" err="1" smtClean="0">
                <a:solidFill>
                  <a:schemeClr val="tx1"/>
                </a:solidFill>
              </a:rPr>
              <a:t>adversos</a:t>
            </a:r>
            <a:r>
              <a:rPr lang="en-US" sz="2000" b="0" dirty="0" smtClean="0">
                <a:solidFill>
                  <a:schemeClr val="tx1"/>
                </a:solidFill>
              </a:rPr>
              <a:t>, </a:t>
            </a:r>
            <a:r>
              <a:rPr lang="en-US" sz="2000" b="0" dirty="0" err="1" smtClean="0">
                <a:solidFill>
                  <a:schemeClr val="tx1"/>
                </a:solidFill>
              </a:rPr>
              <a:t>por</a:t>
            </a:r>
            <a:r>
              <a:rPr lang="en-US" sz="2000" b="0" dirty="0" smtClean="0">
                <a:solidFill>
                  <a:schemeClr val="tx1"/>
                </a:solidFill>
              </a:rPr>
              <a:t> forma a </a:t>
            </a:r>
            <a:r>
              <a:rPr lang="en-US" sz="2000" b="0" dirty="0" err="1" smtClean="0">
                <a:solidFill>
                  <a:schemeClr val="tx1"/>
                </a:solidFill>
              </a:rPr>
              <a:t>conseguirem</a:t>
            </a:r>
            <a:r>
              <a:rPr lang="en-US" sz="2000" b="0" dirty="0" smtClean="0">
                <a:solidFill>
                  <a:schemeClr val="tx1"/>
                </a:solidFill>
              </a:rPr>
              <a:t>-se </a:t>
            </a:r>
            <a:r>
              <a:rPr lang="en-US" sz="2000" b="0" dirty="0" err="1" smtClean="0">
                <a:solidFill>
                  <a:schemeClr val="tx1"/>
                </a:solidFill>
              </a:rPr>
              <a:t>aumentos</a:t>
            </a:r>
            <a:r>
              <a:rPr lang="en-US" sz="2000" b="0" dirty="0" smtClean="0">
                <a:solidFill>
                  <a:schemeClr val="tx1"/>
                </a:solidFill>
              </a:rPr>
              <a:t> de </a:t>
            </a:r>
            <a:r>
              <a:rPr lang="en-US" sz="2000" b="0" dirty="0" err="1" smtClean="0">
                <a:solidFill>
                  <a:schemeClr val="tx1"/>
                </a:solidFill>
              </a:rPr>
              <a:t>produtividade</a:t>
            </a:r>
            <a:r>
              <a:rPr lang="en-US" sz="2000" b="0" dirty="0" smtClean="0">
                <a:solidFill>
                  <a:schemeClr val="tx1"/>
                </a:solidFill>
              </a:rPr>
              <a:t>, </a:t>
            </a:r>
            <a:r>
              <a:rPr lang="en-US" sz="2000" b="0" dirty="0" err="1" smtClean="0">
                <a:solidFill>
                  <a:schemeClr val="tx1"/>
                </a:solidFill>
              </a:rPr>
              <a:t>lucro</a:t>
            </a:r>
            <a:r>
              <a:rPr lang="en-US" sz="2000" b="0" dirty="0" smtClean="0">
                <a:solidFill>
                  <a:schemeClr val="tx1"/>
                </a:solidFill>
              </a:rPr>
              <a:t> e </a:t>
            </a:r>
            <a:r>
              <a:rPr lang="en-US" sz="2000" b="0" dirty="0" err="1" smtClean="0">
                <a:solidFill>
                  <a:schemeClr val="tx1"/>
                </a:solidFill>
              </a:rPr>
              <a:t>sustentabilidade</a:t>
            </a:r>
            <a:r>
              <a:rPr lang="en-US" sz="2000" b="0" dirty="0" smtClean="0">
                <a:solidFill>
                  <a:schemeClr val="tx1"/>
                </a:solidFill>
              </a:rPr>
              <a:t>, </a:t>
            </a:r>
            <a:r>
              <a:rPr lang="en-US" sz="2000" b="0" dirty="0" err="1" smtClean="0">
                <a:solidFill>
                  <a:schemeClr val="tx1"/>
                </a:solidFill>
              </a:rPr>
              <a:t>nomeadamente</a:t>
            </a:r>
            <a:r>
              <a:rPr lang="en-US" sz="2000" b="0" dirty="0" smtClean="0">
                <a:solidFill>
                  <a:schemeClr val="tx1"/>
                </a:solidFill>
              </a:rPr>
              <a:t> </a:t>
            </a:r>
            <a:r>
              <a:rPr lang="en-US" sz="2000" b="0" dirty="0" err="1" smtClean="0">
                <a:solidFill>
                  <a:schemeClr val="tx1"/>
                </a:solidFill>
              </a:rPr>
              <a:t>em</a:t>
            </a:r>
            <a:r>
              <a:rPr lang="en-US" sz="2000" b="0" dirty="0" smtClean="0">
                <a:solidFill>
                  <a:schemeClr val="tx1"/>
                </a:solidFill>
              </a:rPr>
              <a:t> </a:t>
            </a:r>
            <a:r>
              <a:rPr lang="en-US" sz="2000" b="0" dirty="0" err="1" smtClean="0">
                <a:solidFill>
                  <a:schemeClr val="tx1"/>
                </a:solidFill>
              </a:rPr>
              <a:t>relação</a:t>
            </a:r>
            <a:r>
              <a:rPr lang="en-US" sz="2000" b="0" dirty="0" smtClean="0">
                <a:solidFill>
                  <a:schemeClr val="tx1"/>
                </a:solidFill>
              </a:rPr>
              <a:t> a:</a:t>
            </a:r>
            <a:endParaRPr lang="en-US" sz="2000" b="0" dirty="0">
              <a:solidFill>
                <a:schemeClr val="tx1"/>
              </a:solidFill>
            </a:endParaRPr>
          </a:p>
        </p:txBody>
      </p:sp>
      <p:pic>
        <p:nvPicPr>
          <p:cNvPr id="9" name="Picture 3"/>
          <p:cNvPicPr>
            <a:picLocks noChangeArrowheads="1"/>
          </p:cNvPicPr>
          <p:nvPr/>
        </p:nvPicPr>
        <p:blipFill rotWithShape="1">
          <a:blip r:embed="rId3" cstate="print">
            <a:extLst>
              <a:ext uri="{28A0092B-C50C-407E-A947-70E740481C1C}">
                <a14:useLocalDpi xmlns:a14="http://schemas.microsoft.com/office/drawing/2010/main" val="0"/>
              </a:ext>
            </a:extLst>
          </a:blip>
          <a:srcRect l="48047" t="68000" r="42578" b="15333"/>
          <a:stretch/>
        </p:blipFill>
        <p:spPr bwMode="auto">
          <a:xfrm>
            <a:off x="1728192" y="4125224"/>
            <a:ext cx="720000" cy="720000"/>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3"/>
          <p:cNvPicPr>
            <a:picLocks noChangeArrowheads="1"/>
          </p:cNvPicPr>
          <p:nvPr/>
        </p:nvPicPr>
        <p:blipFill rotWithShape="1">
          <a:blip r:embed="rId3" cstate="print">
            <a:extLst>
              <a:ext uri="{28A0092B-C50C-407E-A947-70E740481C1C}">
                <a14:useLocalDpi xmlns:a14="http://schemas.microsoft.com/office/drawing/2010/main" val="0"/>
              </a:ext>
            </a:extLst>
          </a:blip>
          <a:srcRect l="66992" t="68167" r="22743" b="15500"/>
          <a:stretch/>
        </p:blipFill>
        <p:spPr bwMode="auto">
          <a:xfrm>
            <a:off x="1728192" y="5001288"/>
            <a:ext cx="720000" cy="720000"/>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5"/>
          <p:cNvPicPr>
            <a:picLocks noChangeArrowheads="1"/>
          </p:cNvPicPr>
          <p:nvPr/>
        </p:nvPicPr>
        <p:blipFill rotWithShape="1">
          <a:blip r:embed="rId4" cstate="print">
            <a:extLst>
              <a:ext uri="{28A0092B-C50C-407E-A947-70E740481C1C}">
                <a14:useLocalDpi xmlns:a14="http://schemas.microsoft.com/office/drawing/2010/main" val="0"/>
              </a:ext>
            </a:extLst>
          </a:blip>
          <a:srcRect l="73633" t="27333" r="11719" b="49667"/>
          <a:stretch/>
        </p:blipFill>
        <p:spPr bwMode="auto">
          <a:xfrm>
            <a:off x="1728192" y="5877352"/>
            <a:ext cx="720000" cy="720000"/>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descr="http://www.iconesgratis.net/imagens/setas_2550_Fleche_Hau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28192" y="3249160"/>
            <a:ext cx="720000" cy="72000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2" name="Rectângulo 1"/>
          <p:cNvSpPr/>
          <p:nvPr/>
        </p:nvSpPr>
        <p:spPr>
          <a:xfrm>
            <a:off x="2195736" y="4158948"/>
            <a:ext cx="6408712" cy="400110"/>
          </a:xfrm>
          <a:prstGeom prst="rect">
            <a:avLst/>
          </a:prstGeom>
        </p:spPr>
        <p:txBody>
          <a:bodyPr wrap="square">
            <a:spAutoFit/>
          </a:bodyPr>
          <a:lstStyle/>
          <a:p>
            <a:r>
              <a:rPr lang="pt-PT" sz="2000" dirty="0" smtClean="0"/>
              <a:t>Tolerância ao stress ambiental (seca, salinidade)</a:t>
            </a:r>
            <a:endParaRPr lang="pt-PT" sz="2000" dirty="0"/>
          </a:p>
        </p:txBody>
      </p:sp>
      <p:sp>
        <p:nvSpPr>
          <p:cNvPr id="3" name="Rectângulo 2"/>
          <p:cNvSpPr/>
          <p:nvPr/>
        </p:nvSpPr>
        <p:spPr>
          <a:xfrm>
            <a:off x="2502024" y="5250103"/>
            <a:ext cx="5400600" cy="400110"/>
          </a:xfrm>
          <a:prstGeom prst="rect">
            <a:avLst/>
          </a:prstGeom>
        </p:spPr>
        <p:txBody>
          <a:bodyPr wrap="square">
            <a:spAutoFit/>
          </a:bodyPr>
          <a:lstStyle/>
          <a:p>
            <a:pPr algn="just"/>
            <a:r>
              <a:rPr lang="pt-PT" sz="2000" dirty="0" smtClean="0"/>
              <a:t>Resistência a pragas e doenças</a:t>
            </a:r>
            <a:endParaRPr lang="pt-PT" sz="2000" dirty="0"/>
          </a:p>
        </p:txBody>
      </p:sp>
      <p:sp>
        <p:nvSpPr>
          <p:cNvPr id="6" name="Rectângulo 5"/>
          <p:cNvSpPr/>
          <p:nvPr/>
        </p:nvSpPr>
        <p:spPr>
          <a:xfrm>
            <a:off x="2502024" y="6125234"/>
            <a:ext cx="4247125" cy="400110"/>
          </a:xfrm>
          <a:prstGeom prst="rect">
            <a:avLst/>
          </a:prstGeom>
        </p:spPr>
        <p:txBody>
          <a:bodyPr wrap="none">
            <a:spAutoFit/>
          </a:bodyPr>
          <a:lstStyle/>
          <a:p>
            <a:r>
              <a:rPr lang="en-US" sz="2000" dirty="0" err="1" smtClean="0"/>
              <a:t>Maior</a:t>
            </a:r>
            <a:r>
              <a:rPr lang="en-US" sz="2000" dirty="0" smtClean="0"/>
              <a:t> valor </a:t>
            </a:r>
            <a:r>
              <a:rPr lang="en-US" sz="2000" dirty="0" err="1" smtClean="0"/>
              <a:t>nutritivo</a:t>
            </a:r>
            <a:r>
              <a:rPr lang="en-US" sz="2000" dirty="0" smtClean="0"/>
              <a:t> e </a:t>
            </a:r>
            <a:r>
              <a:rPr lang="en-US" sz="2000" dirty="0" err="1" smtClean="0"/>
              <a:t>maior</a:t>
            </a:r>
            <a:r>
              <a:rPr lang="en-US" sz="2000" dirty="0" smtClean="0"/>
              <a:t> </a:t>
            </a:r>
            <a:r>
              <a:rPr lang="en-US" sz="2000" dirty="0" err="1" smtClean="0"/>
              <a:t>produção</a:t>
            </a:r>
            <a:endParaRPr lang="en-US" sz="2000" dirty="0"/>
          </a:p>
        </p:txBody>
      </p:sp>
    </p:spTree>
    <p:extLst>
      <p:ext uri="{BB962C8B-B14F-4D97-AF65-F5344CB8AC3E}">
        <p14:creationId xmlns:p14="http://schemas.microsoft.com/office/powerpoint/2010/main" val="204444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PT" dirty="0" smtClean="0"/>
              <a:t>Obrigado pela vossa atenção!</a:t>
            </a:r>
            <a:r>
              <a:rPr lang="pt-PT" dirty="0"/>
              <a:t/>
            </a:r>
            <a:br>
              <a:rPr lang="pt-PT" dirty="0"/>
            </a:br>
            <a:endParaRPr lang="pt-PT" dirty="0"/>
          </a:p>
        </p:txBody>
      </p:sp>
      <p:sp>
        <p:nvSpPr>
          <p:cNvPr id="5" name="Rectângulo 4"/>
          <p:cNvSpPr/>
          <p:nvPr/>
        </p:nvSpPr>
        <p:spPr>
          <a:xfrm>
            <a:off x="323528" y="1628800"/>
            <a:ext cx="8568952" cy="1631216"/>
          </a:xfrm>
          <a:prstGeom prst="rect">
            <a:avLst/>
          </a:prstGeom>
        </p:spPr>
        <p:txBody>
          <a:bodyPr wrap="square">
            <a:spAutoFit/>
          </a:bodyPr>
          <a:lstStyle/>
          <a:p>
            <a:pPr algn="ctr"/>
            <a:r>
              <a:rPr lang="en-US" sz="2000" dirty="0" err="1" smtClean="0"/>
              <a:t>Desde</a:t>
            </a:r>
            <a:r>
              <a:rPr lang="en-US" sz="2000" dirty="0" smtClean="0"/>
              <a:t> </a:t>
            </a:r>
            <a:r>
              <a:rPr lang="en-US" sz="2000" dirty="0" err="1" smtClean="0"/>
              <a:t>culturas</a:t>
            </a:r>
            <a:r>
              <a:rPr lang="en-US" sz="2000" dirty="0" smtClean="0"/>
              <a:t> </a:t>
            </a:r>
            <a:r>
              <a:rPr lang="en-US" sz="2000" dirty="0" err="1" smtClean="0"/>
              <a:t>que</a:t>
            </a:r>
            <a:r>
              <a:rPr lang="en-US" sz="2000" dirty="0" smtClean="0"/>
              <a:t> </a:t>
            </a:r>
            <a:r>
              <a:rPr lang="en-US" sz="2000" dirty="0" err="1" smtClean="0"/>
              <a:t>possibilitam</a:t>
            </a:r>
            <a:r>
              <a:rPr lang="en-US" sz="2000" dirty="0" smtClean="0"/>
              <a:t> </a:t>
            </a:r>
            <a:r>
              <a:rPr lang="en-US" sz="2000" dirty="0" err="1" smtClean="0"/>
              <a:t>aos</a:t>
            </a:r>
            <a:r>
              <a:rPr lang="en-GB" sz="2000" dirty="0" smtClean="0"/>
              <a:t> </a:t>
            </a:r>
            <a:r>
              <a:rPr lang="en-GB" sz="2000" dirty="0" err="1" smtClean="0"/>
              <a:t>agricultores</a:t>
            </a:r>
            <a:r>
              <a:rPr lang="en-GB" sz="2000" dirty="0" smtClean="0"/>
              <a:t> </a:t>
            </a:r>
            <a:r>
              <a:rPr lang="en-GB" sz="2000" dirty="0" err="1" smtClean="0"/>
              <a:t>maximizar</a:t>
            </a:r>
            <a:r>
              <a:rPr lang="en-GB" sz="2000" dirty="0" smtClean="0"/>
              <a:t> a </a:t>
            </a:r>
            <a:r>
              <a:rPr lang="en-GB" sz="2000" dirty="0" err="1" smtClean="0"/>
              <a:t>produtividade</a:t>
            </a:r>
            <a:r>
              <a:rPr lang="en-GB" sz="2000" dirty="0" smtClean="0"/>
              <a:t> e </a:t>
            </a:r>
            <a:r>
              <a:rPr lang="en-GB" sz="2000" dirty="0" err="1" smtClean="0"/>
              <a:t>garantir</a:t>
            </a:r>
            <a:r>
              <a:rPr lang="en-GB" sz="2000" dirty="0" smtClean="0"/>
              <a:t> a </a:t>
            </a:r>
            <a:r>
              <a:rPr lang="en-GB" sz="2000" dirty="0" err="1" smtClean="0"/>
              <a:t>segurança</a:t>
            </a:r>
            <a:r>
              <a:rPr lang="en-GB" sz="2000" dirty="0" smtClean="0"/>
              <a:t> </a:t>
            </a:r>
            <a:r>
              <a:rPr lang="en-GB" sz="2000" dirty="0" err="1" smtClean="0"/>
              <a:t>alimentar</a:t>
            </a:r>
            <a:r>
              <a:rPr lang="en-GB" sz="2000" dirty="0" smtClean="0"/>
              <a:t>, </a:t>
            </a:r>
            <a:r>
              <a:rPr lang="en-GB" sz="2000" dirty="0" err="1" smtClean="0"/>
              <a:t>até</a:t>
            </a:r>
            <a:r>
              <a:rPr lang="en-GB" sz="2000" dirty="0" smtClean="0"/>
              <a:t> </a:t>
            </a:r>
            <a:r>
              <a:rPr lang="en-GB" sz="2000" dirty="0" err="1" smtClean="0"/>
              <a:t>alimentos</a:t>
            </a:r>
            <a:r>
              <a:rPr lang="en-GB" sz="2000" dirty="0" smtClean="0"/>
              <a:t> que </a:t>
            </a:r>
            <a:r>
              <a:rPr lang="en-GB" sz="2000" dirty="0" err="1" smtClean="0"/>
              <a:t>melhoram</a:t>
            </a:r>
            <a:r>
              <a:rPr lang="en-GB" sz="2000" dirty="0" smtClean="0"/>
              <a:t> as </a:t>
            </a:r>
            <a:r>
              <a:rPr lang="en-GB" sz="2000" dirty="0" err="1" smtClean="0"/>
              <a:t>dietas</a:t>
            </a:r>
            <a:r>
              <a:rPr lang="en-GB" sz="2000" dirty="0" smtClean="0"/>
              <a:t> dos </a:t>
            </a:r>
            <a:r>
              <a:rPr lang="en-GB" sz="2000" dirty="0" err="1" smtClean="0"/>
              <a:t>consumidores</a:t>
            </a:r>
            <a:r>
              <a:rPr lang="en-GB" sz="2000" dirty="0" smtClean="0"/>
              <a:t> e </a:t>
            </a:r>
            <a:r>
              <a:rPr lang="en-GB" sz="2000" dirty="0" err="1" smtClean="0"/>
              <a:t>reduzem</a:t>
            </a:r>
            <a:r>
              <a:rPr lang="en-GB" sz="2000" dirty="0" smtClean="0"/>
              <a:t> </a:t>
            </a:r>
            <a:r>
              <a:rPr lang="en-GB" sz="2000" dirty="0" err="1" smtClean="0"/>
              <a:t>os</a:t>
            </a:r>
            <a:r>
              <a:rPr lang="en-GB" sz="2000" dirty="0" smtClean="0"/>
              <a:t> </a:t>
            </a:r>
            <a:r>
              <a:rPr lang="en-GB" sz="2000" dirty="0" err="1" smtClean="0"/>
              <a:t>riscos</a:t>
            </a:r>
            <a:r>
              <a:rPr lang="en-GB" sz="2000" dirty="0" smtClean="0"/>
              <a:t> para a </a:t>
            </a:r>
            <a:r>
              <a:rPr lang="en-GB" sz="2000" dirty="0" err="1" smtClean="0"/>
              <a:t>saúde</a:t>
            </a:r>
            <a:r>
              <a:rPr lang="en-GB" sz="2000" dirty="0" smtClean="0"/>
              <a:t>…</a:t>
            </a:r>
          </a:p>
          <a:p>
            <a:pPr algn="ctr"/>
            <a:endParaRPr lang="en-GB" sz="2000" b="1" dirty="0" smtClean="0">
              <a:latin typeface="+mn-lt"/>
              <a:cs typeface="+mn-cs"/>
            </a:endParaRPr>
          </a:p>
          <a:p>
            <a:pPr algn="ctr"/>
            <a:r>
              <a:rPr lang="en-GB" sz="2000" b="1" dirty="0" smtClean="0">
                <a:latin typeface="+mn-lt"/>
                <a:cs typeface="+mn-cs"/>
              </a:rPr>
              <a:t>… o </a:t>
            </a:r>
            <a:r>
              <a:rPr lang="en-GB" sz="2000" b="1" dirty="0" err="1" smtClean="0">
                <a:latin typeface="+mn-lt"/>
                <a:cs typeface="+mn-cs"/>
              </a:rPr>
              <a:t>potencial</a:t>
            </a:r>
            <a:r>
              <a:rPr lang="en-GB" sz="2000" b="1" dirty="0" smtClean="0">
                <a:latin typeface="+mn-lt"/>
                <a:cs typeface="+mn-cs"/>
              </a:rPr>
              <a:t> das </a:t>
            </a:r>
            <a:r>
              <a:rPr lang="en-GB" sz="2000" b="1" dirty="0" err="1" smtClean="0">
                <a:latin typeface="+mn-lt"/>
                <a:cs typeface="+mn-cs"/>
              </a:rPr>
              <a:t>plantas</a:t>
            </a:r>
            <a:r>
              <a:rPr lang="en-GB" sz="2000" b="1" dirty="0" smtClean="0">
                <a:latin typeface="+mn-lt"/>
                <a:cs typeface="+mn-cs"/>
              </a:rPr>
              <a:t> </a:t>
            </a:r>
            <a:r>
              <a:rPr lang="en-GB" sz="2000" b="1" dirty="0" err="1" smtClean="0">
                <a:latin typeface="+mn-lt"/>
                <a:cs typeface="+mn-cs"/>
              </a:rPr>
              <a:t>biotecnológicas</a:t>
            </a:r>
            <a:r>
              <a:rPr lang="en-GB" sz="2000" b="1" dirty="0" smtClean="0">
                <a:latin typeface="+mn-lt"/>
                <a:cs typeface="+mn-cs"/>
              </a:rPr>
              <a:t> é </a:t>
            </a:r>
            <a:r>
              <a:rPr lang="en-GB" sz="2000" b="1" dirty="0" err="1" smtClean="0">
                <a:latin typeface="+mn-lt"/>
                <a:cs typeface="+mn-cs"/>
              </a:rPr>
              <a:t>quase</a:t>
            </a:r>
            <a:r>
              <a:rPr lang="en-GB" sz="2000" b="1" dirty="0" smtClean="0">
                <a:latin typeface="+mn-lt"/>
                <a:cs typeface="+mn-cs"/>
              </a:rPr>
              <a:t> </a:t>
            </a:r>
            <a:r>
              <a:rPr lang="en-GB" sz="2000" b="1" dirty="0" err="1" smtClean="0">
                <a:latin typeface="+mn-lt"/>
                <a:cs typeface="+mn-cs"/>
              </a:rPr>
              <a:t>ilimitado</a:t>
            </a:r>
            <a:r>
              <a:rPr lang="en-GB" sz="2000" b="1" dirty="0" smtClean="0">
                <a:latin typeface="+mn-lt"/>
                <a:cs typeface="+mn-cs"/>
              </a:rPr>
              <a:t>!</a:t>
            </a: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6237"/>
          <a:stretch/>
        </p:blipFill>
        <p:spPr bwMode="auto">
          <a:xfrm>
            <a:off x="1923643" y="3163175"/>
            <a:ext cx="5296714" cy="35601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439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PT" dirty="0" smtClean="0"/>
              <a:t>Algumas referências-chave</a:t>
            </a:r>
            <a:endParaRPr lang="pt-PT" dirty="0"/>
          </a:p>
        </p:txBody>
      </p:sp>
      <p:sp>
        <p:nvSpPr>
          <p:cNvPr id="2" name="CaixaDeTexto 1"/>
          <p:cNvSpPr txBox="1"/>
          <p:nvPr/>
        </p:nvSpPr>
        <p:spPr>
          <a:xfrm>
            <a:off x="841695" y="2132856"/>
            <a:ext cx="7834761" cy="3683060"/>
          </a:xfrm>
          <a:prstGeom prst="rect">
            <a:avLst/>
          </a:prstGeom>
          <a:noFill/>
        </p:spPr>
        <p:txBody>
          <a:bodyPr wrap="square" rtlCol="0">
            <a:spAutoFit/>
          </a:bodyPr>
          <a:lstStyle/>
          <a:p>
            <a:pPr marL="174625" indent="-174625">
              <a:spcAft>
                <a:spcPts val="1000"/>
              </a:spcAft>
            </a:pPr>
            <a:r>
              <a:rPr lang="en-US" sz="1600" dirty="0" err="1" smtClean="0"/>
              <a:t>Chawla</a:t>
            </a:r>
            <a:r>
              <a:rPr lang="en-US" sz="1600" dirty="0" smtClean="0"/>
              <a:t> </a:t>
            </a:r>
            <a:r>
              <a:rPr lang="en-US" sz="1600" dirty="0"/>
              <a:t>H., 2010. </a:t>
            </a:r>
            <a:r>
              <a:rPr lang="en-US" sz="1600" b="1" dirty="0"/>
              <a:t>Introduction to Plant Biotechnology </a:t>
            </a:r>
            <a:r>
              <a:rPr lang="en-US" sz="1600" dirty="0"/>
              <a:t>(3ª Ed). Science Publishers, Inc. </a:t>
            </a:r>
            <a:r>
              <a:rPr lang="pt-PT" sz="1600" dirty="0" err="1"/>
              <a:t>Enfield</a:t>
            </a:r>
            <a:r>
              <a:rPr lang="pt-PT" sz="1600" dirty="0"/>
              <a:t>, NH, </a:t>
            </a:r>
            <a:r>
              <a:rPr lang="pt-PT" sz="1600" dirty="0" smtClean="0"/>
              <a:t>USA</a:t>
            </a:r>
            <a:endParaRPr lang="pt-PT" sz="1600" dirty="0"/>
          </a:p>
          <a:p>
            <a:pPr marL="174625" indent="-174625">
              <a:spcAft>
                <a:spcPts val="1000"/>
              </a:spcAft>
            </a:pPr>
            <a:r>
              <a:rPr lang="pt-PT" sz="1600" dirty="0" err="1" smtClean="0"/>
              <a:t>Pauls</a:t>
            </a:r>
            <a:r>
              <a:rPr lang="pt-PT" sz="1600" dirty="0" smtClean="0"/>
              <a:t> K. P.,  1995. </a:t>
            </a:r>
            <a:r>
              <a:rPr lang="en-US" sz="1600" b="1" dirty="0" smtClean="0"/>
              <a:t>Plant Biotechnology for Crop Improvement</a:t>
            </a:r>
            <a:r>
              <a:rPr lang="en-US" sz="1600" dirty="0" smtClean="0"/>
              <a:t>. Biotechnology </a:t>
            </a:r>
            <a:r>
              <a:rPr lang="en-US" sz="1600" dirty="0"/>
              <a:t>Advances, Vol. 13, No. 4, pp. </a:t>
            </a:r>
            <a:r>
              <a:rPr lang="en-US" sz="1600" dirty="0" smtClean="0"/>
              <a:t>673-693</a:t>
            </a:r>
            <a:endParaRPr lang="en-US" sz="1600" b="1" dirty="0"/>
          </a:p>
          <a:p>
            <a:pPr marL="174625" indent="-174625"/>
            <a:r>
              <a:rPr lang="pt-PT" sz="1600" b="1" dirty="0" err="1" smtClean="0"/>
              <a:t>Contributions</a:t>
            </a:r>
            <a:r>
              <a:rPr lang="pt-PT" sz="1600" b="1" dirty="0" smtClean="0"/>
              <a:t> </a:t>
            </a:r>
            <a:r>
              <a:rPr lang="pt-PT" sz="1600" b="1" dirty="0" err="1"/>
              <a:t>of</a:t>
            </a:r>
            <a:r>
              <a:rPr lang="pt-PT" sz="1600" b="1" dirty="0"/>
              <a:t> </a:t>
            </a:r>
            <a:r>
              <a:rPr lang="pt-PT" sz="1600" b="1" dirty="0" err="1" smtClean="0"/>
              <a:t>Agricultural</a:t>
            </a:r>
            <a:r>
              <a:rPr lang="pt-PT" sz="1600" b="1" dirty="0"/>
              <a:t> </a:t>
            </a:r>
            <a:r>
              <a:rPr lang="pt-PT" sz="1600" b="1" dirty="0" err="1" smtClean="0"/>
              <a:t>Biotechnology</a:t>
            </a:r>
            <a:r>
              <a:rPr lang="pt-PT" sz="1600" b="1" dirty="0" smtClean="0"/>
              <a:t> </a:t>
            </a:r>
            <a:r>
              <a:rPr lang="pt-PT" sz="1600" b="1" dirty="0"/>
              <a:t>in </a:t>
            </a:r>
            <a:r>
              <a:rPr lang="pt-PT" sz="1600" b="1" dirty="0" err="1" smtClean="0"/>
              <a:t>Alleviation</a:t>
            </a:r>
            <a:r>
              <a:rPr lang="pt-PT" sz="1600" b="1" dirty="0"/>
              <a:t> </a:t>
            </a:r>
            <a:r>
              <a:rPr lang="pt-PT" sz="1600" b="1" dirty="0" err="1" smtClean="0"/>
              <a:t>of</a:t>
            </a:r>
            <a:r>
              <a:rPr lang="pt-PT" sz="1600" b="1" dirty="0" smtClean="0"/>
              <a:t> </a:t>
            </a:r>
            <a:r>
              <a:rPr lang="pt-PT" sz="1600" b="1" dirty="0" err="1"/>
              <a:t>Poverty</a:t>
            </a:r>
            <a:r>
              <a:rPr lang="pt-PT" sz="1600" b="1" dirty="0"/>
              <a:t> </a:t>
            </a:r>
            <a:r>
              <a:rPr lang="pt-PT" sz="1600" b="1" dirty="0" err="1"/>
              <a:t>and</a:t>
            </a:r>
            <a:r>
              <a:rPr lang="pt-PT" sz="1600" b="1" dirty="0"/>
              <a:t> </a:t>
            </a:r>
            <a:r>
              <a:rPr lang="pt-PT" sz="1600" b="1" dirty="0" err="1" smtClean="0"/>
              <a:t>Hunger</a:t>
            </a:r>
            <a:r>
              <a:rPr lang="pt-PT" sz="1600" b="1" dirty="0" smtClean="0"/>
              <a:t>. </a:t>
            </a:r>
            <a:r>
              <a:rPr lang="pt-PT" sz="1600" dirty="0" err="1"/>
              <a:t>Pocket</a:t>
            </a:r>
            <a:r>
              <a:rPr lang="pt-PT" sz="1600" dirty="0"/>
              <a:t> </a:t>
            </a:r>
            <a:r>
              <a:rPr lang="pt-PT" sz="1600" dirty="0" smtClean="0"/>
              <a:t>K. </a:t>
            </a:r>
            <a:r>
              <a:rPr lang="en-US" sz="1600" dirty="0"/>
              <a:t>collaborative initiative among the </a:t>
            </a:r>
            <a:r>
              <a:rPr lang="en-US" sz="1600" dirty="0" smtClean="0"/>
              <a:t>National Council </a:t>
            </a:r>
            <a:r>
              <a:rPr lang="en-US" sz="1600" dirty="0"/>
              <a:t>for Science and Technology (NSCT</a:t>
            </a:r>
            <a:r>
              <a:rPr lang="en-US" sz="1600" dirty="0" smtClean="0"/>
              <a:t>), Ministry </a:t>
            </a:r>
            <a:r>
              <a:rPr lang="en-US" sz="1600" dirty="0"/>
              <a:t>of Agriculture, Program </a:t>
            </a:r>
            <a:r>
              <a:rPr lang="en-US" sz="1600" dirty="0" smtClean="0"/>
              <a:t>for Biosafety </a:t>
            </a:r>
            <a:r>
              <a:rPr lang="en-US" sz="1600" dirty="0"/>
              <a:t>Systems (PBS -IFPRI) and </a:t>
            </a:r>
            <a:r>
              <a:rPr lang="en-US" sz="1600" dirty="0" smtClean="0"/>
              <a:t>ISAAA </a:t>
            </a:r>
            <a:r>
              <a:rPr lang="pt-PT" sz="1600" i="1" dirty="0" err="1" smtClean="0"/>
              <a:t>Afri</a:t>
            </a:r>
            <a:r>
              <a:rPr lang="pt-PT" sz="1600" dirty="0" err="1" smtClean="0"/>
              <a:t>Center</a:t>
            </a:r>
            <a:endParaRPr lang="pt-PT" sz="1600" dirty="0" smtClean="0"/>
          </a:p>
          <a:p>
            <a:pPr marL="174625" indent="-174625">
              <a:spcAft>
                <a:spcPts val="1000"/>
              </a:spcAft>
            </a:pPr>
            <a:r>
              <a:rPr lang="en-US" sz="1400" dirty="0" smtClean="0"/>
              <a:t>	http</a:t>
            </a:r>
            <a:r>
              <a:rPr lang="en-US" sz="1400" dirty="0"/>
              <a:t>://www.isaaa.org/resources/publications/pocketk/foldable/Pocket%20K30%20%28English%29.</a:t>
            </a:r>
            <a:r>
              <a:rPr lang="en-US" sz="1400" dirty="0" smtClean="0"/>
              <a:t>pdf</a:t>
            </a:r>
            <a:endParaRPr lang="en-US" sz="1600" dirty="0"/>
          </a:p>
          <a:p>
            <a:pPr marL="174625" indent="-174625">
              <a:spcAft>
                <a:spcPts val="1000"/>
              </a:spcAft>
            </a:pPr>
            <a:r>
              <a:rPr lang="en-US" sz="1600" dirty="0" err="1"/>
              <a:t>InternatIonal</a:t>
            </a:r>
            <a:r>
              <a:rPr lang="en-US" sz="1600" dirty="0"/>
              <a:t> </a:t>
            </a:r>
            <a:r>
              <a:rPr lang="en-US" sz="1600" dirty="0" err="1"/>
              <a:t>ServIce</a:t>
            </a:r>
            <a:r>
              <a:rPr lang="en-US" sz="1600" dirty="0"/>
              <a:t> for the acquisition of </a:t>
            </a:r>
            <a:r>
              <a:rPr lang="en-US" sz="1600" dirty="0" err="1"/>
              <a:t>agrI</a:t>
            </a:r>
            <a:r>
              <a:rPr lang="en-US" sz="1600" dirty="0"/>
              <a:t>-</a:t>
            </a:r>
            <a:r>
              <a:rPr lang="en-US" sz="1600" dirty="0" smtClean="0"/>
              <a:t>biotech </a:t>
            </a:r>
            <a:r>
              <a:rPr lang="en-US" sz="1600" dirty="0" err="1"/>
              <a:t>applIcatIons</a:t>
            </a:r>
            <a:r>
              <a:rPr lang="en-US" sz="1600" dirty="0"/>
              <a:t> </a:t>
            </a:r>
            <a:r>
              <a:rPr lang="en-US" sz="1600" dirty="0" smtClean="0"/>
              <a:t>- </a:t>
            </a:r>
            <a:r>
              <a:rPr lang="pt-PT" sz="1400" dirty="0" smtClean="0">
                <a:hlinkClick r:id="rId3"/>
              </a:rPr>
              <a:t>http</a:t>
            </a:r>
            <a:r>
              <a:rPr lang="pt-PT" sz="1400" dirty="0">
                <a:hlinkClick r:id="rId3"/>
              </a:rPr>
              <a:t>://www.isaaa.org/kc</a:t>
            </a:r>
            <a:r>
              <a:rPr lang="pt-PT" sz="1400" dirty="0" smtClean="0">
                <a:hlinkClick r:id="rId3"/>
              </a:rPr>
              <a:t>/</a:t>
            </a:r>
            <a:endParaRPr lang="pt-PT" sz="1600" b="1" dirty="0"/>
          </a:p>
          <a:p>
            <a:pPr marL="174625" indent="-174625"/>
            <a:r>
              <a:rPr lang="pt-PT" sz="1600" b="1" dirty="0" err="1"/>
              <a:t>P</a:t>
            </a:r>
            <a:r>
              <a:rPr lang="pt-PT" sz="1600" b="1" dirty="0" err="1" smtClean="0"/>
              <a:t>lant</a:t>
            </a:r>
            <a:r>
              <a:rPr lang="pt-PT" sz="1600" b="1" dirty="0" smtClean="0"/>
              <a:t> </a:t>
            </a:r>
            <a:r>
              <a:rPr lang="pt-PT" sz="1600" b="1" dirty="0" err="1" smtClean="0"/>
              <a:t>Biotechnology</a:t>
            </a:r>
            <a:r>
              <a:rPr lang="pt-PT" sz="1600" b="1" dirty="0" smtClean="0"/>
              <a:t> 101 </a:t>
            </a:r>
            <a:r>
              <a:rPr lang="pt-PT" sz="1600" b="1" dirty="0" err="1" smtClean="0"/>
              <a:t>Answering</a:t>
            </a:r>
            <a:r>
              <a:rPr lang="pt-PT" sz="1600" b="1" dirty="0" smtClean="0"/>
              <a:t> </a:t>
            </a:r>
            <a:r>
              <a:rPr lang="pt-PT" sz="1600" b="1" dirty="0" err="1"/>
              <a:t>Your</a:t>
            </a:r>
            <a:r>
              <a:rPr lang="pt-PT" sz="1600" b="1" dirty="0"/>
              <a:t> </a:t>
            </a:r>
            <a:r>
              <a:rPr lang="pt-PT" sz="1600" b="1" dirty="0" err="1" smtClean="0"/>
              <a:t>Questions</a:t>
            </a:r>
            <a:endParaRPr lang="pt-PT" sz="1600" b="1" dirty="0" smtClean="0"/>
          </a:p>
          <a:p>
            <a:r>
              <a:rPr lang="pt-PT" sz="1400" dirty="0" smtClean="0">
                <a:hlinkClick r:id="rId4"/>
              </a:rPr>
              <a:t>https</a:t>
            </a:r>
            <a:r>
              <a:rPr lang="pt-PT" sz="1400" dirty="0">
                <a:hlinkClick r:id="rId4"/>
              </a:rPr>
              <a:t>://</a:t>
            </a:r>
            <a:r>
              <a:rPr lang="pt-PT" sz="1400" dirty="0" smtClean="0">
                <a:hlinkClick r:id="rId4"/>
              </a:rPr>
              <a:t>croplife.org/wp-content/uploads/pdf_files/CL_Biotech101_A4_Book_WEB_Single.compressed-min.pdf</a:t>
            </a:r>
            <a:endParaRPr lang="pt-PT" sz="1400" u="sng" dirty="0" smtClean="0"/>
          </a:p>
          <a:p>
            <a:r>
              <a:rPr lang="pt-PT" sz="1400" dirty="0" smtClean="0">
                <a:hlinkClick r:id="rId5"/>
              </a:rPr>
              <a:t>www.croplife.org</a:t>
            </a:r>
            <a:endParaRPr lang="pt-PT" sz="1400" dirty="0" smtClean="0"/>
          </a:p>
        </p:txBody>
      </p:sp>
    </p:spTree>
    <p:extLst>
      <p:ext uri="{BB962C8B-B14F-4D97-AF65-F5344CB8AC3E}">
        <p14:creationId xmlns:p14="http://schemas.microsoft.com/office/powerpoint/2010/main" val="3354885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4"/>
          <p:cNvSpPr>
            <a:spLocks noGrp="1"/>
          </p:cNvSpPr>
          <p:nvPr>
            <p:ph type="title"/>
          </p:nvPr>
        </p:nvSpPr>
        <p:spPr bwMode="auto">
          <a:xfrm>
            <a:off x="755650" y="549275"/>
            <a:ext cx="6480175" cy="503238"/>
          </a:xfrm>
          <a:extLst/>
        </p:spPr>
        <p:txBody>
          <a:bodyPr wrap="square" numCol="1" anchorCtr="0" compatLnSpc="1">
            <a:prstTxWarp prst="textNoShape">
              <a:avLst/>
            </a:prstTxWarp>
          </a:bodyPr>
          <a:lstStyle/>
          <a:p>
            <a:pPr eaLnBrk="1" hangingPunct="1">
              <a:defRPr/>
            </a:pPr>
            <a:r>
              <a:rPr lang="pt-PT" dirty="0" smtClean="0"/>
              <a:t>Biotecnologia – o que é?</a:t>
            </a:r>
            <a:br>
              <a:rPr lang="pt-PT" dirty="0" smtClean="0"/>
            </a:br>
            <a:endParaRPr lang="pt-PT" dirty="0" smtClean="0"/>
          </a:p>
        </p:txBody>
      </p:sp>
      <p:sp>
        <p:nvSpPr>
          <p:cNvPr id="6" name="Marcador de Posição do Texto 5"/>
          <p:cNvSpPr>
            <a:spLocks noGrp="1"/>
          </p:cNvSpPr>
          <p:nvPr>
            <p:ph type="body" idx="10"/>
          </p:nvPr>
        </p:nvSpPr>
        <p:spPr>
          <a:xfrm>
            <a:off x="1115616" y="1628800"/>
            <a:ext cx="6768752" cy="1512168"/>
          </a:xfrm>
        </p:spPr>
        <p:txBody>
          <a:bodyPr/>
          <a:lstStyle/>
          <a:p>
            <a:pPr algn="ctr"/>
            <a:r>
              <a:rPr lang="pt-PT" sz="2400" b="0" dirty="0" smtClean="0">
                <a:solidFill>
                  <a:schemeClr val="tx1"/>
                </a:solidFill>
              </a:rPr>
              <a:t>Conjunto de técnicas disponíveis para melhorar e/ou explorar geneticamente os sistemas vivos para benefício da humanidade</a:t>
            </a:r>
            <a:endParaRPr lang="pt-PT" sz="2400" b="0" dirty="0">
              <a:solidFill>
                <a:srgbClr val="FF0000"/>
              </a:solidFill>
            </a:endParaRPr>
          </a:p>
        </p:txBody>
      </p:sp>
      <p:graphicFrame>
        <p:nvGraphicFramePr>
          <p:cNvPr id="7" name="Diagrama 6"/>
          <p:cNvGraphicFramePr/>
          <p:nvPr>
            <p:extLst>
              <p:ext uri="{D42A27DB-BD31-4B8C-83A1-F6EECF244321}">
                <p14:modId xmlns:p14="http://schemas.microsoft.com/office/powerpoint/2010/main" val="434883422"/>
              </p:ext>
            </p:extLst>
          </p:nvPr>
        </p:nvGraphicFramePr>
        <p:xfrm>
          <a:off x="1871700" y="3068960"/>
          <a:ext cx="5400600"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285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4"/>
          <p:cNvSpPr>
            <a:spLocks noGrp="1"/>
          </p:cNvSpPr>
          <p:nvPr>
            <p:ph type="title"/>
          </p:nvPr>
        </p:nvSpPr>
        <p:spPr bwMode="auto">
          <a:xfrm>
            <a:off x="755650" y="549275"/>
            <a:ext cx="6480175" cy="503238"/>
          </a:xfrm>
          <a:extLst/>
        </p:spPr>
        <p:txBody>
          <a:bodyPr wrap="square" numCol="1" anchorCtr="0" compatLnSpc="1">
            <a:prstTxWarp prst="textNoShape">
              <a:avLst/>
            </a:prstTxWarp>
          </a:bodyPr>
          <a:lstStyle/>
          <a:p>
            <a:pPr eaLnBrk="1" hangingPunct="1">
              <a:defRPr/>
            </a:pPr>
            <a:r>
              <a:rPr lang="pt-PT" dirty="0" smtClean="0"/>
              <a:t>Biotecnologia – será algum conceito novo?</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1622296"/>
            <a:ext cx="3532531" cy="25267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CaixaDeTexto 6"/>
          <p:cNvSpPr txBox="1"/>
          <p:nvPr/>
        </p:nvSpPr>
        <p:spPr>
          <a:xfrm>
            <a:off x="1115616" y="1844824"/>
            <a:ext cx="3762363" cy="1938992"/>
          </a:xfrm>
          <a:prstGeom prst="rect">
            <a:avLst/>
          </a:prstGeom>
          <a:noFill/>
        </p:spPr>
        <p:txBody>
          <a:bodyPr wrap="square" rtlCol="0">
            <a:spAutoFit/>
          </a:bodyPr>
          <a:lstStyle/>
          <a:p>
            <a:pPr defTabSz="266700">
              <a:tabLst>
                <a:tab pos="266700" algn="l"/>
                <a:tab pos="361950" algn="l"/>
              </a:tabLst>
            </a:pPr>
            <a:r>
              <a:rPr lang="pt-PT" sz="2000" dirty="0" smtClean="0"/>
              <a:t>Na pré-história já eram usados alguns microrganismos em processos de fermentação: </a:t>
            </a:r>
            <a:endParaRPr lang="pt-PT" sz="2000" dirty="0"/>
          </a:p>
          <a:p>
            <a:pPr marL="454025" indent="-285750" algn="just" defTabSz="266700">
              <a:buFontTx/>
              <a:buChar char="-"/>
              <a:tabLst>
                <a:tab pos="361950" algn="l"/>
              </a:tabLst>
            </a:pPr>
            <a:r>
              <a:rPr lang="pt-PT" sz="2000" dirty="0" smtClean="0"/>
              <a:t>Vinho</a:t>
            </a:r>
          </a:p>
          <a:p>
            <a:pPr marL="454025" indent="-285750" algn="just" defTabSz="266700">
              <a:buFontTx/>
              <a:buChar char="-"/>
              <a:tabLst>
                <a:tab pos="361950" algn="l"/>
              </a:tabLst>
            </a:pPr>
            <a:r>
              <a:rPr lang="pt-PT" sz="2000" dirty="0" smtClean="0"/>
              <a:t>Cerveja</a:t>
            </a:r>
          </a:p>
          <a:p>
            <a:pPr marL="454025" indent="-285750" algn="just" defTabSz="266700">
              <a:buFontTx/>
              <a:buChar char="-"/>
              <a:tabLst>
                <a:tab pos="361950" algn="l"/>
              </a:tabLst>
            </a:pPr>
            <a:r>
              <a:rPr lang="pt-PT" sz="2000" dirty="0" smtClean="0"/>
              <a:t>Queijo</a:t>
            </a:r>
          </a:p>
        </p:txBody>
      </p:sp>
      <p:sp>
        <p:nvSpPr>
          <p:cNvPr id="4" name="Rectângulo 3"/>
          <p:cNvSpPr/>
          <p:nvPr/>
        </p:nvSpPr>
        <p:spPr>
          <a:xfrm>
            <a:off x="971600" y="4452208"/>
            <a:ext cx="3168352" cy="2215991"/>
          </a:xfrm>
          <a:prstGeom prst="rect">
            <a:avLst/>
          </a:prstGeom>
        </p:spPr>
        <p:txBody>
          <a:bodyPr wrap="square">
            <a:spAutoFit/>
          </a:bodyPr>
          <a:lstStyle/>
          <a:p>
            <a:r>
              <a:rPr lang="en-US" sz="2200" b="1" dirty="0" err="1" smtClean="0"/>
              <a:t>Biotecnologia</a:t>
            </a:r>
            <a:r>
              <a:rPr lang="en-US" sz="2200" b="1" dirty="0" smtClean="0"/>
              <a:t> actual </a:t>
            </a:r>
          </a:p>
          <a:p>
            <a:pPr algn="ctr"/>
            <a:endParaRPr lang="en-US" dirty="0" smtClean="0"/>
          </a:p>
          <a:p>
            <a:pPr algn="ctr"/>
            <a:endParaRPr lang="en-US" dirty="0" smtClean="0"/>
          </a:p>
          <a:p>
            <a:r>
              <a:rPr lang="en-US" sz="2000" dirty="0" err="1" smtClean="0"/>
              <a:t>Baseada</a:t>
            </a:r>
            <a:r>
              <a:rPr lang="en-US" sz="2000" dirty="0" smtClean="0"/>
              <a:t> num </a:t>
            </a:r>
            <a:r>
              <a:rPr lang="en-US" sz="2000" dirty="0" err="1" smtClean="0"/>
              <a:t>melhor</a:t>
            </a:r>
            <a:r>
              <a:rPr lang="en-US" sz="2000" dirty="0" smtClean="0"/>
              <a:t> </a:t>
            </a:r>
            <a:r>
              <a:rPr lang="en-US" sz="2000" dirty="0" err="1" smtClean="0"/>
              <a:t>conhecimento</a:t>
            </a:r>
            <a:r>
              <a:rPr lang="en-US" sz="2000" dirty="0" smtClean="0"/>
              <a:t> dos </a:t>
            </a:r>
            <a:r>
              <a:rPr lang="en-US" sz="2000" dirty="0" err="1" smtClean="0"/>
              <a:t>organismos</a:t>
            </a:r>
            <a:r>
              <a:rPr lang="en-US" sz="2000" dirty="0" smtClean="0"/>
              <a:t>, e no </a:t>
            </a:r>
            <a:r>
              <a:rPr lang="en-US" sz="2000" dirty="0" err="1" smtClean="0"/>
              <a:t>uso</a:t>
            </a:r>
            <a:r>
              <a:rPr lang="en-US" sz="2000" dirty="0" smtClean="0"/>
              <a:t> de </a:t>
            </a:r>
            <a:r>
              <a:rPr lang="en-US" sz="2000" dirty="0" err="1" smtClean="0"/>
              <a:t>melhores</a:t>
            </a:r>
            <a:r>
              <a:rPr lang="en-US" sz="2000" dirty="0" smtClean="0"/>
              <a:t> </a:t>
            </a:r>
            <a:r>
              <a:rPr lang="en-US" sz="2000" dirty="0" err="1" smtClean="0"/>
              <a:t>técnicas</a:t>
            </a:r>
            <a:endParaRPr lang="pt-PT" sz="2000" dirty="0"/>
          </a:p>
        </p:txBody>
      </p:sp>
      <p:grpSp>
        <p:nvGrpSpPr>
          <p:cNvPr id="5" name="Grupo 4"/>
          <p:cNvGrpSpPr/>
          <p:nvPr/>
        </p:nvGrpSpPr>
        <p:grpSpPr>
          <a:xfrm>
            <a:off x="4716016" y="4437112"/>
            <a:ext cx="2976743" cy="2220100"/>
            <a:chOff x="5580112" y="4264014"/>
            <a:chExt cx="2841898" cy="2083201"/>
          </a:xfrm>
        </p:grpSpPr>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4264014"/>
              <a:ext cx="2841898" cy="20832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ângulo arredondado 2"/>
            <p:cNvSpPr/>
            <p:nvPr/>
          </p:nvSpPr>
          <p:spPr>
            <a:xfrm>
              <a:off x="7236296" y="4699010"/>
              <a:ext cx="853200" cy="477054"/>
            </a:xfrm>
            <a:prstGeom prst="roundRect">
              <a:avLst/>
            </a:prstGeom>
            <a:solidFill>
              <a:srgbClr val="E8C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aixaDeTexto 1"/>
            <p:cNvSpPr txBox="1"/>
            <p:nvPr/>
          </p:nvSpPr>
          <p:spPr>
            <a:xfrm>
              <a:off x="7092526" y="4669420"/>
              <a:ext cx="1168684" cy="346559"/>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pt-PT" b="1" dirty="0" smtClean="0">
                  <a:solidFill>
                    <a:schemeClr val="tx1"/>
                  </a:solidFill>
                </a:rPr>
                <a:t>Cerveja</a:t>
              </a:r>
            </a:p>
          </p:txBody>
        </p:sp>
      </p:grpSp>
      <p:cxnSp>
        <p:nvCxnSpPr>
          <p:cNvPr id="13" name="Conexão recta unidireccional 12"/>
          <p:cNvCxnSpPr/>
          <p:nvPr/>
        </p:nvCxnSpPr>
        <p:spPr>
          <a:xfrm>
            <a:off x="2267744" y="4839097"/>
            <a:ext cx="0" cy="462111"/>
          </a:xfrm>
          <a:prstGeom prst="straightConnector1">
            <a:avLst/>
          </a:prstGeom>
          <a:ln w="38100" cmpd="sng">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60527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4"/>
          <p:cNvSpPr>
            <a:spLocks noGrp="1"/>
          </p:cNvSpPr>
          <p:nvPr>
            <p:ph type="title"/>
          </p:nvPr>
        </p:nvSpPr>
        <p:spPr bwMode="auto">
          <a:xfrm>
            <a:off x="755650" y="549275"/>
            <a:ext cx="6480175" cy="503238"/>
          </a:xfrm>
          <a:extLst/>
        </p:spPr>
        <p:txBody>
          <a:bodyPr wrap="square" numCol="1" anchorCtr="0" compatLnSpc="1">
            <a:prstTxWarp prst="textNoShape">
              <a:avLst/>
            </a:prstTxWarp>
          </a:bodyPr>
          <a:lstStyle/>
          <a:p>
            <a:pPr eaLnBrk="1" hangingPunct="1">
              <a:defRPr/>
            </a:pPr>
            <a:r>
              <a:rPr lang="pt-PT" dirty="0" smtClean="0"/>
              <a:t>Biotecnologia Vegetal</a:t>
            </a:r>
          </a:p>
        </p:txBody>
      </p:sp>
      <p:graphicFrame>
        <p:nvGraphicFramePr>
          <p:cNvPr id="2" name="Diagrama 1"/>
          <p:cNvGraphicFramePr/>
          <p:nvPr>
            <p:extLst>
              <p:ext uri="{D42A27DB-BD31-4B8C-83A1-F6EECF244321}">
                <p14:modId xmlns:p14="http://schemas.microsoft.com/office/powerpoint/2010/main" val="1940548535"/>
              </p:ext>
            </p:extLst>
          </p:nvPr>
        </p:nvGraphicFramePr>
        <p:xfrm>
          <a:off x="1115616" y="2492896"/>
          <a:ext cx="6813692"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Marcador de Posição do Texto 5"/>
          <p:cNvSpPr>
            <a:spLocks noGrp="1"/>
          </p:cNvSpPr>
          <p:nvPr>
            <p:ph type="body" idx="10"/>
          </p:nvPr>
        </p:nvSpPr>
        <p:spPr>
          <a:xfrm>
            <a:off x="827584" y="1772816"/>
            <a:ext cx="7056784" cy="1109862"/>
          </a:xfrm>
        </p:spPr>
        <p:txBody>
          <a:bodyPr/>
          <a:lstStyle/>
          <a:p>
            <a:pPr eaLnBrk="1" fontAlgn="auto" hangingPunct="1">
              <a:spcAft>
                <a:spcPts val="0"/>
              </a:spcAft>
              <a:defRPr/>
            </a:pPr>
            <a:r>
              <a:rPr lang="pt-PT" sz="2000" dirty="0" smtClean="0">
                <a:solidFill>
                  <a:schemeClr val="tx1"/>
                </a:solidFill>
              </a:rPr>
              <a:t>As plantas são cruciais para a vida na Terra</a:t>
            </a:r>
            <a:endParaRPr lang="pt-PT" sz="2000" dirty="0">
              <a:solidFill>
                <a:schemeClr val="tx1"/>
              </a:solidFill>
            </a:endParaRPr>
          </a:p>
          <a:p>
            <a:pPr marL="342900" indent="-342900" eaLnBrk="1" fontAlgn="auto" hangingPunct="1">
              <a:spcAft>
                <a:spcPts val="0"/>
              </a:spcAft>
              <a:buFontTx/>
              <a:buChar char="-"/>
              <a:defRPr/>
            </a:pPr>
            <a:r>
              <a:rPr lang="pt-PT" sz="2000" b="0" dirty="0" smtClean="0">
                <a:solidFill>
                  <a:schemeClr val="tx1"/>
                </a:solidFill>
              </a:rPr>
              <a:t>Na alimentação humana fornecem 90% das calorias e 80% das proteínas </a:t>
            </a:r>
            <a:r>
              <a:rPr lang="pt-PT" sz="1800" b="0" dirty="0" smtClean="0">
                <a:solidFill>
                  <a:schemeClr val="tx1"/>
                </a:solidFill>
              </a:rPr>
              <a:t>(originando-se o restante em produtos animais)</a:t>
            </a:r>
          </a:p>
          <a:p>
            <a:pPr eaLnBrk="1" fontAlgn="auto" hangingPunct="1">
              <a:spcAft>
                <a:spcPts val="0"/>
              </a:spcAft>
              <a:defRPr/>
            </a:pPr>
            <a:endParaRPr lang="pt-PT" sz="2000" dirty="0" smtClean="0">
              <a:solidFill>
                <a:schemeClr val="tx1"/>
              </a:solidFill>
            </a:endParaRPr>
          </a:p>
          <a:p>
            <a:pPr algn="ctr" eaLnBrk="1" fontAlgn="auto" hangingPunct="1">
              <a:spcAft>
                <a:spcPts val="0"/>
              </a:spcAft>
              <a:defRPr/>
            </a:pPr>
            <a:endParaRPr lang="en-US" sz="2000" dirty="0" smtClean="0">
              <a:solidFill>
                <a:schemeClr val="tx1"/>
              </a:solidFill>
            </a:endParaRPr>
          </a:p>
          <a:p>
            <a:pPr eaLnBrk="1" fontAlgn="auto" hangingPunct="1">
              <a:spcAft>
                <a:spcPts val="0"/>
              </a:spcAft>
              <a:defRPr/>
            </a:pPr>
            <a:endParaRPr lang="en-US" sz="2000" dirty="0" smtClean="0">
              <a:solidFill>
                <a:schemeClr val="tx1"/>
              </a:solidFill>
            </a:endParaRPr>
          </a:p>
          <a:p>
            <a:pPr eaLnBrk="1" fontAlgn="auto" hangingPunct="1">
              <a:spcAft>
                <a:spcPts val="0"/>
              </a:spcAft>
              <a:defRPr/>
            </a:pPr>
            <a:endParaRPr lang="pt-PT" sz="2000" dirty="0" smtClean="0">
              <a:solidFill>
                <a:schemeClr val="tx1"/>
              </a:solidFill>
            </a:endParaRPr>
          </a:p>
        </p:txBody>
      </p:sp>
    </p:spTree>
    <p:extLst>
      <p:ext uri="{BB962C8B-B14F-4D97-AF65-F5344CB8AC3E}">
        <p14:creationId xmlns:p14="http://schemas.microsoft.com/office/powerpoint/2010/main" val="423693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p:cNvSpPr>
            <a:spLocks noGrp="1"/>
          </p:cNvSpPr>
          <p:nvPr>
            <p:ph type="body" idx="10"/>
          </p:nvPr>
        </p:nvSpPr>
        <p:spPr>
          <a:xfrm>
            <a:off x="1152128" y="1700808"/>
            <a:ext cx="6804248" cy="813024"/>
          </a:xfrm>
        </p:spPr>
        <p:txBody>
          <a:bodyPr/>
          <a:lstStyle/>
          <a:p>
            <a:pPr algn="ctr"/>
            <a:r>
              <a:rPr lang="en-US" sz="2200" dirty="0" smtClean="0">
                <a:solidFill>
                  <a:schemeClr val="tx1"/>
                </a:solidFill>
              </a:rPr>
              <a:t>Para </a:t>
            </a:r>
            <a:r>
              <a:rPr lang="en-US" sz="2200" dirty="0" err="1" smtClean="0">
                <a:solidFill>
                  <a:schemeClr val="tx1"/>
                </a:solidFill>
              </a:rPr>
              <a:t>fazer</a:t>
            </a:r>
            <a:r>
              <a:rPr lang="en-US" sz="2200" dirty="0" smtClean="0">
                <a:solidFill>
                  <a:schemeClr val="tx1"/>
                </a:solidFill>
              </a:rPr>
              <a:t> face </a:t>
            </a:r>
            <a:r>
              <a:rPr lang="en-US" sz="2200" dirty="0" err="1" smtClean="0">
                <a:solidFill>
                  <a:schemeClr val="tx1"/>
                </a:solidFill>
              </a:rPr>
              <a:t>aos</a:t>
            </a:r>
            <a:r>
              <a:rPr lang="en-US" sz="2200" dirty="0" smtClean="0">
                <a:solidFill>
                  <a:schemeClr val="tx1"/>
                </a:solidFill>
              </a:rPr>
              <a:t> </a:t>
            </a:r>
            <a:r>
              <a:rPr lang="en-US" sz="2200" dirty="0" err="1" smtClean="0">
                <a:solidFill>
                  <a:schemeClr val="tx1"/>
                </a:solidFill>
              </a:rPr>
              <a:t>desafios</a:t>
            </a:r>
            <a:r>
              <a:rPr lang="en-US" sz="2200" dirty="0" smtClean="0">
                <a:solidFill>
                  <a:schemeClr val="tx1"/>
                </a:solidFill>
              </a:rPr>
              <a:t> </a:t>
            </a:r>
            <a:r>
              <a:rPr lang="en-US" sz="2200" dirty="0" err="1" smtClean="0">
                <a:solidFill>
                  <a:schemeClr val="tx1"/>
                </a:solidFill>
              </a:rPr>
              <a:t>actuais</a:t>
            </a:r>
            <a:r>
              <a:rPr lang="en-US" sz="2200" dirty="0" smtClean="0">
                <a:solidFill>
                  <a:schemeClr val="tx1"/>
                </a:solidFill>
              </a:rPr>
              <a:t>, a </a:t>
            </a:r>
            <a:r>
              <a:rPr lang="en-US" sz="2200" dirty="0" err="1" smtClean="0">
                <a:solidFill>
                  <a:schemeClr val="tx1"/>
                </a:solidFill>
              </a:rPr>
              <a:t>biotecnologia</a:t>
            </a:r>
            <a:r>
              <a:rPr lang="en-US" sz="2200" dirty="0" smtClean="0">
                <a:solidFill>
                  <a:schemeClr val="tx1"/>
                </a:solidFill>
              </a:rPr>
              <a:t> vegetal </a:t>
            </a:r>
            <a:r>
              <a:rPr lang="en-US" sz="2200" dirty="0" err="1" smtClean="0">
                <a:solidFill>
                  <a:schemeClr val="tx1"/>
                </a:solidFill>
              </a:rPr>
              <a:t>usa</a:t>
            </a:r>
            <a:r>
              <a:rPr lang="en-US" sz="2200" dirty="0" smtClean="0">
                <a:solidFill>
                  <a:schemeClr val="tx1"/>
                </a:solidFill>
              </a:rPr>
              <a:t> </a:t>
            </a:r>
            <a:r>
              <a:rPr lang="en-US" sz="2200" dirty="0" err="1" smtClean="0">
                <a:solidFill>
                  <a:schemeClr val="tx1"/>
                </a:solidFill>
              </a:rPr>
              <a:t>várias</a:t>
            </a:r>
            <a:r>
              <a:rPr lang="en-US" sz="2200" dirty="0" smtClean="0">
                <a:solidFill>
                  <a:schemeClr val="tx1"/>
                </a:solidFill>
              </a:rPr>
              <a:t> </a:t>
            </a:r>
            <a:r>
              <a:rPr lang="en-US" sz="2200" dirty="0" err="1" smtClean="0">
                <a:solidFill>
                  <a:schemeClr val="tx1"/>
                </a:solidFill>
              </a:rPr>
              <a:t>ferramentas</a:t>
            </a:r>
            <a:endParaRPr lang="en-US" sz="2200" dirty="0" smtClean="0">
              <a:solidFill>
                <a:schemeClr val="tx1"/>
              </a:solidFill>
            </a:endParaRPr>
          </a:p>
          <a:p>
            <a:pPr algn="just"/>
            <a:endParaRPr lang="en-US" sz="2200" dirty="0">
              <a:solidFill>
                <a:schemeClr val="tx1"/>
              </a:solidFill>
            </a:endParaRPr>
          </a:p>
          <a:p>
            <a:pPr algn="just"/>
            <a:endParaRPr lang="pt-PT" sz="2200" dirty="0">
              <a:solidFill>
                <a:schemeClr val="tx1"/>
              </a:solidFill>
            </a:endParaRPr>
          </a:p>
        </p:txBody>
      </p:sp>
      <p:sp>
        <p:nvSpPr>
          <p:cNvPr id="4" name="Título 3"/>
          <p:cNvSpPr>
            <a:spLocks noGrp="1"/>
          </p:cNvSpPr>
          <p:nvPr>
            <p:ph type="title"/>
          </p:nvPr>
        </p:nvSpPr>
        <p:spPr/>
        <p:txBody>
          <a:bodyPr/>
          <a:lstStyle/>
          <a:p>
            <a:r>
              <a:rPr lang="pt-PT" dirty="0" smtClean="0"/>
              <a:t>Ferramentas da Biotecnologia Vegetal</a:t>
            </a:r>
            <a:endParaRPr lang="pt-PT"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2384864"/>
            <a:ext cx="2304256" cy="18362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Rectângulo 7"/>
          <p:cNvSpPr/>
          <p:nvPr/>
        </p:nvSpPr>
        <p:spPr>
          <a:xfrm>
            <a:off x="5076056" y="3573017"/>
            <a:ext cx="1944216" cy="1584176"/>
          </a:xfrm>
          <a:prstGeom prst="rect">
            <a:avLst/>
          </a:prstGeom>
          <a:blipFill>
            <a:blip r:embed="rId4" cstate="print">
              <a:extLst>
                <a:ext uri="{28A0092B-C50C-407E-A947-70E740481C1C}">
                  <a14:useLocalDpi xmlns:a14="http://schemas.microsoft.com/office/drawing/2010/main" val="0"/>
                </a:ext>
              </a:extLst>
            </a:blip>
            <a:srcRect/>
            <a:stretch>
              <a:fillRect l="-17000" r="-17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Rectângulo 8"/>
          <p:cNvSpPr/>
          <p:nvPr/>
        </p:nvSpPr>
        <p:spPr>
          <a:xfrm>
            <a:off x="6516216" y="5013176"/>
            <a:ext cx="2453931" cy="1844825"/>
          </a:xfrm>
          <a:prstGeom prst="rect">
            <a:avLst/>
          </a:prstGeom>
          <a:blipFill>
            <a:blip r:embed="rId5" cstate="print">
              <a:extLst>
                <a:ext uri="{28A0092B-C50C-407E-A947-70E740481C1C}">
                  <a14:useLocalDpi xmlns:a14="http://schemas.microsoft.com/office/drawing/2010/main" val="0"/>
                </a:ext>
              </a:extLst>
            </a:blip>
            <a:srcRect/>
            <a:stretch>
              <a:fillRect t="-13000" b="-13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 name="Rectângulo 5"/>
          <p:cNvSpPr/>
          <p:nvPr/>
        </p:nvSpPr>
        <p:spPr>
          <a:xfrm>
            <a:off x="827584" y="4077072"/>
            <a:ext cx="4572000" cy="1785104"/>
          </a:xfrm>
          <a:prstGeom prst="rect">
            <a:avLst/>
          </a:prstGeom>
        </p:spPr>
        <p:txBody>
          <a:bodyPr>
            <a:spAutoFit/>
          </a:bodyPr>
          <a:lstStyle/>
          <a:p>
            <a:pPr marL="285750" indent="-285750" algn="just">
              <a:buFontTx/>
              <a:buChar char="-"/>
            </a:pPr>
            <a:r>
              <a:rPr lang="en-US" sz="2200" dirty="0" err="1" smtClean="0"/>
              <a:t>Cultura</a:t>
            </a:r>
            <a:r>
              <a:rPr lang="en-US" sz="2200" i="1" dirty="0" smtClean="0"/>
              <a:t> in vitro</a:t>
            </a:r>
            <a:r>
              <a:rPr lang="en-US" sz="2200" dirty="0" smtClean="0"/>
              <a:t> </a:t>
            </a:r>
          </a:p>
          <a:p>
            <a:pPr algn="just"/>
            <a:endParaRPr lang="pt-PT" sz="2200" dirty="0"/>
          </a:p>
          <a:p>
            <a:pPr marL="285750" indent="-285750" algn="just">
              <a:buFontTx/>
              <a:buChar char="-"/>
            </a:pPr>
            <a:r>
              <a:rPr lang="pt-PT" sz="2200" dirty="0" smtClean="0"/>
              <a:t>Análise genómica </a:t>
            </a:r>
            <a:endParaRPr lang="pt-PT" sz="2200" dirty="0"/>
          </a:p>
          <a:p>
            <a:pPr algn="just"/>
            <a:endParaRPr lang="pt-PT" sz="2200" dirty="0" smtClean="0"/>
          </a:p>
          <a:p>
            <a:pPr marL="285750" indent="-285750" algn="just">
              <a:buFontTx/>
              <a:buChar char="-"/>
            </a:pPr>
            <a:r>
              <a:rPr lang="pt-PT" sz="2200" dirty="0" smtClean="0"/>
              <a:t>Manipulação genética</a:t>
            </a:r>
            <a:endParaRPr lang="pt-PT" sz="2200" dirty="0"/>
          </a:p>
        </p:txBody>
      </p:sp>
      <p:sp>
        <p:nvSpPr>
          <p:cNvPr id="5" name="Right Arrow 4"/>
          <p:cNvSpPr/>
          <p:nvPr/>
        </p:nvSpPr>
        <p:spPr>
          <a:xfrm>
            <a:off x="4355976" y="5589240"/>
            <a:ext cx="720080" cy="288032"/>
          </a:xfrm>
          <a:prstGeom prst="rightArrow">
            <a:avLst/>
          </a:prstGeom>
          <a:solidFill>
            <a:srgbClr val="984179"/>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3707904" y="4797152"/>
            <a:ext cx="720080" cy="288032"/>
          </a:xfrm>
          <a:prstGeom prst="rightArrow">
            <a:avLst/>
          </a:prstGeom>
          <a:solidFill>
            <a:srgbClr val="984179"/>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rot="19887238">
            <a:off x="2940868" y="3943583"/>
            <a:ext cx="720080" cy="288032"/>
          </a:xfrm>
          <a:prstGeom prst="rightArrow">
            <a:avLst/>
          </a:prstGeom>
          <a:solidFill>
            <a:srgbClr val="984179"/>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1639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983" y="4403639"/>
            <a:ext cx="2159825" cy="20496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ítulo 3"/>
          <p:cNvSpPr>
            <a:spLocks noGrp="1"/>
          </p:cNvSpPr>
          <p:nvPr>
            <p:ph type="title"/>
          </p:nvPr>
        </p:nvSpPr>
        <p:spPr/>
        <p:txBody>
          <a:bodyPr/>
          <a:lstStyle/>
          <a:p>
            <a:r>
              <a:rPr lang="pt-PT" dirty="0" smtClean="0"/>
              <a:t>Cultura</a:t>
            </a:r>
            <a:r>
              <a:rPr lang="pt-PT" i="1" dirty="0" smtClean="0"/>
              <a:t> in vitro </a:t>
            </a:r>
            <a:endParaRPr lang="pt-PT" dirty="0"/>
          </a:p>
        </p:txBody>
      </p:sp>
      <p:sp>
        <p:nvSpPr>
          <p:cNvPr id="8" name="Marcador de Posição do Texto 7"/>
          <p:cNvSpPr>
            <a:spLocks noGrp="1"/>
          </p:cNvSpPr>
          <p:nvPr>
            <p:ph type="body" idx="10"/>
          </p:nvPr>
        </p:nvSpPr>
        <p:spPr>
          <a:xfrm>
            <a:off x="4320578" y="1916832"/>
            <a:ext cx="3923829" cy="503608"/>
          </a:xfrm>
        </p:spPr>
        <p:txBody>
          <a:bodyPr/>
          <a:lstStyle/>
          <a:p>
            <a:pPr algn="ctr"/>
            <a:r>
              <a:rPr lang="pt-PT" sz="2000" b="0" dirty="0" smtClean="0">
                <a:solidFill>
                  <a:schemeClr val="tx1"/>
                </a:solidFill>
              </a:rPr>
              <a:t>As células vegetais são </a:t>
            </a:r>
            <a:r>
              <a:rPr lang="pt-PT" sz="2000" dirty="0" smtClean="0">
                <a:solidFill>
                  <a:schemeClr val="tx1"/>
                </a:solidFill>
              </a:rPr>
              <a:t>totipotentes</a:t>
            </a:r>
          </a:p>
          <a:p>
            <a:pPr algn="ctr"/>
            <a:endParaRPr lang="en-US" sz="2000" b="0" dirty="0" smtClean="0">
              <a:solidFill>
                <a:schemeClr val="tx1"/>
              </a:solidFill>
            </a:endParaRPr>
          </a:p>
          <a:p>
            <a:pPr algn="ctr"/>
            <a:endParaRPr lang="en-US" sz="2000" b="0" dirty="0" smtClean="0">
              <a:solidFill>
                <a:schemeClr val="tx1"/>
              </a:solidFill>
            </a:endParaRPr>
          </a:p>
          <a:p>
            <a:pPr algn="ctr"/>
            <a:endParaRPr lang="en-US" sz="2000" b="0" dirty="0" smtClean="0">
              <a:solidFill>
                <a:schemeClr val="tx1"/>
              </a:solidFill>
            </a:endParaRPr>
          </a:p>
        </p:txBody>
      </p:sp>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245" r="13077"/>
          <a:stretch/>
        </p:blipFill>
        <p:spPr bwMode="auto">
          <a:xfrm>
            <a:off x="683569" y="1893202"/>
            <a:ext cx="2160240" cy="20700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3" name="Conexão recta unidireccional 2"/>
          <p:cNvCxnSpPr/>
          <p:nvPr/>
        </p:nvCxnSpPr>
        <p:spPr>
          <a:xfrm>
            <a:off x="6156176" y="2348880"/>
            <a:ext cx="0" cy="462111"/>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 name="CaixaDeTexto 1"/>
          <p:cNvSpPr txBox="1"/>
          <p:nvPr/>
        </p:nvSpPr>
        <p:spPr>
          <a:xfrm>
            <a:off x="3996283" y="2852936"/>
            <a:ext cx="4392489" cy="1015663"/>
          </a:xfrm>
          <a:prstGeom prst="rect">
            <a:avLst/>
          </a:prstGeom>
          <a:noFill/>
        </p:spPr>
        <p:txBody>
          <a:bodyPr wrap="square" rtlCol="0">
            <a:spAutoFit/>
          </a:bodyPr>
          <a:lstStyle/>
          <a:p>
            <a:pPr algn="ctr"/>
            <a:r>
              <a:rPr lang="en-US" sz="2000" dirty="0" err="1" smtClean="0"/>
              <a:t>Capacidade</a:t>
            </a:r>
            <a:r>
              <a:rPr lang="en-US" sz="2000" dirty="0" smtClean="0"/>
              <a:t> </a:t>
            </a:r>
            <a:r>
              <a:rPr lang="en-US" sz="2000" dirty="0" err="1" smtClean="0"/>
              <a:t>potencial</a:t>
            </a:r>
            <a:r>
              <a:rPr lang="en-US" sz="2000" dirty="0" smtClean="0"/>
              <a:t> de </a:t>
            </a:r>
            <a:r>
              <a:rPr lang="en-US" sz="2000" dirty="0" err="1" smtClean="0"/>
              <a:t>uma</a:t>
            </a:r>
            <a:r>
              <a:rPr lang="en-US" sz="2000" dirty="0" smtClean="0"/>
              <a:t> </a:t>
            </a:r>
            <a:r>
              <a:rPr lang="en-US" sz="2000" dirty="0" err="1" smtClean="0"/>
              <a:t>célula</a:t>
            </a:r>
            <a:r>
              <a:rPr lang="en-US" sz="2000" dirty="0" smtClean="0"/>
              <a:t> se </a:t>
            </a:r>
            <a:r>
              <a:rPr lang="en-US" sz="2000" dirty="0" err="1" smtClean="0"/>
              <a:t>diferenciar</a:t>
            </a:r>
            <a:r>
              <a:rPr lang="en-US" sz="2000" dirty="0" smtClean="0"/>
              <a:t> num </a:t>
            </a:r>
            <a:r>
              <a:rPr lang="en-US" sz="2000" dirty="0" err="1" smtClean="0"/>
              <a:t>número</a:t>
            </a:r>
            <a:r>
              <a:rPr lang="en-US" sz="2000" dirty="0" smtClean="0"/>
              <a:t> </a:t>
            </a:r>
            <a:r>
              <a:rPr lang="en-US" sz="2000" dirty="0" err="1" smtClean="0"/>
              <a:t>ilimitado</a:t>
            </a:r>
            <a:r>
              <a:rPr lang="en-US" sz="2000" dirty="0" smtClean="0"/>
              <a:t> de </a:t>
            </a:r>
            <a:r>
              <a:rPr lang="en-US" sz="2000" dirty="0" err="1" smtClean="0"/>
              <a:t>tipos</a:t>
            </a:r>
            <a:r>
              <a:rPr lang="en-US" sz="2000" dirty="0" smtClean="0"/>
              <a:t> </a:t>
            </a:r>
            <a:r>
              <a:rPr lang="en-US" sz="2000" dirty="0" err="1" smtClean="0"/>
              <a:t>distintos</a:t>
            </a:r>
            <a:r>
              <a:rPr lang="en-US" sz="2000" dirty="0" smtClean="0"/>
              <a:t> de </a:t>
            </a:r>
            <a:r>
              <a:rPr lang="en-US" sz="2000" dirty="0" err="1" smtClean="0"/>
              <a:t>células</a:t>
            </a:r>
            <a:r>
              <a:rPr lang="en-US" sz="2000" dirty="0" smtClean="0"/>
              <a:t> </a:t>
            </a:r>
            <a:r>
              <a:rPr lang="en-US" sz="2000" dirty="0" err="1" smtClean="0"/>
              <a:t>específicas</a:t>
            </a:r>
            <a:endParaRPr lang="en-US" sz="2000" dirty="0"/>
          </a:p>
        </p:txBody>
      </p:sp>
      <p:sp>
        <p:nvSpPr>
          <p:cNvPr id="12" name="Rectângulo 11"/>
          <p:cNvSpPr/>
          <p:nvPr/>
        </p:nvSpPr>
        <p:spPr>
          <a:xfrm>
            <a:off x="3851920" y="4293096"/>
            <a:ext cx="4681215" cy="2246769"/>
          </a:xfrm>
          <a:prstGeom prst="rect">
            <a:avLst/>
          </a:prstGeom>
        </p:spPr>
        <p:txBody>
          <a:bodyPr wrap="square">
            <a:spAutoFit/>
          </a:bodyPr>
          <a:lstStyle/>
          <a:p>
            <a:pPr algn="ctr"/>
            <a:r>
              <a:rPr lang="en-US" sz="2000" dirty="0" smtClean="0"/>
              <a:t>As </a:t>
            </a:r>
            <a:r>
              <a:rPr lang="en-US" sz="2000" dirty="0" err="1" smtClean="0"/>
              <a:t>culturas</a:t>
            </a:r>
            <a:r>
              <a:rPr lang="en-US" sz="2000" i="1" dirty="0" smtClean="0"/>
              <a:t> in vitro </a:t>
            </a:r>
            <a:r>
              <a:rPr lang="en-US" sz="2000" dirty="0" err="1" smtClean="0"/>
              <a:t>usam</a:t>
            </a:r>
            <a:r>
              <a:rPr lang="en-US" sz="2000" dirty="0" smtClean="0"/>
              <a:t> </a:t>
            </a:r>
            <a:r>
              <a:rPr lang="en-US" sz="2000" dirty="0" err="1" smtClean="0"/>
              <a:t>condições</a:t>
            </a:r>
            <a:r>
              <a:rPr lang="en-US" sz="2000" dirty="0" smtClean="0"/>
              <a:t> </a:t>
            </a:r>
            <a:r>
              <a:rPr lang="en-US" sz="2000" dirty="0" err="1" smtClean="0"/>
              <a:t>controladas</a:t>
            </a:r>
            <a:r>
              <a:rPr lang="en-US" sz="2000" dirty="0" smtClean="0"/>
              <a:t> (luz e </a:t>
            </a:r>
            <a:r>
              <a:rPr lang="en-US" sz="2000" dirty="0" err="1" smtClean="0"/>
              <a:t>temperatura</a:t>
            </a:r>
            <a:r>
              <a:rPr lang="en-US" sz="2000" dirty="0" smtClean="0"/>
              <a:t>, </a:t>
            </a:r>
            <a:r>
              <a:rPr lang="en-US" sz="2000" dirty="0" err="1" smtClean="0"/>
              <a:t>meio</a:t>
            </a:r>
            <a:r>
              <a:rPr lang="en-US" sz="2000" dirty="0" smtClean="0"/>
              <a:t> de </a:t>
            </a:r>
            <a:r>
              <a:rPr lang="en-US" sz="2000" dirty="0" err="1" smtClean="0"/>
              <a:t>crescimento</a:t>
            </a:r>
            <a:r>
              <a:rPr lang="en-US" sz="2000" dirty="0" smtClean="0"/>
              <a:t>, </a:t>
            </a:r>
            <a:r>
              <a:rPr lang="en-US" sz="2000" dirty="0" err="1" smtClean="0"/>
              <a:t>ambiente</a:t>
            </a:r>
            <a:r>
              <a:rPr lang="en-US" sz="2000" dirty="0" smtClean="0"/>
              <a:t> </a:t>
            </a:r>
            <a:r>
              <a:rPr lang="en-US" sz="2000" dirty="0" err="1" smtClean="0"/>
              <a:t>asséptico</a:t>
            </a:r>
            <a:r>
              <a:rPr lang="en-US" sz="2000" dirty="0" smtClean="0"/>
              <a:t>) </a:t>
            </a:r>
          </a:p>
          <a:p>
            <a:pPr algn="ctr"/>
            <a:endParaRPr lang="en-US" sz="2000" b="1" dirty="0" smtClean="0"/>
          </a:p>
          <a:p>
            <a:pPr algn="ctr"/>
            <a:endParaRPr lang="en-US" sz="2000" b="1" dirty="0"/>
          </a:p>
          <a:p>
            <a:pPr algn="ctr"/>
            <a:r>
              <a:rPr lang="pt-PT" sz="2000" b="1" dirty="0" smtClean="0"/>
              <a:t>Produção biotecnológica de material vegetal</a:t>
            </a:r>
            <a:endParaRPr lang="en-US" sz="2000" dirty="0" smtClean="0"/>
          </a:p>
        </p:txBody>
      </p:sp>
      <p:cxnSp>
        <p:nvCxnSpPr>
          <p:cNvPr id="10" name="Conexão recta unidireccional 9"/>
          <p:cNvCxnSpPr/>
          <p:nvPr/>
        </p:nvCxnSpPr>
        <p:spPr>
          <a:xfrm>
            <a:off x="6209508" y="5343153"/>
            <a:ext cx="0" cy="462111"/>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06533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PT" dirty="0" smtClean="0"/>
              <a:t>Análise genómica </a:t>
            </a:r>
            <a:endParaRPr lang="pt-PT" dirty="0"/>
          </a:p>
        </p:txBody>
      </p:sp>
      <p:sp>
        <p:nvSpPr>
          <p:cNvPr id="5" name="Marcador de Posição do Texto 4"/>
          <p:cNvSpPr>
            <a:spLocks noGrp="1"/>
          </p:cNvSpPr>
          <p:nvPr>
            <p:ph type="body" idx="10"/>
          </p:nvPr>
        </p:nvSpPr>
        <p:spPr>
          <a:xfrm>
            <a:off x="4211959" y="1742753"/>
            <a:ext cx="4681216" cy="1129387"/>
          </a:xfrm>
        </p:spPr>
        <p:txBody>
          <a:bodyPr/>
          <a:lstStyle/>
          <a:p>
            <a:pPr algn="ctr"/>
            <a:r>
              <a:rPr lang="pt-PT" sz="2000" dirty="0" smtClean="0">
                <a:solidFill>
                  <a:schemeClr val="tx1"/>
                </a:solidFill>
              </a:rPr>
              <a:t>Sequenciação</a:t>
            </a:r>
            <a:r>
              <a:rPr lang="pt-PT" sz="2000" b="0" dirty="0" smtClean="0">
                <a:solidFill>
                  <a:schemeClr val="tx1"/>
                </a:solidFill>
              </a:rPr>
              <a:t> do genoma humano =&gt; </a:t>
            </a:r>
          </a:p>
          <a:p>
            <a:pPr algn="ctr"/>
            <a:r>
              <a:rPr lang="pt-PT" sz="2000" b="0" dirty="0" smtClean="0">
                <a:solidFill>
                  <a:schemeClr val="tx1"/>
                </a:solidFill>
              </a:rPr>
              <a:t>=&gt; deteção de algumas doenças </a:t>
            </a:r>
            <a:endParaRPr lang="pt-PT" sz="2000" b="0" dirty="0">
              <a:solidFill>
                <a:schemeClr val="tx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988929"/>
            <a:ext cx="2754544" cy="13203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3" name="Conexão recta unidireccional 12"/>
          <p:cNvCxnSpPr/>
          <p:nvPr/>
        </p:nvCxnSpPr>
        <p:spPr>
          <a:xfrm>
            <a:off x="6552567" y="2501280"/>
            <a:ext cx="0" cy="49567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5" name="Marcador de Posição do Texto 4"/>
          <p:cNvSpPr>
            <a:spLocks noGrp="1"/>
          </p:cNvSpPr>
          <p:nvPr>
            <p:ph type="body" idx="10"/>
          </p:nvPr>
        </p:nvSpPr>
        <p:spPr>
          <a:xfrm>
            <a:off x="4446333" y="2954933"/>
            <a:ext cx="4212469" cy="906115"/>
          </a:xfrm>
        </p:spPr>
        <p:txBody>
          <a:bodyPr/>
          <a:lstStyle/>
          <a:p>
            <a:pPr algn="ctr"/>
            <a:r>
              <a:rPr lang="pt-PT" sz="2000" b="0" dirty="0" smtClean="0">
                <a:solidFill>
                  <a:schemeClr val="tx1"/>
                </a:solidFill>
              </a:rPr>
              <a:t>Várias plantas já têm os seus genomas sequenciados</a:t>
            </a:r>
            <a:endParaRPr lang="pt-PT" sz="2000" b="0" dirty="0">
              <a:solidFill>
                <a:schemeClr val="tx1"/>
              </a:solidFill>
            </a:endParaRPr>
          </a:p>
        </p:txBody>
      </p:sp>
      <p:sp>
        <p:nvSpPr>
          <p:cNvPr id="7" name="Rectângulo 6"/>
          <p:cNvSpPr/>
          <p:nvPr/>
        </p:nvSpPr>
        <p:spPr>
          <a:xfrm>
            <a:off x="4283968" y="4941168"/>
            <a:ext cx="4573203" cy="1631216"/>
          </a:xfrm>
          <a:prstGeom prst="rect">
            <a:avLst/>
          </a:prstGeom>
        </p:spPr>
        <p:txBody>
          <a:bodyPr wrap="square">
            <a:spAutoFit/>
          </a:bodyPr>
          <a:lstStyle/>
          <a:p>
            <a:pPr algn="ctr"/>
            <a:r>
              <a:rPr lang="en-US" sz="2000" dirty="0" smtClean="0"/>
              <a:t>Ajuda a </a:t>
            </a:r>
            <a:r>
              <a:rPr lang="en-US" sz="2000" dirty="0" err="1" smtClean="0"/>
              <a:t>identificar</a:t>
            </a:r>
            <a:r>
              <a:rPr lang="en-US" sz="2000" dirty="0" smtClean="0"/>
              <a:t> </a:t>
            </a:r>
            <a:r>
              <a:rPr lang="en-US" sz="2000" dirty="0" err="1" smtClean="0"/>
              <a:t>características</a:t>
            </a:r>
            <a:r>
              <a:rPr lang="en-US" sz="2000" dirty="0" smtClean="0"/>
              <a:t> de </a:t>
            </a:r>
            <a:r>
              <a:rPr lang="en-US" sz="2000" dirty="0" err="1" smtClean="0"/>
              <a:t>interesse</a:t>
            </a:r>
            <a:r>
              <a:rPr lang="en-US" sz="2000" dirty="0" smtClean="0"/>
              <a:t> </a:t>
            </a:r>
            <a:r>
              <a:rPr lang="en-US" sz="2000" dirty="0" err="1" smtClean="0"/>
              <a:t>em</a:t>
            </a:r>
            <a:r>
              <a:rPr lang="en-US" sz="2000" dirty="0" smtClean="0"/>
              <a:t> </a:t>
            </a:r>
            <a:r>
              <a:rPr lang="en-US" sz="2000" dirty="0" err="1" smtClean="0"/>
              <a:t>cada</a:t>
            </a:r>
            <a:r>
              <a:rPr lang="en-US" sz="2000" dirty="0" smtClean="0"/>
              <a:t> </a:t>
            </a:r>
            <a:r>
              <a:rPr lang="en-US" sz="2000" dirty="0" err="1" smtClean="0"/>
              <a:t>indivíduo</a:t>
            </a:r>
            <a:r>
              <a:rPr lang="en-US" sz="2000" dirty="0" smtClean="0"/>
              <a:t> (</a:t>
            </a:r>
            <a:r>
              <a:rPr lang="en-US" sz="2000" dirty="0" err="1" smtClean="0"/>
              <a:t>por</a:t>
            </a:r>
            <a:r>
              <a:rPr lang="en-US" sz="2000" dirty="0" smtClean="0"/>
              <a:t> ex.: </a:t>
            </a:r>
            <a:r>
              <a:rPr lang="en-US" sz="2000" dirty="0" err="1" smtClean="0"/>
              <a:t>resistência</a:t>
            </a:r>
            <a:r>
              <a:rPr lang="en-US" sz="2000" dirty="0" smtClean="0"/>
              <a:t> a </a:t>
            </a:r>
            <a:r>
              <a:rPr lang="en-US" sz="2000" dirty="0" err="1" smtClean="0"/>
              <a:t>pragas</a:t>
            </a:r>
            <a:r>
              <a:rPr lang="en-US" sz="2000" dirty="0" smtClean="0"/>
              <a:t> e </a:t>
            </a:r>
            <a:r>
              <a:rPr lang="en-US" sz="2000" dirty="0" err="1" smtClean="0"/>
              <a:t>doenças</a:t>
            </a:r>
            <a:r>
              <a:rPr lang="en-US" sz="2000" dirty="0" smtClean="0"/>
              <a:t>, </a:t>
            </a:r>
            <a:r>
              <a:rPr lang="en-US" sz="2000" dirty="0" err="1" smtClean="0"/>
              <a:t>melhor</a:t>
            </a:r>
            <a:r>
              <a:rPr lang="en-US" sz="2000" dirty="0" smtClean="0"/>
              <a:t> </a:t>
            </a:r>
            <a:r>
              <a:rPr lang="en-US" sz="2000" dirty="0" err="1" smtClean="0"/>
              <a:t>qualidade</a:t>
            </a:r>
            <a:r>
              <a:rPr lang="en-US" sz="2000" dirty="0" smtClean="0"/>
              <a:t> </a:t>
            </a:r>
            <a:r>
              <a:rPr lang="en-US" sz="2000" dirty="0" err="1" smtClean="0"/>
              <a:t>nutricional</a:t>
            </a:r>
            <a:r>
              <a:rPr lang="en-US" sz="2000" dirty="0" smtClean="0"/>
              <a:t>, </a:t>
            </a:r>
            <a:r>
              <a:rPr lang="en-US" sz="2000" dirty="0" err="1" smtClean="0"/>
              <a:t>maior</a:t>
            </a:r>
            <a:r>
              <a:rPr lang="en-US" sz="2000" dirty="0" smtClean="0"/>
              <a:t> </a:t>
            </a:r>
            <a:r>
              <a:rPr lang="en-US" sz="2000" dirty="0" err="1" smtClean="0"/>
              <a:t>durabilidade</a:t>
            </a:r>
            <a:r>
              <a:rPr lang="en-US" sz="2000" dirty="0" smtClean="0"/>
              <a:t> </a:t>
            </a:r>
            <a:r>
              <a:rPr lang="en-US" sz="2000" dirty="0" err="1" smtClean="0"/>
              <a:t>pós-colheita</a:t>
            </a:r>
            <a:r>
              <a:rPr lang="en-US" sz="2000" dirty="0" smtClean="0"/>
              <a:t>…)</a:t>
            </a:r>
          </a:p>
        </p:txBody>
      </p:sp>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139" y="1737215"/>
            <a:ext cx="2647741" cy="27292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ângulo 1"/>
          <p:cNvSpPr/>
          <p:nvPr/>
        </p:nvSpPr>
        <p:spPr>
          <a:xfrm>
            <a:off x="5076056" y="3861048"/>
            <a:ext cx="2954127" cy="400110"/>
          </a:xfrm>
          <a:prstGeom prst="rect">
            <a:avLst/>
          </a:prstGeom>
        </p:spPr>
        <p:txBody>
          <a:bodyPr wrap="square">
            <a:spAutoFit/>
          </a:bodyPr>
          <a:lstStyle/>
          <a:p>
            <a:pPr algn="just"/>
            <a:r>
              <a:rPr lang="en-US" sz="2000" b="1" dirty="0" err="1" smtClean="0"/>
              <a:t>Sequenciação</a:t>
            </a:r>
            <a:r>
              <a:rPr lang="en-US" sz="2000" b="1" dirty="0" smtClean="0"/>
              <a:t> do </a:t>
            </a:r>
            <a:r>
              <a:rPr lang="en-US" sz="2000" b="1" dirty="0" err="1" smtClean="0"/>
              <a:t>genoma</a:t>
            </a:r>
            <a:r>
              <a:rPr lang="en-US" sz="2000" b="1" dirty="0" smtClean="0"/>
              <a:t> </a:t>
            </a:r>
            <a:endParaRPr lang="en-US" sz="2000" b="1" dirty="0"/>
          </a:p>
        </p:txBody>
      </p:sp>
      <p:cxnSp>
        <p:nvCxnSpPr>
          <p:cNvPr id="10" name="Conexão recta unidireccional 9"/>
          <p:cNvCxnSpPr/>
          <p:nvPr/>
        </p:nvCxnSpPr>
        <p:spPr>
          <a:xfrm>
            <a:off x="6516216" y="4365104"/>
            <a:ext cx="0" cy="49567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8834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7"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PT" dirty="0" smtClean="0"/>
              <a:t>Manipulação genética - </a:t>
            </a:r>
            <a:r>
              <a:rPr lang="pt-PT" i="1" dirty="0" smtClean="0"/>
              <a:t>Agrobacterium</a:t>
            </a:r>
            <a:r>
              <a:rPr lang="pt-PT" dirty="0" smtClean="0"/>
              <a:t> </a:t>
            </a:r>
            <a:endParaRPr lang="pt-PT" dirty="0"/>
          </a:p>
        </p:txBody>
      </p:sp>
      <p:grpSp>
        <p:nvGrpSpPr>
          <p:cNvPr id="7" name="Grupo 6"/>
          <p:cNvGrpSpPr/>
          <p:nvPr/>
        </p:nvGrpSpPr>
        <p:grpSpPr>
          <a:xfrm>
            <a:off x="3779912" y="1563757"/>
            <a:ext cx="5048219" cy="4943053"/>
            <a:chOff x="539552" y="2168938"/>
            <a:chExt cx="5617698" cy="4688912"/>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686" r="13417"/>
            <a:stretch/>
          </p:blipFill>
          <p:spPr bwMode="auto">
            <a:xfrm>
              <a:off x="539552" y="2412024"/>
              <a:ext cx="5529044" cy="44458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aixaDeTexto 2"/>
            <p:cNvSpPr txBox="1"/>
            <p:nvPr/>
          </p:nvSpPr>
          <p:spPr>
            <a:xfrm>
              <a:off x="3732467" y="2168938"/>
              <a:ext cx="2424783" cy="2452402"/>
            </a:xfrm>
            <a:prstGeom prst="rect">
              <a:avLst/>
            </a:prstGeom>
            <a:solidFill>
              <a:schemeClr val="bg1"/>
            </a:solidFill>
          </p:spPr>
          <p:txBody>
            <a:bodyPr wrap="square" rtlCol="0">
              <a:spAutoFit/>
            </a:bodyPr>
            <a:lstStyle/>
            <a:p>
              <a:endParaRPr lang="pt-PT" dirty="0" smtClean="0"/>
            </a:p>
            <a:p>
              <a:endParaRPr lang="pt-PT" dirty="0"/>
            </a:p>
            <a:p>
              <a:endParaRPr lang="pt-PT" dirty="0" smtClean="0"/>
            </a:p>
            <a:p>
              <a:endParaRPr lang="pt-PT" dirty="0"/>
            </a:p>
            <a:p>
              <a:endParaRPr lang="pt-PT" dirty="0" smtClean="0"/>
            </a:p>
            <a:p>
              <a:endParaRPr lang="pt-PT" dirty="0"/>
            </a:p>
            <a:p>
              <a:endParaRPr lang="pt-PT" dirty="0" smtClean="0"/>
            </a:p>
            <a:p>
              <a:endParaRPr lang="pt-PT" dirty="0"/>
            </a:p>
            <a:p>
              <a:endParaRPr lang="pt-PT" dirty="0"/>
            </a:p>
          </p:txBody>
        </p:sp>
      </p:grpSp>
      <p:sp>
        <p:nvSpPr>
          <p:cNvPr id="6" name="Marcador de Posição do Texto 1"/>
          <p:cNvSpPr>
            <a:spLocks noGrp="1"/>
          </p:cNvSpPr>
          <p:nvPr>
            <p:ph type="body" idx="10"/>
          </p:nvPr>
        </p:nvSpPr>
        <p:spPr>
          <a:xfrm>
            <a:off x="467544" y="1700808"/>
            <a:ext cx="3528392" cy="1440160"/>
          </a:xfrm>
        </p:spPr>
        <p:txBody>
          <a:bodyPr/>
          <a:lstStyle/>
          <a:p>
            <a:pPr algn="ctr">
              <a:spcBef>
                <a:spcPct val="30000"/>
              </a:spcBef>
              <a:defRPr/>
            </a:pPr>
            <a:r>
              <a:rPr lang="en-US" sz="1800" i="1" dirty="0" smtClean="0">
                <a:solidFill>
                  <a:schemeClr val="tx1"/>
                </a:solidFill>
              </a:rPr>
              <a:t>Agrobacterium</a:t>
            </a:r>
            <a:r>
              <a:rPr lang="en-US" sz="1800" b="0" dirty="0" smtClean="0">
                <a:solidFill>
                  <a:schemeClr val="tx1"/>
                </a:solidFill>
              </a:rPr>
              <a:t> </a:t>
            </a:r>
            <a:r>
              <a:rPr lang="pt-PT" sz="1800" i="1" dirty="0" smtClean="0">
                <a:solidFill>
                  <a:schemeClr val="tx1"/>
                </a:solidFill>
              </a:rPr>
              <a:t>tumefaciens </a:t>
            </a:r>
            <a:r>
              <a:rPr lang="pt-PT" sz="1800" b="0" dirty="0" smtClean="0">
                <a:solidFill>
                  <a:schemeClr val="tx1"/>
                </a:solidFill>
              </a:rPr>
              <a:t>é uma bactéria do solo, “prima” do </a:t>
            </a:r>
            <a:r>
              <a:rPr lang="pt-PT" sz="1800" b="0" i="1" dirty="0" smtClean="0">
                <a:solidFill>
                  <a:schemeClr val="tx1"/>
                </a:solidFill>
              </a:rPr>
              <a:t>Rhizobium</a:t>
            </a:r>
            <a:r>
              <a:rPr lang="pt-PT" sz="1800" b="0" dirty="0" smtClean="0">
                <a:solidFill>
                  <a:schemeClr val="tx1"/>
                </a:solidFill>
              </a:rPr>
              <a:t> (que tem a capacidade  de fixar N</a:t>
            </a:r>
            <a:r>
              <a:rPr lang="pt-PT" sz="1800" b="0" baseline="-5000" dirty="0" smtClean="0">
                <a:solidFill>
                  <a:schemeClr val="tx1"/>
                </a:solidFill>
              </a:rPr>
              <a:t>2</a:t>
            </a:r>
            <a:r>
              <a:rPr lang="pt-PT" sz="1800" b="0" dirty="0" smtClean="0">
                <a:solidFill>
                  <a:schemeClr val="tx1"/>
                </a:solidFill>
              </a:rPr>
              <a:t> atmosférico)</a:t>
            </a:r>
            <a:endParaRPr lang="en-US" sz="1800" b="0" dirty="0">
              <a:solidFill>
                <a:schemeClr val="tx1"/>
              </a:solidFill>
            </a:endParaRPr>
          </a:p>
          <a:p>
            <a:pPr algn="r"/>
            <a:endParaRPr lang="en-US" sz="1800" b="0" dirty="0" smtClean="0">
              <a:solidFill>
                <a:schemeClr val="tx1"/>
              </a:solidFill>
            </a:endParaRPr>
          </a:p>
          <a:p>
            <a:pPr algn="r"/>
            <a:endParaRPr lang="en-US" sz="1800" b="0" dirty="0">
              <a:solidFill>
                <a:schemeClr val="tx1"/>
              </a:solidFill>
            </a:endParaRPr>
          </a:p>
          <a:p>
            <a:pPr algn="r"/>
            <a:endParaRPr lang="pt-PT" sz="1800" b="0" dirty="0">
              <a:solidFill>
                <a:schemeClr val="tx1"/>
              </a:solidFill>
            </a:endParaRPr>
          </a:p>
        </p:txBody>
      </p:sp>
      <p:cxnSp>
        <p:nvCxnSpPr>
          <p:cNvPr id="9" name="Conexão recta unidireccional 8"/>
          <p:cNvCxnSpPr/>
          <p:nvPr/>
        </p:nvCxnSpPr>
        <p:spPr>
          <a:xfrm>
            <a:off x="2411760" y="2996952"/>
            <a:ext cx="0" cy="3960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3" name="Conexão recta unidireccional 12"/>
          <p:cNvCxnSpPr/>
          <p:nvPr/>
        </p:nvCxnSpPr>
        <p:spPr>
          <a:xfrm>
            <a:off x="2411760" y="4905112"/>
            <a:ext cx="0" cy="3960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4" name="Marcador de Posição do Texto 1"/>
          <p:cNvSpPr>
            <a:spLocks noGrp="1"/>
          </p:cNvSpPr>
          <p:nvPr>
            <p:ph type="body" idx="10"/>
          </p:nvPr>
        </p:nvSpPr>
        <p:spPr>
          <a:xfrm>
            <a:off x="395536" y="5301208"/>
            <a:ext cx="4104456" cy="2160240"/>
          </a:xfrm>
        </p:spPr>
        <p:txBody>
          <a:bodyPr/>
          <a:lstStyle/>
          <a:p>
            <a:pPr algn="ctr">
              <a:spcBef>
                <a:spcPct val="30000"/>
              </a:spcBef>
              <a:defRPr/>
            </a:pPr>
            <a:r>
              <a:rPr lang="pt-PT" sz="1800" b="0" dirty="0" smtClean="0">
                <a:solidFill>
                  <a:schemeClr val="tx1"/>
                </a:solidFill>
              </a:rPr>
              <a:t>Outras técnicas, que evitam o uso do vector biológico  </a:t>
            </a:r>
            <a:r>
              <a:rPr lang="pt-PT" sz="1800" b="0" i="1" dirty="0" smtClean="0">
                <a:solidFill>
                  <a:schemeClr val="tx1"/>
                </a:solidFill>
              </a:rPr>
              <a:t>Agrobacterium</a:t>
            </a:r>
            <a:r>
              <a:rPr lang="pt-PT" sz="1800" b="0" dirty="0" smtClean="0">
                <a:solidFill>
                  <a:schemeClr val="tx1"/>
                </a:solidFill>
              </a:rPr>
              <a:t> também são eficientes (por ex.: biolística, ou transferência directa de genes)</a:t>
            </a:r>
          </a:p>
        </p:txBody>
      </p:sp>
      <p:sp>
        <p:nvSpPr>
          <p:cNvPr id="2" name="Rectângulo 1"/>
          <p:cNvSpPr/>
          <p:nvPr/>
        </p:nvSpPr>
        <p:spPr>
          <a:xfrm>
            <a:off x="539552" y="3356992"/>
            <a:ext cx="3528392" cy="1837426"/>
          </a:xfrm>
          <a:prstGeom prst="rect">
            <a:avLst/>
          </a:prstGeom>
        </p:spPr>
        <p:txBody>
          <a:bodyPr wrap="square">
            <a:spAutoFit/>
          </a:bodyPr>
          <a:lstStyle/>
          <a:p>
            <a:pPr algn="ctr">
              <a:spcBef>
                <a:spcPct val="30000"/>
              </a:spcBef>
              <a:defRPr/>
            </a:pPr>
            <a:r>
              <a:rPr lang="pt-PT" dirty="0" smtClean="0"/>
              <a:t>O</a:t>
            </a:r>
            <a:r>
              <a:rPr lang="pt-PT" b="1" i="1" dirty="0" smtClean="0"/>
              <a:t> Agrobacterium </a:t>
            </a:r>
            <a:r>
              <a:rPr lang="en-US" dirty="0" smtClean="0"/>
              <a:t>é </a:t>
            </a:r>
            <a:r>
              <a:rPr lang="en-US" dirty="0" err="1" smtClean="0"/>
              <a:t>uma</a:t>
            </a:r>
            <a:r>
              <a:rPr lang="en-US" dirty="0" smtClean="0"/>
              <a:t> nova “</a:t>
            </a:r>
            <a:r>
              <a:rPr lang="en-US" dirty="0" err="1" smtClean="0"/>
              <a:t>ferramenta</a:t>
            </a:r>
            <a:r>
              <a:rPr lang="en-US" dirty="0" smtClean="0"/>
              <a:t>” </a:t>
            </a:r>
            <a:r>
              <a:rPr lang="en-US" dirty="0" err="1" smtClean="0"/>
              <a:t>para</a:t>
            </a:r>
            <a:r>
              <a:rPr lang="en-US" dirty="0" smtClean="0"/>
              <a:t> </a:t>
            </a:r>
            <a:r>
              <a:rPr lang="en-US" dirty="0" err="1" smtClean="0"/>
              <a:t>obter</a:t>
            </a:r>
            <a:r>
              <a:rPr lang="en-US" dirty="0" smtClean="0"/>
              <a:t> </a:t>
            </a:r>
            <a:r>
              <a:rPr lang="en-US" dirty="0" err="1" smtClean="0"/>
              <a:t>plantas</a:t>
            </a:r>
            <a:r>
              <a:rPr lang="en-US" dirty="0" smtClean="0"/>
              <a:t> com </a:t>
            </a:r>
            <a:r>
              <a:rPr lang="en-US" dirty="0" err="1" smtClean="0"/>
              <a:t>maior</a:t>
            </a:r>
            <a:r>
              <a:rPr lang="en-US" dirty="0" smtClean="0"/>
              <a:t> </a:t>
            </a:r>
            <a:r>
              <a:rPr lang="pt-PT" dirty="0" smtClean="0"/>
              <a:t>produtividade</a:t>
            </a:r>
            <a:r>
              <a:rPr lang="en-US" dirty="0" smtClean="0"/>
              <a:t>, </a:t>
            </a:r>
            <a:r>
              <a:rPr lang="en-US" dirty="0" err="1" smtClean="0"/>
              <a:t>resistência</a:t>
            </a:r>
            <a:r>
              <a:rPr lang="en-US" dirty="0" smtClean="0"/>
              <a:t> a </a:t>
            </a:r>
            <a:r>
              <a:rPr lang="en-US" dirty="0" err="1" smtClean="0"/>
              <a:t>doenças</a:t>
            </a:r>
            <a:r>
              <a:rPr lang="en-US" dirty="0" smtClean="0"/>
              <a:t>, </a:t>
            </a:r>
            <a:r>
              <a:rPr lang="en-US" dirty="0" err="1" smtClean="0"/>
              <a:t>ou</a:t>
            </a:r>
            <a:r>
              <a:rPr lang="en-US" dirty="0" smtClean="0"/>
              <a:t> com </a:t>
            </a:r>
            <a:r>
              <a:rPr lang="en-US" dirty="0" err="1" smtClean="0"/>
              <a:t>tolerância</a:t>
            </a:r>
            <a:r>
              <a:rPr lang="en-US" dirty="0" smtClean="0"/>
              <a:t> a stress </a:t>
            </a:r>
            <a:r>
              <a:rPr lang="en-US" dirty="0" err="1" smtClean="0"/>
              <a:t>ambiental</a:t>
            </a:r>
            <a:endParaRPr lang="en-US" dirty="0"/>
          </a:p>
          <a:p>
            <a:pPr algn="r">
              <a:spcBef>
                <a:spcPct val="30000"/>
              </a:spcBef>
              <a:defRPr/>
            </a:pPr>
            <a:endParaRPr lang="pt-PT" dirty="0"/>
          </a:p>
        </p:txBody>
      </p:sp>
      <p:sp>
        <p:nvSpPr>
          <p:cNvPr id="5" name="Rectângulo 4"/>
          <p:cNvSpPr/>
          <p:nvPr/>
        </p:nvSpPr>
        <p:spPr>
          <a:xfrm>
            <a:off x="5565615" y="6536377"/>
            <a:ext cx="3578385" cy="276999"/>
          </a:xfrm>
          <a:prstGeom prst="rect">
            <a:avLst/>
          </a:prstGeom>
        </p:spPr>
        <p:txBody>
          <a:bodyPr wrap="square">
            <a:spAutoFit/>
          </a:bodyPr>
          <a:lstStyle/>
          <a:p>
            <a:r>
              <a:rPr lang="pt-PT" sz="1200" i="1" dirty="0"/>
              <a:t>i</a:t>
            </a:r>
            <a:r>
              <a:rPr lang="pt-PT" sz="1200" i="1" dirty="0" smtClean="0"/>
              <a:t>n</a:t>
            </a:r>
            <a:r>
              <a:rPr lang="pt-PT" sz="1200" dirty="0" smtClean="0"/>
              <a:t> </a:t>
            </a:r>
            <a:r>
              <a:rPr lang="pt-PT" sz="1200" dirty="0" err="1" smtClean="0"/>
              <a:t>Curr</a:t>
            </a:r>
            <a:r>
              <a:rPr lang="pt-PT" sz="1200" dirty="0" smtClean="0"/>
              <a:t> </a:t>
            </a:r>
            <a:r>
              <a:rPr lang="pt-PT" sz="1200" dirty="0" err="1"/>
              <a:t>Pharm</a:t>
            </a:r>
            <a:r>
              <a:rPr lang="pt-PT" sz="1200" dirty="0"/>
              <a:t> </a:t>
            </a:r>
            <a:r>
              <a:rPr lang="pt-PT" sz="1200" dirty="0" err="1"/>
              <a:t>Biotechnol</a:t>
            </a:r>
            <a:r>
              <a:rPr lang="pt-PT" sz="1200" dirty="0"/>
              <a:t>.  </a:t>
            </a:r>
            <a:r>
              <a:rPr lang="pt-PT" sz="1200" dirty="0" smtClean="0"/>
              <a:t>2015;16</a:t>
            </a:r>
            <a:r>
              <a:rPr lang="pt-PT" sz="1200" dirty="0"/>
              <a:t>(11):1002</a:t>
            </a:r>
            <a:r>
              <a:rPr lang="pt-PT" sz="1200" dirty="0" smtClean="0"/>
              <a:t>-2011</a:t>
            </a:r>
            <a:r>
              <a:rPr lang="pt-PT" sz="1200" dirty="0"/>
              <a:t>.</a:t>
            </a:r>
          </a:p>
        </p:txBody>
      </p:sp>
    </p:spTree>
    <p:extLst>
      <p:ext uri="{BB962C8B-B14F-4D97-AF65-F5344CB8AC3E}">
        <p14:creationId xmlns:p14="http://schemas.microsoft.com/office/powerpoint/2010/main" val="132594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A investigação fornece soluções biotecnológicas</a:t>
            </a:r>
            <a:endParaRPr lang="pt-PT"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272" t="17862" r="13039" b="54000"/>
          <a:stretch/>
        </p:blipFill>
        <p:spPr bwMode="auto">
          <a:xfrm>
            <a:off x="2971480" y="1988840"/>
            <a:ext cx="1722833" cy="136972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9343" t="51679" r="9967" b="18138"/>
          <a:stretch/>
        </p:blipFill>
        <p:spPr bwMode="auto">
          <a:xfrm>
            <a:off x="4860032" y="4843251"/>
            <a:ext cx="1722833" cy="161008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0043" t="14827" r="13793" b="42690"/>
          <a:stretch/>
        </p:blipFill>
        <p:spPr bwMode="auto">
          <a:xfrm>
            <a:off x="4860031" y="1988840"/>
            <a:ext cx="1722833" cy="26280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Chamada com Linha 2 7"/>
          <p:cNvSpPr/>
          <p:nvPr/>
        </p:nvSpPr>
        <p:spPr>
          <a:xfrm flipH="1">
            <a:off x="881396" y="1988840"/>
            <a:ext cx="1179023" cy="993344"/>
          </a:xfrm>
          <a:prstGeom prst="borderCallout2">
            <a:avLst>
              <a:gd name="adj1" fmla="val 18750"/>
              <a:gd name="adj2" fmla="val -8333"/>
              <a:gd name="adj3" fmla="val 18750"/>
              <a:gd name="adj4" fmla="val -16667"/>
              <a:gd name="adj5" fmla="val 56047"/>
              <a:gd name="adj6" fmla="val -71973"/>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pt-PT"/>
          </a:p>
        </p:txBody>
      </p:sp>
      <p:sp>
        <p:nvSpPr>
          <p:cNvPr id="10" name="Chamada com Linha 2 9"/>
          <p:cNvSpPr/>
          <p:nvPr/>
        </p:nvSpPr>
        <p:spPr>
          <a:xfrm>
            <a:off x="7020272" y="4987267"/>
            <a:ext cx="1179025" cy="817997"/>
          </a:xfrm>
          <a:prstGeom prst="borderCallout2">
            <a:avLst>
              <a:gd name="adj1" fmla="val 18750"/>
              <a:gd name="adj2" fmla="val -8333"/>
              <a:gd name="adj3" fmla="val 18750"/>
              <a:gd name="adj4" fmla="val -16667"/>
              <a:gd name="adj5" fmla="val 89293"/>
              <a:gd name="adj6" fmla="val -29667"/>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pt-PT"/>
          </a:p>
        </p:txBody>
      </p:sp>
      <p:sp>
        <p:nvSpPr>
          <p:cNvPr id="11" name="Chamada com Linha 2 10"/>
          <p:cNvSpPr/>
          <p:nvPr/>
        </p:nvSpPr>
        <p:spPr>
          <a:xfrm flipH="1">
            <a:off x="899592" y="3819340"/>
            <a:ext cx="1160834" cy="718424"/>
          </a:xfrm>
          <a:prstGeom prst="borderCallout2">
            <a:avLst>
              <a:gd name="adj1" fmla="val 18750"/>
              <a:gd name="adj2" fmla="val -8333"/>
              <a:gd name="adj3" fmla="val 18750"/>
              <a:gd name="adj4" fmla="val -16667"/>
              <a:gd name="adj5" fmla="val 89261"/>
              <a:gd name="adj6" fmla="val -68332"/>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pt-PT"/>
          </a:p>
        </p:txBody>
      </p:sp>
      <p:sp>
        <p:nvSpPr>
          <p:cNvPr id="12" name="Chamada com Linha 2 11"/>
          <p:cNvSpPr/>
          <p:nvPr/>
        </p:nvSpPr>
        <p:spPr>
          <a:xfrm>
            <a:off x="7164288" y="2535369"/>
            <a:ext cx="1080120" cy="893631"/>
          </a:xfrm>
          <a:prstGeom prst="borderCallout2">
            <a:avLst>
              <a:gd name="adj1" fmla="val 18750"/>
              <a:gd name="adj2" fmla="val -8333"/>
              <a:gd name="adj3" fmla="val 18750"/>
              <a:gd name="adj4" fmla="val -16667"/>
              <a:gd name="adj5" fmla="val 117586"/>
              <a:gd name="adj6" fmla="val -42242"/>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pt-PT"/>
          </a:p>
        </p:txBody>
      </p:sp>
      <p:sp>
        <p:nvSpPr>
          <p:cNvPr id="13" name="Chamada com Linha 2 12"/>
          <p:cNvSpPr/>
          <p:nvPr/>
        </p:nvSpPr>
        <p:spPr>
          <a:xfrm flipH="1">
            <a:off x="899072" y="5133843"/>
            <a:ext cx="1440160" cy="887445"/>
          </a:xfrm>
          <a:prstGeom prst="borderCallout2">
            <a:avLst>
              <a:gd name="adj1" fmla="val 18750"/>
              <a:gd name="adj2" fmla="val -8333"/>
              <a:gd name="adj3" fmla="val 18750"/>
              <a:gd name="adj4" fmla="val -16667"/>
              <a:gd name="adj5" fmla="val 55897"/>
              <a:gd name="adj6" fmla="val -42242"/>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pt-PT"/>
          </a:p>
        </p:txBody>
      </p:sp>
      <p:sp>
        <p:nvSpPr>
          <p:cNvPr id="14" name="Marcador de Posição do Texto 4"/>
          <p:cNvSpPr>
            <a:spLocks noGrp="1"/>
          </p:cNvSpPr>
          <p:nvPr>
            <p:ph type="body" idx="10"/>
          </p:nvPr>
        </p:nvSpPr>
        <p:spPr>
          <a:xfrm>
            <a:off x="881403" y="2011771"/>
            <a:ext cx="1152128" cy="970413"/>
          </a:xfrm>
        </p:spPr>
        <p:txBody>
          <a:bodyPr/>
          <a:lstStyle/>
          <a:p>
            <a:pPr algn="ctr"/>
            <a:r>
              <a:rPr lang="pt-PT" dirty="0" smtClean="0">
                <a:solidFill>
                  <a:schemeClr val="tx1"/>
                </a:solidFill>
              </a:rPr>
              <a:t>Papaia</a:t>
            </a:r>
            <a:r>
              <a:rPr lang="pt-PT" b="0" dirty="0" smtClean="0">
                <a:solidFill>
                  <a:schemeClr val="tx1"/>
                </a:solidFill>
              </a:rPr>
              <a:t> resistente a vírus </a:t>
            </a:r>
            <a:endParaRPr lang="pt-PT" dirty="0">
              <a:solidFill>
                <a:schemeClr val="tx1"/>
              </a:solidFill>
            </a:endParaRPr>
          </a:p>
        </p:txBody>
      </p:sp>
      <p:sp>
        <p:nvSpPr>
          <p:cNvPr id="16" name="Marcador de Posição do Texto 4"/>
          <p:cNvSpPr>
            <a:spLocks noGrp="1"/>
          </p:cNvSpPr>
          <p:nvPr>
            <p:ph type="body" idx="10"/>
          </p:nvPr>
        </p:nvSpPr>
        <p:spPr>
          <a:xfrm>
            <a:off x="7127764" y="2584400"/>
            <a:ext cx="1152128" cy="290213"/>
          </a:xfrm>
        </p:spPr>
        <p:txBody>
          <a:bodyPr/>
          <a:lstStyle/>
          <a:p>
            <a:pPr algn="ctr"/>
            <a:r>
              <a:rPr lang="pt-PT" dirty="0" smtClean="0">
                <a:solidFill>
                  <a:schemeClr val="tx1"/>
                </a:solidFill>
              </a:rPr>
              <a:t>Milho </a:t>
            </a:r>
            <a:r>
              <a:rPr lang="pt-PT" b="0" dirty="0" smtClean="0">
                <a:solidFill>
                  <a:schemeClr val="tx1"/>
                </a:solidFill>
              </a:rPr>
              <a:t> tolerante à seca</a:t>
            </a:r>
            <a:endParaRPr lang="pt-PT" dirty="0">
              <a:solidFill>
                <a:schemeClr val="tx1"/>
              </a:solidFill>
            </a:endParaRPr>
          </a:p>
        </p:txBody>
      </p:sp>
      <p:sp>
        <p:nvSpPr>
          <p:cNvPr id="18" name="Marcador de Posição do Texto 4"/>
          <p:cNvSpPr>
            <a:spLocks noGrp="1"/>
          </p:cNvSpPr>
          <p:nvPr>
            <p:ph type="body" idx="10"/>
          </p:nvPr>
        </p:nvSpPr>
        <p:spPr>
          <a:xfrm>
            <a:off x="906082" y="3825173"/>
            <a:ext cx="1154343" cy="236750"/>
          </a:xfrm>
        </p:spPr>
        <p:txBody>
          <a:bodyPr/>
          <a:lstStyle/>
          <a:p>
            <a:pPr algn="ctr"/>
            <a:r>
              <a:rPr lang="pt-PT" dirty="0" smtClean="0">
                <a:solidFill>
                  <a:schemeClr val="tx1"/>
                </a:solidFill>
              </a:rPr>
              <a:t>Trigo</a:t>
            </a:r>
            <a:r>
              <a:rPr lang="pt-PT" b="0" dirty="0" smtClean="0">
                <a:solidFill>
                  <a:schemeClr val="tx1"/>
                </a:solidFill>
              </a:rPr>
              <a:t> sem glúten</a:t>
            </a:r>
            <a:endParaRPr lang="pt-PT" dirty="0">
              <a:solidFill>
                <a:schemeClr val="tx1"/>
              </a:solidFill>
            </a:endParaRPr>
          </a:p>
        </p:txBody>
      </p:sp>
      <p:sp>
        <p:nvSpPr>
          <p:cNvPr id="20" name="Marcador de Posição do Texto 4"/>
          <p:cNvSpPr>
            <a:spLocks noGrp="1"/>
          </p:cNvSpPr>
          <p:nvPr>
            <p:ph type="body" idx="10"/>
          </p:nvPr>
        </p:nvSpPr>
        <p:spPr>
          <a:xfrm flipH="1">
            <a:off x="7083173" y="4982355"/>
            <a:ext cx="1152128" cy="822909"/>
          </a:xfrm>
        </p:spPr>
        <p:txBody>
          <a:bodyPr/>
          <a:lstStyle/>
          <a:p>
            <a:pPr algn="ctr"/>
            <a:r>
              <a:rPr lang="pt-PT" dirty="0" smtClean="0">
                <a:solidFill>
                  <a:schemeClr val="tx1"/>
                </a:solidFill>
              </a:rPr>
              <a:t>Bananas </a:t>
            </a:r>
            <a:r>
              <a:rPr lang="pt-PT" b="0" dirty="0" smtClean="0">
                <a:solidFill>
                  <a:schemeClr val="tx1"/>
                </a:solidFill>
              </a:rPr>
              <a:t>ricas em vitamina A</a:t>
            </a:r>
            <a:endParaRPr lang="pt-PT" b="0" dirty="0">
              <a:solidFill>
                <a:schemeClr val="tx1"/>
              </a:solidFill>
            </a:endParaRPr>
          </a:p>
        </p:txBody>
      </p:sp>
      <p:pic>
        <p:nvPicPr>
          <p:cNvPr id="819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251" r="50000"/>
          <a:stretch/>
        </p:blipFill>
        <p:spPr bwMode="auto">
          <a:xfrm>
            <a:off x="2993819" y="4843251"/>
            <a:ext cx="1700494" cy="161442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1" name="Marcador de Posição do Texto 4"/>
          <p:cNvSpPr>
            <a:spLocks noGrp="1"/>
          </p:cNvSpPr>
          <p:nvPr>
            <p:ph type="body" idx="10"/>
          </p:nvPr>
        </p:nvSpPr>
        <p:spPr>
          <a:xfrm flipH="1">
            <a:off x="827064" y="5157192"/>
            <a:ext cx="1584696" cy="864096"/>
          </a:xfrm>
        </p:spPr>
        <p:txBody>
          <a:bodyPr/>
          <a:lstStyle/>
          <a:p>
            <a:pPr algn="ctr"/>
            <a:r>
              <a:rPr lang="pt-PT" dirty="0" smtClean="0">
                <a:solidFill>
                  <a:schemeClr val="tx1"/>
                </a:solidFill>
              </a:rPr>
              <a:t>Arroz dourado </a:t>
            </a:r>
            <a:r>
              <a:rPr lang="pt-PT" b="0" dirty="0" smtClean="0">
                <a:solidFill>
                  <a:schemeClr val="tx1"/>
                </a:solidFill>
              </a:rPr>
              <a:t>(enriquecido em </a:t>
            </a:r>
            <a:r>
              <a:rPr lang="pt-PT" b="0" dirty="0" smtClean="0">
                <a:solidFill>
                  <a:schemeClr val="tx1"/>
                </a:solidFill>
                <a:latin typeface="Symbol" charset="2"/>
                <a:cs typeface="Symbol" charset="2"/>
              </a:rPr>
              <a:t>b</a:t>
            </a:r>
            <a:r>
              <a:rPr lang="pt-PT" b="0" dirty="0" smtClean="0">
                <a:solidFill>
                  <a:schemeClr val="tx1"/>
                </a:solidFill>
              </a:rPr>
              <a:t>-caroteno)</a:t>
            </a:r>
            <a:endParaRPr lang="pt-PT" b="0" dirty="0">
              <a:solidFill>
                <a:schemeClr val="tx1"/>
              </a:solidFill>
            </a:endParaRPr>
          </a:p>
        </p:txBody>
      </p:sp>
      <p:pic>
        <p:nvPicPr>
          <p:cNvPr id="8196" name="Picture 4" descr="Resultado de imagem para gluten fre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93819" y="3587536"/>
            <a:ext cx="1700494" cy="1065600"/>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6941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9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build="p"/>
      <p:bldP spid="16" grpId="0" build="p"/>
      <p:bldP spid="18" grpId="0" build="p"/>
      <p:bldP spid="20" grpId="0" build="p"/>
      <p:bldP spid="21" grpId="0" build="p"/>
    </p:bldLst>
  </p:timing>
</p:sld>
</file>

<file path=ppt/theme/theme1.xml><?xml version="1.0" encoding="utf-8"?>
<a:theme xmlns:a="http://schemas.openxmlformats.org/drawingml/2006/main" name="ITQ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3849</TotalTime>
  <Words>1645</Words>
  <Application>Microsoft Office PowerPoint</Application>
  <PresentationFormat>On-screen Show (4:3)</PresentationFormat>
  <Paragraphs>154</Paragraphs>
  <Slides>13</Slides>
  <Notes>13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13</vt:i4>
      </vt:variant>
    </vt:vector>
  </HeadingPairs>
  <TitlesOfParts>
    <vt:vector size="21" baseType="lpstr">
      <vt:lpstr>Arial</vt:lpstr>
      <vt:lpstr>Calibri</vt:lpstr>
      <vt:lpstr>Lucida Sans</vt:lpstr>
      <vt:lpstr>Symbol</vt:lpstr>
      <vt:lpstr>ITQB</vt:lpstr>
      <vt:lpstr>Modelo de apresentação personalizado</vt:lpstr>
      <vt:lpstr>2_Modelo de apresentação personalizado</vt:lpstr>
      <vt:lpstr>1_Modelo de apresentação personalizado</vt:lpstr>
      <vt:lpstr>PowerPoint Presentation</vt:lpstr>
      <vt:lpstr>Biotecnologia – o que é? </vt:lpstr>
      <vt:lpstr>Biotecnologia – será algum conceito novo?</vt:lpstr>
      <vt:lpstr>Biotecnologia Vegetal</vt:lpstr>
      <vt:lpstr>Ferramentas da Biotecnologia Vegetal</vt:lpstr>
      <vt:lpstr>Cultura in vitro </vt:lpstr>
      <vt:lpstr>Análise genómica </vt:lpstr>
      <vt:lpstr>Manipulação genética - Agrobacterium </vt:lpstr>
      <vt:lpstr>A investigação fornece soluções biotecnológicas</vt:lpstr>
      <vt:lpstr>Biotecnologia Vegetal- em benefício do nosso mundo</vt:lpstr>
      <vt:lpstr>Algumas melhorias adicionais urgentemente necessárias</vt:lpstr>
      <vt:lpstr>Obrigado pela vossa atenção! </vt:lpstr>
      <vt:lpstr>Algumas referências-chave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Liliana Faria</dc:creator>
  <cp:lastModifiedBy>mmolive</cp:lastModifiedBy>
  <cp:revision>330</cp:revision>
  <cp:lastPrinted>2011-04-04T15:52:01Z</cp:lastPrinted>
  <dcterms:created xsi:type="dcterms:W3CDTF">2010-12-16T09:53:28Z</dcterms:created>
  <dcterms:modified xsi:type="dcterms:W3CDTF">2017-02-22T11:54:55Z</dcterms:modified>
</cp:coreProperties>
</file>