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5" r:id="rId2"/>
    <p:sldMasterId id="2147483667" r:id="rId3"/>
    <p:sldMasterId id="2147483669" r:id="rId4"/>
  </p:sldMasterIdLst>
  <p:notesMasterIdLst>
    <p:notesMasterId r:id="rId18"/>
  </p:notesMasterIdLst>
  <p:sldIdLst>
    <p:sldId id="273" r:id="rId5"/>
    <p:sldId id="289" r:id="rId6"/>
    <p:sldId id="277" r:id="rId7"/>
    <p:sldId id="285" r:id="rId8"/>
    <p:sldId id="268" r:id="rId9"/>
    <p:sldId id="274" r:id="rId10"/>
    <p:sldId id="276" r:id="rId11"/>
    <p:sldId id="279" r:id="rId12"/>
    <p:sldId id="288" r:id="rId13"/>
    <p:sldId id="281" r:id="rId14"/>
    <p:sldId id="290" r:id="rId15"/>
    <p:sldId id="292" r:id="rId16"/>
    <p:sldId id="291" r:id="rId17"/>
  </p:sldIdLst>
  <p:sldSz cx="9144000" cy="6858000" type="screen4x3"/>
  <p:notesSz cx="6858000" cy="9144000"/>
  <p:defaultTextStyle>
    <a:defPPr>
      <a:defRPr lang="pt-PT"/>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8222"/>
    <a:srgbClr val="739600"/>
    <a:srgbClr val="FF9900"/>
    <a:srgbClr val="8FBC00"/>
    <a:srgbClr val="FF6600"/>
    <a:srgbClr val="3399FF"/>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49" autoAdjust="0"/>
    <p:restoredTop sz="97284" autoAdjust="0"/>
  </p:normalViewPr>
  <p:slideViewPr>
    <p:cSldViewPr>
      <p:cViewPr>
        <p:scale>
          <a:sx n="68" d="100"/>
          <a:sy n="68" d="100"/>
        </p:scale>
        <p:origin x="-640" y="-32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5" d="100"/>
          <a:sy n="85" d="100"/>
        </p:scale>
        <p:origin x="-315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pt-PT"/>
          </a:p>
        </p:txBody>
      </p:sp>
      <p:sp>
        <p:nvSpPr>
          <p:cNvPr id="3" name="Marcador de Posição da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409618A-54B0-4B3F-82C0-4961F328FE5A}" type="datetimeFigureOut">
              <a:rPr lang="pt-PT"/>
              <a:pPr>
                <a:defRPr/>
              </a:pPr>
              <a:t>05/09/16</a:t>
            </a:fld>
            <a:endParaRPr lang="pt-PT"/>
          </a:p>
        </p:txBody>
      </p:sp>
      <p:sp>
        <p:nvSpPr>
          <p:cNvPr id="4" name="Marcador de Posição da Imagem do Diapositivo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t-PT" noProof="0"/>
          </a:p>
        </p:txBody>
      </p:sp>
      <p:sp>
        <p:nvSpPr>
          <p:cNvPr id="5" name="Marcador de Posição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PT" noProof="0" smtClean="0"/>
              <a:t>Clique para editar os estilos</a:t>
            </a:r>
          </a:p>
          <a:p>
            <a:pPr lvl="1"/>
            <a:r>
              <a:rPr lang="pt-PT" noProof="0" smtClean="0"/>
              <a:t>Segundo nível</a:t>
            </a:r>
          </a:p>
          <a:p>
            <a:pPr lvl="2"/>
            <a:r>
              <a:rPr lang="pt-PT" noProof="0" smtClean="0"/>
              <a:t>Terceiro nível</a:t>
            </a:r>
          </a:p>
          <a:p>
            <a:pPr lvl="3"/>
            <a:r>
              <a:rPr lang="pt-PT" noProof="0" smtClean="0"/>
              <a:t>Quarto nível</a:t>
            </a:r>
          </a:p>
          <a:p>
            <a:pPr lvl="4"/>
            <a:r>
              <a:rPr lang="pt-PT" noProof="0" smtClean="0"/>
              <a:t>Quinto nível</a:t>
            </a:r>
            <a:endParaRPr lang="pt-PT" noProof="0"/>
          </a:p>
        </p:txBody>
      </p:sp>
      <p:sp>
        <p:nvSpPr>
          <p:cNvPr id="6" name="Marcador de Posição do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pt-PT"/>
          </a:p>
        </p:txBody>
      </p:sp>
      <p:sp>
        <p:nvSpPr>
          <p:cNvPr id="7" name="Marcador de Posição do Número do Diapositivo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40460C4-2DE7-426A-9298-4A60FD14D137}" type="slidenum">
              <a:rPr lang="pt-PT"/>
              <a:pPr>
                <a:defRPr/>
              </a:pPr>
              <a:t>‹#›</a:t>
            </a:fld>
            <a:endParaRPr lang="pt-PT"/>
          </a:p>
        </p:txBody>
      </p:sp>
    </p:spTree>
    <p:extLst>
      <p:ext uri="{BB962C8B-B14F-4D97-AF65-F5344CB8AC3E}">
        <p14:creationId xmlns:p14="http://schemas.microsoft.com/office/powerpoint/2010/main" val="38883828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Marcador de Posição da Imagem do Diapositivo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Marcador de Posição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pt-PT" noProof="0" dirty="0" smtClean="0"/>
              <a:t>By</a:t>
            </a:r>
            <a:r>
              <a:rPr lang="en-US" altLang="pt-PT" baseline="0" dirty="0" smtClean="0"/>
              <a:t> definition a genetically modified organism is an organism carrying genetic material altered using genetic engineering techniques, but in most cases it is assumed that this necessarily implies importing genes from different species. </a:t>
            </a:r>
          </a:p>
          <a:p>
            <a:pPr eaLnBrk="1" hangingPunct="1"/>
            <a:r>
              <a:rPr lang="en-US" altLang="pt-PT" baseline="0" dirty="0" smtClean="0"/>
              <a:t>The most common fear about GM (genetically modified) crops is that the genetic modification could lead to the production of toxic molecules harmful to animals and human beings, although several studies prove otherwise, as briefly detailed in the next few slides.</a:t>
            </a:r>
          </a:p>
          <a:p>
            <a:pPr eaLnBrk="1" hangingPunct="1"/>
            <a:endParaRPr lang="en-US" altLang="pt-PT" baseline="0" dirty="0" smtClean="0"/>
          </a:p>
          <a:p>
            <a:pPr eaLnBrk="1" hangingPunct="1"/>
            <a:endParaRPr lang="pt-PT" altLang="pt-PT" dirty="0" smtClean="0"/>
          </a:p>
        </p:txBody>
      </p:sp>
      <p:sp>
        <p:nvSpPr>
          <p:cNvPr id="4" name="Marcador de Posição do Número do Diapositivo 3"/>
          <p:cNvSpPr>
            <a:spLocks noGrp="1"/>
          </p:cNvSpPr>
          <p:nvPr>
            <p:ph type="sldNum" sz="quarter" idx="5"/>
          </p:nvPr>
        </p:nvSpPr>
        <p:spPr/>
        <p:txBody>
          <a:bodyPr/>
          <a:lstStyle/>
          <a:p>
            <a:pPr>
              <a:defRPr/>
            </a:pPr>
            <a:fld id="{EFACDCC8-7611-4279-8394-2C7F4B7897C0}" type="slidenum">
              <a:rPr lang="pt-PT" smtClean="0"/>
              <a:pPr>
                <a:defRPr/>
              </a:pPr>
              <a:t>2</a:t>
            </a:fld>
            <a:endParaRPr lang="pt-P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Marcador de Posição da Imagem do Diapositivo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Marcador de Posição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pt-PT" altLang="pt-PT" smtClean="0"/>
          </a:p>
        </p:txBody>
      </p:sp>
      <p:sp>
        <p:nvSpPr>
          <p:cNvPr id="4" name="Marcador de Posição do Número do Diapositivo 3"/>
          <p:cNvSpPr>
            <a:spLocks noGrp="1"/>
          </p:cNvSpPr>
          <p:nvPr>
            <p:ph type="sldNum" sz="quarter" idx="5"/>
          </p:nvPr>
        </p:nvSpPr>
        <p:spPr/>
        <p:txBody>
          <a:bodyPr/>
          <a:lstStyle/>
          <a:p>
            <a:pPr>
              <a:defRPr/>
            </a:pPr>
            <a:fld id="{EFACDCC8-7611-4279-8394-2C7F4B7897C0}" type="slidenum">
              <a:rPr lang="pt-PT" smtClean="0"/>
              <a:pPr>
                <a:defRPr/>
              </a:pPr>
              <a:t>11</a:t>
            </a:fld>
            <a:endParaRPr lang="pt-P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Marcador de Posição da Imagem do Diapositivo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Marcador de Posição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pt-PT" noProof="0" dirty="0" smtClean="0"/>
              <a:t>Some benefits of GM crops are these indicated. However, there are others, such as </a:t>
            </a:r>
            <a:r>
              <a:rPr lang="en-US" altLang="pt-PT" baseline="0" noProof="0" dirty="0" smtClean="0"/>
              <a:t>the use of GM crops for production of biopharmaceuticals. For instance, potatoes have been modified to produce edible vaccines against </a:t>
            </a:r>
            <a:r>
              <a:rPr lang="en-US" altLang="pt-PT" i="1" baseline="0" noProof="0" dirty="0" smtClean="0"/>
              <a:t>E. coli </a:t>
            </a:r>
            <a:r>
              <a:rPr lang="en-US" altLang="pt-PT" baseline="0" noProof="0" dirty="0" smtClean="0"/>
              <a:t>which causes diarrhea. But this kind of research is still emerging and needs further investigation to come to market. These strategies would be beneficial for cheaper and easier distribution  of vaccines specially in developing countries.        </a:t>
            </a:r>
            <a:endParaRPr lang="en-US" altLang="pt-PT" noProof="0" dirty="0" smtClean="0"/>
          </a:p>
        </p:txBody>
      </p:sp>
      <p:sp>
        <p:nvSpPr>
          <p:cNvPr id="4" name="Marcador de Posição do Número do Diapositivo 3"/>
          <p:cNvSpPr>
            <a:spLocks noGrp="1"/>
          </p:cNvSpPr>
          <p:nvPr>
            <p:ph type="sldNum" sz="quarter" idx="5"/>
          </p:nvPr>
        </p:nvSpPr>
        <p:spPr/>
        <p:txBody>
          <a:bodyPr/>
          <a:lstStyle/>
          <a:p>
            <a:pPr>
              <a:defRPr/>
            </a:pPr>
            <a:fld id="{EFACDCC8-7611-4279-8394-2C7F4B7897C0}" type="slidenum">
              <a:rPr lang="pt-PT" smtClean="0"/>
              <a:pPr>
                <a:defRPr/>
              </a:pPr>
              <a:t>3</a:t>
            </a:fld>
            <a:endParaRPr lang="pt-P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Marcador de Posição da Imagem do Diapositivo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Marcador de Posição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pt-PT" altLang="pt-PT" dirty="0" err="1" smtClean="0"/>
              <a:t>Additional</a:t>
            </a:r>
            <a:r>
              <a:rPr lang="pt-PT" altLang="pt-PT" dirty="0" smtClean="0"/>
              <a:t> </a:t>
            </a:r>
            <a:r>
              <a:rPr lang="pt-PT" altLang="pt-PT" baseline="0" dirty="0" err="1" smtClean="0"/>
              <a:t>relevant</a:t>
            </a:r>
            <a:r>
              <a:rPr lang="pt-PT" altLang="pt-PT" baseline="0" dirty="0" smtClean="0"/>
              <a:t> information can be found at:</a:t>
            </a:r>
          </a:p>
          <a:p>
            <a:pPr marL="228600" marR="0" indent="-228600" algn="l" defTabSz="914400" rtl="0" eaLnBrk="1" fontAlgn="base" latinLnBrk="0" hangingPunct="1">
              <a:lnSpc>
                <a:spcPct val="100000"/>
              </a:lnSpc>
              <a:spcBef>
                <a:spcPct val="30000"/>
              </a:spcBef>
              <a:spcAft>
                <a:spcPct val="0"/>
              </a:spcAft>
              <a:buClrTx/>
              <a:buSzTx/>
              <a:buFontTx/>
              <a:buAutoNum type="arabicPeriod"/>
              <a:tabLst/>
              <a:defRPr/>
            </a:pPr>
            <a:r>
              <a:rPr lang="pt-PT" altLang="pt-PT" baseline="0" dirty="0" smtClean="0"/>
              <a:t>http://isaaablog.blogspot.pt/2013/05/the-2012-global-status-of.html</a:t>
            </a:r>
          </a:p>
          <a:p>
            <a:pPr marL="228600" marR="0" indent="-228600" algn="l" defTabSz="914400" rtl="0" eaLnBrk="1" fontAlgn="base" latinLnBrk="0" hangingPunct="1">
              <a:lnSpc>
                <a:spcPct val="100000"/>
              </a:lnSpc>
              <a:spcBef>
                <a:spcPct val="30000"/>
              </a:spcBef>
              <a:spcAft>
                <a:spcPct val="0"/>
              </a:spcAft>
              <a:buClrTx/>
              <a:buSzTx/>
              <a:buFontTx/>
              <a:buAutoNum type="arabicPeriod"/>
              <a:tabLst/>
              <a:defRPr/>
            </a:pPr>
            <a:r>
              <a:rPr lang="pt-PT" altLang="pt-PT" dirty="0" smtClean="0"/>
              <a:t>http://www.europabio.org/news/map-global-status-commercialized-gm-crops</a:t>
            </a:r>
          </a:p>
        </p:txBody>
      </p:sp>
      <p:sp>
        <p:nvSpPr>
          <p:cNvPr id="4" name="Marcador de Posição do Número do Diapositivo 3"/>
          <p:cNvSpPr>
            <a:spLocks noGrp="1"/>
          </p:cNvSpPr>
          <p:nvPr>
            <p:ph type="sldNum" sz="quarter" idx="5"/>
          </p:nvPr>
        </p:nvSpPr>
        <p:spPr/>
        <p:txBody>
          <a:bodyPr/>
          <a:lstStyle/>
          <a:p>
            <a:pPr>
              <a:defRPr/>
            </a:pPr>
            <a:fld id="{EFACDCC8-7611-4279-8394-2C7F4B7897C0}" type="slidenum">
              <a:rPr lang="pt-PT" smtClean="0"/>
              <a:pPr>
                <a:defRPr/>
              </a:pPr>
              <a:t>4</a:t>
            </a:fld>
            <a:endParaRPr lang="pt-P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Marcador de Posição da Imagem do Diapositivo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Marcador de Posição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defRPr/>
            </a:pPr>
            <a:r>
              <a:rPr lang="en-US" sz="3600" b="1" u="sng" dirty="0" smtClean="0"/>
              <a:t>Science</a:t>
            </a:r>
            <a:r>
              <a:rPr lang="en-US" sz="3600" b="1" u="sng" baseline="0" dirty="0" smtClean="0"/>
              <a:t> based concern must arise from experiments demonstrating health and environment-related issues. </a:t>
            </a:r>
            <a:r>
              <a:rPr lang="en-US" sz="3600" b="0" u="none" baseline="0" dirty="0" smtClean="0"/>
              <a:t>Other concerns may exist (</a:t>
            </a:r>
            <a:r>
              <a:rPr lang="en-US" sz="3600" b="0" u="none" baseline="0" dirty="0" err="1" smtClean="0"/>
              <a:t>eg</a:t>
            </a:r>
            <a:r>
              <a:rPr lang="en-US" sz="3600" b="0" u="none" baseline="0" dirty="0" smtClean="0"/>
              <a:t>.: </a:t>
            </a:r>
            <a:r>
              <a:rPr lang="pt-PT" altLang="pt-PT" sz="3600" baseline="0" dirty="0" err="1" smtClean="0"/>
              <a:t>related</a:t>
            </a:r>
            <a:r>
              <a:rPr lang="pt-PT" altLang="pt-PT" sz="3600" baseline="0" dirty="0" smtClean="0"/>
              <a:t> to </a:t>
            </a:r>
            <a:r>
              <a:rPr lang="pt-PT" altLang="pt-PT" sz="3600" baseline="0" dirty="0" err="1" smtClean="0"/>
              <a:t>ethical</a:t>
            </a:r>
            <a:r>
              <a:rPr lang="pt-PT" altLang="pt-PT" sz="3600" baseline="0" dirty="0" smtClean="0"/>
              <a:t>, </a:t>
            </a:r>
            <a:r>
              <a:rPr lang="pt-PT" altLang="pt-PT" sz="3600" baseline="0" dirty="0" err="1" smtClean="0"/>
              <a:t>socio-economic</a:t>
            </a:r>
            <a:r>
              <a:rPr lang="pt-PT" altLang="pt-PT" sz="3600" baseline="0" dirty="0" smtClean="0"/>
              <a:t>, </a:t>
            </a:r>
            <a:r>
              <a:rPr lang="pt-PT" altLang="pt-PT" sz="3600" baseline="0" dirty="0" err="1" smtClean="0"/>
              <a:t>or</a:t>
            </a:r>
            <a:r>
              <a:rPr lang="pt-PT" altLang="pt-PT" sz="3600" baseline="0" dirty="0" smtClean="0"/>
              <a:t> </a:t>
            </a:r>
            <a:r>
              <a:rPr lang="pt-PT" altLang="pt-PT" sz="3600" baseline="0" dirty="0" err="1" smtClean="0"/>
              <a:t>political</a:t>
            </a:r>
            <a:r>
              <a:rPr lang="pt-PT" altLang="pt-PT" sz="3600" baseline="0" dirty="0" smtClean="0"/>
              <a:t> agendas) </a:t>
            </a:r>
            <a:r>
              <a:rPr lang="pt-PT" altLang="pt-PT" sz="3600" baseline="0" dirty="0" err="1" smtClean="0"/>
              <a:t>but</a:t>
            </a:r>
            <a:r>
              <a:rPr lang="pt-PT" altLang="pt-PT" sz="3600" baseline="0" dirty="0" smtClean="0"/>
              <a:t> </a:t>
            </a:r>
            <a:r>
              <a:rPr lang="pt-PT" altLang="pt-PT" sz="3600" baseline="0" dirty="0" err="1" smtClean="0"/>
              <a:t>these</a:t>
            </a:r>
            <a:r>
              <a:rPr lang="pt-PT" altLang="pt-PT" sz="3600" baseline="0" dirty="0" smtClean="0"/>
              <a:t> </a:t>
            </a:r>
            <a:r>
              <a:rPr lang="pt-PT" altLang="pt-PT" sz="3600" baseline="0" dirty="0" err="1" smtClean="0"/>
              <a:t>should</a:t>
            </a:r>
            <a:r>
              <a:rPr lang="pt-PT" altLang="pt-PT" sz="3600" baseline="0" dirty="0" smtClean="0"/>
              <a:t> </a:t>
            </a:r>
            <a:r>
              <a:rPr lang="pt-PT" altLang="pt-PT" sz="3600" baseline="0" dirty="0" err="1" smtClean="0"/>
              <a:t>not</a:t>
            </a:r>
            <a:r>
              <a:rPr lang="pt-PT" altLang="pt-PT" sz="3600" baseline="0" dirty="0" smtClean="0"/>
              <a:t> </a:t>
            </a:r>
            <a:r>
              <a:rPr lang="pt-PT" altLang="pt-PT" sz="3600" baseline="0" dirty="0" err="1" smtClean="0"/>
              <a:t>be</a:t>
            </a:r>
            <a:r>
              <a:rPr lang="pt-PT" altLang="pt-PT" sz="3600" baseline="0" dirty="0" smtClean="0"/>
              <a:t> </a:t>
            </a:r>
            <a:r>
              <a:rPr lang="pt-PT" altLang="pt-PT" sz="3600" baseline="0" dirty="0" err="1" smtClean="0"/>
              <a:t>claimed</a:t>
            </a:r>
            <a:r>
              <a:rPr lang="pt-PT" altLang="pt-PT" sz="3600" baseline="0" dirty="0" smtClean="0"/>
              <a:t> as </a:t>
            </a:r>
            <a:r>
              <a:rPr lang="pt-PT" altLang="pt-PT" sz="3600" baseline="0" dirty="0" err="1" smtClean="0"/>
              <a:t>scientifically-based</a:t>
            </a:r>
            <a:r>
              <a:rPr lang="pt-PT" altLang="pt-PT" sz="3600" baseline="0" dirty="0" smtClean="0"/>
              <a:t>. </a:t>
            </a:r>
            <a:endParaRPr lang="pt-PT" altLang="pt-PT" dirty="0" smtClean="0"/>
          </a:p>
          <a:p>
            <a:pPr eaLnBrk="1" hangingPunct="1"/>
            <a:endParaRPr lang="en-US" altLang="pt-PT" baseline="0" noProof="0" dirty="0" smtClean="0"/>
          </a:p>
        </p:txBody>
      </p:sp>
      <p:sp>
        <p:nvSpPr>
          <p:cNvPr id="4" name="Marcador de Posição do Número do Diapositivo 3"/>
          <p:cNvSpPr>
            <a:spLocks noGrp="1"/>
          </p:cNvSpPr>
          <p:nvPr>
            <p:ph type="sldNum" sz="quarter" idx="5"/>
          </p:nvPr>
        </p:nvSpPr>
        <p:spPr/>
        <p:txBody>
          <a:bodyPr/>
          <a:lstStyle/>
          <a:p>
            <a:pPr>
              <a:defRPr/>
            </a:pPr>
            <a:fld id="{EFACDCC8-7611-4279-8394-2C7F4B7897C0}" type="slidenum">
              <a:rPr lang="pt-PT" smtClean="0"/>
              <a:pPr>
                <a:defRPr/>
              </a:pPr>
              <a:t>5</a:t>
            </a:fld>
            <a:endParaRPr lang="pt-P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Marcador de Posição da Imagem do Diapositivo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Marcador de Posição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pt-PT" altLang="pt-PT" dirty="0" smtClean="0"/>
              <a:t>These</a:t>
            </a:r>
            <a:r>
              <a:rPr lang="pt-PT" altLang="pt-PT" baseline="0" dirty="0" smtClean="0"/>
              <a:t> are some of the recent studies that show GM crops are </a:t>
            </a:r>
            <a:r>
              <a:rPr lang="pt-PT" altLang="pt-PT" baseline="0" dirty="0" err="1" smtClean="0"/>
              <a:t>not</a:t>
            </a:r>
            <a:r>
              <a:rPr lang="pt-PT" altLang="pt-PT" baseline="0" dirty="0" smtClean="0"/>
              <a:t> a </a:t>
            </a:r>
            <a:r>
              <a:rPr lang="pt-PT" altLang="pt-PT" baseline="0" dirty="0" err="1" smtClean="0"/>
              <a:t>health</a:t>
            </a:r>
            <a:r>
              <a:rPr lang="pt-PT" altLang="pt-PT" baseline="0" dirty="0" smtClean="0"/>
              <a:t> </a:t>
            </a:r>
            <a:r>
              <a:rPr lang="pt-PT" altLang="pt-PT" baseline="0" dirty="0" err="1" smtClean="0"/>
              <a:t>hazard</a:t>
            </a:r>
            <a:r>
              <a:rPr lang="pt-PT" altLang="pt-PT" baseline="0" dirty="0" smtClean="0"/>
              <a:t>. </a:t>
            </a:r>
            <a:r>
              <a:rPr lang="pt-PT" altLang="pt-PT" baseline="0" dirty="0" err="1" smtClean="0"/>
              <a:t>The</a:t>
            </a:r>
            <a:r>
              <a:rPr lang="pt-PT" altLang="pt-PT" baseline="0" dirty="0" smtClean="0"/>
              <a:t> studies that show they have potential health effects lack substantial scientific evidence which does not validate their claims about the GM crops. </a:t>
            </a:r>
            <a:r>
              <a:rPr lang="en-GB" altLang="pt-PT" baseline="0" noProof="0" dirty="0" err="1" smtClean="0"/>
              <a:t>Neverthless</a:t>
            </a:r>
            <a:r>
              <a:rPr lang="pt-PT" altLang="pt-PT" baseline="0" dirty="0" smtClean="0"/>
              <a:t>, more </a:t>
            </a:r>
            <a:r>
              <a:rPr lang="pt-PT" altLang="pt-PT" baseline="0" dirty="0" err="1" smtClean="0"/>
              <a:t>studies</a:t>
            </a:r>
            <a:r>
              <a:rPr lang="pt-PT" altLang="pt-PT" baseline="0" dirty="0" smtClean="0"/>
              <a:t> are </a:t>
            </a:r>
            <a:r>
              <a:rPr lang="pt-PT" altLang="pt-PT" baseline="0" dirty="0" err="1" smtClean="0"/>
              <a:t>desirable</a:t>
            </a:r>
            <a:r>
              <a:rPr lang="pt-PT" altLang="pt-PT" baseline="0" dirty="0" smtClean="0"/>
              <a:t> to </a:t>
            </a:r>
            <a:r>
              <a:rPr lang="pt-PT" altLang="pt-PT" baseline="0" dirty="0" err="1" smtClean="0"/>
              <a:t>support</a:t>
            </a:r>
            <a:r>
              <a:rPr lang="pt-PT" altLang="pt-PT" baseline="0" dirty="0" smtClean="0"/>
              <a:t> </a:t>
            </a:r>
            <a:r>
              <a:rPr lang="pt-PT" altLang="pt-PT" baseline="0" dirty="0" err="1" smtClean="0"/>
              <a:t>that</a:t>
            </a:r>
            <a:r>
              <a:rPr lang="pt-PT" altLang="pt-PT" baseline="0" dirty="0" smtClean="0"/>
              <a:t> GM </a:t>
            </a:r>
            <a:r>
              <a:rPr lang="pt-PT" altLang="pt-PT" baseline="0" dirty="0" err="1" smtClean="0"/>
              <a:t>crops</a:t>
            </a:r>
            <a:r>
              <a:rPr lang="pt-PT" altLang="pt-PT" baseline="0" dirty="0" smtClean="0"/>
              <a:t> do </a:t>
            </a:r>
            <a:r>
              <a:rPr lang="pt-PT" altLang="pt-PT" baseline="0" dirty="0" err="1" smtClean="0"/>
              <a:t>not</a:t>
            </a:r>
            <a:r>
              <a:rPr lang="pt-PT" altLang="pt-PT" baseline="0" dirty="0" smtClean="0"/>
              <a:t> pose any serious health effects. </a:t>
            </a:r>
            <a:endParaRPr lang="pt-PT" altLang="pt-PT" dirty="0" smtClean="0"/>
          </a:p>
        </p:txBody>
      </p:sp>
      <p:sp>
        <p:nvSpPr>
          <p:cNvPr id="4" name="Marcador de Posição do Número do Diapositivo 3"/>
          <p:cNvSpPr>
            <a:spLocks noGrp="1"/>
          </p:cNvSpPr>
          <p:nvPr>
            <p:ph type="sldNum" sz="quarter" idx="5"/>
          </p:nvPr>
        </p:nvSpPr>
        <p:spPr/>
        <p:txBody>
          <a:bodyPr/>
          <a:lstStyle/>
          <a:p>
            <a:pPr>
              <a:defRPr/>
            </a:pPr>
            <a:fld id="{EFACDCC8-7611-4279-8394-2C7F4B7897C0}" type="slidenum">
              <a:rPr lang="pt-PT" smtClean="0"/>
              <a:pPr>
                <a:defRPr/>
              </a:pPr>
              <a:t>6</a:t>
            </a:fld>
            <a:endParaRPr lang="pt-P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Marcador de Posição da Imagem do Diapositivo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Marcador de Posição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pt-PT" altLang="pt-PT" dirty="0" smtClean="0"/>
          </a:p>
        </p:txBody>
      </p:sp>
      <p:sp>
        <p:nvSpPr>
          <p:cNvPr id="4" name="Marcador de Posição do Número do Diapositivo 3"/>
          <p:cNvSpPr>
            <a:spLocks noGrp="1"/>
          </p:cNvSpPr>
          <p:nvPr>
            <p:ph type="sldNum" sz="quarter" idx="5"/>
          </p:nvPr>
        </p:nvSpPr>
        <p:spPr/>
        <p:txBody>
          <a:bodyPr/>
          <a:lstStyle/>
          <a:p>
            <a:pPr>
              <a:defRPr/>
            </a:pPr>
            <a:fld id="{EFACDCC8-7611-4279-8394-2C7F4B7897C0}" type="slidenum">
              <a:rPr lang="pt-PT" smtClean="0"/>
              <a:pPr>
                <a:defRPr/>
              </a:pPr>
              <a:t>7</a:t>
            </a:fld>
            <a:endParaRPr lang="pt-P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Marcador de Posição da Imagem do Diapositivo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Marcador de Posição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pt-PT" noProof="0" dirty="0" smtClean="0"/>
              <a:t>https://ec.europa.eu/research/biosociety/pdf/a_decade_of_eu-funded_gmo_research.pdf</a:t>
            </a:r>
          </a:p>
        </p:txBody>
      </p:sp>
      <p:sp>
        <p:nvSpPr>
          <p:cNvPr id="4" name="Marcador de Posição do Número do Diapositivo 3"/>
          <p:cNvSpPr>
            <a:spLocks noGrp="1"/>
          </p:cNvSpPr>
          <p:nvPr>
            <p:ph type="sldNum" sz="quarter" idx="5"/>
          </p:nvPr>
        </p:nvSpPr>
        <p:spPr/>
        <p:txBody>
          <a:bodyPr/>
          <a:lstStyle/>
          <a:p>
            <a:pPr>
              <a:defRPr/>
            </a:pPr>
            <a:fld id="{EFACDCC8-7611-4279-8394-2C7F4B7897C0}" type="slidenum">
              <a:rPr lang="pt-PT" smtClean="0"/>
              <a:pPr>
                <a:defRPr/>
              </a:pPr>
              <a:t>8</a:t>
            </a:fld>
            <a:endParaRPr lang="pt-P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Marcador de Posição da Imagem do Diapositivo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Marcador de Posição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pt-PT" baseline="0" noProof="0" dirty="0" smtClean="0"/>
              <a:t>Some Myths about GM plants health concerns</a:t>
            </a:r>
            <a:endParaRPr lang="en-US" altLang="pt-PT" noProof="0" dirty="0" smtClean="0"/>
          </a:p>
          <a:p>
            <a:pPr eaLnBrk="1" hangingPunct="1"/>
            <a:endParaRPr lang="en-US" altLang="pt-PT" noProof="0" dirty="0" smtClean="0"/>
          </a:p>
          <a:p>
            <a:pPr marL="171450" indent="-171450" eaLnBrk="1" hangingPunct="1">
              <a:buFontTx/>
              <a:buChar char="-"/>
            </a:pPr>
            <a:r>
              <a:rPr lang="en-US" altLang="pt-PT" noProof="0" dirty="0" smtClean="0"/>
              <a:t>Is “foreign” DNA safe to eat?- Plant</a:t>
            </a:r>
            <a:r>
              <a:rPr lang="en-US" altLang="pt-PT" baseline="0" noProof="0" dirty="0" smtClean="0"/>
              <a:t> and animal foods have DNA, and we eat is everyday. </a:t>
            </a:r>
            <a:r>
              <a:rPr lang="en-US" altLang="pt-PT" noProof="0" dirty="0" smtClean="0"/>
              <a:t>We also always eat DNA from bacteria and viruses that exist</a:t>
            </a:r>
            <a:r>
              <a:rPr lang="en-US" altLang="pt-PT" baseline="0" noProof="0" dirty="0" smtClean="0"/>
              <a:t> in our</a:t>
            </a:r>
            <a:r>
              <a:rPr lang="en-US" altLang="pt-PT" noProof="0" dirty="0" smtClean="0"/>
              <a:t> foods.</a:t>
            </a:r>
            <a:endParaRPr lang="en-US" altLang="pt-PT" baseline="0" noProof="0" dirty="0" smtClean="0"/>
          </a:p>
          <a:p>
            <a:pPr marL="171450" indent="-171450" eaLnBrk="1" hangingPunct="1">
              <a:buFontTx/>
              <a:buChar char="-"/>
            </a:pPr>
            <a:r>
              <a:rPr lang="en-US" altLang="pt-PT" baseline="0" noProof="0" dirty="0" smtClean="0"/>
              <a:t>Could “foreign” DNA get into gut bacteria?- Numerous factors limit the transfer, such as the uptake, and stabilization of plant DNA by bacteria. No experimental evidence was found of this transfer.-</a:t>
            </a:r>
          </a:p>
          <a:p>
            <a:pPr marL="171450" indent="-171450" eaLnBrk="1" hangingPunct="1">
              <a:buFontTx/>
              <a:buChar char="-"/>
            </a:pPr>
            <a:r>
              <a:rPr lang="en-US" altLang="pt-PT" baseline="0" noProof="0" dirty="0" smtClean="0"/>
              <a:t>Could GM plants have unexpected alterations in their nutritional composition? - They are actually better analyzed/ scrutinized than conventional plants.</a:t>
            </a:r>
          </a:p>
          <a:p>
            <a:pPr marL="171450" indent="-171450" eaLnBrk="1" hangingPunct="1">
              <a:buFontTx/>
              <a:buChar char="-"/>
            </a:pPr>
            <a:r>
              <a:rPr lang="en-US" altLang="pt-PT" baseline="0" noProof="0" dirty="0" smtClean="0"/>
              <a:t>Could “foreign” DNA be transferred to people?- DNA is broken down in our digestive tracts. If this was a problem it would be also valid for all other genes that we eat in our food.</a:t>
            </a:r>
          </a:p>
          <a:p>
            <a:pPr marL="171450" indent="-171450" eaLnBrk="1" hangingPunct="1">
              <a:buFontTx/>
              <a:buChar char="-"/>
            </a:pPr>
            <a:r>
              <a:rPr lang="en-US" altLang="pt-PT" baseline="0" noProof="0" dirty="0" smtClean="0"/>
              <a:t>Could GM plants be allergic/ toxic?-Most food allergies originate from half a dozen proteins. There are about 100.000 proteins in plants. GMO potential </a:t>
            </a:r>
            <a:r>
              <a:rPr lang="en-US" altLang="pt-PT" baseline="0" noProof="0" dirty="0" err="1" smtClean="0"/>
              <a:t>allergenicity</a:t>
            </a:r>
            <a:r>
              <a:rPr lang="en-US" altLang="pt-PT" baseline="0" noProof="0" dirty="0" smtClean="0"/>
              <a:t>/toxicity is fully assessed before commercialization. </a:t>
            </a:r>
          </a:p>
        </p:txBody>
      </p:sp>
      <p:sp>
        <p:nvSpPr>
          <p:cNvPr id="4" name="Marcador de Posição do Número do Diapositivo 3"/>
          <p:cNvSpPr>
            <a:spLocks noGrp="1"/>
          </p:cNvSpPr>
          <p:nvPr>
            <p:ph type="sldNum" sz="quarter" idx="5"/>
          </p:nvPr>
        </p:nvSpPr>
        <p:spPr/>
        <p:txBody>
          <a:bodyPr/>
          <a:lstStyle/>
          <a:p>
            <a:pPr>
              <a:defRPr/>
            </a:pPr>
            <a:fld id="{EFACDCC8-7611-4279-8394-2C7F4B7897C0}" type="slidenum">
              <a:rPr lang="pt-PT" smtClean="0"/>
              <a:pPr>
                <a:defRPr/>
              </a:pPr>
              <a:t>9</a:t>
            </a:fld>
            <a:endParaRPr lang="pt-P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Marcador de Posição da Imagem do Diapositivo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Marcador de Posição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pt-PT" baseline="0" noProof="0" dirty="0" smtClean="0"/>
              <a:t>=&gt; </a:t>
            </a:r>
            <a:r>
              <a:rPr lang="en-US" altLang="pt-PT" noProof="0" dirty="0" smtClean="0"/>
              <a:t>As far as GM crops are concerned, nobody can say they are risk-free,</a:t>
            </a:r>
            <a:r>
              <a:rPr lang="en-US" altLang="pt-PT" baseline="0" noProof="0" dirty="0" smtClean="0"/>
              <a:t> </a:t>
            </a:r>
            <a:r>
              <a:rPr lang="en-US" altLang="pt-PT" noProof="0" dirty="0" smtClean="0"/>
              <a:t>but the same is true for any crop produced through conventional</a:t>
            </a:r>
            <a:r>
              <a:rPr lang="en-US" altLang="pt-PT" baseline="0" noProof="0" dirty="0" smtClean="0"/>
              <a:t> breeding techniques</a:t>
            </a:r>
            <a:r>
              <a:rPr lang="is-IS" altLang="pt-PT" baseline="0" noProof="0" dirty="0" smtClean="0"/>
              <a:t>... </a:t>
            </a:r>
            <a:r>
              <a:rPr lang="en-US" altLang="pt-PT" baseline="0" noProof="0" dirty="0" smtClean="0"/>
              <a:t> none is risk-free! </a:t>
            </a:r>
          </a:p>
          <a:p>
            <a:pPr eaLnBrk="1" hangingPunct="1"/>
            <a:r>
              <a:rPr lang="en-US" altLang="pt-PT" baseline="0" noProof="0" dirty="0" smtClean="0"/>
              <a:t>=&gt; The insertion of a gene encoding a desired trait can not be the sole </a:t>
            </a:r>
            <a:r>
              <a:rPr lang="en-US" altLang="pt-PT" baseline="0" noProof="0" dirty="0" err="1" smtClean="0"/>
              <a:t>criterium</a:t>
            </a:r>
            <a:r>
              <a:rPr lang="en-US" altLang="pt-PT" baseline="0" noProof="0" dirty="0" smtClean="0"/>
              <a:t> for stringent regulatory assessment. </a:t>
            </a:r>
          </a:p>
          <a:p>
            <a:pPr eaLnBrk="1" hangingPunct="1"/>
            <a:r>
              <a:rPr lang="en-US" altLang="pt-PT" baseline="0" noProof="0" dirty="0" smtClean="0"/>
              <a:t>=&gt; All claims, positive or negative should be based on scientific grounds and not politically or financially motivated. </a:t>
            </a:r>
            <a:r>
              <a:rPr lang="en-US" altLang="pt-PT" noProof="0" dirty="0" smtClean="0"/>
              <a:t> </a:t>
            </a:r>
          </a:p>
        </p:txBody>
      </p:sp>
      <p:sp>
        <p:nvSpPr>
          <p:cNvPr id="4" name="Marcador de Posição do Número do Diapositivo 3"/>
          <p:cNvSpPr>
            <a:spLocks noGrp="1"/>
          </p:cNvSpPr>
          <p:nvPr>
            <p:ph type="sldNum" sz="quarter" idx="5"/>
          </p:nvPr>
        </p:nvSpPr>
        <p:spPr/>
        <p:txBody>
          <a:bodyPr/>
          <a:lstStyle/>
          <a:p>
            <a:pPr>
              <a:defRPr/>
            </a:pPr>
            <a:fld id="{EFACDCC8-7611-4279-8394-2C7F4B7897C0}" type="slidenum">
              <a:rPr lang="pt-PT" smtClean="0"/>
              <a:pPr>
                <a:defRPr/>
              </a:pPr>
              <a:t>10</a:t>
            </a:fld>
            <a:endParaRPr lang="pt-P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abeçalho">
    <p:spTree>
      <p:nvGrpSpPr>
        <p:cNvPr id="1" name=""/>
        <p:cNvGrpSpPr/>
        <p:nvPr/>
      </p:nvGrpSpPr>
      <p:grpSpPr>
        <a:xfrm>
          <a:off x="0" y="0"/>
          <a:ext cx="0" cy="0"/>
          <a:chOff x="0" y="0"/>
          <a:chExt cx="0" cy="0"/>
        </a:xfrm>
      </p:grpSpPr>
      <p:sp>
        <p:nvSpPr>
          <p:cNvPr id="10" name="Marcador de Posição do Texto 2"/>
          <p:cNvSpPr>
            <a:spLocks noGrp="1"/>
          </p:cNvSpPr>
          <p:nvPr>
            <p:ph type="body" idx="11"/>
          </p:nvPr>
        </p:nvSpPr>
        <p:spPr>
          <a:xfrm>
            <a:off x="755576" y="2132856"/>
            <a:ext cx="8136904" cy="4176464"/>
          </a:xfrm>
          <a:prstGeom prst="rect">
            <a:avLst/>
          </a:prstGeom>
        </p:spPr>
        <p:txBody>
          <a:bodyPr anchor="t"/>
          <a:lstStyle>
            <a:lvl1pPr marL="0" marR="0" indent="0" algn="l" defTabSz="914400" rtl="0" eaLnBrk="1" fontAlgn="auto" latinLnBrk="0" hangingPunct="1">
              <a:lnSpc>
                <a:spcPts val="2000"/>
              </a:lnSpc>
              <a:spcBef>
                <a:spcPts val="0"/>
              </a:spcBef>
              <a:spcAft>
                <a:spcPts val="0"/>
              </a:spcAft>
              <a:buClrTx/>
              <a:buSzTx/>
              <a:buFont typeface="Arial" pitchFamily="34" charset="0"/>
              <a:buNone/>
              <a:tabLst/>
              <a:defRPr sz="1400" b="0">
                <a:solidFill>
                  <a:schemeClr val="tx1">
                    <a:lumMod val="65000"/>
                    <a:lumOff val="3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dirty="0" smtClean="0"/>
              <a:t>Clique para editar os estilos</a:t>
            </a:r>
          </a:p>
        </p:txBody>
      </p:sp>
      <p:sp>
        <p:nvSpPr>
          <p:cNvPr id="5" name="Marcador de Posição do Título 1"/>
          <p:cNvSpPr>
            <a:spLocks noGrp="1"/>
          </p:cNvSpPr>
          <p:nvPr>
            <p:ph type="title"/>
          </p:nvPr>
        </p:nvSpPr>
        <p:spPr>
          <a:xfrm>
            <a:off x="755576" y="548680"/>
            <a:ext cx="6552728" cy="504057"/>
          </a:xfrm>
          <a:prstGeom prst="rect">
            <a:avLst/>
          </a:prstGeom>
        </p:spPr>
        <p:txBody>
          <a:bodyPr vert="horz" lIns="91440" tIns="45720" rIns="91440" bIns="45720" rtlCol="0" anchor="t">
            <a:noAutofit/>
          </a:bodyPr>
          <a:lstStyle>
            <a:lvl1pPr algn="l">
              <a:defRPr sz="2500" b="1">
                <a:solidFill>
                  <a:schemeClr val="bg1"/>
                </a:solidFill>
                <a:latin typeface="+mn-lt"/>
              </a:defRPr>
            </a:lvl1pPr>
          </a:lstStyle>
          <a:p>
            <a:r>
              <a:rPr lang="pt-PT" smtClean="0"/>
              <a:t>Clique para editar o estilo</a:t>
            </a:r>
            <a:endParaRPr lang="pt-PT" dirty="0"/>
          </a:p>
        </p:txBody>
      </p:sp>
    </p:spTree>
    <p:extLst>
      <p:ext uri="{BB962C8B-B14F-4D97-AF65-F5344CB8AC3E}">
        <p14:creationId xmlns:p14="http://schemas.microsoft.com/office/powerpoint/2010/main" val="1765262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3"/>
          <p:cNvSpPr>
            <a:spLocks noGrp="1"/>
          </p:cNvSpPr>
          <p:nvPr>
            <p:ph type="dt" sz="half" idx="10"/>
          </p:nvPr>
        </p:nvSpPr>
        <p:spPr/>
        <p:txBody>
          <a:bodyPr/>
          <a:lstStyle>
            <a:lvl1pPr>
              <a:defRPr/>
            </a:lvl1pPr>
          </a:lstStyle>
          <a:p>
            <a:pPr>
              <a:defRPr/>
            </a:pPr>
            <a:fld id="{CBE32E8E-8150-407C-8315-3C7C8B154CF3}" type="datetimeFigureOut">
              <a:rPr lang="pt-PT"/>
              <a:pPr>
                <a:defRPr/>
              </a:pPr>
              <a:t>05/09/16</a:t>
            </a:fld>
            <a:endParaRPr lang="pt-PT"/>
          </a:p>
        </p:txBody>
      </p:sp>
      <p:sp>
        <p:nvSpPr>
          <p:cNvPr id="6" name="Marcador de Posição do Rodapé 4"/>
          <p:cNvSpPr>
            <a:spLocks noGrp="1"/>
          </p:cNvSpPr>
          <p:nvPr>
            <p:ph type="ftr" sz="quarter" idx="11"/>
          </p:nvPr>
        </p:nvSpPr>
        <p:spPr/>
        <p:txBody>
          <a:bodyPr/>
          <a:lstStyle>
            <a:lvl1pPr>
              <a:defRPr/>
            </a:lvl1pPr>
          </a:lstStyle>
          <a:p>
            <a:pPr>
              <a:defRPr/>
            </a:pPr>
            <a:endParaRPr lang="pt-PT"/>
          </a:p>
        </p:txBody>
      </p:sp>
      <p:sp>
        <p:nvSpPr>
          <p:cNvPr id="7" name="Marcador de Posição do Número do Diapositivo 5"/>
          <p:cNvSpPr>
            <a:spLocks noGrp="1"/>
          </p:cNvSpPr>
          <p:nvPr>
            <p:ph type="sldNum" sz="quarter" idx="12"/>
          </p:nvPr>
        </p:nvSpPr>
        <p:spPr/>
        <p:txBody>
          <a:bodyPr/>
          <a:lstStyle>
            <a:lvl1pPr>
              <a:defRPr/>
            </a:lvl1pPr>
          </a:lstStyle>
          <a:p>
            <a:pPr>
              <a:defRPr/>
            </a:pPr>
            <a:fld id="{F432FE75-A23B-4A6B-B75B-8D5695839656}" type="slidenum">
              <a:rPr lang="pt-PT"/>
              <a:pPr>
                <a:defRPr/>
              </a:pPr>
              <a:t>‹#›</a:t>
            </a:fld>
            <a:endParaRPr lang="pt-PT"/>
          </a:p>
        </p:txBody>
      </p:sp>
    </p:spTree>
    <p:extLst>
      <p:ext uri="{BB962C8B-B14F-4D97-AF65-F5344CB8AC3E}">
        <p14:creationId xmlns:p14="http://schemas.microsoft.com/office/powerpoint/2010/main" val="3440452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3"/>
          <p:cNvSpPr>
            <a:spLocks noGrp="1"/>
          </p:cNvSpPr>
          <p:nvPr>
            <p:ph type="dt" sz="half" idx="10"/>
          </p:nvPr>
        </p:nvSpPr>
        <p:spPr/>
        <p:txBody>
          <a:bodyPr/>
          <a:lstStyle>
            <a:lvl1pPr>
              <a:defRPr/>
            </a:lvl1pPr>
          </a:lstStyle>
          <a:p>
            <a:pPr>
              <a:defRPr/>
            </a:pPr>
            <a:fld id="{121DC8C9-E10B-4EAE-AE8E-CD531B282432}" type="datetimeFigureOut">
              <a:rPr lang="pt-PT"/>
              <a:pPr>
                <a:defRPr/>
              </a:pPr>
              <a:t>05/09/16</a:t>
            </a:fld>
            <a:endParaRPr lang="pt-PT"/>
          </a:p>
        </p:txBody>
      </p:sp>
      <p:sp>
        <p:nvSpPr>
          <p:cNvPr id="8" name="Marcador de Posição do Rodapé 4"/>
          <p:cNvSpPr>
            <a:spLocks noGrp="1"/>
          </p:cNvSpPr>
          <p:nvPr>
            <p:ph type="ftr" sz="quarter" idx="11"/>
          </p:nvPr>
        </p:nvSpPr>
        <p:spPr/>
        <p:txBody>
          <a:bodyPr/>
          <a:lstStyle>
            <a:lvl1pPr>
              <a:defRPr/>
            </a:lvl1pPr>
          </a:lstStyle>
          <a:p>
            <a:pPr>
              <a:defRPr/>
            </a:pPr>
            <a:endParaRPr lang="pt-PT"/>
          </a:p>
        </p:txBody>
      </p:sp>
      <p:sp>
        <p:nvSpPr>
          <p:cNvPr id="9" name="Marcador de Posição do Número do Diapositivo 5"/>
          <p:cNvSpPr>
            <a:spLocks noGrp="1"/>
          </p:cNvSpPr>
          <p:nvPr>
            <p:ph type="sldNum" sz="quarter" idx="12"/>
          </p:nvPr>
        </p:nvSpPr>
        <p:spPr/>
        <p:txBody>
          <a:bodyPr/>
          <a:lstStyle>
            <a:lvl1pPr>
              <a:defRPr/>
            </a:lvl1pPr>
          </a:lstStyle>
          <a:p>
            <a:pPr>
              <a:defRPr/>
            </a:pPr>
            <a:fld id="{2D7BC4F6-9FAC-4EE1-8B06-6B919B85A499}" type="slidenum">
              <a:rPr lang="pt-PT"/>
              <a:pPr>
                <a:defRPr/>
              </a:pPr>
              <a:t>‹#›</a:t>
            </a:fld>
            <a:endParaRPr lang="pt-PT"/>
          </a:p>
        </p:txBody>
      </p:sp>
    </p:spTree>
    <p:extLst>
      <p:ext uri="{BB962C8B-B14F-4D97-AF65-F5344CB8AC3E}">
        <p14:creationId xmlns:p14="http://schemas.microsoft.com/office/powerpoint/2010/main" val="16493437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3"/>
          <p:cNvSpPr>
            <a:spLocks noGrp="1"/>
          </p:cNvSpPr>
          <p:nvPr>
            <p:ph type="dt" sz="half" idx="10"/>
          </p:nvPr>
        </p:nvSpPr>
        <p:spPr/>
        <p:txBody>
          <a:bodyPr/>
          <a:lstStyle>
            <a:lvl1pPr>
              <a:defRPr/>
            </a:lvl1pPr>
          </a:lstStyle>
          <a:p>
            <a:pPr>
              <a:defRPr/>
            </a:pPr>
            <a:fld id="{C95522A6-1386-45CB-8666-B8073ABAC6E0}" type="datetimeFigureOut">
              <a:rPr lang="pt-PT"/>
              <a:pPr>
                <a:defRPr/>
              </a:pPr>
              <a:t>05/09/16</a:t>
            </a:fld>
            <a:endParaRPr lang="pt-PT"/>
          </a:p>
        </p:txBody>
      </p:sp>
      <p:sp>
        <p:nvSpPr>
          <p:cNvPr id="4" name="Marcador de Posição do Rodapé 4"/>
          <p:cNvSpPr>
            <a:spLocks noGrp="1"/>
          </p:cNvSpPr>
          <p:nvPr>
            <p:ph type="ftr" sz="quarter" idx="11"/>
          </p:nvPr>
        </p:nvSpPr>
        <p:spPr/>
        <p:txBody>
          <a:bodyPr/>
          <a:lstStyle>
            <a:lvl1pPr>
              <a:defRPr/>
            </a:lvl1pPr>
          </a:lstStyle>
          <a:p>
            <a:pPr>
              <a:defRPr/>
            </a:pPr>
            <a:endParaRPr lang="pt-PT"/>
          </a:p>
        </p:txBody>
      </p:sp>
      <p:sp>
        <p:nvSpPr>
          <p:cNvPr id="5" name="Marcador de Posição do Número do Diapositivo 5"/>
          <p:cNvSpPr>
            <a:spLocks noGrp="1"/>
          </p:cNvSpPr>
          <p:nvPr>
            <p:ph type="sldNum" sz="quarter" idx="12"/>
          </p:nvPr>
        </p:nvSpPr>
        <p:spPr/>
        <p:txBody>
          <a:bodyPr/>
          <a:lstStyle>
            <a:lvl1pPr>
              <a:defRPr/>
            </a:lvl1pPr>
          </a:lstStyle>
          <a:p>
            <a:pPr>
              <a:defRPr/>
            </a:pPr>
            <a:fld id="{1C8255ED-36F6-4B5B-B575-97CE8C4F9EB3}" type="slidenum">
              <a:rPr lang="pt-PT"/>
              <a:pPr>
                <a:defRPr/>
              </a:pPr>
              <a:t>‹#›</a:t>
            </a:fld>
            <a:endParaRPr lang="pt-PT"/>
          </a:p>
        </p:txBody>
      </p:sp>
    </p:spTree>
    <p:extLst>
      <p:ext uri="{BB962C8B-B14F-4D97-AF65-F5344CB8AC3E}">
        <p14:creationId xmlns:p14="http://schemas.microsoft.com/office/powerpoint/2010/main" val="20297828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3"/>
          <p:cNvSpPr>
            <a:spLocks noGrp="1"/>
          </p:cNvSpPr>
          <p:nvPr>
            <p:ph type="dt" sz="half" idx="10"/>
          </p:nvPr>
        </p:nvSpPr>
        <p:spPr/>
        <p:txBody>
          <a:bodyPr/>
          <a:lstStyle>
            <a:lvl1pPr>
              <a:defRPr/>
            </a:lvl1pPr>
          </a:lstStyle>
          <a:p>
            <a:pPr>
              <a:defRPr/>
            </a:pPr>
            <a:fld id="{172B4D51-C73C-45BF-A9F6-79D18082D29D}" type="datetimeFigureOut">
              <a:rPr lang="pt-PT"/>
              <a:pPr>
                <a:defRPr/>
              </a:pPr>
              <a:t>05/09/16</a:t>
            </a:fld>
            <a:endParaRPr lang="pt-PT"/>
          </a:p>
        </p:txBody>
      </p:sp>
      <p:sp>
        <p:nvSpPr>
          <p:cNvPr id="3" name="Marcador de Posição do Rodapé 4"/>
          <p:cNvSpPr>
            <a:spLocks noGrp="1"/>
          </p:cNvSpPr>
          <p:nvPr>
            <p:ph type="ftr" sz="quarter" idx="11"/>
          </p:nvPr>
        </p:nvSpPr>
        <p:spPr/>
        <p:txBody>
          <a:bodyPr/>
          <a:lstStyle>
            <a:lvl1pPr>
              <a:defRPr/>
            </a:lvl1pPr>
          </a:lstStyle>
          <a:p>
            <a:pPr>
              <a:defRPr/>
            </a:pPr>
            <a:endParaRPr lang="pt-PT"/>
          </a:p>
        </p:txBody>
      </p:sp>
      <p:sp>
        <p:nvSpPr>
          <p:cNvPr id="4" name="Marcador de Posição do Número do Diapositivo 5"/>
          <p:cNvSpPr>
            <a:spLocks noGrp="1"/>
          </p:cNvSpPr>
          <p:nvPr>
            <p:ph type="sldNum" sz="quarter" idx="12"/>
          </p:nvPr>
        </p:nvSpPr>
        <p:spPr/>
        <p:txBody>
          <a:bodyPr/>
          <a:lstStyle>
            <a:lvl1pPr>
              <a:defRPr/>
            </a:lvl1pPr>
          </a:lstStyle>
          <a:p>
            <a:pPr>
              <a:defRPr/>
            </a:pPr>
            <a:fld id="{E1B778E3-ADC9-4F7F-B855-68C71143DEC5}" type="slidenum">
              <a:rPr lang="pt-PT"/>
              <a:pPr>
                <a:defRPr/>
              </a:pPr>
              <a:t>‹#›</a:t>
            </a:fld>
            <a:endParaRPr lang="pt-PT"/>
          </a:p>
        </p:txBody>
      </p:sp>
    </p:spTree>
    <p:extLst>
      <p:ext uri="{BB962C8B-B14F-4D97-AF65-F5344CB8AC3E}">
        <p14:creationId xmlns:p14="http://schemas.microsoft.com/office/powerpoint/2010/main" val="39666781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3"/>
          <p:cNvSpPr>
            <a:spLocks noGrp="1"/>
          </p:cNvSpPr>
          <p:nvPr>
            <p:ph type="dt" sz="half" idx="10"/>
          </p:nvPr>
        </p:nvSpPr>
        <p:spPr/>
        <p:txBody>
          <a:bodyPr/>
          <a:lstStyle>
            <a:lvl1pPr>
              <a:defRPr/>
            </a:lvl1pPr>
          </a:lstStyle>
          <a:p>
            <a:pPr>
              <a:defRPr/>
            </a:pPr>
            <a:fld id="{EEA0ABC5-2E8F-4E16-8203-924DBE491FC8}" type="datetimeFigureOut">
              <a:rPr lang="pt-PT"/>
              <a:pPr>
                <a:defRPr/>
              </a:pPr>
              <a:t>05/09/16</a:t>
            </a:fld>
            <a:endParaRPr lang="pt-PT"/>
          </a:p>
        </p:txBody>
      </p:sp>
      <p:sp>
        <p:nvSpPr>
          <p:cNvPr id="6" name="Marcador de Posição do Rodapé 4"/>
          <p:cNvSpPr>
            <a:spLocks noGrp="1"/>
          </p:cNvSpPr>
          <p:nvPr>
            <p:ph type="ftr" sz="quarter" idx="11"/>
          </p:nvPr>
        </p:nvSpPr>
        <p:spPr/>
        <p:txBody>
          <a:bodyPr/>
          <a:lstStyle>
            <a:lvl1pPr>
              <a:defRPr/>
            </a:lvl1pPr>
          </a:lstStyle>
          <a:p>
            <a:pPr>
              <a:defRPr/>
            </a:pPr>
            <a:endParaRPr lang="pt-PT"/>
          </a:p>
        </p:txBody>
      </p:sp>
      <p:sp>
        <p:nvSpPr>
          <p:cNvPr id="7" name="Marcador de Posição do Número do Diapositivo 5"/>
          <p:cNvSpPr>
            <a:spLocks noGrp="1"/>
          </p:cNvSpPr>
          <p:nvPr>
            <p:ph type="sldNum" sz="quarter" idx="12"/>
          </p:nvPr>
        </p:nvSpPr>
        <p:spPr/>
        <p:txBody>
          <a:bodyPr/>
          <a:lstStyle>
            <a:lvl1pPr>
              <a:defRPr/>
            </a:lvl1pPr>
          </a:lstStyle>
          <a:p>
            <a:pPr>
              <a:defRPr/>
            </a:pPr>
            <a:fld id="{1A9D8DA2-81CE-4BB1-ACDD-AAA0CD91B208}" type="slidenum">
              <a:rPr lang="pt-PT"/>
              <a:pPr>
                <a:defRPr/>
              </a:pPr>
              <a:t>‹#›</a:t>
            </a:fld>
            <a:endParaRPr lang="pt-PT"/>
          </a:p>
        </p:txBody>
      </p:sp>
    </p:spTree>
    <p:extLst>
      <p:ext uri="{BB962C8B-B14F-4D97-AF65-F5344CB8AC3E}">
        <p14:creationId xmlns:p14="http://schemas.microsoft.com/office/powerpoint/2010/main" val="23780811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PT" noProof="0"/>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3"/>
          <p:cNvSpPr>
            <a:spLocks noGrp="1"/>
          </p:cNvSpPr>
          <p:nvPr>
            <p:ph type="dt" sz="half" idx="10"/>
          </p:nvPr>
        </p:nvSpPr>
        <p:spPr/>
        <p:txBody>
          <a:bodyPr/>
          <a:lstStyle>
            <a:lvl1pPr>
              <a:defRPr/>
            </a:lvl1pPr>
          </a:lstStyle>
          <a:p>
            <a:pPr>
              <a:defRPr/>
            </a:pPr>
            <a:fld id="{682651CE-B843-45BE-8919-D2902AA204E6}" type="datetimeFigureOut">
              <a:rPr lang="pt-PT"/>
              <a:pPr>
                <a:defRPr/>
              </a:pPr>
              <a:t>05/09/16</a:t>
            </a:fld>
            <a:endParaRPr lang="pt-PT"/>
          </a:p>
        </p:txBody>
      </p:sp>
      <p:sp>
        <p:nvSpPr>
          <p:cNvPr id="6" name="Marcador de Posição do Rodapé 4"/>
          <p:cNvSpPr>
            <a:spLocks noGrp="1"/>
          </p:cNvSpPr>
          <p:nvPr>
            <p:ph type="ftr" sz="quarter" idx="11"/>
          </p:nvPr>
        </p:nvSpPr>
        <p:spPr/>
        <p:txBody>
          <a:bodyPr/>
          <a:lstStyle>
            <a:lvl1pPr>
              <a:defRPr/>
            </a:lvl1pPr>
          </a:lstStyle>
          <a:p>
            <a:pPr>
              <a:defRPr/>
            </a:pPr>
            <a:endParaRPr lang="pt-PT"/>
          </a:p>
        </p:txBody>
      </p:sp>
      <p:sp>
        <p:nvSpPr>
          <p:cNvPr id="7" name="Marcador de Posição do Número do Diapositivo 5"/>
          <p:cNvSpPr>
            <a:spLocks noGrp="1"/>
          </p:cNvSpPr>
          <p:nvPr>
            <p:ph type="sldNum" sz="quarter" idx="12"/>
          </p:nvPr>
        </p:nvSpPr>
        <p:spPr/>
        <p:txBody>
          <a:bodyPr/>
          <a:lstStyle>
            <a:lvl1pPr>
              <a:defRPr/>
            </a:lvl1pPr>
          </a:lstStyle>
          <a:p>
            <a:pPr>
              <a:defRPr/>
            </a:pPr>
            <a:fld id="{D1433217-50E0-4B8D-88E3-5578DDC0BD33}" type="slidenum">
              <a:rPr lang="pt-PT"/>
              <a:pPr>
                <a:defRPr/>
              </a:pPr>
              <a:t>‹#›</a:t>
            </a:fld>
            <a:endParaRPr lang="pt-PT"/>
          </a:p>
        </p:txBody>
      </p:sp>
    </p:spTree>
    <p:extLst>
      <p:ext uri="{BB962C8B-B14F-4D97-AF65-F5344CB8AC3E}">
        <p14:creationId xmlns:p14="http://schemas.microsoft.com/office/powerpoint/2010/main" val="3280757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lvl1pPr>
              <a:defRPr/>
            </a:lvl1pPr>
          </a:lstStyle>
          <a:p>
            <a:pPr>
              <a:defRPr/>
            </a:pPr>
            <a:fld id="{41FC8C3F-B92F-4C0E-83B1-A60C5FA92633}" type="datetimeFigureOut">
              <a:rPr lang="pt-PT"/>
              <a:pPr>
                <a:defRPr/>
              </a:pPr>
              <a:t>05/09/16</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133AA09F-14AD-47AA-9A42-3538F1C971E6}" type="slidenum">
              <a:rPr lang="pt-PT"/>
              <a:pPr>
                <a:defRPr/>
              </a:pPr>
              <a:t>‹#›</a:t>
            </a:fld>
            <a:endParaRPr lang="pt-PT"/>
          </a:p>
        </p:txBody>
      </p:sp>
    </p:spTree>
    <p:extLst>
      <p:ext uri="{BB962C8B-B14F-4D97-AF65-F5344CB8AC3E}">
        <p14:creationId xmlns:p14="http://schemas.microsoft.com/office/powerpoint/2010/main" val="6558578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lvl1pPr>
              <a:defRPr/>
            </a:lvl1pPr>
          </a:lstStyle>
          <a:p>
            <a:pPr>
              <a:defRPr/>
            </a:pPr>
            <a:fld id="{3D5F22CD-515A-4EEE-9688-90CC3D0E5051}" type="datetimeFigureOut">
              <a:rPr lang="pt-PT"/>
              <a:pPr>
                <a:defRPr/>
              </a:pPr>
              <a:t>05/09/16</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96C12D65-8FD2-47DE-B2F4-F4E6264C8A4B}" type="slidenum">
              <a:rPr lang="pt-PT"/>
              <a:pPr>
                <a:defRPr/>
              </a:pPr>
              <a:t>‹#›</a:t>
            </a:fld>
            <a:endParaRPr lang="pt-PT"/>
          </a:p>
        </p:txBody>
      </p:sp>
    </p:spTree>
    <p:extLst>
      <p:ext uri="{BB962C8B-B14F-4D97-AF65-F5344CB8AC3E}">
        <p14:creationId xmlns:p14="http://schemas.microsoft.com/office/powerpoint/2010/main" val="755762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3"/>
          <p:cNvSpPr>
            <a:spLocks noGrp="1"/>
          </p:cNvSpPr>
          <p:nvPr>
            <p:ph type="dt" sz="half" idx="10"/>
          </p:nvPr>
        </p:nvSpPr>
        <p:spPr/>
        <p:txBody>
          <a:bodyPr/>
          <a:lstStyle>
            <a:lvl1pPr>
              <a:defRPr/>
            </a:lvl1pPr>
          </a:lstStyle>
          <a:p>
            <a:pPr>
              <a:defRPr/>
            </a:pPr>
            <a:fld id="{39271821-1207-48A0-BDEF-ACB8AD99AEBA}" type="datetimeFigureOut">
              <a:rPr lang="pt-PT"/>
              <a:pPr>
                <a:defRPr/>
              </a:pPr>
              <a:t>05/09/16</a:t>
            </a:fld>
            <a:endParaRPr lang="pt-PT"/>
          </a:p>
        </p:txBody>
      </p:sp>
      <p:sp>
        <p:nvSpPr>
          <p:cNvPr id="3" name="Marcador de Posição do Rodapé 4"/>
          <p:cNvSpPr>
            <a:spLocks noGrp="1"/>
          </p:cNvSpPr>
          <p:nvPr>
            <p:ph type="ftr" sz="quarter" idx="11"/>
          </p:nvPr>
        </p:nvSpPr>
        <p:spPr/>
        <p:txBody>
          <a:bodyPr/>
          <a:lstStyle>
            <a:lvl1pPr>
              <a:defRPr/>
            </a:lvl1pPr>
          </a:lstStyle>
          <a:p>
            <a:pPr>
              <a:defRPr/>
            </a:pPr>
            <a:endParaRPr lang="pt-PT"/>
          </a:p>
        </p:txBody>
      </p:sp>
      <p:sp>
        <p:nvSpPr>
          <p:cNvPr id="4" name="Marcador de Posição do Número do Diapositivo 5"/>
          <p:cNvSpPr>
            <a:spLocks noGrp="1"/>
          </p:cNvSpPr>
          <p:nvPr>
            <p:ph type="sldNum" sz="quarter" idx="12"/>
          </p:nvPr>
        </p:nvSpPr>
        <p:spPr/>
        <p:txBody>
          <a:bodyPr/>
          <a:lstStyle>
            <a:lvl1pPr>
              <a:defRPr/>
            </a:lvl1pPr>
          </a:lstStyle>
          <a:p>
            <a:pPr>
              <a:defRPr/>
            </a:pPr>
            <a:fld id="{491DE710-0C9E-4DC5-883C-EF5497059E14}" type="slidenum">
              <a:rPr lang="pt-PT"/>
              <a:pPr>
                <a:defRPr/>
              </a:pPr>
              <a:t>‹#›</a:t>
            </a:fld>
            <a:endParaRPr lang="pt-PT"/>
          </a:p>
        </p:txBody>
      </p:sp>
    </p:spTree>
    <p:extLst>
      <p:ext uri="{BB962C8B-B14F-4D97-AF65-F5344CB8AC3E}">
        <p14:creationId xmlns:p14="http://schemas.microsoft.com/office/powerpoint/2010/main" val="17269149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dirty="0" smtClean="0"/>
              <a:t>Clique para editar o estilo</a:t>
            </a:r>
            <a:endParaRPr lang="pt-PT" dirty="0"/>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dirty="0" smtClean="0"/>
              <a:t>Faça clique para editar o estilo</a:t>
            </a:r>
            <a:endParaRPr lang="pt-PT" dirty="0"/>
          </a:p>
        </p:txBody>
      </p:sp>
      <p:sp>
        <p:nvSpPr>
          <p:cNvPr id="4" name="Marcador de Posição da Data 3"/>
          <p:cNvSpPr>
            <a:spLocks noGrp="1"/>
          </p:cNvSpPr>
          <p:nvPr>
            <p:ph type="dt" sz="half" idx="10"/>
          </p:nvPr>
        </p:nvSpPr>
        <p:spPr/>
        <p:txBody>
          <a:bodyPr/>
          <a:lstStyle>
            <a:lvl1pPr>
              <a:defRPr/>
            </a:lvl1pPr>
          </a:lstStyle>
          <a:p>
            <a:pPr>
              <a:defRPr/>
            </a:pPr>
            <a:fld id="{B4397BEE-0031-41BB-A111-122390EFF8B9}" type="datetimeFigureOut">
              <a:rPr lang="pt-PT"/>
              <a:pPr>
                <a:defRPr/>
              </a:pPr>
              <a:t>05/09/16</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47F88B57-585F-4580-BFA6-85AC719EF437}" type="slidenum">
              <a:rPr lang="pt-PT"/>
              <a:pPr>
                <a:defRPr/>
              </a:pPr>
              <a:t>‹#›</a:t>
            </a:fld>
            <a:endParaRPr lang="pt-PT"/>
          </a:p>
        </p:txBody>
      </p:sp>
    </p:spTree>
    <p:extLst>
      <p:ext uri="{BB962C8B-B14F-4D97-AF65-F5344CB8AC3E}">
        <p14:creationId xmlns:p14="http://schemas.microsoft.com/office/powerpoint/2010/main" val="1075649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abeçalho + sub-título">
    <p:spTree>
      <p:nvGrpSpPr>
        <p:cNvPr id="1" name=""/>
        <p:cNvGrpSpPr/>
        <p:nvPr/>
      </p:nvGrpSpPr>
      <p:grpSpPr>
        <a:xfrm>
          <a:off x="0" y="0"/>
          <a:ext cx="0" cy="0"/>
          <a:chOff x="0" y="0"/>
          <a:chExt cx="0" cy="0"/>
        </a:xfrm>
      </p:grpSpPr>
      <p:sp>
        <p:nvSpPr>
          <p:cNvPr id="10" name="Marcador de Posição do Texto 2"/>
          <p:cNvSpPr>
            <a:spLocks noGrp="1"/>
          </p:cNvSpPr>
          <p:nvPr>
            <p:ph type="body" idx="10"/>
          </p:nvPr>
        </p:nvSpPr>
        <p:spPr>
          <a:xfrm>
            <a:off x="755576" y="1742753"/>
            <a:ext cx="6624736" cy="330051"/>
          </a:xfrm>
          <a:prstGeom prst="rect">
            <a:avLst/>
          </a:prstGeom>
        </p:spPr>
        <p:txBody>
          <a:bodyPr anchor="t"/>
          <a:lstStyle>
            <a:lvl1pPr marL="0" indent="0">
              <a:buNone/>
              <a:defRPr sz="1600" b="1">
                <a:solidFill>
                  <a:schemeClr val="tx1">
                    <a:lumMod val="65000"/>
                    <a:lumOff val="3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14" name="Marcador de Posição do Texto 2"/>
          <p:cNvSpPr>
            <a:spLocks noGrp="1"/>
          </p:cNvSpPr>
          <p:nvPr>
            <p:ph type="body" idx="12"/>
          </p:nvPr>
        </p:nvSpPr>
        <p:spPr>
          <a:xfrm>
            <a:off x="755576" y="2420888"/>
            <a:ext cx="8136904" cy="3960440"/>
          </a:xfrm>
          <a:prstGeom prst="rect">
            <a:avLst/>
          </a:prstGeom>
        </p:spPr>
        <p:txBody>
          <a:bodyPr anchor="t"/>
          <a:lstStyle>
            <a:lvl1pPr marL="0" marR="0" indent="0" algn="l" defTabSz="914400" rtl="0" eaLnBrk="1" fontAlgn="auto" latinLnBrk="0" hangingPunct="1">
              <a:lnSpc>
                <a:spcPts val="2000"/>
              </a:lnSpc>
              <a:spcBef>
                <a:spcPts val="0"/>
              </a:spcBef>
              <a:spcAft>
                <a:spcPts val="0"/>
              </a:spcAft>
              <a:buClrTx/>
              <a:buSzTx/>
              <a:buFont typeface="Arial" pitchFamily="34" charset="0"/>
              <a:buNone/>
              <a:tabLst/>
              <a:defRPr sz="1400" b="0">
                <a:solidFill>
                  <a:schemeClr val="tx1">
                    <a:lumMod val="65000"/>
                    <a:lumOff val="3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8" name="Marcador de Posição do Título 1"/>
          <p:cNvSpPr>
            <a:spLocks noGrp="1"/>
          </p:cNvSpPr>
          <p:nvPr>
            <p:ph type="title"/>
          </p:nvPr>
        </p:nvSpPr>
        <p:spPr>
          <a:xfrm>
            <a:off x="755576" y="548680"/>
            <a:ext cx="6552728" cy="504057"/>
          </a:xfrm>
          <a:prstGeom prst="rect">
            <a:avLst/>
          </a:prstGeom>
        </p:spPr>
        <p:txBody>
          <a:bodyPr vert="horz" lIns="91440" tIns="45720" rIns="91440" bIns="45720" rtlCol="0" anchor="t">
            <a:noAutofit/>
          </a:bodyPr>
          <a:lstStyle>
            <a:lvl1pPr algn="l">
              <a:defRPr sz="2500" b="1">
                <a:solidFill>
                  <a:schemeClr val="bg1"/>
                </a:solidFill>
                <a:latin typeface="+mn-lt"/>
              </a:defRPr>
            </a:lvl1pPr>
          </a:lstStyle>
          <a:p>
            <a:r>
              <a:rPr lang="pt-PT" dirty="0" smtClean="0"/>
              <a:t>Clique para editar o estilo</a:t>
            </a:r>
            <a:endParaRPr lang="pt-PT" dirty="0"/>
          </a:p>
        </p:txBody>
      </p:sp>
    </p:spTree>
    <p:extLst>
      <p:ext uri="{BB962C8B-B14F-4D97-AF65-F5344CB8AC3E}">
        <p14:creationId xmlns:p14="http://schemas.microsoft.com/office/powerpoint/2010/main" val="1556365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lvl1pPr>
              <a:defRPr/>
            </a:lvl1pPr>
          </a:lstStyle>
          <a:p>
            <a:pPr>
              <a:defRPr/>
            </a:pPr>
            <a:fld id="{01817F89-4A36-4F5A-8E26-1D47A66E8147}" type="datetimeFigureOut">
              <a:rPr lang="pt-PT"/>
              <a:pPr>
                <a:defRPr/>
              </a:pPr>
              <a:t>05/09/16</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D3795EE6-19C1-43FB-AB77-C2AA35173DB5}" type="slidenum">
              <a:rPr lang="pt-PT"/>
              <a:pPr>
                <a:defRPr/>
              </a:pPr>
              <a:t>‹#›</a:t>
            </a:fld>
            <a:endParaRPr lang="pt-PT"/>
          </a:p>
        </p:txBody>
      </p:sp>
    </p:spTree>
    <p:extLst>
      <p:ext uri="{BB962C8B-B14F-4D97-AF65-F5344CB8AC3E}">
        <p14:creationId xmlns:p14="http://schemas.microsoft.com/office/powerpoint/2010/main" val="18725495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Marcador de Posição da Data 3"/>
          <p:cNvSpPr>
            <a:spLocks noGrp="1"/>
          </p:cNvSpPr>
          <p:nvPr>
            <p:ph type="dt" sz="half" idx="10"/>
          </p:nvPr>
        </p:nvSpPr>
        <p:spPr/>
        <p:txBody>
          <a:bodyPr/>
          <a:lstStyle>
            <a:lvl1pPr>
              <a:defRPr/>
            </a:lvl1pPr>
          </a:lstStyle>
          <a:p>
            <a:pPr>
              <a:defRPr/>
            </a:pPr>
            <a:fld id="{111E7451-5191-4327-84F9-6D7BD556BE2D}" type="datetimeFigureOut">
              <a:rPr lang="pt-PT"/>
              <a:pPr>
                <a:defRPr/>
              </a:pPr>
              <a:t>05/09/16</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1729F860-B672-4B37-A7B7-504C29393084}" type="slidenum">
              <a:rPr lang="pt-PT"/>
              <a:pPr>
                <a:defRPr/>
              </a:pPr>
              <a:t>‹#›</a:t>
            </a:fld>
            <a:endParaRPr lang="pt-PT"/>
          </a:p>
        </p:txBody>
      </p:sp>
    </p:spTree>
    <p:extLst>
      <p:ext uri="{BB962C8B-B14F-4D97-AF65-F5344CB8AC3E}">
        <p14:creationId xmlns:p14="http://schemas.microsoft.com/office/powerpoint/2010/main" val="3362446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3"/>
          <p:cNvSpPr>
            <a:spLocks noGrp="1"/>
          </p:cNvSpPr>
          <p:nvPr>
            <p:ph type="dt" sz="half" idx="10"/>
          </p:nvPr>
        </p:nvSpPr>
        <p:spPr/>
        <p:txBody>
          <a:bodyPr/>
          <a:lstStyle>
            <a:lvl1pPr>
              <a:defRPr/>
            </a:lvl1pPr>
          </a:lstStyle>
          <a:p>
            <a:pPr>
              <a:defRPr/>
            </a:pPr>
            <a:fld id="{C8D22D1A-C591-4EA0-80B9-0B54A15C599E}" type="datetimeFigureOut">
              <a:rPr lang="pt-PT"/>
              <a:pPr>
                <a:defRPr/>
              </a:pPr>
              <a:t>05/09/16</a:t>
            </a:fld>
            <a:endParaRPr lang="pt-PT"/>
          </a:p>
        </p:txBody>
      </p:sp>
      <p:sp>
        <p:nvSpPr>
          <p:cNvPr id="6" name="Marcador de Posição do Rodapé 4"/>
          <p:cNvSpPr>
            <a:spLocks noGrp="1"/>
          </p:cNvSpPr>
          <p:nvPr>
            <p:ph type="ftr" sz="quarter" idx="11"/>
          </p:nvPr>
        </p:nvSpPr>
        <p:spPr/>
        <p:txBody>
          <a:bodyPr/>
          <a:lstStyle>
            <a:lvl1pPr>
              <a:defRPr/>
            </a:lvl1pPr>
          </a:lstStyle>
          <a:p>
            <a:pPr>
              <a:defRPr/>
            </a:pPr>
            <a:endParaRPr lang="pt-PT"/>
          </a:p>
        </p:txBody>
      </p:sp>
      <p:sp>
        <p:nvSpPr>
          <p:cNvPr id="7" name="Marcador de Posição do Número do Diapositivo 5"/>
          <p:cNvSpPr>
            <a:spLocks noGrp="1"/>
          </p:cNvSpPr>
          <p:nvPr>
            <p:ph type="sldNum" sz="quarter" idx="12"/>
          </p:nvPr>
        </p:nvSpPr>
        <p:spPr/>
        <p:txBody>
          <a:bodyPr/>
          <a:lstStyle>
            <a:lvl1pPr>
              <a:defRPr/>
            </a:lvl1pPr>
          </a:lstStyle>
          <a:p>
            <a:pPr>
              <a:defRPr/>
            </a:pPr>
            <a:fld id="{784B576A-5280-4519-9F5C-B478825B180B}" type="slidenum">
              <a:rPr lang="pt-PT"/>
              <a:pPr>
                <a:defRPr/>
              </a:pPr>
              <a:t>‹#›</a:t>
            </a:fld>
            <a:endParaRPr lang="pt-PT"/>
          </a:p>
        </p:txBody>
      </p:sp>
    </p:spTree>
    <p:extLst>
      <p:ext uri="{BB962C8B-B14F-4D97-AF65-F5344CB8AC3E}">
        <p14:creationId xmlns:p14="http://schemas.microsoft.com/office/powerpoint/2010/main" val="31205847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dirty="0" smtClean="0"/>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3"/>
          <p:cNvSpPr>
            <a:spLocks noGrp="1"/>
          </p:cNvSpPr>
          <p:nvPr>
            <p:ph type="dt" sz="half" idx="10"/>
          </p:nvPr>
        </p:nvSpPr>
        <p:spPr/>
        <p:txBody>
          <a:bodyPr/>
          <a:lstStyle>
            <a:lvl1pPr>
              <a:defRPr/>
            </a:lvl1pPr>
          </a:lstStyle>
          <a:p>
            <a:pPr>
              <a:defRPr/>
            </a:pPr>
            <a:fld id="{4843D1E9-26AC-4732-A874-9976414595FE}" type="datetimeFigureOut">
              <a:rPr lang="pt-PT"/>
              <a:pPr>
                <a:defRPr/>
              </a:pPr>
              <a:t>05/09/16</a:t>
            </a:fld>
            <a:endParaRPr lang="pt-PT"/>
          </a:p>
        </p:txBody>
      </p:sp>
      <p:sp>
        <p:nvSpPr>
          <p:cNvPr id="8" name="Marcador de Posição do Rodapé 4"/>
          <p:cNvSpPr>
            <a:spLocks noGrp="1"/>
          </p:cNvSpPr>
          <p:nvPr>
            <p:ph type="ftr" sz="quarter" idx="11"/>
          </p:nvPr>
        </p:nvSpPr>
        <p:spPr/>
        <p:txBody>
          <a:bodyPr/>
          <a:lstStyle>
            <a:lvl1pPr>
              <a:defRPr/>
            </a:lvl1pPr>
          </a:lstStyle>
          <a:p>
            <a:pPr>
              <a:defRPr/>
            </a:pPr>
            <a:endParaRPr lang="pt-PT"/>
          </a:p>
        </p:txBody>
      </p:sp>
      <p:sp>
        <p:nvSpPr>
          <p:cNvPr id="9" name="Marcador de Posição do Número do Diapositivo 5"/>
          <p:cNvSpPr>
            <a:spLocks noGrp="1"/>
          </p:cNvSpPr>
          <p:nvPr>
            <p:ph type="sldNum" sz="quarter" idx="12"/>
          </p:nvPr>
        </p:nvSpPr>
        <p:spPr/>
        <p:txBody>
          <a:bodyPr/>
          <a:lstStyle>
            <a:lvl1pPr>
              <a:defRPr/>
            </a:lvl1pPr>
          </a:lstStyle>
          <a:p>
            <a:pPr>
              <a:defRPr/>
            </a:pPr>
            <a:fld id="{B860F1B3-546C-4204-A688-76191238B74F}" type="slidenum">
              <a:rPr lang="pt-PT"/>
              <a:pPr>
                <a:defRPr/>
              </a:pPr>
              <a:t>‹#›</a:t>
            </a:fld>
            <a:endParaRPr lang="pt-PT"/>
          </a:p>
        </p:txBody>
      </p:sp>
    </p:spTree>
    <p:extLst>
      <p:ext uri="{BB962C8B-B14F-4D97-AF65-F5344CB8AC3E}">
        <p14:creationId xmlns:p14="http://schemas.microsoft.com/office/powerpoint/2010/main" val="37388535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3"/>
          <p:cNvSpPr>
            <a:spLocks noGrp="1"/>
          </p:cNvSpPr>
          <p:nvPr>
            <p:ph type="dt" sz="half" idx="10"/>
          </p:nvPr>
        </p:nvSpPr>
        <p:spPr/>
        <p:txBody>
          <a:bodyPr/>
          <a:lstStyle>
            <a:lvl1pPr>
              <a:defRPr/>
            </a:lvl1pPr>
          </a:lstStyle>
          <a:p>
            <a:pPr>
              <a:defRPr/>
            </a:pPr>
            <a:fld id="{BFC79C10-5B7B-465A-866E-D58B09292F2D}" type="datetimeFigureOut">
              <a:rPr lang="pt-PT"/>
              <a:pPr>
                <a:defRPr/>
              </a:pPr>
              <a:t>05/09/16</a:t>
            </a:fld>
            <a:endParaRPr lang="pt-PT"/>
          </a:p>
        </p:txBody>
      </p:sp>
      <p:sp>
        <p:nvSpPr>
          <p:cNvPr id="4" name="Marcador de Posição do Rodapé 4"/>
          <p:cNvSpPr>
            <a:spLocks noGrp="1"/>
          </p:cNvSpPr>
          <p:nvPr>
            <p:ph type="ftr" sz="quarter" idx="11"/>
          </p:nvPr>
        </p:nvSpPr>
        <p:spPr/>
        <p:txBody>
          <a:bodyPr/>
          <a:lstStyle>
            <a:lvl1pPr>
              <a:defRPr/>
            </a:lvl1pPr>
          </a:lstStyle>
          <a:p>
            <a:pPr>
              <a:defRPr/>
            </a:pPr>
            <a:endParaRPr lang="pt-PT"/>
          </a:p>
        </p:txBody>
      </p:sp>
      <p:sp>
        <p:nvSpPr>
          <p:cNvPr id="5" name="Marcador de Posição do Número do Diapositivo 5"/>
          <p:cNvSpPr>
            <a:spLocks noGrp="1"/>
          </p:cNvSpPr>
          <p:nvPr>
            <p:ph type="sldNum" sz="quarter" idx="12"/>
          </p:nvPr>
        </p:nvSpPr>
        <p:spPr/>
        <p:txBody>
          <a:bodyPr/>
          <a:lstStyle>
            <a:lvl1pPr>
              <a:defRPr/>
            </a:lvl1pPr>
          </a:lstStyle>
          <a:p>
            <a:pPr>
              <a:defRPr/>
            </a:pPr>
            <a:fld id="{7FDB0091-5093-4A4E-95C9-E68B8666615C}" type="slidenum">
              <a:rPr lang="pt-PT"/>
              <a:pPr>
                <a:defRPr/>
              </a:pPr>
              <a:t>‹#›</a:t>
            </a:fld>
            <a:endParaRPr lang="pt-PT"/>
          </a:p>
        </p:txBody>
      </p:sp>
    </p:spTree>
    <p:extLst>
      <p:ext uri="{BB962C8B-B14F-4D97-AF65-F5344CB8AC3E}">
        <p14:creationId xmlns:p14="http://schemas.microsoft.com/office/powerpoint/2010/main" val="26934779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3"/>
          <p:cNvSpPr>
            <a:spLocks noGrp="1"/>
          </p:cNvSpPr>
          <p:nvPr>
            <p:ph type="dt" sz="half" idx="10"/>
          </p:nvPr>
        </p:nvSpPr>
        <p:spPr/>
        <p:txBody>
          <a:bodyPr/>
          <a:lstStyle>
            <a:lvl1pPr>
              <a:defRPr/>
            </a:lvl1pPr>
          </a:lstStyle>
          <a:p>
            <a:pPr>
              <a:defRPr/>
            </a:pPr>
            <a:fld id="{A11297B5-3656-47C2-AF46-008945FF7741}" type="datetimeFigureOut">
              <a:rPr lang="pt-PT"/>
              <a:pPr>
                <a:defRPr/>
              </a:pPr>
              <a:t>05/09/16</a:t>
            </a:fld>
            <a:endParaRPr lang="pt-PT"/>
          </a:p>
        </p:txBody>
      </p:sp>
      <p:sp>
        <p:nvSpPr>
          <p:cNvPr id="3" name="Marcador de Posição do Rodapé 4"/>
          <p:cNvSpPr>
            <a:spLocks noGrp="1"/>
          </p:cNvSpPr>
          <p:nvPr>
            <p:ph type="ftr" sz="quarter" idx="11"/>
          </p:nvPr>
        </p:nvSpPr>
        <p:spPr/>
        <p:txBody>
          <a:bodyPr/>
          <a:lstStyle>
            <a:lvl1pPr>
              <a:defRPr/>
            </a:lvl1pPr>
          </a:lstStyle>
          <a:p>
            <a:pPr>
              <a:defRPr/>
            </a:pPr>
            <a:endParaRPr lang="pt-PT"/>
          </a:p>
        </p:txBody>
      </p:sp>
      <p:sp>
        <p:nvSpPr>
          <p:cNvPr id="4" name="Marcador de Posição do Número do Diapositivo 5"/>
          <p:cNvSpPr>
            <a:spLocks noGrp="1"/>
          </p:cNvSpPr>
          <p:nvPr>
            <p:ph type="sldNum" sz="quarter" idx="12"/>
          </p:nvPr>
        </p:nvSpPr>
        <p:spPr/>
        <p:txBody>
          <a:bodyPr/>
          <a:lstStyle>
            <a:lvl1pPr>
              <a:defRPr/>
            </a:lvl1pPr>
          </a:lstStyle>
          <a:p>
            <a:pPr>
              <a:defRPr/>
            </a:pPr>
            <a:fld id="{45560D1E-0199-42FB-8657-75AC1ABCBA33}" type="slidenum">
              <a:rPr lang="pt-PT"/>
              <a:pPr>
                <a:defRPr/>
              </a:pPr>
              <a:t>‹#›</a:t>
            </a:fld>
            <a:endParaRPr lang="pt-PT"/>
          </a:p>
        </p:txBody>
      </p:sp>
    </p:spTree>
    <p:extLst>
      <p:ext uri="{BB962C8B-B14F-4D97-AF65-F5344CB8AC3E}">
        <p14:creationId xmlns:p14="http://schemas.microsoft.com/office/powerpoint/2010/main" val="21789333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dirty="0" smtClean="0"/>
              <a:t>Clique para editar os estilos</a:t>
            </a:r>
          </a:p>
          <a:p>
            <a:pPr lvl="1"/>
            <a:r>
              <a:rPr lang="pt-PT" dirty="0" smtClean="0"/>
              <a:t>Segundo nível</a:t>
            </a:r>
          </a:p>
          <a:p>
            <a:pPr lvl="2"/>
            <a:r>
              <a:rPr lang="pt-PT" dirty="0" smtClean="0"/>
              <a:t>Terceiro nível</a:t>
            </a:r>
          </a:p>
          <a:p>
            <a:pPr lvl="3"/>
            <a:r>
              <a:rPr lang="pt-PT" dirty="0" smtClean="0"/>
              <a:t>Quarto nível</a:t>
            </a:r>
          </a:p>
          <a:p>
            <a:pPr lvl="4"/>
            <a:r>
              <a:rPr lang="pt-PT" dirty="0" smtClean="0"/>
              <a:t>Quinto nível</a:t>
            </a:r>
            <a:endParaRPr lang="pt-PT" dirty="0"/>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3"/>
          <p:cNvSpPr>
            <a:spLocks noGrp="1"/>
          </p:cNvSpPr>
          <p:nvPr>
            <p:ph type="dt" sz="half" idx="10"/>
          </p:nvPr>
        </p:nvSpPr>
        <p:spPr/>
        <p:txBody>
          <a:bodyPr/>
          <a:lstStyle>
            <a:lvl1pPr>
              <a:defRPr/>
            </a:lvl1pPr>
          </a:lstStyle>
          <a:p>
            <a:pPr>
              <a:defRPr/>
            </a:pPr>
            <a:fld id="{24F1CBD5-92CE-48F6-A908-498FC60F551F}" type="datetimeFigureOut">
              <a:rPr lang="pt-PT"/>
              <a:pPr>
                <a:defRPr/>
              </a:pPr>
              <a:t>05/09/16</a:t>
            </a:fld>
            <a:endParaRPr lang="pt-PT"/>
          </a:p>
        </p:txBody>
      </p:sp>
      <p:sp>
        <p:nvSpPr>
          <p:cNvPr id="6" name="Marcador de Posição do Rodapé 4"/>
          <p:cNvSpPr>
            <a:spLocks noGrp="1"/>
          </p:cNvSpPr>
          <p:nvPr>
            <p:ph type="ftr" sz="quarter" idx="11"/>
          </p:nvPr>
        </p:nvSpPr>
        <p:spPr/>
        <p:txBody>
          <a:bodyPr/>
          <a:lstStyle>
            <a:lvl1pPr>
              <a:defRPr/>
            </a:lvl1pPr>
          </a:lstStyle>
          <a:p>
            <a:pPr>
              <a:defRPr/>
            </a:pPr>
            <a:endParaRPr lang="pt-PT"/>
          </a:p>
        </p:txBody>
      </p:sp>
      <p:sp>
        <p:nvSpPr>
          <p:cNvPr id="7" name="Marcador de Posição do Número do Diapositivo 5"/>
          <p:cNvSpPr>
            <a:spLocks noGrp="1"/>
          </p:cNvSpPr>
          <p:nvPr>
            <p:ph type="sldNum" sz="quarter" idx="12"/>
          </p:nvPr>
        </p:nvSpPr>
        <p:spPr/>
        <p:txBody>
          <a:bodyPr/>
          <a:lstStyle>
            <a:lvl1pPr>
              <a:defRPr/>
            </a:lvl1pPr>
          </a:lstStyle>
          <a:p>
            <a:pPr>
              <a:defRPr/>
            </a:pPr>
            <a:fld id="{2A9C7D28-069F-4554-AE33-5FDB7265CFD6}" type="slidenum">
              <a:rPr lang="pt-PT"/>
              <a:pPr>
                <a:defRPr/>
              </a:pPr>
              <a:t>‹#›</a:t>
            </a:fld>
            <a:endParaRPr lang="pt-PT"/>
          </a:p>
        </p:txBody>
      </p:sp>
    </p:spTree>
    <p:extLst>
      <p:ext uri="{BB962C8B-B14F-4D97-AF65-F5344CB8AC3E}">
        <p14:creationId xmlns:p14="http://schemas.microsoft.com/office/powerpoint/2010/main" val="23078322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PT" noProof="0"/>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3"/>
          <p:cNvSpPr>
            <a:spLocks noGrp="1"/>
          </p:cNvSpPr>
          <p:nvPr>
            <p:ph type="dt" sz="half" idx="10"/>
          </p:nvPr>
        </p:nvSpPr>
        <p:spPr/>
        <p:txBody>
          <a:bodyPr/>
          <a:lstStyle>
            <a:lvl1pPr>
              <a:defRPr/>
            </a:lvl1pPr>
          </a:lstStyle>
          <a:p>
            <a:pPr>
              <a:defRPr/>
            </a:pPr>
            <a:fld id="{0C49FF6F-840F-4453-8642-5F952A93BE11}" type="datetimeFigureOut">
              <a:rPr lang="pt-PT"/>
              <a:pPr>
                <a:defRPr/>
              </a:pPr>
              <a:t>05/09/16</a:t>
            </a:fld>
            <a:endParaRPr lang="pt-PT"/>
          </a:p>
        </p:txBody>
      </p:sp>
      <p:sp>
        <p:nvSpPr>
          <p:cNvPr id="6" name="Marcador de Posição do Rodapé 4"/>
          <p:cNvSpPr>
            <a:spLocks noGrp="1"/>
          </p:cNvSpPr>
          <p:nvPr>
            <p:ph type="ftr" sz="quarter" idx="11"/>
          </p:nvPr>
        </p:nvSpPr>
        <p:spPr/>
        <p:txBody>
          <a:bodyPr/>
          <a:lstStyle>
            <a:lvl1pPr>
              <a:defRPr/>
            </a:lvl1pPr>
          </a:lstStyle>
          <a:p>
            <a:pPr>
              <a:defRPr/>
            </a:pPr>
            <a:endParaRPr lang="pt-PT"/>
          </a:p>
        </p:txBody>
      </p:sp>
      <p:sp>
        <p:nvSpPr>
          <p:cNvPr id="7" name="Marcador de Posição do Número do Diapositivo 5"/>
          <p:cNvSpPr>
            <a:spLocks noGrp="1"/>
          </p:cNvSpPr>
          <p:nvPr>
            <p:ph type="sldNum" sz="quarter" idx="12"/>
          </p:nvPr>
        </p:nvSpPr>
        <p:spPr/>
        <p:txBody>
          <a:bodyPr/>
          <a:lstStyle>
            <a:lvl1pPr>
              <a:defRPr/>
            </a:lvl1pPr>
          </a:lstStyle>
          <a:p>
            <a:pPr>
              <a:defRPr/>
            </a:pPr>
            <a:fld id="{5A88F423-43AB-449B-BFEF-5F80F586ECCC}" type="slidenum">
              <a:rPr lang="pt-PT"/>
              <a:pPr>
                <a:defRPr/>
              </a:pPr>
              <a:t>‹#›</a:t>
            </a:fld>
            <a:endParaRPr lang="pt-PT"/>
          </a:p>
        </p:txBody>
      </p:sp>
    </p:spTree>
    <p:extLst>
      <p:ext uri="{BB962C8B-B14F-4D97-AF65-F5344CB8AC3E}">
        <p14:creationId xmlns:p14="http://schemas.microsoft.com/office/powerpoint/2010/main" val="23306167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lvl1pPr>
              <a:defRPr/>
            </a:lvl1pPr>
          </a:lstStyle>
          <a:p>
            <a:pPr>
              <a:defRPr/>
            </a:pPr>
            <a:fld id="{6E29CBC0-81EB-4688-961D-B8FEDF4B9D97}" type="datetimeFigureOut">
              <a:rPr lang="pt-PT"/>
              <a:pPr>
                <a:defRPr/>
              </a:pPr>
              <a:t>05/09/16</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A682570C-3EC1-44AD-AC4A-670FFE707F2A}" type="slidenum">
              <a:rPr lang="pt-PT"/>
              <a:pPr>
                <a:defRPr/>
              </a:pPr>
              <a:t>‹#›</a:t>
            </a:fld>
            <a:endParaRPr lang="pt-PT"/>
          </a:p>
        </p:txBody>
      </p:sp>
    </p:spTree>
    <p:extLst>
      <p:ext uri="{BB962C8B-B14F-4D97-AF65-F5344CB8AC3E}">
        <p14:creationId xmlns:p14="http://schemas.microsoft.com/office/powerpoint/2010/main" val="36569098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lvl1pPr>
              <a:defRPr/>
            </a:lvl1pPr>
          </a:lstStyle>
          <a:p>
            <a:pPr>
              <a:defRPr/>
            </a:pPr>
            <a:fld id="{CDC83210-96F7-4DEA-BE01-F6B80B9D9F67}" type="datetimeFigureOut">
              <a:rPr lang="pt-PT"/>
              <a:pPr>
                <a:defRPr/>
              </a:pPr>
              <a:t>05/09/16</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E478588C-D5C8-4D56-8F0B-DB3C4227B826}" type="slidenum">
              <a:rPr lang="pt-PT"/>
              <a:pPr>
                <a:defRPr/>
              </a:pPr>
              <a:t>‹#›</a:t>
            </a:fld>
            <a:endParaRPr lang="pt-PT"/>
          </a:p>
        </p:txBody>
      </p:sp>
    </p:spTree>
    <p:extLst>
      <p:ext uri="{BB962C8B-B14F-4D97-AF65-F5344CB8AC3E}">
        <p14:creationId xmlns:p14="http://schemas.microsoft.com/office/powerpoint/2010/main" val="3940367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rra estreita">
    <p:spTree>
      <p:nvGrpSpPr>
        <p:cNvPr id="1" name=""/>
        <p:cNvGrpSpPr/>
        <p:nvPr/>
      </p:nvGrpSpPr>
      <p:grpSpPr>
        <a:xfrm>
          <a:off x="0" y="0"/>
          <a:ext cx="0" cy="0"/>
          <a:chOff x="0" y="0"/>
          <a:chExt cx="0" cy="0"/>
        </a:xfrm>
      </p:grpSpPr>
      <p:sp>
        <p:nvSpPr>
          <p:cNvPr id="5" name="Rectângulo 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PT"/>
          </a:p>
        </p:txBody>
      </p:sp>
      <p:pic>
        <p:nvPicPr>
          <p:cNvPr id="9" name="Imagem 3"/>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241300" y="339725"/>
            <a:ext cx="8643938"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Marcador de Posição do Texto 2"/>
          <p:cNvSpPr>
            <a:spLocks noGrp="1"/>
          </p:cNvSpPr>
          <p:nvPr>
            <p:ph type="body" idx="10"/>
          </p:nvPr>
        </p:nvSpPr>
        <p:spPr>
          <a:xfrm>
            <a:off x="755576" y="1268760"/>
            <a:ext cx="8129250" cy="330051"/>
          </a:xfrm>
          <a:prstGeom prst="rect">
            <a:avLst/>
          </a:prstGeom>
        </p:spPr>
        <p:txBody>
          <a:bodyPr anchor="t"/>
          <a:lstStyle>
            <a:lvl1pPr marL="0" indent="0">
              <a:buNone/>
              <a:defRPr sz="1600" b="1">
                <a:solidFill>
                  <a:schemeClr val="tx1">
                    <a:lumMod val="65000"/>
                    <a:lumOff val="3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7" name="Marcador de Posição do Texto 2"/>
          <p:cNvSpPr>
            <a:spLocks noGrp="1"/>
          </p:cNvSpPr>
          <p:nvPr>
            <p:ph type="body" idx="12"/>
          </p:nvPr>
        </p:nvSpPr>
        <p:spPr>
          <a:xfrm>
            <a:off x="755576" y="1946895"/>
            <a:ext cx="8136904" cy="3960440"/>
          </a:xfrm>
          <a:prstGeom prst="rect">
            <a:avLst/>
          </a:prstGeom>
        </p:spPr>
        <p:txBody>
          <a:bodyPr anchor="t"/>
          <a:lstStyle>
            <a:lvl1pPr marL="0" marR="0" indent="0" algn="l" defTabSz="914400" rtl="0" eaLnBrk="1" fontAlgn="auto" latinLnBrk="0" hangingPunct="1">
              <a:lnSpc>
                <a:spcPts val="2000"/>
              </a:lnSpc>
              <a:spcBef>
                <a:spcPts val="0"/>
              </a:spcBef>
              <a:spcAft>
                <a:spcPts val="0"/>
              </a:spcAft>
              <a:buClrTx/>
              <a:buSzTx/>
              <a:buFont typeface="Arial" pitchFamily="34" charset="0"/>
              <a:buNone/>
              <a:tabLst/>
              <a:defRPr sz="1400" b="0">
                <a:solidFill>
                  <a:schemeClr val="tx1">
                    <a:lumMod val="65000"/>
                    <a:lumOff val="3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dirty="0" smtClean="0"/>
              <a:t>Clique para editar os estilos</a:t>
            </a:r>
          </a:p>
        </p:txBody>
      </p:sp>
      <p:sp>
        <p:nvSpPr>
          <p:cNvPr id="8" name="Marcador de Posição do Título 1"/>
          <p:cNvSpPr>
            <a:spLocks noGrp="1"/>
          </p:cNvSpPr>
          <p:nvPr>
            <p:ph type="title"/>
          </p:nvPr>
        </p:nvSpPr>
        <p:spPr>
          <a:xfrm>
            <a:off x="755576" y="351498"/>
            <a:ext cx="6552728" cy="504057"/>
          </a:xfrm>
          <a:prstGeom prst="rect">
            <a:avLst/>
          </a:prstGeom>
        </p:spPr>
        <p:txBody>
          <a:bodyPr vert="horz" lIns="91440" tIns="45720" rIns="91440" bIns="45720" rtlCol="0" anchor="t">
            <a:noAutofit/>
          </a:bodyPr>
          <a:lstStyle>
            <a:lvl1pPr algn="l">
              <a:defRPr sz="2500" b="1">
                <a:solidFill>
                  <a:schemeClr val="bg1"/>
                </a:solidFill>
                <a:latin typeface="+mn-lt"/>
              </a:defRPr>
            </a:lvl1pPr>
          </a:lstStyle>
          <a:p>
            <a:r>
              <a:rPr lang="pt-PT" smtClean="0"/>
              <a:t>Clique para editar o estilo</a:t>
            </a:r>
            <a:endParaRPr lang="pt-PT" dirty="0"/>
          </a:p>
        </p:txBody>
      </p:sp>
    </p:spTree>
    <p:extLst>
      <p:ext uri="{BB962C8B-B14F-4D97-AF65-F5344CB8AC3E}">
        <p14:creationId xmlns:p14="http://schemas.microsoft.com/office/powerpoint/2010/main" val="1655213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abeçalho + fundo fotografia">
    <p:spTree>
      <p:nvGrpSpPr>
        <p:cNvPr id="1" name=""/>
        <p:cNvGrpSpPr/>
        <p:nvPr/>
      </p:nvGrpSpPr>
      <p:grpSpPr>
        <a:xfrm>
          <a:off x="0" y="0"/>
          <a:ext cx="0" cy="0"/>
          <a:chOff x="0" y="0"/>
          <a:chExt cx="0" cy="0"/>
        </a:xfrm>
      </p:grpSpPr>
      <p:sp>
        <p:nvSpPr>
          <p:cNvPr id="4" name="Rectângulo arredondado 3"/>
          <p:cNvSpPr/>
          <p:nvPr userDrawn="1"/>
        </p:nvSpPr>
        <p:spPr>
          <a:xfrm>
            <a:off x="395288" y="2133600"/>
            <a:ext cx="2592387" cy="3959225"/>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PT">
              <a:solidFill>
                <a:schemeClr val="tx1"/>
              </a:solidFill>
            </a:endParaRPr>
          </a:p>
        </p:txBody>
      </p:sp>
      <p:sp>
        <p:nvSpPr>
          <p:cNvPr id="12" name="Marcador de Posição do Texto 2"/>
          <p:cNvSpPr>
            <a:spLocks noGrp="1"/>
          </p:cNvSpPr>
          <p:nvPr>
            <p:ph type="body" idx="12"/>
          </p:nvPr>
        </p:nvSpPr>
        <p:spPr>
          <a:xfrm>
            <a:off x="3419872" y="2132856"/>
            <a:ext cx="5544616" cy="4176464"/>
          </a:xfrm>
          <a:prstGeom prst="rect">
            <a:avLst/>
          </a:prstGeom>
        </p:spPr>
        <p:txBody>
          <a:bodyPr anchor="t"/>
          <a:lstStyle>
            <a:lvl1pPr marL="0" marR="0" indent="0" algn="l" defTabSz="914400" rtl="0" eaLnBrk="1" fontAlgn="auto" latinLnBrk="0" hangingPunct="1">
              <a:lnSpc>
                <a:spcPts val="2000"/>
              </a:lnSpc>
              <a:spcBef>
                <a:spcPts val="0"/>
              </a:spcBef>
              <a:spcAft>
                <a:spcPts val="0"/>
              </a:spcAft>
              <a:buClrTx/>
              <a:buSzTx/>
              <a:buFont typeface="Arial" pitchFamily="34" charset="0"/>
              <a:buNone/>
              <a:tabLst/>
              <a:defRPr sz="1400" b="0">
                <a:solidFill>
                  <a:schemeClr val="tx1">
                    <a:lumMod val="65000"/>
                    <a:lumOff val="3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dirty="0" smtClean="0"/>
              <a:t>Clique para editar os estilos</a:t>
            </a:r>
          </a:p>
        </p:txBody>
      </p:sp>
      <p:sp>
        <p:nvSpPr>
          <p:cNvPr id="6" name="Marcador de Posição do Título 1"/>
          <p:cNvSpPr>
            <a:spLocks noGrp="1"/>
          </p:cNvSpPr>
          <p:nvPr>
            <p:ph type="title"/>
          </p:nvPr>
        </p:nvSpPr>
        <p:spPr>
          <a:xfrm>
            <a:off x="755576" y="548680"/>
            <a:ext cx="6552728" cy="504057"/>
          </a:xfrm>
          <a:prstGeom prst="rect">
            <a:avLst/>
          </a:prstGeom>
        </p:spPr>
        <p:txBody>
          <a:bodyPr vert="horz" lIns="91440" tIns="45720" rIns="91440" bIns="45720" rtlCol="0" anchor="t">
            <a:noAutofit/>
          </a:bodyPr>
          <a:lstStyle>
            <a:lvl1pPr algn="l">
              <a:defRPr sz="2500" b="1">
                <a:solidFill>
                  <a:schemeClr val="bg1"/>
                </a:solidFill>
                <a:latin typeface="+mn-lt"/>
              </a:defRPr>
            </a:lvl1pPr>
          </a:lstStyle>
          <a:p>
            <a:r>
              <a:rPr lang="pt-PT" smtClean="0"/>
              <a:t>Clique para editar o estilo</a:t>
            </a:r>
            <a:endParaRPr lang="pt-PT" dirty="0"/>
          </a:p>
        </p:txBody>
      </p:sp>
    </p:spTree>
    <p:extLst>
      <p:ext uri="{BB962C8B-B14F-4D97-AF65-F5344CB8AC3E}">
        <p14:creationId xmlns:p14="http://schemas.microsoft.com/office/powerpoint/2010/main" val="1979793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abeçalho + sub-titulo + fundo fotografia">
    <p:spTree>
      <p:nvGrpSpPr>
        <p:cNvPr id="1" name=""/>
        <p:cNvGrpSpPr/>
        <p:nvPr/>
      </p:nvGrpSpPr>
      <p:grpSpPr>
        <a:xfrm>
          <a:off x="0" y="0"/>
          <a:ext cx="0" cy="0"/>
          <a:chOff x="0" y="0"/>
          <a:chExt cx="0" cy="0"/>
        </a:xfrm>
      </p:grpSpPr>
      <p:sp>
        <p:nvSpPr>
          <p:cNvPr id="5" name="Rectângulo arredondado 4"/>
          <p:cNvSpPr/>
          <p:nvPr userDrawn="1"/>
        </p:nvSpPr>
        <p:spPr>
          <a:xfrm>
            <a:off x="395288" y="2420938"/>
            <a:ext cx="2592387" cy="3671887"/>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PT">
              <a:solidFill>
                <a:schemeClr val="tx1"/>
              </a:solidFill>
            </a:endParaRPr>
          </a:p>
        </p:txBody>
      </p:sp>
      <p:sp>
        <p:nvSpPr>
          <p:cNvPr id="9" name="Marcador de Posição do Texto 2"/>
          <p:cNvSpPr>
            <a:spLocks noGrp="1"/>
          </p:cNvSpPr>
          <p:nvPr>
            <p:ph type="body" idx="13"/>
          </p:nvPr>
        </p:nvSpPr>
        <p:spPr>
          <a:xfrm>
            <a:off x="3419872" y="2404110"/>
            <a:ext cx="5544616" cy="4176464"/>
          </a:xfrm>
          <a:prstGeom prst="rect">
            <a:avLst/>
          </a:prstGeom>
        </p:spPr>
        <p:txBody>
          <a:bodyPr anchor="t"/>
          <a:lstStyle>
            <a:lvl1pPr marL="0" marR="0" indent="0" algn="l" defTabSz="914400" rtl="0" eaLnBrk="1" fontAlgn="auto" latinLnBrk="0" hangingPunct="1">
              <a:lnSpc>
                <a:spcPts val="2000"/>
              </a:lnSpc>
              <a:spcBef>
                <a:spcPts val="0"/>
              </a:spcBef>
              <a:spcAft>
                <a:spcPts val="0"/>
              </a:spcAft>
              <a:buClrTx/>
              <a:buSzTx/>
              <a:buFont typeface="Arial" pitchFamily="34" charset="0"/>
              <a:buNone/>
              <a:tabLst/>
              <a:defRPr sz="1400" b="0">
                <a:solidFill>
                  <a:schemeClr val="tx1">
                    <a:lumMod val="65000"/>
                    <a:lumOff val="3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dirty="0" smtClean="0"/>
              <a:t>Clique para editar os estilos</a:t>
            </a:r>
          </a:p>
        </p:txBody>
      </p:sp>
      <p:sp>
        <p:nvSpPr>
          <p:cNvPr id="11" name="Marcador de Posição do Texto 2"/>
          <p:cNvSpPr>
            <a:spLocks noGrp="1"/>
          </p:cNvSpPr>
          <p:nvPr>
            <p:ph type="body" idx="10"/>
          </p:nvPr>
        </p:nvSpPr>
        <p:spPr>
          <a:xfrm>
            <a:off x="755576" y="1742753"/>
            <a:ext cx="6624736" cy="330051"/>
          </a:xfrm>
          <a:prstGeom prst="rect">
            <a:avLst/>
          </a:prstGeom>
        </p:spPr>
        <p:txBody>
          <a:bodyPr anchor="t"/>
          <a:lstStyle>
            <a:lvl1pPr marL="0" indent="0">
              <a:buNone/>
              <a:defRPr sz="1600" b="1">
                <a:solidFill>
                  <a:schemeClr val="tx1">
                    <a:lumMod val="65000"/>
                    <a:lumOff val="3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12" name="Marcador de Posição do Título 1"/>
          <p:cNvSpPr>
            <a:spLocks noGrp="1"/>
          </p:cNvSpPr>
          <p:nvPr>
            <p:ph type="title"/>
          </p:nvPr>
        </p:nvSpPr>
        <p:spPr>
          <a:xfrm>
            <a:off x="755576" y="548680"/>
            <a:ext cx="6552728" cy="504057"/>
          </a:xfrm>
          <a:prstGeom prst="rect">
            <a:avLst/>
          </a:prstGeom>
        </p:spPr>
        <p:txBody>
          <a:bodyPr vert="horz" lIns="91440" tIns="45720" rIns="91440" bIns="45720" rtlCol="0" anchor="t">
            <a:noAutofit/>
          </a:bodyPr>
          <a:lstStyle>
            <a:lvl1pPr algn="l">
              <a:defRPr sz="2500" b="1">
                <a:solidFill>
                  <a:schemeClr val="bg1"/>
                </a:solidFill>
                <a:latin typeface="+mn-lt"/>
              </a:defRPr>
            </a:lvl1pPr>
          </a:lstStyle>
          <a:p>
            <a:r>
              <a:rPr lang="pt-PT" smtClean="0"/>
              <a:t>Clique para editar o estilo</a:t>
            </a:r>
            <a:endParaRPr lang="pt-PT" dirty="0"/>
          </a:p>
        </p:txBody>
      </p:sp>
    </p:spTree>
    <p:extLst>
      <p:ext uri="{BB962C8B-B14F-4D97-AF65-F5344CB8AC3E}">
        <p14:creationId xmlns:p14="http://schemas.microsoft.com/office/powerpoint/2010/main" val="2668957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anco">
    <p:spTree>
      <p:nvGrpSpPr>
        <p:cNvPr id="1" name=""/>
        <p:cNvGrpSpPr/>
        <p:nvPr/>
      </p:nvGrpSpPr>
      <p:grpSpPr>
        <a:xfrm>
          <a:off x="0" y="0"/>
          <a:ext cx="0" cy="0"/>
          <a:chOff x="0" y="0"/>
          <a:chExt cx="0" cy="0"/>
        </a:xfrm>
      </p:grpSpPr>
      <p:sp>
        <p:nvSpPr>
          <p:cNvPr id="2" name="Rectângulo 1"/>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PT"/>
          </a:p>
        </p:txBody>
      </p:sp>
    </p:spTree>
    <p:extLst>
      <p:ext uri="{BB962C8B-B14F-4D97-AF65-F5344CB8AC3E}">
        <p14:creationId xmlns:p14="http://schemas.microsoft.com/office/powerpoint/2010/main" val="3831882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smtClean="0"/>
              <a:t>Clique para editar o estilo</a:t>
            </a:r>
            <a:endParaRPr lang="pt-PT"/>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pt-PT"/>
          </a:p>
        </p:txBody>
      </p:sp>
      <p:sp>
        <p:nvSpPr>
          <p:cNvPr id="4" name="Marcador de Posição da Data 3"/>
          <p:cNvSpPr>
            <a:spLocks noGrp="1"/>
          </p:cNvSpPr>
          <p:nvPr>
            <p:ph type="dt" sz="half" idx="10"/>
          </p:nvPr>
        </p:nvSpPr>
        <p:spPr/>
        <p:txBody>
          <a:bodyPr/>
          <a:lstStyle>
            <a:lvl1pPr>
              <a:defRPr/>
            </a:lvl1pPr>
          </a:lstStyle>
          <a:p>
            <a:pPr>
              <a:defRPr/>
            </a:pPr>
            <a:fld id="{1088BD8B-CAFE-46D3-833C-A323686D6D65}" type="datetimeFigureOut">
              <a:rPr lang="pt-PT"/>
              <a:pPr>
                <a:defRPr/>
              </a:pPr>
              <a:t>05/09/16</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5000319B-2356-495D-BE82-B1707D11EB4A}" type="slidenum">
              <a:rPr lang="pt-PT"/>
              <a:pPr>
                <a:defRPr/>
              </a:pPr>
              <a:t>‹#›</a:t>
            </a:fld>
            <a:endParaRPr lang="pt-PT"/>
          </a:p>
        </p:txBody>
      </p:sp>
    </p:spTree>
    <p:extLst>
      <p:ext uri="{BB962C8B-B14F-4D97-AF65-F5344CB8AC3E}">
        <p14:creationId xmlns:p14="http://schemas.microsoft.com/office/powerpoint/2010/main" val="3673442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dirty="0" smtClean="0"/>
              <a:t>Clique para editar os estilos</a:t>
            </a:r>
          </a:p>
          <a:p>
            <a:pPr lvl="1"/>
            <a:r>
              <a:rPr lang="pt-PT" dirty="0" smtClean="0"/>
              <a:t>Segundo nível</a:t>
            </a:r>
          </a:p>
          <a:p>
            <a:pPr lvl="2"/>
            <a:r>
              <a:rPr lang="pt-PT" dirty="0" smtClean="0"/>
              <a:t>Terceiro nível</a:t>
            </a:r>
          </a:p>
          <a:p>
            <a:pPr lvl="3"/>
            <a:r>
              <a:rPr lang="pt-PT" dirty="0" smtClean="0"/>
              <a:t>Quarto nível</a:t>
            </a:r>
          </a:p>
          <a:p>
            <a:pPr lvl="4"/>
            <a:r>
              <a:rPr lang="pt-PT" dirty="0" smtClean="0"/>
              <a:t>Quinto nível</a:t>
            </a:r>
            <a:endParaRPr lang="pt-PT" dirty="0"/>
          </a:p>
        </p:txBody>
      </p:sp>
      <p:sp>
        <p:nvSpPr>
          <p:cNvPr id="4" name="Marcador de Posição da Data 3"/>
          <p:cNvSpPr>
            <a:spLocks noGrp="1"/>
          </p:cNvSpPr>
          <p:nvPr>
            <p:ph type="dt" sz="half" idx="10"/>
          </p:nvPr>
        </p:nvSpPr>
        <p:spPr/>
        <p:txBody>
          <a:bodyPr/>
          <a:lstStyle>
            <a:lvl1pPr>
              <a:defRPr/>
            </a:lvl1pPr>
          </a:lstStyle>
          <a:p>
            <a:pPr>
              <a:defRPr/>
            </a:pPr>
            <a:fld id="{730A384E-28B1-45AE-8A58-5A2125D191F9}" type="datetimeFigureOut">
              <a:rPr lang="pt-PT"/>
              <a:pPr>
                <a:defRPr/>
              </a:pPr>
              <a:t>05/09/16</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88492395-2476-421E-B583-7B6F03F919B3}" type="slidenum">
              <a:rPr lang="pt-PT"/>
              <a:pPr>
                <a:defRPr/>
              </a:pPr>
              <a:t>‹#›</a:t>
            </a:fld>
            <a:endParaRPr lang="pt-PT"/>
          </a:p>
        </p:txBody>
      </p:sp>
    </p:spTree>
    <p:extLst>
      <p:ext uri="{BB962C8B-B14F-4D97-AF65-F5344CB8AC3E}">
        <p14:creationId xmlns:p14="http://schemas.microsoft.com/office/powerpoint/2010/main" val="565601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Marcador de Posição da Data 3"/>
          <p:cNvSpPr>
            <a:spLocks noGrp="1"/>
          </p:cNvSpPr>
          <p:nvPr>
            <p:ph type="dt" sz="half" idx="10"/>
          </p:nvPr>
        </p:nvSpPr>
        <p:spPr/>
        <p:txBody>
          <a:bodyPr/>
          <a:lstStyle>
            <a:lvl1pPr>
              <a:defRPr/>
            </a:lvl1pPr>
          </a:lstStyle>
          <a:p>
            <a:pPr>
              <a:defRPr/>
            </a:pPr>
            <a:fld id="{4497360B-5407-47FE-AE77-EA55B45FDAA4}" type="datetimeFigureOut">
              <a:rPr lang="pt-PT"/>
              <a:pPr>
                <a:defRPr/>
              </a:pPr>
              <a:t>05/09/16</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333A9822-3CD7-4B26-8907-9220102D666F}" type="slidenum">
              <a:rPr lang="pt-PT"/>
              <a:pPr>
                <a:defRPr/>
              </a:pPr>
              <a:t>‹#›</a:t>
            </a:fld>
            <a:endParaRPr lang="pt-PT"/>
          </a:p>
        </p:txBody>
      </p:sp>
    </p:spTree>
    <p:extLst>
      <p:ext uri="{BB962C8B-B14F-4D97-AF65-F5344CB8AC3E}">
        <p14:creationId xmlns:p14="http://schemas.microsoft.com/office/powerpoint/2010/main" val="19411062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7.xml"/><Relationship Id="rId12" Type="http://schemas.openxmlformats.org/officeDocument/2006/relationships/theme" Target="../theme/theme2.xml"/><Relationship Id="rId1" Type="http://schemas.openxmlformats.org/officeDocument/2006/relationships/slideLayout" Target="../slideLayouts/slideLayout7.xml"/><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slideLayout" Target="../slideLayouts/slideLayout13.xml"/><Relationship Id="rId8" Type="http://schemas.openxmlformats.org/officeDocument/2006/relationships/slideLayout" Target="../slideLayouts/slideLayout14.xml"/><Relationship Id="rId9" Type="http://schemas.openxmlformats.org/officeDocument/2006/relationships/slideLayout" Target="../slideLayouts/slideLayout15.xml"/><Relationship Id="rId10"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29.xml"/><Relationship Id="rId12" Type="http://schemas.openxmlformats.org/officeDocument/2006/relationships/theme" Target="../theme/theme4.xml"/><Relationship Id="rId1" Type="http://schemas.openxmlformats.org/officeDocument/2006/relationships/slideLayout" Target="../slideLayouts/slideLayout19.xml"/><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slideLayout" Target="../slideLayouts/slideLayout26.xml"/><Relationship Id="rId9" Type="http://schemas.openxmlformats.org/officeDocument/2006/relationships/slideLayout" Target="../slideLayouts/slideLayout27.xml"/><Relationship Id="rId10"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C:\Users\lilianafaria\Desktop\apresentacao_ppt_cabeçalho-02.jpg"/>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250825" y="350838"/>
            <a:ext cx="8643938" cy="133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Marcador de Posição do Títu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PT" altLang="pt-PT" smtClean="0"/>
              <a:t>Clique para editar o estilo</a:t>
            </a:r>
          </a:p>
        </p:txBody>
      </p:sp>
      <p:sp>
        <p:nvSpPr>
          <p:cNvPr id="2051" name="Marcador de Posição do Tex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PT" altLang="pt-PT" smtClean="0"/>
              <a:t>Clique para editar os estilos</a:t>
            </a:r>
          </a:p>
          <a:p>
            <a:pPr lvl="1"/>
            <a:r>
              <a:rPr lang="pt-PT" altLang="pt-PT" smtClean="0"/>
              <a:t>Segundo nível</a:t>
            </a:r>
          </a:p>
          <a:p>
            <a:pPr lvl="2"/>
            <a:r>
              <a:rPr lang="pt-PT" altLang="pt-PT" smtClean="0"/>
              <a:t>Terceiro nível</a:t>
            </a:r>
          </a:p>
          <a:p>
            <a:pPr lvl="3"/>
            <a:r>
              <a:rPr lang="pt-PT" altLang="pt-PT" smtClean="0"/>
              <a:t>Quarto nível</a:t>
            </a:r>
          </a:p>
          <a:p>
            <a:pPr lvl="4"/>
            <a:r>
              <a:rPr lang="pt-PT" altLang="pt-PT" smtClean="0"/>
              <a:t>Quinto nível</a:t>
            </a:r>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0CDF481-5E48-4A5F-A033-5D55F5E6F1A0}" type="datetimeFigureOut">
              <a:rPr lang="pt-PT"/>
              <a:pPr>
                <a:defRPr/>
              </a:pPr>
              <a:t>05/09/16</a:t>
            </a:fld>
            <a:endParaRPr lang="pt-PT"/>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pt-PT"/>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0FCEE8F-861D-4130-9DF4-24864938161E}" type="slidenum">
              <a:rPr lang="pt-PT"/>
              <a:pPr>
                <a:defRPr/>
              </a:pPr>
              <a:t>‹#›</a:t>
            </a:fld>
            <a:endParaRPr lang="pt-PT"/>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Marcador de Posição do Títu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PT" altLang="pt-PT" smtClean="0"/>
              <a:t>Clique para editar o estilo</a:t>
            </a:r>
          </a:p>
        </p:txBody>
      </p:sp>
      <p:sp>
        <p:nvSpPr>
          <p:cNvPr id="3075" name="Marcador de Posição do Tex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PT" altLang="pt-PT" smtClean="0"/>
              <a:t>Clique para editar os estilos</a:t>
            </a:r>
          </a:p>
          <a:p>
            <a:pPr lvl="1"/>
            <a:r>
              <a:rPr lang="pt-PT" altLang="pt-PT" smtClean="0"/>
              <a:t>Segundo nível</a:t>
            </a:r>
          </a:p>
          <a:p>
            <a:pPr lvl="2"/>
            <a:r>
              <a:rPr lang="pt-PT" altLang="pt-PT" smtClean="0"/>
              <a:t>Terceiro nível</a:t>
            </a:r>
          </a:p>
          <a:p>
            <a:pPr lvl="3"/>
            <a:r>
              <a:rPr lang="pt-PT" altLang="pt-PT" smtClean="0"/>
              <a:t>Quarto nível</a:t>
            </a:r>
          </a:p>
          <a:p>
            <a:pPr lvl="4"/>
            <a:r>
              <a:rPr lang="pt-PT" altLang="pt-PT" smtClean="0"/>
              <a:t>Quinto nível</a:t>
            </a:r>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C80F6EDB-C7A0-4C73-ADE8-28D7B007AFEE}" type="datetimeFigureOut">
              <a:rPr lang="pt-PT"/>
              <a:pPr>
                <a:defRPr/>
              </a:pPr>
              <a:t>05/09/16</a:t>
            </a:fld>
            <a:endParaRPr lang="pt-PT"/>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pt-PT"/>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5F1B3203-2468-4A34-9C32-98429E0D2551}" type="slidenum">
              <a:rPr lang="pt-PT"/>
              <a:pPr>
                <a:defRPr/>
              </a:pPr>
              <a:t>‹#›</a:t>
            </a:fld>
            <a:endParaRPr lang="pt-PT"/>
          </a:p>
        </p:txBody>
      </p:sp>
    </p:spTree>
  </p:cSld>
  <p:clrMap bg1="lt1" tx1="dk1" bg2="lt2" tx2="dk2" accent1="accent1" accent2="accent2" accent3="accent3" accent4="accent4" accent5="accent5" accent6="accent6" hlink="hlink" folHlink="folHlink"/>
  <p:sldLayoutIdLst>
    <p:sldLayoutId id="2147483668" r:id="rId1"/>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Marcador de Posição do Títu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PT" altLang="pt-PT" smtClean="0"/>
              <a:t>Clique para editar o estilo</a:t>
            </a:r>
          </a:p>
        </p:txBody>
      </p:sp>
      <p:sp>
        <p:nvSpPr>
          <p:cNvPr id="4099" name="Marcador de Posição do Tex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PT" altLang="pt-PT" smtClean="0"/>
              <a:t>Clique para editar os estilos</a:t>
            </a:r>
          </a:p>
          <a:p>
            <a:pPr lvl="1"/>
            <a:r>
              <a:rPr lang="pt-PT" altLang="pt-PT" smtClean="0"/>
              <a:t>Segundo nível</a:t>
            </a:r>
          </a:p>
          <a:p>
            <a:pPr lvl="2"/>
            <a:r>
              <a:rPr lang="pt-PT" altLang="pt-PT" smtClean="0"/>
              <a:t>Terceiro nível</a:t>
            </a:r>
          </a:p>
          <a:p>
            <a:pPr lvl="3"/>
            <a:r>
              <a:rPr lang="pt-PT" altLang="pt-PT" smtClean="0"/>
              <a:t>Quarto nível</a:t>
            </a:r>
          </a:p>
          <a:p>
            <a:pPr lvl="4"/>
            <a:r>
              <a:rPr lang="pt-PT" altLang="pt-PT" smtClean="0"/>
              <a:t>Quinto nível</a:t>
            </a:r>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F60E029-9C40-4332-B390-843894B9B7B3}" type="datetimeFigureOut">
              <a:rPr lang="pt-PT"/>
              <a:pPr>
                <a:defRPr/>
              </a:pPr>
              <a:t>05/09/16</a:t>
            </a:fld>
            <a:endParaRPr lang="pt-PT"/>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pt-PT"/>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AD1068B-4269-4DAF-AA01-1B0D6AFF9E61}" type="slidenum">
              <a:rPr lang="pt-PT"/>
              <a:pPr>
                <a:defRPr/>
              </a:pPr>
              <a:t>‹#›</a:t>
            </a:fld>
            <a:endParaRPr lang="pt-PT"/>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jpeg"/><Relationship Id="rId1" Type="http://schemas.openxmlformats.org/officeDocument/2006/relationships/slideLayout" Target="../slideLayouts/slideLayout6.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hyperlink" Target="https://ec.europa.eu/research/biosociety/pdf/a_decade_of_eu-funded_gmo_research.pdf" TargetMode="External"/><Relationship Id="rId4" Type="http://schemas.openxmlformats.org/officeDocument/2006/relationships/hyperlink" Target="http://connectusfund.org/27-big-advantages-and-disadvantages-of-genetically-modified-foods" TargetMode="External"/><Relationship Id="rId5" Type="http://schemas.openxmlformats.org/officeDocument/2006/relationships/hyperlink" Target="http://cera-gmc.org/GMCropDatabase" TargetMode="External"/><Relationship Id="rId6" Type="http://schemas.openxmlformats.org/officeDocument/2006/relationships/hyperlink" Target="http://biotechbenefits.croplife.org/" TargetMode="External"/><Relationship Id="rId1" Type="http://schemas.openxmlformats.org/officeDocument/2006/relationships/slideLayout" Target="../slideLayouts/slideLayout3.xml"/><Relationship Id="rId2" Type="http://schemas.openxmlformats.org/officeDocument/2006/relationships/hyperlink" Target="http://www.theguardian.com/environment/graphic/2012/feb/09/gm-crops-world-2011-map"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Imagem 2"/>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7938" y="0"/>
            <a:ext cx="9147176"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19" name="Grupo 5"/>
          <p:cNvGrpSpPr>
            <a:grpSpLocks/>
          </p:cNvGrpSpPr>
          <p:nvPr/>
        </p:nvGrpSpPr>
        <p:grpSpPr bwMode="auto">
          <a:xfrm>
            <a:off x="3992563" y="3840163"/>
            <a:ext cx="3622675" cy="1568450"/>
            <a:chOff x="3993230" y="3840163"/>
            <a:chExt cx="3622675" cy="1568450"/>
          </a:xfrm>
        </p:grpSpPr>
        <p:sp>
          <p:nvSpPr>
            <p:cNvPr id="7" name="Rounded Rectangle 4"/>
            <p:cNvSpPr/>
            <p:nvPr/>
          </p:nvSpPr>
          <p:spPr bwMode="auto">
            <a:xfrm>
              <a:off x="3993230" y="4332288"/>
              <a:ext cx="3622675" cy="1076325"/>
            </a:xfrm>
            <a:prstGeom prst="roundRect">
              <a:avLst>
                <a:gd name="adj" fmla="val 50000"/>
              </a:avLst>
            </a:prstGeom>
            <a:solidFill>
              <a:srgbClr val="EAEAEA">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800" dirty="0">
                <a:solidFill>
                  <a:srgbClr val="739600"/>
                </a:solidFill>
                <a:latin typeface="Lucida Sans" pitchFamily="34" charset="0"/>
              </a:endParaRPr>
            </a:p>
          </p:txBody>
        </p:sp>
        <p:sp>
          <p:nvSpPr>
            <p:cNvPr id="8" name="Freeform 5"/>
            <p:cNvSpPr/>
            <p:nvPr/>
          </p:nvSpPr>
          <p:spPr bwMode="auto">
            <a:xfrm>
              <a:off x="4629817" y="3840163"/>
              <a:ext cx="779463" cy="492125"/>
            </a:xfrm>
            <a:custGeom>
              <a:avLst/>
              <a:gdLst>
                <a:gd name="connsiteX0" fmla="*/ 0 w 936104"/>
                <a:gd name="connsiteY0" fmla="*/ 936104 h 936104"/>
                <a:gd name="connsiteX1" fmla="*/ 468052 w 936104"/>
                <a:gd name="connsiteY1" fmla="*/ 0 h 936104"/>
                <a:gd name="connsiteX2" fmla="*/ 936104 w 936104"/>
                <a:gd name="connsiteY2" fmla="*/ 936104 h 936104"/>
                <a:gd name="connsiteX3" fmla="*/ 0 w 936104"/>
                <a:gd name="connsiteY3" fmla="*/ 936104 h 936104"/>
                <a:gd name="connsiteX0" fmla="*/ 0 w 936104"/>
                <a:gd name="connsiteY0" fmla="*/ 936104 h 936104"/>
                <a:gd name="connsiteX1" fmla="*/ 468052 w 936104"/>
                <a:gd name="connsiteY1" fmla="*/ 0 h 936104"/>
                <a:gd name="connsiteX2" fmla="*/ 576064 w 936104"/>
                <a:gd name="connsiteY2" fmla="*/ 504056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576064 w 936104"/>
                <a:gd name="connsiteY2" fmla="*/ 576064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576064 w 936104"/>
                <a:gd name="connsiteY2" fmla="*/ 576064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648072 w 936104"/>
                <a:gd name="connsiteY2" fmla="*/ 504056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648072 w 936104"/>
                <a:gd name="connsiteY2" fmla="*/ 504056 h 936104"/>
                <a:gd name="connsiteX3" fmla="*/ 936104 w 936104"/>
                <a:gd name="connsiteY3" fmla="*/ 936104 h 936104"/>
                <a:gd name="connsiteX4" fmla="*/ 0 w 936104"/>
                <a:gd name="connsiteY4" fmla="*/ 936104 h 936104"/>
                <a:gd name="connsiteX0" fmla="*/ 0 w 1224136"/>
                <a:gd name="connsiteY0" fmla="*/ 936104 h 936104"/>
                <a:gd name="connsiteX1" fmla="*/ 468052 w 1224136"/>
                <a:gd name="connsiteY1" fmla="*/ 0 h 936104"/>
                <a:gd name="connsiteX2" fmla="*/ 1224136 w 1224136"/>
                <a:gd name="connsiteY2" fmla="*/ 720080 h 936104"/>
                <a:gd name="connsiteX3" fmla="*/ 936104 w 1224136"/>
                <a:gd name="connsiteY3" fmla="*/ 936104 h 936104"/>
                <a:gd name="connsiteX4" fmla="*/ 0 w 1224136"/>
                <a:gd name="connsiteY4" fmla="*/ 936104 h 936104"/>
                <a:gd name="connsiteX0" fmla="*/ 0 w 1224136"/>
                <a:gd name="connsiteY0" fmla="*/ 936104 h 936104"/>
                <a:gd name="connsiteX1" fmla="*/ 468052 w 1224136"/>
                <a:gd name="connsiteY1" fmla="*/ 0 h 936104"/>
                <a:gd name="connsiteX2" fmla="*/ 1224136 w 1224136"/>
                <a:gd name="connsiteY2" fmla="*/ 720080 h 936104"/>
                <a:gd name="connsiteX3" fmla="*/ 936104 w 1224136"/>
                <a:gd name="connsiteY3" fmla="*/ 936104 h 936104"/>
                <a:gd name="connsiteX4" fmla="*/ 0 w 1224136"/>
                <a:gd name="connsiteY4" fmla="*/ 936104 h 936104"/>
                <a:gd name="connsiteX0" fmla="*/ 0 w 1224136"/>
                <a:gd name="connsiteY0" fmla="*/ 936104 h 936104"/>
                <a:gd name="connsiteX1" fmla="*/ 262260 w 1224136"/>
                <a:gd name="connsiteY1" fmla="*/ 562917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0 w 1224136"/>
                <a:gd name="connsiteY0" fmla="*/ 936104 h 936104"/>
                <a:gd name="connsiteX1" fmla="*/ 0 w 1224136"/>
                <a:gd name="connsiteY1" fmla="*/ 720080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0 w 1224136"/>
                <a:gd name="connsiteY0" fmla="*/ 936104 h 936104"/>
                <a:gd name="connsiteX1" fmla="*/ 0 w 1224136"/>
                <a:gd name="connsiteY1" fmla="*/ 720080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0 w 1224136"/>
                <a:gd name="connsiteY0" fmla="*/ 936104 h 936104"/>
                <a:gd name="connsiteX1" fmla="*/ 0 w 1224136"/>
                <a:gd name="connsiteY1" fmla="*/ 720080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144016 w 1368152"/>
                <a:gd name="connsiteY0" fmla="*/ 936104 h 936104"/>
                <a:gd name="connsiteX1" fmla="*/ 0 w 1368152"/>
                <a:gd name="connsiteY1" fmla="*/ 720080 h 936104"/>
                <a:gd name="connsiteX2" fmla="*/ 612068 w 1368152"/>
                <a:gd name="connsiteY2" fmla="*/ 0 h 936104"/>
                <a:gd name="connsiteX3" fmla="*/ 1368152 w 1368152"/>
                <a:gd name="connsiteY3" fmla="*/ 720080 h 936104"/>
                <a:gd name="connsiteX4" fmla="*/ 1080120 w 1368152"/>
                <a:gd name="connsiteY4" fmla="*/ 936104 h 936104"/>
                <a:gd name="connsiteX5" fmla="*/ 144016 w 1368152"/>
                <a:gd name="connsiteY5" fmla="*/ 936104 h 936104"/>
                <a:gd name="connsiteX0" fmla="*/ 144016 w 1368152"/>
                <a:gd name="connsiteY0" fmla="*/ 936104 h 936104"/>
                <a:gd name="connsiteX1" fmla="*/ 0 w 1368152"/>
                <a:gd name="connsiteY1" fmla="*/ 720080 h 936104"/>
                <a:gd name="connsiteX2" fmla="*/ 612068 w 1368152"/>
                <a:gd name="connsiteY2" fmla="*/ 0 h 936104"/>
                <a:gd name="connsiteX3" fmla="*/ 1368152 w 1368152"/>
                <a:gd name="connsiteY3" fmla="*/ 720080 h 936104"/>
                <a:gd name="connsiteX4" fmla="*/ 1080120 w 1368152"/>
                <a:gd name="connsiteY4" fmla="*/ 792088 h 936104"/>
                <a:gd name="connsiteX5" fmla="*/ 144016 w 1368152"/>
                <a:gd name="connsiteY5" fmla="*/ 936104 h 936104"/>
                <a:gd name="connsiteX0" fmla="*/ 288032 w 1368152"/>
                <a:gd name="connsiteY0" fmla="*/ 720080 h 792088"/>
                <a:gd name="connsiteX1" fmla="*/ 0 w 1368152"/>
                <a:gd name="connsiteY1" fmla="*/ 720080 h 792088"/>
                <a:gd name="connsiteX2" fmla="*/ 612068 w 1368152"/>
                <a:gd name="connsiteY2" fmla="*/ 0 h 792088"/>
                <a:gd name="connsiteX3" fmla="*/ 1368152 w 1368152"/>
                <a:gd name="connsiteY3" fmla="*/ 720080 h 792088"/>
                <a:gd name="connsiteX4" fmla="*/ 1080120 w 1368152"/>
                <a:gd name="connsiteY4" fmla="*/ 792088 h 792088"/>
                <a:gd name="connsiteX5" fmla="*/ 288032 w 1368152"/>
                <a:gd name="connsiteY5" fmla="*/ 720080 h 792088"/>
                <a:gd name="connsiteX0" fmla="*/ 288032 w 1368152"/>
                <a:gd name="connsiteY0" fmla="*/ 720080 h 720080"/>
                <a:gd name="connsiteX1" fmla="*/ 0 w 1368152"/>
                <a:gd name="connsiteY1" fmla="*/ 720080 h 720080"/>
                <a:gd name="connsiteX2" fmla="*/ 612068 w 1368152"/>
                <a:gd name="connsiteY2" fmla="*/ 0 h 720080"/>
                <a:gd name="connsiteX3" fmla="*/ 1368152 w 1368152"/>
                <a:gd name="connsiteY3" fmla="*/ 720080 h 720080"/>
                <a:gd name="connsiteX4" fmla="*/ 1080120 w 1368152"/>
                <a:gd name="connsiteY4" fmla="*/ 720080 h 720080"/>
                <a:gd name="connsiteX5" fmla="*/ 288032 w 1368152"/>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490964 w 1571084"/>
                <a:gd name="connsiteY0" fmla="*/ 720080 h 720080"/>
                <a:gd name="connsiteX1" fmla="*/ 0 w 1571084"/>
                <a:gd name="connsiteY1" fmla="*/ 720080 h 720080"/>
                <a:gd name="connsiteX2" fmla="*/ 815000 w 1571084"/>
                <a:gd name="connsiteY2" fmla="*/ 0 h 720080"/>
                <a:gd name="connsiteX3" fmla="*/ 1571084 w 1571084"/>
                <a:gd name="connsiteY3" fmla="*/ 720080 h 720080"/>
                <a:gd name="connsiteX4" fmla="*/ 1283052 w 1571084"/>
                <a:gd name="connsiteY4" fmla="*/ 720080 h 720080"/>
                <a:gd name="connsiteX5" fmla="*/ 490964 w 1571084"/>
                <a:gd name="connsiteY5" fmla="*/ 720080 h 720080"/>
                <a:gd name="connsiteX0" fmla="*/ 490964 w 1571084"/>
                <a:gd name="connsiteY0" fmla="*/ 720080 h 720080"/>
                <a:gd name="connsiteX1" fmla="*/ 0 w 1571084"/>
                <a:gd name="connsiteY1" fmla="*/ 720080 h 720080"/>
                <a:gd name="connsiteX2" fmla="*/ 815000 w 1571084"/>
                <a:gd name="connsiteY2" fmla="*/ 0 h 720080"/>
                <a:gd name="connsiteX3" fmla="*/ 1571084 w 1571084"/>
                <a:gd name="connsiteY3" fmla="*/ 720080 h 720080"/>
                <a:gd name="connsiteX4" fmla="*/ 1283052 w 1571084"/>
                <a:gd name="connsiteY4" fmla="*/ 720080 h 720080"/>
                <a:gd name="connsiteX5" fmla="*/ 490964 w 1571084"/>
                <a:gd name="connsiteY5" fmla="*/ 720080 h 720080"/>
                <a:gd name="connsiteX0" fmla="*/ 490964 w 1571084"/>
                <a:gd name="connsiteY0" fmla="*/ 654618 h 654618"/>
                <a:gd name="connsiteX1" fmla="*/ 0 w 1571084"/>
                <a:gd name="connsiteY1" fmla="*/ 654618 h 654618"/>
                <a:gd name="connsiteX2" fmla="*/ 785542 w 1571084"/>
                <a:gd name="connsiteY2" fmla="*/ 0 h 654618"/>
                <a:gd name="connsiteX3" fmla="*/ 1571084 w 1571084"/>
                <a:gd name="connsiteY3" fmla="*/ 654618 h 654618"/>
                <a:gd name="connsiteX4" fmla="*/ 1283052 w 1571084"/>
                <a:gd name="connsiteY4" fmla="*/ 654618 h 654618"/>
                <a:gd name="connsiteX5" fmla="*/ 490964 w 1571084"/>
                <a:gd name="connsiteY5" fmla="*/ 654618 h 6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1084" h="654618">
                  <a:moveTo>
                    <a:pt x="490964" y="654618"/>
                  </a:moveTo>
                  <a:lnTo>
                    <a:pt x="0" y="654618"/>
                  </a:lnTo>
                  <a:cubicBezTo>
                    <a:pt x="564304" y="570686"/>
                    <a:pt x="728760" y="188836"/>
                    <a:pt x="785542" y="0"/>
                  </a:cubicBezTo>
                  <a:cubicBezTo>
                    <a:pt x="821546" y="192021"/>
                    <a:pt x="962746" y="569967"/>
                    <a:pt x="1571084" y="654618"/>
                  </a:cubicBezTo>
                  <a:lnTo>
                    <a:pt x="1283052" y="654618"/>
                  </a:lnTo>
                  <a:lnTo>
                    <a:pt x="490964" y="654618"/>
                  </a:lnTo>
                  <a:close/>
                </a:path>
              </a:pathLst>
            </a:custGeom>
            <a:solidFill>
              <a:srgbClr val="EAEAEA">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grpSp>
      <p:sp>
        <p:nvSpPr>
          <p:cNvPr id="9220" name="CaixaDeTexto 3"/>
          <p:cNvSpPr txBox="1">
            <a:spLocks noChangeArrowheads="1"/>
          </p:cNvSpPr>
          <p:nvPr/>
        </p:nvSpPr>
        <p:spPr bwMode="auto">
          <a:xfrm>
            <a:off x="352424" y="765175"/>
            <a:ext cx="6505575" cy="1528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lnSpc>
                <a:spcPct val="150000"/>
              </a:lnSpc>
            </a:pPr>
            <a:r>
              <a:rPr lang="pt-PT" altLang="pt-PT" sz="3200" b="1" dirty="0" smtClean="0">
                <a:solidFill>
                  <a:schemeClr val="bg1"/>
                </a:solidFill>
              </a:rPr>
              <a:t>GM Plants and </a:t>
            </a:r>
            <a:r>
              <a:rPr lang="pt-PT" altLang="pt-PT" sz="3200" b="1" dirty="0" err="1" smtClean="0">
                <a:solidFill>
                  <a:schemeClr val="bg1"/>
                </a:solidFill>
              </a:rPr>
              <a:t>health</a:t>
            </a:r>
            <a:r>
              <a:rPr lang="pt-PT" altLang="pt-PT" sz="3200" b="1" dirty="0" smtClean="0">
                <a:solidFill>
                  <a:schemeClr val="bg1"/>
                </a:solidFill>
              </a:rPr>
              <a:t> </a:t>
            </a:r>
            <a:r>
              <a:rPr lang="pt-PT" altLang="pt-PT" sz="3200" b="1" dirty="0" err="1" smtClean="0">
                <a:solidFill>
                  <a:schemeClr val="bg1"/>
                </a:solidFill>
              </a:rPr>
              <a:t>issues</a:t>
            </a:r>
            <a:endParaRPr lang="pt-PT" altLang="pt-PT" sz="3200" b="1" dirty="0" smtClean="0">
              <a:solidFill>
                <a:schemeClr val="bg1"/>
              </a:solidFill>
            </a:endParaRPr>
          </a:p>
          <a:p>
            <a:pPr algn="r" eaLnBrk="1" hangingPunct="1">
              <a:lnSpc>
                <a:spcPct val="150000"/>
              </a:lnSpc>
            </a:pPr>
            <a:r>
              <a:rPr lang="pt-PT" altLang="pt-PT" sz="3200" i="1" dirty="0" smtClean="0">
                <a:solidFill>
                  <a:schemeClr val="bg1"/>
                </a:solidFill>
              </a:rPr>
              <a:t>- a subject of concern?</a:t>
            </a:r>
            <a:endParaRPr lang="pt-PT" altLang="pt-PT" sz="3200" i="1" dirty="0">
              <a:solidFill>
                <a:schemeClr val="bg1"/>
              </a:solidFill>
            </a:endParaRPr>
          </a:p>
        </p:txBody>
      </p:sp>
      <p:pic>
        <p:nvPicPr>
          <p:cNvPr id="9221" name="Picture 7" descr="C:\Users\lilianafaria\Desktop\site.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938" y="2924175"/>
            <a:ext cx="249237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Z:\Geral\ITQB  Logo\png\png_site\logo_itqb_nova_hor.pn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l="7185" t="29002" r="7339" b="30137"/>
          <a:stretch/>
        </p:blipFill>
        <p:spPr bwMode="auto">
          <a:xfrm>
            <a:off x="4471752" y="4420177"/>
            <a:ext cx="2664296" cy="900545"/>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upo 12"/>
          <p:cNvGrpSpPr/>
          <p:nvPr/>
        </p:nvGrpSpPr>
        <p:grpSpPr>
          <a:xfrm>
            <a:off x="-5410" y="5675359"/>
            <a:ext cx="2748610" cy="344441"/>
            <a:chOff x="5075023" y="1772816"/>
            <a:chExt cx="1545707" cy="360040"/>
          </a:xfrm>
        </p:grpSpPr>
        <p:sp>
          <p:nvSpPr>
            <p:cNvPr id="13" name="Oval 12"/>
            <p:cNvSpPr/>
            <p:nvPr/>
          </p:nvSpPr>
          <p:spPr>
            <a:xfrm>
              <a:off x="6286248" y="1772816"/>
              <a:ext cx="334482" cy="36004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4" name="Rectângulo 13"/>
            <p:cNvSpPr/>
            <p:nvPr/>
          </p:nvSpPr>
          <p:spPr>
            <a:xfrm>
              <a:off x="5075023" y="1772816"/>
              <a:ext cx="1368152" cy="3600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dirty="0" err="1" smtClean="0">
                  <a:solidFill>
                    <a:schemeClr val="tx1">
                      <a:lumMod val="65000"/>
                      <a:lumOff val="35000"/>
                    </a:schemeClr>
                  </a:solidFill>
                </a:rPr>
                <a:t>Chandra</a:t>
              </a:r>
              <a:r>
                <a:rPr lang="pt-PT" b="1" dirty="0" smtClean="0">
                  <a:solidFill>
                    <a:schemeClr val="tx1">
                      <a:lumMod val="65000"/>
                      <a:lumOff val="35000"/>
                    </a:schemeClr>
                  </a:solidFill>
                </a:rPr>
                <a:t> </a:t>
              </a:r>
              <a:r>
                <a:rPr lang="pt-PT" b="1" dirty="0" err="1" smtClean="0">
                  <a:solidFill>
                    <a:schemeClr val="tx1">
                      <a:lumMod val="65000"/>
                      <a:lumOff val="35000"/>
                    </a:schemeClr>
                  </a:solidFill>
                </a:rPr>
                <a:t>Shekhar</a:t>
              </a:r>
              <a:r>
                <a:rPr lang="pt-PT" b="1" dirty="0" smtClean="0">
                  <a:solidFill>
                    <a:schemeClr val="tx1">
                      <a:lumMod val="65000"/>
                      <a:lumOff val="35000"/>
                    </a:schemeClr>
                  </a:solidFill>
                </a:rPr>
                <a:t> </a:t>
              </a:r>
              <a:r>
                <a:rPr lang="pt-PT" b="1" dirty="0" err="1" smtClean="0">
                  <a:solidFill>
                    <a:schemeClr val="tx1">
                      <a:lumMod val="65000"/>
                      <a:lumOff val="35000"/>
                    </a:schemeClr>
                  </a:solidFill>
                </a:rPr>
                <a:t>Misra</a:t>
              </a:r>
              <a:endParaRPr lang="pt-PT" b="1" dirty="0">
                <a:solidFill>
                  <a:schemeClr val="tx1">
                    <a:lumMod val="65000"/>
                    <a:lumOff val="35000"/>
                  </a:schemeClr>
                </a:solidFill>
              </a:endParaRPr>
            </a:p>
          </p:txBody>
        </p:sp>
      </p:grpSp>
      <p:grpSp>
        <p:nvGrpSpPr>
          <p:cNvPr id="15" name="Grupo 11"/>
          <p:cNvGrpSpPr/>
          <p:nvPr/>
        </p:nvGrpSpPr>
        <p:grpSpPr>
          <a:xfrm>
            <a:off x="-8336" y="6118149"/>
            <a:ext cx="5660456" cy="753962"/>
            <a:chOff x="5077532" y="1783558"/>
            <a:chExt cx="991219" cy="360040"/>
          </a:xfrm>
        </p:grpSpPr>
        <p:sp>
          <p:nvSpPr>
            <p:cNvPr id="16" name="Oval 15"/>
            <p:cNvSpPr/>
            <p:nvPr/>
          </p:nvSpPr>
          <p:spPr>
            <a:xfrm>
              <a:off x="5943100" y="1783558"/>
              <a:ext cx="125651" cy="36004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7" name="Rectângulo 16"/>
            <p:cNvSpPr/>
            <p:nvPr/>
          </p:nvSpPr>
          <p:spPr>
            <a:xfrm>
              <a:off x="5077532" y="1783558"/>
              <a:ext cx="934466" cy="3600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2000" b="1" dirty="0" smtClean="0">
                  <a:solidFill>
                    <a:schemeClr val="tx1">
                      <a:lumMod val="65000"/>
                      <a:lumOff val="35000"/>
                    </a:schemeClr>
                  </a:solidFill>
                </a:rPr>
                <a:t>  </a:t>
              </a:r>
              <a:endParaRPr lang="pt-PT" sz="2000" b="1" dirty="0">
                <a:solidFill>
                  <a:schemeClr val="tx1">
                    <a:lumMod val="65000"/>
                    <a:lumOff val="35000"/>
                  </a:schemeClr>
                </a:solidFill>
              </a:endParaRPr>
            </a:p>
          </p:txBody>
        </p:sp>
      </p:grpSp>
      <p:sp>
        <p:nvSpPr>
          <p:cNvPr id="18" name="Rectângulo 1"/>
          <p:cNvSpPr/>
          <p:nvPr/>
        </p:nvSpPr>
        <p:spPr>
          <a:xfrm>
            <a:off x="182994" y="6144281"/>
            <a:ext cx="5613142" cy="738664"/>
          </a:xfrm>
          <a:prstGeom prst="rect">
            <a:avLst/>
          </a:prstGeom>
        </p:spPr>
        <p:txBody>
          <a:bodyPr wrap="square">
            <a:spAutoFit/>
          </a:bodyPr>
          <a:lstStyle/>
          <a:p>
            <a:r>
              <a:rPr lang="en-US" sz="1400" b="1" dirty="0" smtClean="0">
                <a:solidFill>
                  <a:schemeClr val="tx1">
                    <a:lumMod val="65000"/>
                    <a:lumOff val="35000"/>
                  </a:schemeClr>
                </a:solidFill>
              </a:rPr>
              <a:t>“Plants for Life” International </a:t>
            </a:r>
            <a:r>
              <a:rPr lang="en-US" sz="1400" b="1" dirty="0">
                <a:solidFill>
                  <a:schemeClr val="tx1">
                    <a:lumMod val="65000"/>
                    <a:lumOff val="35000"/>
                  </a:schemeClr>
                </a:solidFill>
              </a:rPr>
              <a:t>PhD </a:t>
            </a:r>
            <a:r>
              <a:rPr lang="en-US" sz="1400" b="1" dirty="0" smtClean="0">
                <a:solidFill>
                  <a:schemeClr val="tx1">
                    <a:lumMod val="65000"/>
                    <a:lumOff val="35000"/>
                  </a:schemeClr>
                </a:solidFill>
              </a:rPr>
              <a:t>Program</a:t>
            </a:r>
            <a:r>
              <a:rPr lang="en-US" sz="1400" b="1" dirty="0">
                <a:solidFill>
                  <a:schemeClr val="tx1">
                    <a:lumMod val="65000"/>
                    <a:lumOff val="35000"/>
                  </a:schemeClr>
                </a:solidFill>
              </a:rPr>
              <a:t> </a:t>
            </a:r>
            <a:r>
              <a:rPr lang="en-US" sz="1400" b="1" dirty="0" smtClean="0">
                <a:solidFill>
                  <a:schemeClr val="tx1">
                    <a:lumMod val="65000"/>
                    <a:lumOff val="35000"/>
                  </a:schemeClr>
                </a:solidFill>
              </a:rPr>
              <a:t>– 2016 </a:t>
            </a:r>
          </a:p>
          <a:p>
            <a:r>
              <a:rPr lang="en-US" sz="1400" b="1" dirty="0" smtClean="0">
                <a:solidFill>
                  <a:schemeClr val="tx1">
                    <a:lumMod val="65000"/>
                    <a:lumOff val="35000"/>
                  </a:schemeClr>
                </a:solidFill>
              </a:rPr>
              <a:t>(course “Plant </a:t>
            </a:r>
            <a:r>
              <a:rPr lang="en-US" sz="1400" b="1" dirty="0">
                <a:solidFill>
                  <a:schemeClr val="tx1">
                    <a:lumMod val="65000"/>
                    <a:lumOff val="35000"/>
                  </a:schemeClr>
                </a:solidFill>
              </a:rPr>
              <a:t>Biotechnology for Sustainability and Global </a:t>
            </a:r>
            <a:r>
              <a:rPr lang="en-US" sz="1400" b="1" dirty="0" smtClean="0">
                <a:solidFill>
                  <a:schemeClr val="tx1">
                    <a:lumMod val="65000"/>
                    <a:lumOff val="35000"/>
                  </a:schemeClr>
                </a:solidFill>
              </a:rPr>
              <a:t>Economy”)</a:t>
            </a:r>
            <a:endParaRPr lang="en-US" sz="1400" b="1" dirty="0">
              <a:solidFill>
                <a:schemeClr val="tx1">
                  <a:lumMod val="65000"/>
                  <a:lumOff val="35000"/>
                </a:schemeClr>
              </a:solidFill>
            </a:endParaRPr>
          </a:p>
          <a:p>
            <a:r>
              <a:rPr lang="en-US" sz="1400" b="1" dirty="0">
                <a:solidFill>
                  <a:schemeClr val="tx1">
                    <a:lumMod val="65000"/>
                    <a:lumOff val="35000"/>
                  </a:schemeClr>
                </a:solidFill>
              </a:rPr>
              <a:t> </a:t>
            </a:r>
            <a:endParaRPr lang="pt-PT" sz="1400" b="1" dirty="0">
              <a:solidFill>
                <a:schemeClr val="tx1">
                  <a:lumMod val="65000"/>
                  <a:lumOff val="35000"/>
                </a:schemeClr>
              </a:solidFill>
            </a:endParaRPr>
          </a:p>
        </p:txBody>
      </p:sp>
      <p:pic>
        <p:nvPicPr>
          <p:cNvPr id="19" name="Picture 2" descr="http://www.itqb.unl.pt/education/phd-plantsforlife/banner-phd-plants-for-life-beta.jpg"/>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8348200" y="6039473"/>
            <a:ext cx="832312" cy="8472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ítulo 4"/>
          <p:cNvSpPr>
            <a:spLocks noGrp="1"/>
          </p:cNvSpPr>
          <p:nvPr>
            <p:ph type="title"/>
          </p:nvPr>
        </p:nvSpPr>
        <p:spPr bwMode="auto">
          <a:xfrm>
            <a:off x="755650" y="350838"/>
            <a:ext cx="6553200" cy="504825"/>
          </a:xfrm>
          <a:extLst/>
        </p:spPr>
        <p:txBody>
          <a:bodyPr wrap="square" numCol="1" anchorCtr="0" compatLnSpc="1">
            <a:prstTxWarp prst="textNoShape">
              <a:avLst/>
            </a:prstTxWarp>
          </a:bodyPr>
          <a:lstStyle/>
          <a:p>
            <a:pPr eaLnBrk="1" hangingPunct="1">
              <a:defRPr/>
            </a:pPr>
            <a:r>
              <a:rPr lang="pt-PT" dirty="0" smtClean="0"/>
              <a:t>Conclusions</a:t>
            </a:r>
          </a:p>
        </p:txBody>
      </p:sp>
      <p:sp>
        <p:nvSpPr>
          <p:cNvPr id="8" name="Rounded Rectangle 7"/>
          <p:cNvSpPr/>
          <p:nvPr/>
        </p:nvSpPr>
        <p:spPr>
          <a:xfrm>
            <a:off x="1012632" y="1554480"/>
            <a:ext cx="7315200" cy="5486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6" name="Rounded Rectangle 15"/>
          <p:cNvSpPr/>
          <p:nvPr/>
        </p:nvSpPr>
        <p:spPr>
          <a:xfrm>
            <a:off x="1012632" y="2636520"/>
            <a:ext cx="7315200" cy="5486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7" name="Rounded Rectangle 16"/>
          <p:cNvSpPr/>
          <p:nvPr/>
        </p:nvSpPr>
        <p:spPr>
          <a:xfrm>
            <a:off x="1012632" y="3794760"/>
            <a:ext cx="7315200" cy="5486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8" name="Rounded Rectangle 17"/>
          <p:cNvSpPr/>
          <p:nvPr/>
        </p:nvSpPr>
        <p:spPr>
          <a:xfrm>
            <a:off x="1012632" y="4953000"/>
            <a:ext cx="7315200" cy="5486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9" name="Rectangle 18"/>
          <p:cNvSpPr/>
          <p:nvPr/>
        </p:nvSpPr>
        <p:spPr>
          <a:xfrm>
            <a:off x="1156770" y="1657737"/>
            <a:ext cx="7026925" cy="369332"/>
          </a:xfrm>
          <a:prstGeom prst="rect">
            <a:avLst/>
          </a:prstGeom>
        </p:spPr>
        <p:txBody>
          <a:bodyPr wrap="square">
            <a:spAutoFit/>
          </a:bodyPr>
          <a:lstStyle/>
          <a:p>
            <a:pPr algn="ctr">
              <a:defRPr/>
            </a:pPr>
            <a:r>
              <a:rPr lang="en-US" b="1" dirty="0" smtClean="0"/>
              <a:t>There are NO documented adverse health effects from eating GM foods</a:t>
            </a:r>
          </a:p>
        </p:txBody>
      </p:sp>
      <p:sp>
        <p:nvSpPr>
          <p:cNvPr id="20" name="Rectangle 19"/>
          <p:cNvSpPr/>
          <p:nvPr/>
        </p:nvSpPr>
        <p:spPr>
          <a:xfrm>
            <a:off x="952499" y="2739777"/>
            <a:ext cx="7435467" cy="369332"/>
          </a:xfrm>
          <a:prstGeom prst="rect">
            <a:avLst/>
          </a:prstGeom>
        </p:spPr>
        <p:txBody>
          <a:bodyPr wrap="square">
            <a:spAutoFit/>
          </a:bodyPr>
          <a:lstStyle/>
          <a:p>
            <a:pPr algn="ctr">
              <a:defRPr/>
            </a:pPr>
            <a:r>
              <a:rPr lang="en-US" b="1" dirty="0" smtClean="0"/>
              <a:t>A specific technology should NOT be the trigger for regulatory assessment</a:t>
            </a:r>
          </a:p>
        </p:txBody>
      </p:sp>
      <p:sp>
        <p:nvSpPr>
          <p:cNvPr id="21" name="Rectangle 20"/>
          <p:cNvSpPr/>
          <p:nvPr/>
        </p:nvSpPr>
        <p:spPr>
          <a:xfrm>
            <a:off x="1075061" y="3898017"/>
            <a:ext cx="7190342" cy="369332"/>
          </a:xfrm>
          <a:prstGeom prst="rect">
            <a:avLst/>
          </a:prstGeom>
        </p:spPr>
        <p:txBody>
          <a:bodyPr wrap="square">
            <a:spAutoFit/>
          </a:bodyPr>
          <a:lstStyle/>
          <a:p>
            <a:pPr algn="ctr">
              <a:defRPr/>
            </a:pPr>
            <a:r>
              <a:rPr lang="en-US" altLang="pt-PT" b="1" dirty="0" smtClean="0"/>
              <a:t>All breeding techniques lead to DNA changes and carry some risk </a:t>
            </a:r>
            <a:endParaRPr lang="en-US" b="1" dirty="0" smtClean="0"/>
          </a:p>
        </p:txBody>
      </p:sp>
      <p:sp>
        <p:nvSpPr>
          <p:cNvPr id="22" name="Rectangle 21"/>
          <p:cNvSpPr/>
          <p:nvPr/>
        </p:nvSpPr>
        <p:spPr>
          <a:xfrm>
            <a:off x="1279332" y="5040868"/>
            <a:ext cx="6781800" cy="369332"/>
          </a:xfrm>
          <a:prstGeom prst="rect">
            <a:avLst/>
          </a:prstGeom>
        </p:spPr>
        <p:txBody>
          <a:bodyPr wrap="square">
            <a:spAutoFit/>
          </a:bodyPr>
          <a:lstStyle/>
          <a:p>
            <a:pPr algn="ctr">
              <a:defRPr/>
            </a:pPr>
            <a:r>
              <a:rPr lang="en-US" b="1" dirty="0" smtClean="0"/>
              <a:t>All concerns about GM plants should be based on scientific proof</a:t>
            </a:r>
          </a:p>
        </p:txBody>
      </p:sp>
      <p:sp>
        <p:nvSpPr>
          <p:cNvPr id="23" name="Rounded Rectangle 22"/>
          <p:cNvSpPr/>
          <p:nvPr/>
        </p:nvSpPr>
        <p:spPr>
          <a:xfrm>
            <a:off x="914400" y="6019800"/>
            <a:ext cx="7391400" cy="548640"/>
          </a:xfrm>
          <a:prstGeom prst="roundRect">
            <a:avLst/>
          </a:prstGeom>
          <a:solidFill>
            <a:schemeClr val="accent3">
              <a:lumMod val="60000"/>
              <a:lumOff val="4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2400" dirty="0"/>
          </a:p>
        </p:txBody>
      </p:sp>
      <p:sp>
        <p:nvSpPr>
          <p:cNvPr id="24" name="Rectangle 23"/>
          <p:cNvSpPr/>
          <p:nvPr/>
        </p:nvSpPr>
        <p:spPr>
          <a:xfrm>
            <a:off x="2628900" y="6096000"/>
            <a:ext cx="3695700" cy="461665"/>
          </a:xfrm>
          <a:prstGeom prst="rect">
            <a:avLst/>
          </a:prstGeom>
        </p:spPr>
        <p:txBody>
          <a:bodyPr wrap="square">
            <a:spAutoFit/>
          </a:bodyPr>
          <a:lstStyle/>
          <a:p>
            <a:pPr algn="ctr">
              <a:defRPr/>
            </a:pPr>
            <a:r>
              <a:rPr lang="en-US" sz="2400" b="1" dirty="0" smtClean="0"/>
              <a:t>Nothing is </a:t>
            </a:r>
            <a:r>
              <a:rPr lang="en-US" sz="2400" b="1" dirty="0" err="1" smtClean="0"/>
              <a:t>Risk-FREE</a:t>
            </a:r>
            <a:endParaRPr lang="en-US" sz="2400" b="1" dirty="0"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animBg="1"/>
      <p:bldP spid="17" grpId="0" animBg="1"/>
      <p:bldP spid="18" grpId="0" animBg="1"/>
      <p:bldP spid="19" grpId="0"/>
      <p:bldP spid="20" grpId="0"/>
      <p:bldP spid="21" grpId="0"/>
      <p:bldP spid="22" grpId="0"/>
      <p:bldP spid="23" grpId="0" animBg="1"/>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ítulo 4"/>
          <p:cNvSpPr>
            <a:spLocks noGrp="1"/>
          </p:cNvSpPr>
          <p:nvPr>
            <p:ph type="title"/>
          </p:nvPr>
        </p:nvSpPr>
        <p:spPr bwMode="auto">
          <a:xfrm>
            <a:off x="755650" y="350838"/>
            <a:ext cx="6553200" cy="504825"/>
          </a:xfrm>
          <a:extLst/>
        </p:spPr>
        <p:txBody>
          <a:bodyPr wrap="square" numCol="1" anchorCtr="0" compatLnSpc="1">
            <a:prstTxWarp prst="textNoShape">
              <a:avLst/>
            </a:prstTxWarp>
          </a:bodyPr>
          <a:lstStyle/>
          <a:p>
            <a:pPr eaLnBrk="1" hangingPunct="1">
              <a:defRPr/>
            </a:pPr>
            <a:r>
              <a:rPr lang="pt-PT" dirty="0" err="1" smtClean="0"/>
              <a:t>Conclusions</a:t>
            </a:r>
            <a:endParaRPr lang="pt-PT" dirty="0" smtClean="0"/>
          </a:p>
        </p:txBody>
      </p:sp>
      <p:sp>
        <p:nvSpPr>
          <p:cNvPr id="8" name="Rectangle 7"/>
          <p:cNvSpPr/>
          <p:nvPr/>
        </p:nvSpPr>
        <p:spPr>
          <a:xfrm>
            <a:off x="457200" y="4191000"/>
            <a:ext cx="8305800" cy="2123658"/>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just"/>
            <a:r>
              <a:rPr lang="en-US" sz="4400" dirty="0" smtClean="0">
                <a:latin typeface="+mn-lt"/>
              </a:rPr>
              <a:t>An approved GM plant is no more likely to cause a problem than the equivalent non-GM </a:t>
            </a:r>
            <a:r>
              <a:rPr lang="en-US" sz="4400" dirty="0" smtClean="0"/>
              <a:t>plant!!</a:t>
            </a:r>
            <a:endParaRPr lang="en-US" sz="4400" dirty="0">
              <a:latin typeface="+mn-lt"/>
            </a:endParaRPr>
          </a:p>
        </p:txBody>
      </p:sp>
      <p:pic>
        <p:nvPicPr>
          <p:cNvPr id="9" name="Picture 6" descr="gm_food_4"/>
          <p:cNvPicPr>
            <a:picLocks noChangeAspect="1" noChangeArrowheads="1"/>
          </p:cNvPicPr>
          <p:nvPr/>
        </p:nvPicPr>
        <p:blipFill>
          <a:blip r:embed="rId3" cstate="print">
            <a:extLst>
              <a:ext uri="{28A0092B-C50C-407E-A947-70E740481C1C}">
                <a14:useLocalDpi xmlns:a14="http://schemas.microsoft.com/office/drawing/2010/main"/>
              </a:ext>
            </a:extLst>
          </a:blip>
          <a:srcRect l="-690"/>
          <a:stretch>
            <a:fillRect/>
          </a:stretch>
        </p:blipFill>
        <p:spPr>
          <a:xfrm>
            <a:off x="6019800" y="914400"/>
            <a:ext cx="2870200" cy="2975868"/>
          </a:xfrm>
          <a:prstGeom prst="rect">
            <a:avLst/>
          </a:prstGeom>
          <a:ln>
            <a:noFill/>
          </a:ln>
          <a:effectLst>
            <a:outerShdw blurRad="190500" algn="tl" rotWithShape="0">
              <a:srgbClr val="000000">
                <a:alpha val="70000"/>
              </a:srgbClr>
            </a:outerShdw>
          </a:effectLst>
        </p:spPr>
      </p:pic>
      <p:sp>
        <p:nvSpPr>
          <p:cNvPr id="5" name="Rectangle 4"/>
          <p:cNvSpPr/>
          <p:nvPr/>
        </p:nvSpPr>
        <p:spPr>
          <a:xfrm>
            <a:off x="762000" y="1828800"/>
            <a:ext cx="5181227" cy="1077218"/>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pPr algn="ctr">
              <a:defRPr/>
            </a:pPr>
            <a:r>
              <a:rPr lang="en-US" sz="3200" b="1" dirty="0" smtClean="0">
                <a:solidFill>
                  <a:schemeClr val="tx1"/>
                </a:solidFill>
                <a:latin typeface="Comic Sans MS" pitchFamily="66" charset="0"/>
              </a:rPr>
              <a:t>Are approved GM Plants </a:t>
            </a:r>
          </a:p>
          <a:p>
            <a:pPr algn="ctr">
              <a:defRPr/>
            </a:pPr>
            <a:r>
              <a:rPr lang="en-US" sz="3200" b="1" dirty="0" smtClean="0">
                <a:solidFill>
                  <a:schemeClr val="tx1"/>
                </a:solidFill>
                <a:latin typeface="Comic Sans MS" pitchFamily="66" charset="0"/>
              </a:rPr>
              <a:t>safe to eat?</a:t>
            </a:r>
            <a:endParaRPr lang="en-US" sz="3200" b="1" dirty="0">
              <a:solidFill>
                <a:schemeClr val="tx1"/>
              </a:solidFill>
              <a:latin typeface="Comic Sans MS" pitchFamily="66"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2"/>
          </p:nvPr>
        </p:nvSpPr>
        <p:spPr>
          <a:xfrm>
            <a:off x="609600" y="1676400"/>
            <a:ext cx="8136904" cy="4758705"/>
          </a:xfrm>
        </p:spPr>
        <p:txBody>
          <a:bodyPr/>
          <a:lstStyle/>
          <a:p>
            <a:pPr marL="261938" indent="-261938"/>
            <a:r>
              <a:rPr lang="en-US" sz="1600" dirty="0" err="1" smtClean="0">
                <a:solidFill>
                  <a:schemeClr val="tx1"/>
                </a:solidFill>
              </a:rPr>
              <a:t>Panchin</a:t>
            </a:r>
            <a:r>
              <a:rPr lang="en-US" sz="1600" dirty="0" smtClean="0">
                <a:solidFill>
                  <a:schemeClr val="tx1"/>
                </a:solidFill>
              </a:rPr>
              <a:t>, A. Y., &amp; </a:t>
            </a:r>
            <a:r>
              <a:rPr lang="en-US" sz="1600" dirty="0" err="1" smtClean="0">
                <a:solidFill>
                  <a:schemeClr val="tx1"/>
                </a:solidFill>
              </a:rPr>
              <a:t>Tuzhikov</a:t>
            </a:r>
            <a:r>
              <a:rPr lang="en-US" sz="1600" dirty="0" smtClean="0">
                <a:solidFill>
                  <a:schemeClr val="tx1"/>
                </a:solidFill>
              </a:rPr>
              <a:t>, A. I. (2016). Published GMO studies find no evidence of harm when corrected for multiple comparisons. </a:t>
            </a:r>
            <a:r>
              <a:rPr lang="en-US" sz="1600" i="1" dirty="0" smtClean="0">
                <a:solidFill>
                  <a:schemeClr val="tx1"/>
                </a:solidFill>
              </a:rPr>
              <a:t>Critical reviews in biotechnology</a:t>
            </a:r>
            <a:r>
              <a:rPr lang="en-US" sz="1600" dirty="0" smtClean="0">
                <a:solidFill>
                  <a:schemeClr val="tx1"/>
                </a:solidFill>
              </a:rPr>
              <a:t>, 1-5.</a:t>
            </a:r>
          </a:p>
          <a:p>
            <a:pPr marL="261938" indent="-261938"/>
            <a:endParaRPr lang="en-US" sz="1600" dirty="0" smtClean="0">
              <a:solidFill>
                <a:schemeClr val="tx1"/>
              </a:solidFill>
            </a:endParaRPr>
          </a:p>
          <a:p>
            <a:pPr marL="261938" indent="-261938"/>
            <a:r>
              <a:rPr lang="en-US" sz="1600" dirty="0" err="1" smtClean="0">
                <a:solidFill>
                  <a:schemeClr val="tx1"/>
                </a:solidFill>
              </a:rPr>
              <a:t>Tyshko</a:t>
            </a:r>
            <a:r>
              <a:rPr lang="en-US" sz="1600" dirty="0" smtClean="0">
                <a:solidFill>
                  <a:schemeClr val="tx1"/>
                </a:solidFill>
              </a:rPr>
              <a:t>, N. V., </a:t>
            </a:r>
            <a:r>
              <a:rPr lang="en-US" sz="1600" dirty="0" err="1" smtClean="0">
                <a:solidFill>
                  <a:schemeClr val="tx1"/>
                </a:solidFill>
              </a:rPr>
              <a:t>Zhminchenko</a:t>
            </a:r>
            <a:r>
              <a:rPr lang="en-US" sz="1600" dirty="0" smtClean="0">
                <a:solidFill>
                  <a:schemeClr val="tx1"/>
                </a:solidFill>
              </a:rPr>
              <a:t>, V. M., </a:t>
            </a:r>
            <a:r>
              <a:rPr lang="en-US" sz="1600" dirty="0" err="1" smtClean="0">
                <a:solidFill>
                  <a:schemeClr val="tx1"/>
                </a:solidFill>
              </a:rPr>
              <a:t>Selyaskin</a:t>
            </a:r>
            <a:r>
              <a:rPr lang="en-US" sz="1600" dirty="0" smtClean="0">
                <a:solidFill>
                  <a:schemeClr val="tx1"/>
                </a:solidFill>
              </a:rPr>
              <a:t>, K. E., </a:t>
            </a:r>
            <a:r>
              <a:rPr lang="en-US" sz="1600" dirty="0" err="1" smtClean="0">
                <a:solidFill>
                  <a:schemeClr val="tx1"/>
                </a:solidFill>
              </a:rPr>
              <a:t>Pashorina</a:t>
            </a:r>
            <a:r>
              <a:rPr lang="en-US" sz="1600" dirty="0" smtClean="0">
                <a:solidFill>
                  <a:schemeClr val="tx1"/>
                </a:solidFill>
              </a:rPr>
              <a:t>, V. A., </a:t>
            </a:r>
            <a:r>
              <a:rPr lang="en-US" sz="1600" dirty="0" err="1" smtClean="0">
                <a:solidFill>
                  <a:schemeClr val="tx1"/>
                </a:solidFill>
              </a:rPr>
              <a:t>Utembaeva</a:t>
            </a:r>
            <a:r>
              <a:rPr lang="en-US" sz="1600" dirty="0" smtClean="0">
                <a:solidFill>
                  <a:schemeClr val="tx1"/>
                </a:solidFill>
              </a:rPr>
              <a:t>, N. T., &amp; </a:t>
            </a:r>
            <a:r>
              <a:rPr lang="en-US" sz="1600" dirty="0" err="1" smtClean="0">
                <a:solidFill>
                  <a:schemeClr val="tx1"/>
                </a:solidFill>
              </a:rPr>
              <a:t>Tutelyan</a:t>
            </a:r>
            <a:r>
              <a:rPr lang="en-US" sz="1600" dirty="0" smtClean="0">
                <a:solidFill>
                  <a:schemeClr val="tx1"/>
                </a:solidFill>
              </a:rPr>
              <a:t>, V. A. (2014). Assessment of the impact of genetically modified </a:t>
            </a:r>
            <a:r>
              <a:rPr lang="en-US" sz="1600" dirty="0" err="1" smtClean="0">
                <a:solidFill>
                  <a:schemeClr val="tx1"/>
                </a:solidFill>
              </a:rPr>
              <a:t>LibertyLink</a:t>
            </a:r>
            <a:r>
              <a:rPr lang="en-US" sz="1600" dirty="0" smtClean="0">
                <a:solidFill>
                  <a:schemeClr val="tx1"/>
                </a:solidFill>
              </a:rPr>
              <a:t>® maize on reproductive function and progeny development of </a:t>
            </a:r>
            <a:r>
              <a:rPr lang="en-US" sz="1600" dirty="0" err="1" smtClean="0">
                <a:solidFill>
                  <a:schemeClr val="tx1"/>
                </a:solidFill>
              </a:rPr>
              <a:t>Wistar</a:t>
            </a:r>
            <a:r>
              <a:rPr lang="en-US" sz="1600" dirty="0" smtClean="0">
                <a:solidFill>
                  <a:schemeClr val="tx1"/>
                </a:solidFill>
              </a:rPr>
              <a:t> rats in three generations. </a:t>
            </a:r>
            <a:r>
              <a:rPr lang="en-US" sz="1600" i="1" dirty="0" smtClean="0">
                <a:solidFill>
                  <a:schemeClr val="tx1"/>
                </a:solidFill>
              </a:rPr>
              <a:t>Toxicology Reports</a:t>
            </a:r>
            <a:r>
              <a:rPr lang="en-US" sz="1600" dirty="0" smtClean="0">
                <a:solidFill>
                  <a:schemeClr val="tx1"/>
                </a:solidFill>
              </a:rPr>
              <a:t>, </a:t>
            </a:r>
            <a:r>
              <a:rPr lang="en-US" sz="1600" i="1" dirty="0" smtClean="0">
                <a:solidFill>
                  <a:schemeClr val="tx1"/>
                </a:solidFill>
              </a:rPr>
              <a:t>1</a:t>
            </a:r>
            <a:r>
              <a:rPr lang="en-US" sz="1600" dirty="0" smtClean="0">
                <a:solidFill>
                  <a:schemeClr val="tx1"/>
                </a:solidFill>
              </a:rPr>
              <a:t>, 330-340.</a:t>
            </a:r>
          </a:p>
          <a:p>
            <a:pPr marL="261938" indent="-261938"/>
            <a:endParaRPr lang="en-US" sz="1800" dirty="0" smtClean="0">
              <a:solidFill>
                <a:schemeClr val="tx1"/>
              </a:solidFill>
            </a:endParaRPr>
          </a:p>
          <a:p>
            <a:pPr marL="261938" indent="-261938"/>
            <a:r>
              <a:rPr lang="en-US" sz="1600" dirty="0" smtClean="0">
                <a:solidFill>
                  <a:schemeClr val="tx1"/>
                </a:solidFill>
                <a:hlinkClick r:id="rId2"/>
              </a:rPr>
              <a:t>http://www.theguardian.com/environment/graphic/2012/feb/09/gm-crops-world-2011-map</a:t>
            </a:r>
            <a:endParaRPr lang="en-US" sz="1600" dirty="0" smtClean="0">
              <a:solidFill>
                <a:schemeClr val="tx1"/>
              </a:solidFill>
            </a:endParaRPr>
          </a:p>
          <a:p>
            <a:pPr marL="261938" indent="-261938"/>
            <a:endParaRPr lang="en-US" sz="1600" dirty="0" smtClean="0">
              <a:solidFill>
                <a:schemeClr val="tx1"/>
              </a:solidFill>
            </a:endParaRPr>
          </a:p>
          <a:p>
            <a:pPr marL="261938" indent="-261938"/>
            <a:r>
              <a:rPr lang="en-US" sz="1600" dirty="0" smtClean="0">
                <a:solidFill>
                  <a:schemeClr val="tx1"/>
                </a:solidFill>
                <a:hlinkClick r:id="rId3"/>
              </a:rPr>
              <a:t>https://ec.europa.eu/research/biosociety/pdf/a_decade_of_eu-funded_gmo_research.pdf</a:t>
            </a:r>
            <a:endParaRPr lang="en-US" sz="1600" dirty="0" smtClean="0">
              <a:solidFill>
                <a:schemeClr val="tx1"/>
              </a:solidFill>
            </a:endParaRPr>
          </a:p>
          <a:p>
            <a:pPr marL="261938" indent="-261938"/>
            <a:endParaRPr lang="en-US" sz="1800" dirty="0" smtClean="0">
              <a:solidFill>
                <a:schemeClr val="tx1"/>
              </a:solidFill>
            </a:endParaRPr>
          </a:p>
          <a:p>
            <a:pPr marL="261938" indent="-261938"/>
            <a:r>
              <a:rPr lang="en-US" sz="1800" b="1" dirty="0" smtClean="0">
                <a:solidFill>
                  <a:schemeClr val="tx1"/>
                </a:solidFill>
              </a:rPr>
              <a:t>Further Reading :</a:t>
            </a:r>
          </a:p>
          <a:p>
            <a:pPr marL="261938" indent="-261938"/>
            <a:endParaRPr lang="en-US" sz="1800" b="1" dirty="0" smtClean="0">
              <a:solidFill>
                <a:schemeClr val="tx1"/>
              </a:solidFill>
            </a:endParaRPr>
          </a:p>
          <a:p>
            <a:pPr marL="261938" indent="-261938"/>
            <a:r>
              <a:rPr lang="en-US" sz="1600" dirty="0" smtClean="0">
                <a:solidFill>
                  <a:schemeClr val="tx1"/>
                </a:solidFill>
                <a:hlinkClick r:id="rId4"/>
              </a:rPr>
              <a:t>http://connectusfund.org/27-big-advantages-and-disadvantages-of-genetically-modified-foods</a:t>
            </a:r>
            <a:endParaRPr lang="en-US" sz="1600" dirty="0" smtClean="0">
              <a:solidFill>
                <a:schemeClr val="tx1"/>
              </a:solidFill>
            </a:endParaRPr>
          </a:p>
          <a:p>
            <a:pPr marL="261938" indent="-261938"/>
            <a:r>
              <a:rPr lang="en-US" sz="1600" dirty="0" smtClean="0">
                <a:solidFill>
                  <a:schemeClr val="tx1"/>
                </a:solidFill>
                <a:hlinkClick r:id="rId5"/>
              </a:rPr>
              <a:t>http://cera-gmc.org/GMCropDatabase</a:t>
            </a:r>
            <a:endParaRPr lang="en-US" sz="1600" dirty="0" smtClean="0">
              <a:solidFill>
                <a:schemeClr val="tx1"/>
              </a:solidFill>
            </a:endParaRPr>
          </a:p>
          <a:p>
            <a:pPr marL="261938" indent="-261938"/>
            <a:r>
              <a:rPr lang="en-US" sz="1600" dirty="0" smtClean="0">
                <a:solidFill>
                  <a:schemeClr val="tx1"/>
                </a:solidFill>
                <a:hlinkClick r:id="rId6"/>
              </a:rPr>
              <a:t>http://biotechbenefits.croplife.org/</a:t>
            </a:r>
            <a:r>
              <a:rPr lang="en-US" sz="1600" dirty="0" smtClean="0">
                <a:solidFill>
                  <a:schemeClr val="tx1"/>
                </a:solidFill>
              </a:rPr>
              <a:t>  (Highly Recommended)</a:t>
            </a:r>
            <a:endParaRPr lang="en-US" sz="1800" dirty="0" smtClean="0">
              <a:solidFill>
                <a:schemeClr val="tx1"/>
              </a:solidFill>
            </a:endParaRPr>
          </a:p>
        </p:txBody>
      </p:sp>
      <p:sp>
        <p:nvSpPr>
          <p:cNvPr id="4" name="Title 3"/>
          <p:cNvSpPr>
            <a:spLocks noGrp="1"/>
          </p:cNvSpPr>
          <p:nvPr>
            <p:ph type="title"/>
          </p:nvPr>
        </p:nvSpPr>
        <p:spPr/>
        <p:txBody>
          <a:bodyPr/>
          <a:lstStyle/>
          <a:p>
            <a:r>
              <a:rPr lang="en-US" dirty="0" smtClean="0"/>
              <a:t>Bibliography</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It’s a global world</a:t>
            </a:r>
            <a:r>
              <a:rPr lang="is-IS" dirty="0" smtClean="0"/>
              <a:t>…</a:t>
            </a:r>
            <a:endParaRPr lang="en-US" dirty="0"/>
          </a:p>
        </p:txBody>
      </p:sp>
      <p:pic>
        <p:nvPicPr>
          <p:cNvPr id="1026" name="Picture 2" descr="http://www.cyberounds.com/elements/resources/508/figure6.jpg"/>
          <p:cNvPicPr>
            <a:picLocks noChangeAspect="1" noChangeArrowheads="1"/>
          </p:cNvPicPr>
          <p:nvPr/>
        </p:nvPicPr>
        <p:blipFill>
          <a:blip r:embed="rId2"/>
          <a:srcRect/>
          <a:stretch>
            <a:fillRect/>
          </a:stretch>
        </p:blipFill>
        <p:spPr bwMode="auto">
          <a:xfrm>
            <a:off x="1524000" y="1371600"/>
            <a:ext cx="6096000" cy="4038600"/>
          </a:xfrm>
          <a:prstGeom prst="rect">
            <a:avLst/>
          </a:prstGeom>
          <a:noFill/>
        </p:spPr>
      </p:pic>
      <p:sp>
        <p:nvSpPr>
          <p:cNvPr id="6" name="TextBox 5"/>
          <p:cNvSpPr txBox="1"/>
          <p:nvPr/>
        </p:nvSpPr>
        <p:spPr>
          <a:xfrm>
            <a:off x="2895600" y="5629870"/>
            <a:ext cx="3521670" cy="923330"/>
          </a:xfrm>
          <a:prstGeom prst="rect">
            <a:avLst/>
          </a:prstGeom>
          <a:solidFill>
            <a:srgbClr val="739600"/>
          </a:solidFill>
        </p:spPr>
        <p:txBody>
          <a:bodyPr wrap="none" rtlCol="0">
            <a:spAutoFit/>
          </a:bodyPr>
          <a:lstStyle/>
          <a:p>
            <a:r>
              <a:rPr lang="en-US" sz="5400" dirty="0" smtClean="0"/>
              <a:t>Thank You!!</a:t>
            </a:r>
            <a:endParaRPr lang="en-US" sz="5400"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ção do Texto 5"/>
          <p:cNvSpPr>
            <a:spLocks noGrp="1"/>
          </p:cNvSpPr>
          <p:nvPr>
            <p:ph type="body" idx="10"/>
          </p:nvPr>
        </p:nvSpPr>
        <p:spPr>
          <a:xfrm>
            <a:off x="609600" y="1859280"/>
            <a:ext cx="3886200" cy="1417320"/>
          </a:xfrm>
          <a:ln w="38100"/>
        </p:spPr>
        <p:style>
          <a:lnRef idx="2">
            <a:schemeClr val="accent3"/>
          </a:lnRef>
          <a:fillRef idx="1">
            <a:schemeClr val="lt1"/>
          </a:fillRef>
          <a:effectRef idx="0">
            <a:schemeClr val="accent3"/>
          </a:effectRef>
          <a:fontRef idx="minor">
            <a:schemeClr val="dk1"/>
          </a:fontRef>
        </p:style>
        <p:txBody>
          <a:bodyPr/>
          <a:lstStyle/>
          <a:p>
            <a:pPr eaLnBrk="1" hangingPunct="1">
              <a:defRPr/>
            </a:pPr>
            <a:r>
              <a:rPr lang="pt-PT" sz="2000" b="0" dirty="0" smtClean="0">
                <a:solidFill>
                  <a:schemeClr val="tx1"/>
                </a:solidFill>
              </a:rPr>
              <a:t>A </a:t>
            </a:r>
            <a:r>
              <a:rPr lang="pt-PT" sz="2000" b="0" dirty="0" err="1" smtClean="0">
                <a:solidFill>
                  <a:schemeClr val="tx1"/>
                </a:solidFill>
              </a:rPr>
              <a:t>crop</a:t>
            </a:r>
            <a:r>
              <a:rPr lang="pt-PT" sz="2000" b="0" dirty="0" smtClean="0">
                <a:solidFill>
                  <a:schemeClr val="tx1"/>
                </a:solidFill>
              </a:rPr>
              <a:t> </a:t>
            </a:r>
            <a:r>
              <a:rPr lang="pt-PT" sz="2000" b="0" dirty="0" err="1" smtClean="0">
                <a:solidFill>
                  <a:schemeClr val="tx1"/>
                </a:solidFill>
              </a:rPr>
              <a:t>modified</a:t>
            </a:r>
            <a:r>
              <a:rPr lang="pt-PT" sz="2000" b="0" dirty="0" smtClean="0">
                <a:solidFill>
                  <a:schemeClr val="tx1"/>
                </a:solidFill>
              </a:rPr>
              <a:t> </a:t>
            </a:r>
            <a:r>
              <a:rPr lang="pt-PT" sz="2000" b="0" dirty="0" err="1" smtClean="0">
                <a:solidFill>
                  <a:schemeClr val="tx1"/>
                </a:solidFill>
              </a:rPr>
              <a:t>in</a:t>
            </a:r>
            <a:r>
              <a:rPr lang="pt-PT" sz="2000" b="0" dirty="0" smtClean="0">
                <a:solidFill>
                  <a:schemeClr val="tx1"/>
                </a:solidFill>
              </a:rPr>
              <a:t> </a:t>
            </a:r>
            <a:r>
              <a:rPr lang="pt-PT" sz="2000" b="0" dirty="0" err="1" smtClean="0">
                <a:solidFill>
                  <a:schemeClr val="tx1"/>
                </a:solidFill>
              </a:rPr>
              <a:t>the</a:t>
            </a:r>
            <a:r>
              <a:rPr lang="pt-PT" sz="2000" b="0" dirty="0" smtClean="0">
                <a:solidFill>
                  <a:schemeClr val="tx1"/>
                </a:solidFill>
              </a:rPr>
              <a:t> </a:t>
            </a:r>
            <a:r>
              <a:rPr lang="pt-PT" sz="2000" b="0" dirty="0" err="1" smtClean="0">
                <a:solidFill>
                  <a:schemeClr val="tx1"/>
                </a:solidFill>
              </a:rPr>
              <a:t>lab</a:t>
            </a:r>
            <a:r>
              <a:rPr lang="pt-PT" sz="2000" b="0" dirty="0" smtClean="0">
                <a:solidFill>
                  <a:schemeClr val="tx1"/>
                </a:solidFill>
              </a:rPr>
              <a:t> (</a:t>
            </a:r>
            <a:r>
              <a:rPr lang="pt-PT" sz="2000" b="0" dirty="0" err="1" smtClean="0">
                <a:solidFill>
                  <a:schemeClr val="tx1"/>
                </a:solidFill>
              </a:rPr>
              <a:t>through</a:t>
            </a:r>
            <a:r>
              <a:rPr lang="pt-PT" sz="2000" b="0" dirty="0" smtClean="0">
                <a:solidFill>
                  <a:schemeClr val="tx1"/>
                </a:solidFill>
              </a:rPr>
              <a:t> </a:t>
            </a:r>
            <a:r>
              <a:rPr lang="pt-PT" sz="2000" b="0" dirty="0" err="1" smtClean="0">
                <a:solidFill>
                  <a:schemeClr val="tx1"/>
                </a:solidFill>
              </a:rPr>
              <a:t>genetic</a:t>
            </a:r>
            <a:r>
              <a:rPr lang="pt-PT" sz="2000" b="0" dirty="0" smtClean="0">
                <a:solidFill>
                  <a:schemeClr val="tx1"/>
                </a:solidFill>
              </a:rPr>
              <a:t> </a:t>
            </a:r>
            <a:r>
              <a:rPr lang="pt-PT" sz="2000" b="0" dirty="0" err="1" smtClean="0">
                <a:solidFill>
                  <a:schemeClr val="tx1"/>
                </a:solidFill>
              </a:rPr>
              <a:t>engineering</a:t>
            </a:r>
            <a:r>
              <a:rPr lang="pt-PT" sz="2000" b="0" dirty="0">
                <a:solidFill>
                  <a:schemeClr val="tx1"/>
                </a:solidFill>
              </a:rPr>
              <a:t>)</a:t>
            </a:r>
            <a:r>
              <a:rPr lang="pt-PT" sz="2000" b="0" dirty="0" smtClean="0">
                <a:solidFill>
                  <a:schemeClr val="tx1"/>
                </a:solidFill>
              </a:rPr>
              <a:t> to improve a </a:t>
            </a:r>
            <a:r>
              <a:rPr lang="pt-PT" sz="2000" b="0" dirty="0" err="1" smtClean="0">
                <a:solidFill>
                  <a:schemeClr val="tx1"/>
                </a:solidFill>
              </a:rPr>
              <a:t>specific</a:t>
            </a:r>
            <a:r>
              <a:rPr lang="pt-PT" sz="2000" b="0" dirty="0" smtClean="0">
                <a:solidFill>
                  <a:schemeClr val="tx1"/>
                </a:solidFill>
              </a:rPr>
              <a:t> </a:t>
            </a:r>
            <a:r>
              <a:rPr lang="pt-PT" sz="2000" b="0" dirty="0" err="1" smtClean="0">
                <a:solidFill>
                  <a:schemeClr val="tx1"/>
                </a:solidFill>
              </a:rPr>
              <a:t>trait</a:t>
            </a:r>
            <a:r>
              <a:rPr lang="pt-PT" sz="2000" b="0" dirty="0">
                <a:solidFill>
                  <a:schemeClr val="tx1"/>
                </a:solidFill>
              </a:rPr>
              <a:t> </a:t>
            </a:r>
            <a:r>
              <a:rPr lang="pt-PT" sz="2000" b="0" dirty="0" err="1" smtClean="0">
                <a:solidFill>
                  <a:schemeClr val="tx1"/>
                </a:solidFill>
              </a:rPr>
              <a:t>by</a:t>
            </a:r>
            <a:r>
              <a:rPr lang="pt-PT" sz="2000" b="0" dirty="0" smtClean="0">
                <a:solidFill>
                  <a:schemeClr val="tx1"/>
                </a:solidFill>
              </a:rPr>
              <a:t> </a:t>
            </a:r>
            <a:r>
              <a:rPr lang="pt-PT" sz="2000" b="0" dirty="0" err="1" smtClean="0">
                <a:solidFill>
                  <a:schemeClr val="tx1"/>
                </a:solidFill>
              </a:rPr>
              <a:t>importing</a:t>
            </a:r>
            <a:r>
              <a:rPr lang="pt-PT" sz="2000" b="0" dirty="0" smtClean="0">
                <a:solidFill>
                  <a:schemeClr val="tx1"/>
                </a:solidFill>
              </a:rPr>
              <a:t> </a:t>
            </a:r>
            <a:r>
              <a:rPr lang="pt-PT" sz="2000" b="0" dirty="0" err="1" smtClean="0">
                <a:solidFill>
                  <a:schemeClr val="tx1"/>
                </a:solidFill>
              </a:rPr>
              <a:t>genetic</a:t>
            </a:r>
            <a:r>
              <a:rPr lang="pt-PT" sz="2000" b="0" dirty="0" smtClean="0">
                <a:solidFill>
                  <a:schemeClr val="tx1"/>
                </a:solidFill>
              </a:rPr>
              <a:t> </a:t>
            </a:r>
            <a:r>
              <a:rPr lang="pt-PT" sz="2000" b="0" dirty="0">
                <a:solidFill>
                  <a:schemeClr val="tx1"/>
                </a:solidFill>
              </a:rPr>
              <a:t>material </a:t>
            </a:r>
            <a:r>
              <a:rPr lang="pt-PT" sz="2000" b="0" dirty="0" err="1">
                <a:solidFill>
                  <a:schemeClr val="tx1"/>
                </a:solidFill>
              </a:rPr>
              <a:t>from</a:t>
            </a:r>
            <a:r>
              <a:rPr lang="pt-PT" sz="2000" b="0" dirty="0">
                <a:solidFill>
                  <a:schemeClr val="tx1"/>
                </a:solidFill>
              </a:rPr>
              <a:t> </a:t>
            </a:r>
            <a:r>
              <a:rPr lang="pt-PT" sz="2000" b="0" dirty="0" err="1">
                <a:solidFill>
                  <a:schemeClr val="tx1"/>
                </a:solidFill>
              </a:rPr>
              <a:t>another</a:t>
            </a:r>
            <a:r>
              <a:rPr lang="pt-PT" sz="2000" b="0" dirty="0">
                <a:solidFill>
                  <a:schemeClr val="tx1"/>
                </a:solidFill>
              </a:rPr>
              <a:t> </a:t>
            </a:r>
            <a:r>
              <a:rPr lang="pt-PT" sz="2000" b="0" dirty="0" err="1" smtClean="0">
                <a:solidFill>
                  <a:schemeClr val="tx1"/>
                </a:solidFill>
              </a:rPr>
              <a:t>species</a:t>
            </a:r>
            <a:r>
              <a:rPr lang="pt-PT" sz="2000" b="0" dirty="0" smtClean="0">
                <a:solidFill>
                  <a:schemeClr val="tx1"/>
                </a:solidFill>
              </a:rPr>
              <a:t>.</a:t>
            </a:r>
          </a:p>
        </p:txBody>
      </p:sp>
      <p:sp>
        <p:nvSpPr>
          <p:cNvPr id="12292" name="Título 4"/>
          <p:cNvSpPr>
            <a:spLocks noGrp="1"/>
          </p:cNvSpPr>
          <p:nvPr>
            <p:ph type="title"/>
          </p:nvPr>
        </p:nvSpPr>
        <p:spPr bwMode="auto">
          <a:xfrm>
            <a:off x="755650" y="350838"/>
            <a:ext cx="6553200" cy="504825"/>
          </a:xfrm>
          <a:extLst/>
        </p:spPr>
        <p:txBody>
          <a:bodyPr wrap="square" numCol="1" anchorCtr="0" compatLnSpc="1">
            <a:prstTxWarp prst="textNoShape">
              <a:avLst/>
            </a:prstTxWarp>
          </a:bodyPr>
          <a:lstStyle/>
          <a:p>
            <a:pPr eaLnBrk="1" hangingPunct="1">
              <a:defRPr/>
            </a:pPr>
            <a:r>
              <a:rPr lang="pt-PT" dirty="0" smtClean="0"/>
              <a:t>What are GM crops?</a:t>
            </a:r>
          </a:p>
        </p:txBody>
      </p:sp>
      <p:pic>
        <p:nvPicPr>
          <p:cNvPr id="2050" name="Picture 2" descr="https://askabiologist.asu.edu/sites/default/files/image/article/2015/whats-a-gmo.jpg"/>
          <p:cNvPicPr>
            <a:picLocks noChangeAspect="1" noChangeArrowheads="1"/>
          </p:cNvPicPr>
          <p:nvPr/>
        </p:nvPicPr>
        <p:blipFill>
          <a:blip r:embed="rId3"/>
          <a:srcRect/>
          <a:stretch>
            <a:fillRect/>
          </a:stretch>
        </p:blipFill>
        <p:spPr bwMode="auto">
          <a:xfrm>
            <a:off x="4551668" y="1295401"/>
            <a:ext cx="4420881" cy="19049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Rectangle 8"/>
          <p:cNvSpPr/>
          <p:nvPr/>
        </p:nvSpPr>
        <p:spPr>
          <a:xfrm>
            <a:off x="2362200" y="4572000"/>
            <a:ext cx="4419600" cy="1600200"/>
          </a:xfrm>
          <a:prstGeom prst="rect">
            <a:avLst/>
          </a:prstGeom>
          <a:solidFill>
            <a:schemeClr val="accent3">
              <a:lumMod val="75000"/>
            </a:schemeClr>
          </a:solidFill>
          <a:ln>
            <a:solidFill>
              <a:srgbClr val="739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Can it l</a:t>
            </a:r>
            <a:r>
              <a:rPr lang="en-US" sz="2800" b="1" dirty="0" smtClean="0">
                <a:sym typeface="Wingdings" pitchFamily="2" charset="2"/>
              </a:rPr>
              <a:t>ead to the production of toxic molecules???</a:t>
            </a:r>
            <a:endParaRPr lang="en-US" sz="2800"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ítulo 4"/>
          <p:cNvSpPr>
            <a:spLocks noGrp="1"/>
          </p:cNvSpPr>
          <p:nvPr>
            <p:ph type="title"/>
          </p:nvPr>
        </p:nvSpPr>
        <p:spPr bwMode="auto">
          <a:xfrm>
            <a:off x="527050" y="350838"/>
            <a:ext cx="6553200" cy="504825"/>
          </a:xfrm>
          <a:extLst/>
        </p:spPr>
        <p:txBody>
          <a:bodyPr wrap="square" numCol="1" anchorCtr="0" compatLnSpc="1">
            <a:prstTxWarp prst="textNoShape">
              <a:avLst/>
            </a:prstTxWarp>
          </a:bodyPr>
          <a:lstStyle/>
          <a:p>
            <a:pPr eaLnBrk="1" hangingPunct="1">
              <a:defRPr/>
            </a:pPr>
            <a:r>
              <a:rPr lang="pt-PT" dirty="0" smtClean="0"/>
              <a:t>Some Benefits of GM crops</a:t>
            </a:r>
          </a:p>
        </p:txBody>
      </p:sp>
      <p:sp>
        <p:nvSpPr>
          <p:cNvPr id="5" name="Oval 4"/>
          <p:cNvSpPr/>
          <p:nvPr/>
        </p:nvSpPr>
        <p:spPr>
          <a:xfrm>
            <a:off x="3124200" y="3098800"/>
            <a:ext cx="2895600" cy="17526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chemeClr val="tx1"/>
                </a:solidFill>
              </a:rPr>
              <a:t>Genetically modified crops</a:t>
            </a:r>
            <a:endParaRPr lang="en-US" sz="2200" b="1" dirty="0">
              <a:solidFill>
                <a:schemeClr val="tx1"/>
              </a:solidFill>
            </a:endParaRPr>
          </a:p>
        </p:txBody>
      </p:sp>
      <p:sp>
        <p:nvSpPr>
          <p:cNvPr id="8" name="Oval 7"/>
          <p:cNvSpPr/>
          <p:nvPr/>
        </p:nvSpPr>
        <p:spPr>
          <a:xfrm>
            <a:off x="3368040" y="1295400"/>
            <a:ext cx="2575560" cy="17272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effectLst>
                  <a:outerShdw blurRad="50800" dist="38100" dir="2700000" algn="tl" rotWithShape="0">
                    <a:srgbClr val="000000">
                      <a:alpha val="93000"/>
                    </a:srgbClr>
                  </a:outerShdw>
                </a:effectLst>
              </a:rPr>
              <a:t>Herbicide Tolerance</a:t>
            </a:r>
            <a:endParaRPr lang="en-US" sz="2200" b="1" dirty="0">
              <a:effectLst>
                <a:outerShdw blurRad="50800" dist="38100" dir="2700000" algn="tl" rotWithShape="0">
                  <a:srgbClr val="000000">
                    <a:alpha val="93000"/>
                  </a:srgbClr>
                </a:outerShdw>
              </a:effectLst>
            </a:endParaRPr>
          </a:p>
        </p:txBody>
      </p:sp>
      <p:sp>
        <p:nvSpPr>
          <p:cNvPr id="9" name="Oval 8"/>
          <p:cNvSpPr/>
          <p:nvPr/>
        </p:nvSpPr>
        <p:spPr>
          <a:xfrm>
            <a:off x="3368040" y="4953000"/>
            <a:ext cx="2575560" cy="17272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effectLst>
                  <a:outerShdw blurRad="50800" dist="38100" dir="2700000" algn="tl" rotWithShape="0">
                    <a:srgbClr val="000000">
                      <a:alpha val="93000"/>
                    </a:srgbClr>
                  </a:outerShdw>
                </a:effectLst>
              </a:rPr>
              <a:t>Stress resistance</a:t>
            </a:r>
            <a:endParaRPr lang="en-US" sz="2200" b="1" dirty="0">
              <a:effectLst>
                <a:outerShdw blurRad="50800" dist="38100" dir="2700000" algn="tl" rotWithShape="0">
                  <a:srgbClr val="000000">
                    <a:alpha val="93000"/>
                  </a:srgbClr>
                </a:outerShdw>
              </a:effectLst>
            </a:endParaRPr>
          </a:p>
        </p:txBody>
      </p:sp>
      <p:sp>
        <p:nvSpPr>
          <p:cNvPr id="10" name="Oval 9"/>
          <p:cNvSpPr/>
          <p:nvPr/>
        </p:nvSpPr>
        <p:spPr>
          <a:xfrm>
            <a:off x="5882640" y="4267200"/>
            <a:ext cx="2575560" cy="17272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effectLst>
                  <a:outerShdw blurRad="50800" dist="38100" dir="2700000" algn="tl" rotWithShape="0">
                    <a:srgbClr val="000000">
                      <a:alpha val="93000"/>
                    </a:srgbClr>
                  </a:outerShdw>
                </a:effectLst>
              </a:rPr>
              <a:t>Nutrient enhancement</a:t>
            </a:r>
            <a:endParaRPr lang="en-US" sz="2200" b="1" dirty="0">
              <a:effectLst>
                <a:outerShdw blurRad="50800" dist="38100" dir="2700000" algn="tl" rotWithShape="0">
                  <a:srgbClr val="000000">
                    <a:alpha val="93000"/>
                  </a:srgbClr>
                </a:outerShdw>
              </a:effectLst>
            </a:endParaRPr>
          </a:p>
        </p:txBody>
      </p:sp>
      <p:sp>
        <p:nvSpPr>
          <p:cNvPr id="11" name="Oval 10"/>
          <p:cNvSpPr/>
          <p:nvPr/>
        </p:nvSpPr>
        <p:spPr>
          <a:xfrm>
            <a:off x="5882640" y="2209800"/>
            <a:ext cx="2575560" cy="17272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effectLst>
                  <a:outerShdw blurRad="50800" dist="38100" dir="2700000" algn="tl" rotWithShape="0">
                    <a:srgbClr val="000000">
                      <a:alpha val="93000"/>
                    </a:srgbClr>
                  </a:outerShdw>
                </a:effectLst>
              </a:rPr>
              <a:t>Yield increase</a:t>
            </a:r>
            <a:endParaRPr lang="en-US" sz="2200" b="1" dirty="0">
              <a:effectLst>
                <a:outerShdw blurRad="50800" dist="38100" dir="2700000" algn="tl" rotWithShape="0">
                  <a:srgbClr val="000000">
                    <a:alpha val="93000"/>
                  </a:srgbClr>
                </a:outerShdw>
              </a:effectLst>
            </a:endParaRPr>
          </a:p>
        </p:txBody>
      </p:sp>
      <p:sp>
        <p:nvSpPr>
          <p:cNvPr id="12" name="Oval 11"/>
          <p:cNvSpPr/>
          <p:nvPr/>
        </p:nvSpPr>
        <p:spPr>
          <a:xfrm>
            <a:off x="777240" y="4267200"/>
            <a:ext cx="2575560" cy="17272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effectLst>
                  <a:outerShdw blurRad="50800" dist="38100" dir="2700000" algn="tl" rotWithShape="0">
                    <a:srgbClr val="000000">
                      <a:alpha val="93000"/>
                    </a:srgbClr>
                  </a:outerShdw>
                </a:effectLst>
              </a:rPr>
              <a:t>Virus tolerance </a:t>
            </a:r>
            <a:endParaRPr lang="en-US" sz="2200" b="1" dirty="0">
              <a:effectLst>
                <a:outerShdw blurRad="50800" dist="38100" dir="2700000" algn="tl" rotWithShape="0">
                  <a:srgbClr val="000000">
                    <a:alpha val="93000"/>
                  </a:srgbClr>
                </a:outerShdw>
              </a:effectLst>
            </a:endParaRPr>
          </a:p>
        </p:txBody>
      </p:sp>
      <p:sp>
        <p:nvSpPr>
          <p:cNvPr id="13" name="Oval 12"/>
          <p:cNvSpPr/>
          <p:nvPr/>
        </p:nvSpPr>
        <p:spPr>
          <a:xfrm>
            <a:off x="762000" y="2209800"/>
            <a:ext cx="2575560" cy="17272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effectLst>
                  <a:outerShdw blurRad="50800" dist="38100" dir="2700000" algn="tl" rotWithShape="0">
                    <a:srgbClr val="000000">
                      <a:alpha val="93000"/>
                    </a:srgbClr>
                  </a:outerShdw>
                </a:effectLst>
              </a:rPr>
              <a:t>Insect resistance </a:t>
            </a:r>
            <a:endParaRPr lang="en-US" sz="2200" b="1" dirty="0">
              <a:effectLst>
                <a:outerShdw blurRad="50800" dist="38100" dir="2700000" algn="tl" rotWithShape="0">
                  <a:srgbClr val="000000">
                    <a:alpha val="93000"/>
                  </a:srgbClr>
                </a:outerShdw>
              </a:effectLst>
            </a:endParaRPr>
          </a:p>
        </p:txBody>
      </p:sp>
      <p:pic>
        <p:nvPicPr>
          <p:cNvPr id="14" name="Picture 2" descr="http://www.isaaa.org/kc/cropbiotechupdate/specialedition/mandyfanny/newsletter/default_clip_image004.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454486" y="0"/>
            <a:ext cx="1689513" cy="1600200"/>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ção do Texto 5"/>
          <p:cNvSpPr>
            <a:spLocks noGrp="1"/>
          </p:cNvSpPr>
          <p:nvPr>
            <p:ph type="body" idx="10"/>
          </p:nvPr>
        </p:nvSpPr>
        <p:spPr>
          <a:xfrm>
            <a:off x="755650" y="1268413"/>
            <a:ext cx="8129588" cy="330200"/>
          </a:xfrm>
        </p:spPr>
        <p:txBody>
          <a:bodyPr/>
          <a:lstStyle/>
          <a:p>
            <a:pPr eaLnBrk="1" hangingPunct="1">
              <a:defRPr/>
            </a:pPr>
            <a:endParaRPr lang="pt-PT"/>
          </a:p>
        </p:txBody>
      </p:sp>
      <p:sp>
        <p:nvSpPr>
          <p:cNvPr id="7" name="Marcador de Posição do Texto 6"/>
          <p:cNvSpPr>
            <a:spLocks noGrp="1"/>
          </p:cNvSpPr>
          <p:nvPr>
            <p:ph type="body" idx="12"/>
          </p:nvPr>
        </p:nvSpPr>
        <p:spPr>
          <a:xfrm>
            <a:off x="755650" y="1946275"/>
            <a:ext cx="8137525" cy="3960813"/>
          </a:xfrm>
        </p:spPr>
        <p:txBody>
          <a:bodyPr/>
          <a:lstStyle/>
          <a:p>
            <a:pPr>
              <a:defRPr/>
            </a:pPr>
            <a:endParaRPr lang="pt-PT"/>
          </a:p>
        </p:txBody>
      </p:sp>
      <p:sp>
        <p:nvSpPr>
          <p:cNvPr id="12292" name="Título 4"/>
          <p:cNvSpPr>
            <a:spLocks noGrp="1"/>
          </p:cNvSpPr>
          <p:nvPr>
            <p:ph type="title"/>
          </p:nvPr>
        </p:nvSpPr>
        <p:spPr bwMode="auto">
          <a:xfrm>
            <a:off x="755650" y="350838"/>
            <a:ext cx="6553200" cy="504825"/>
          </a:xfrm>
          <a:extLst/>
        </p:spPr>
        <p:txBody>
          <a:bodyPr wrap="square" numCol="1" anchorCtr="0" compatLnSpc="1">
            <a:prstTxWarp prst="textNoShape">
              <a:avLst/>
            </a:prstTxWarp>
          </a:bodyPr>
          <a:lstStyle/>
          <a:p>
            <a:pPr eaLnBrk="1" hangingPunct="1">
              <a:defRPr/>
            </a:pPr>
            <a:r>
              <a:rPr lang="pt-PT" dirty="0" smtClean="0"/>
              <a:t>GM crops are widely grown and consumed!!</a:t>
            </a:r>
          </a:p>
        </p:txBody>
      </p:sp>
      <p:pic>
        <p:nvPicPr>
          <p:cNvPr id="13314" name="Picture 2" descr="GM crops map"/>
          <p:cNvPicPr>
            <a:picLocks noChangeAspect="1" noChangeArrowheads="1"/>
          </p:cNvPicPr>
          <p:nvPr/>
        </p:nvPicPr>
        <p:blipFill>
          <a:blip r:embed="rId3" cstate="print">
            <a:extLst>
              <a:ext uri="{28A0092B-C50C-407E-A947-70E740481C1C}">
                <a14:useLocalDpi xmlns:a14="http://schemas.microsoft.com/office/drawing/2010/main"/>
              </a:ext>
            </a:extLst>
          </a:blip>
          <a:srcRect t="4174"/>
          <a:stretch>
            <a:fillRect/>
          </a:stretch>
        </p:blipFill>
        <p:spPr bwMode="auto">
          <a:xfrm>
            <a:off x="201462" y="1143000"/>
            <a:ext cx="8866338" cy="5477402"/>
          </a:xfrm>
          <a:prstGeom prst="rect">
            <a:avLst/>
          </a:prstGeom>
          <a:noFill/>
        </p:spPr>
      </p:pic>
      <p:sp>
        <p:nvSpPr>
          <p:cNvPr id="8" name="Rectangle 7"/>
          <p:cNvSpPr/>
          <p:nvPr/>
        </p:nvSpPr>
        <p:spPr>
          <a:xfrm>
            <a:off x="3657600" y="6553200"/>
            <a:ext cx="8153400" cy="261610"/>
          </a:xfrm>
          <a:prstGeom prst="rect">
            <a:avLst/>
          </a:prstGeom>
        </p:spPr>
        <p:txBody>
          <a:bodyPr wrap="square">
            <a:spAutoFit/>
          </a:bodyPr>
          <a:lstStyle/>
          <a:p>
            <a:pPr>
              <a:spcBef>
                <a:spcPct val="30000"/>
              </a:spcBef>
              <a:defRPr/>
            </a:pPr>
            <a:r>
              <a:rPr lang="en-US" sz="1100" dirty="0" smtClean="0"/>
              <a:t>http://www.theguardian.com/environment/graphic/2012/feb/09/gm-crops-world-2011-map</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Posição do Texto 6"/>
          <p:cNvSpPr>
            <a:spLocks noGrp="1"/>
          </p:cNvSpPr>
          <p:nvPr>
            <p:ph type="body" idx="12"/>
          </p:nvPr>
        </p:nvSpPr>
        <p:spPr>
          <a:xfrm>
            <a:off x="533400" y="1402081"/>
            <a:ext cx="4959350" cy="3931919"/>
          </a:xfrm>
          <a:solidFill>
            <a:schemeClr val="accent3">
              <a:lumMod val="60000"/>
              <a:lumOff val="40000"/>
            </a:schemeClr>
          </a:solidFill>
        </p:spPr>
        <p:style>
          <a:lnRef idx="3">
            <a:schemeClr val="lt1"/>
          </a:lnRef>
          <a:fillRef idx="1">
            <a:schemeClr val="accent3"/>
          </a:fillRef>
          <a:effectRef idx="1">
            <a:schemeClr val="accent3"/>
          </a:effectRef>
          <a:fontRef idx="minor">
            <a:schemeClr val="lt1"/>
          </a:fontRef>
        </p:style>
        <p:txBody>
          <a:bodyPr/>
          <a:lstStyle/>
          <a:p>
            <a:pPr>
              <a:buFont typeface="Wingdings" pitchFamily="2" charset="2"/>
              <a:buChar char="v"/>
              <a:defRPr/>
            </a:pPr>
            <a:r>
              <a:rPr lang="en-US" sz="1800" dirty="0" smtClean="0">
                <a:solidFill>
                  <a:schemeClr val="tx1"/>
                </a:solidFill>
              </a:rPr>
              <a:t> Are GM plants unnatural?</a:t>
            </a:r>
          </a:p>
          <a:p>
            <a:pPr>
              <a:buFont typeface="Wingdings" pitchFamily="2" charset="2"/>
              <a:buChar char="v"/>
              <a:defRPr/>
            </a:pPr>
            <a:endParaRPr lang="en-US" sz="1800" dirty="0" smtClean="0">
              <a:solidFill>
                <a:schemeClr val="tx1"/>
              </a:solidFill>
            </a:endParaRPr>
          </a:p>
          <a:p>
            <a:pPr>
              <a:buFont typeface="Wingdings" pitchFamily="2" charset="2"/>
              <a:buChar char="v"/>
              <a:defRPr/>
            </a:pPr>
            <a:r>
              <a:rPr lang="en-US" sz="1800" dirty="0" smtClean="0">
                <a:solidFill>
                  <a:schemeClr val="tx1"/>
                </a:solidFill>
              </a:rPr>
              <a:t> GM plants may contains foreign genes (</a:t>
            </a:r>
            <a:r>
              <a:rPr lang="en-US" sz="1800" dirty="0" err="1" smtClean="0">
                <a:solidFill>
                  <a:schemeClr val="tx1"/>
                </a:solidFill>
              </a:rPr>
              <a:t>eg</a:t>
            </a:r>
            <a:r>
              <a:rPr lang="en-US" sz="1800" dirty="0" smtClean="0">
                <a:solidFill>
                  <a:schemeClr val="tx1"/>
                </a:solidFill>
              </a:rPr>
              <a:t>.: from bacteria, animal, ...)</a:t>
            </a:r>
          </a:p>
          <a:p>
            <a:pPr>
              <a:defRPr/>
            </a:pPr>
            <a:endParaRPr lang="en-US" sz="1800" dirty="0" smtClean="0">
              <a:solidFill>
                <a:schemeClr val="tx1"/>
              </a:solidFill>
            </a:endParaRPr>
          </a:p>
          <a:p>
            <a:pPr>
              <a:buFont typeface="Wingdings" pitchFamily="2" charset="2"/>
              <a:buChar char="v"/>
              <a:defRPr/>
            </a:pPr>
            <a:r>
              <a:rPr lang="en-US" sz="1800" dirty="0" smtClean="0">
                <a:solidFill>
                  <a:schemeClr val="tx1"/>
                </a:solidFill>
              </a:rPr>
              <a:t> Can GM plants spread out of control in  the environment?</a:t>
            </a:r>
          </a:p>
          <a:p>
            <a:pPr>
              <a:buFont typeface="Wingdings" pitchFamily="2" charset="2"/>
              <a:buChar char="v"/>
              <a:defRPr/>
            </a:pPr>
            <a:endParaRPr lang="en-US" sz="1800" dirty="0" smtClean="0">
              <a:solidFill>
                <a:schemeClr val="tx1"/>
              </a:solidFill>
            </a:endParaRPr>
          </a:p>
          <a:p>
            <a:pPr>
              <a:buFont typeface="Wingdings" pitchFamily="2" charset="2"/>
              <a:buChar char="v"/>
              <a:defRPr/>
            </a:pPr>
            <a:r>
              <a:rPr lang="en-US" sz="1800" dirty="0" smtClean="0">
                <a:solidFill>
                  <a:schemeClr val="tx1"/>
                </a:solidFill>
              </a:rPr>
              <a:t> Is GM technology unethical?</a:t>
            </a:r>
          </a:p>
          <a:p>
            <a:pPr>
              <a:buFont typeface="Wingdings" pitchFamily="2" charset="2"/>
              <a:buChar char="v"/>
              <a:defRPr/>
            </a:pPr>
            <a:endParaRPr lang="en-US" sz="1800" dirty="0" smtClean="0">
              <a:solidFill>
                <a:schemeClr val="tx1"/>
              </a:solidFill>
            </a:endParaRPr>
          </a:p>
          <a:p>
            <a:pPr>
              <a:buFont typeface="Wingdings" pitchFamily="2" charset="2"/>
              <a:buChar char="v"/>
              <a:defRPr/>
            </a:pPr>
            <a:r>
              <a:rPr lang="en-US" sz="1800" dirty="0" smtClean="0">
                <a:solidFill>
                  <a:schemeClr val="tx1"/>
                </a:solidFill>
              </a:rPr>
              <a:t> Are corporate interests dominating GM technology?</a:t>
            </a:r>
          </a:p>
          <a:p>
            <a:pPr>
              <a:buFont typeface="Wingdings" pitchFamily="2" charset="2"/>
              <a:buChar char="v"/>
              <a:defRPr/>
            </a:pPr>
            <a:endParaRPr lang="en-US" sz="1800" dirty="0" smtClean="0">
              <a:solidFill>
                <a:schemeClr val="tx1"/>
              </a:solidFill>
            </a:endParaRPr>
          </a:p>
          <a:p>
            <a:pPr>
              <a:buFont typeface="Wingdings" pitchFamily="2" charset="2"/>
              <a:buChar char="v"/>
              <a:defRPr/>
            </a:pPr>
            <a:r>
              <a:rPr lang="en-US" sz="1800" dirty="0" smtClean="0">
                <a:solidFill>
                  <a:schemeClr val="tx1"/>
                </a:solidFill>
              </a:rPr>
              <a:t> Is GM regulation enough to ensure safety?</a:t>
            </a:r>
          </a:p>
          <a:p>
            <a:pPr>
              <a:defRPr/>
            </a:pPr>
            <a:endParaRPr lang="pt-PT" sz="1800" dirty="0">
              <a:solidFill>
                <a:schemeClr val="tx1"/>
              </a:solidFill>
            </a:endParaRPr>
          </a:p>
        </p:txBody>
      </p:sp>
      <p:sp>
        <p:nvSpPr>
          <p:cNvPr id="12292" name="Título 4"/>
          <p:cNvSpPr>
            <a:spLocks noGrp="1"/>
          </p:cNvSpPr>
          <p:nvPr>
            <p:ph type="title"/>
          </p:nvPr>
        </p:nvSpPr>
        <p:spPr bwMode="auto">
          <a:xfrm>
            <a:off x="755650" y="350838"/>
            <a:ext cx="6553200" cy="504825"/>
          </a:xfrm>
          <a:extLst/>
        </p:spPr>
        <p:txBody>
          <a:bodyPr wrap="square" numCol="1" anchorCtr="0" compatLnSpc="1">
            <a:prstTxWarp prst="textNoShape">
              <a:avLst/>
            </a:prstTxWarp>
          </a:bodyPr>
          <a:lstStyle/>
          <a:p>
            <a:pPr eaLnBrk="1" hangingPunct="1">
              <a:defRPr/>
            </a:pPr>
            <a:r>
              <a:rPr lang="en-US" dirty="0" smtClean="0"/>
              <a:t>So…    What’s the fuss all about?</a:t>
            </a:r>
            <a:r>
              <a:rPr lang="pt-PT" dirty="0" smtClean="0"/>
              <a:t/>
            </a:r>
            <a:br>
              <a:rPr lang="pt-PT" dirty="0" smtClean="0"/>
            </a:br>
            <a:endParaRPr lang="pt-PT" dirty="0" smtClean="0"/>
          </a:p>
        </p:txBody>
      </p:sp>
      <p:sp>
        <p:nvSpPr>
          <p:cNvPr id="8" name="Right Brace 7"/>
          <p:cNvSpPr/>
          <p:nvPr/>
        </p:nvSpPr>
        <p:spPr>
          <a:xfrm>
            <a:off x="5562600" y="1402080"/>
            <a:ext cx="914400" cy="3931920"/>
          </a:xfrm>
          <a:prstGeom prst="rightBrace">
            <a:avLst/>
          </a:prstGeom>
          <a:ln w="38100">
            <a:solidFill>
              <a:srgbClr val="FF00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9" name="Rectangle 8"/>
          <p:cNvSpPr/>
          <p:nvPr/>
        </p:nvSpPr>
        <p:spPr>
          <a:xfrm>
            <a:off x="6553200" y="1721346"/>
            <a:ext cx="2362200" cy="3231654"/>
          </a:xfrm>
          <a:prstGeom prst="rect">
            <a:avLst/>
          </a:prstGeom>
          <a:solidFill>
            <a:schemeClr val="accent3">
              <a:lumMod val="50000"/>
            </a:schemeClr>
          </a:solidFill>
          <a:ln/>
        </p:spPr>
        <p:style>
          <a:lnRef idx="3">
            <a:schemeClr val="lt1"/>
          </a:lnRef>
          <a:fillRef idx="1">
            <a:schemeClr val="accent6"/>
          </a:fillRef>
          <a:effectRef idx="1">
            <a:schemeClr val="accent6"/>
          </a:effectRef>
          <a:fontRef idx="minor">
            <a:schemeClr val="lt1"/>
          </a:fontRef>
        </p:style>
        <p:txBody>
          <a:bodyPr wrap="square">
            <a:spAutoFit/>
          </a:bodyPr>
          <a:lstStyle/>
          <a:p>
            <a:pPr marL="180975" indent="-180975" eaLnBrk="1" hangingPunct="1">
              <a:buFont typeface="Wingdings" pitchFamily="2" charset="2"/>
              <a:buChar char="v"/>
              <a:defRPr/>
            </a:pPr>
            <a:r>
              <a:rPr lang="en-US" sz="1700" dirty="0" smtClean="0"/>
              <a:t> Emotional fears</a:t>
            </a:r>
          </a:p>
          <a:p>
            <a:pPr marL="180975" indent="-180975" eaLnBrk="1" hangingPunct="1">
              <a:buFont typeface="Wingdings" pitchFamily="2" charset="2"/>
              <a:buChar char="v"/>
              <a:defRPr/>
            </a:pPr>
            <a:endParaRPr lang="en-US" sz="1700" dirty="0" smtClean="0"/>
          </a:p>
          <a:p>
            <a:pPr marL="180975" indent="-180975" eaLnBrk="1" hangingPunct="1">
              <a:buFont typeface="Wingdings" pitchFamily="2" charset="2"/>
              <a:buChar char="v"/>
              <a:defRPr/>
            </a:pPr>
            <a:r>
              <a:rPr lang="en-US" sz="1700" dirty="0" smtClean="0"/>
              <a:t> Lack of knowledge about  Science and Conventional food systems</a:t>
            </a:r>
          </a:p>
          <a:p>
            <a:pPr marL="180975" indent="-180975" eaLnBrk="1" hangingPunct="1">
              <a:buFont typeface="Wingdings" pitchFamily="2" charset="2"/>
              <a:buChar char="v"/>
              <a:defRPr/>
            </a:pPr>
            <a:endParaRPr lang="en-US" sz="1700" dirty="0" smtClean="0"/>
          </a:p>
          <a:p>
            <a:pPr marL="180975" indent="-180975" eaLnBrk="1" hangingPunct="1">
              <a:buFont typeface="Wingdings" pitchFamily="2" charset="2"/>
              <a:buChar char="v"/>
              <a:defRPr/>
            </a:pPr>
            <a:r>
              <a:rPr lang="en-US" sz="1700" dirty="0" smtClean="0"/>
              <a:t> Economic and political interests</a:t>
            </a:r>
          </a:p>
          <a:p>
            <a:pPr marL="180975" indent="-180975" eaLnBrk="1" hangingPunct="1">
              <a:buFont typeface="Wingdings" pitchFamily="2" charset="2"/>
              <a:buChar char="v"/>
              <a:defRPr/>
            </a:pPr>
            <a:endParaRPr lang="en-US" sz="1700" dirty="0" smtClean="0"/>
          </a:p>
          <a:p>
            <a:pPr marL="180975" indent="-180975" eaLnBrk="1" hangingPunct="1">
              <a:buFont typeface="Wingdings" pitchFamily="2" charset="2"/>
              <a:buChar char="v"/>
              <a:defRPr/>
            </a:pPr>
            <a:r>
              <a:rPr lang="en-US" sz="1700" dirty="0" smtClean="0"/>
              <a:t> Ideological and religious perspectives</a:t>
            </a:r>
          </a:p>
        </p:txBody>
      </p:sp>
      <p:sp>
        <p:nvSpPr>
          <p:cNvPr id="10" name="TextBox 9"/>
          <p:cNvSpPr txBox="1"/>
          <p:nvPr/>
        </p:nvSpPr>
        <p:spPr>
          <a:xfrm>
            <a:off x="685800" y="5710535"/>
            <a:ext cx="8229600" cy="461665"/>
          </a:xfrm>
          <a:prstGeom prst="rect">
            <a:avLst/>
          </a:prstGeom>
          <a:ln w="38100"/>
          <a:effectLst>
            <a:glow rad="63500">
              <a:schemeClr val="accent1">
                <a:satMod val="175000"/>
                <a:alpha val="40000"/>
              </a:schemeClr>
            </a:glow>
          </a:effectLst>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dirty="0" smtClean="0"/>
              <a:t>Concerns about GM plants should be based on scientific grounds</a:t>
            </a:r>
            <a:endParaRPr lang="en-US" sz="24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ção do Texto 5"/>
          <p:cNvSpPr>
            <a:spLocks noGrp="1"/>
          </p:cNvSpPr>
          <p:nvPr>
            <p:ph type="body" idx="10"/>
          </p:nvPr>
        </p:nvSpPr>
        <p:spPr>
          <a:xfrm>
            <a:off x="755650" y="1268413"/>
            <a:ext cx="8129588" cy="330200"/>
          </a:xfrm>
        </p:spPr>
        <p:txBody>
          <a:bodyPr/>
          <a:lstStyle/>
          <a:p>
            <a:pPr eaLnBrk="1" hangingPunct="1">
              <a:defRPr/>
            </a:pPr>
            <a:endParaRPr lang="pt-PT"/>
          </a:p>
        </p:txBody>
      </p:sp>
      <p:sp>
        <p:nvSpPr>
          <p:cNvPr id="12292" name="Título 4"/>
          <p:cNvSpPr>
            <a:spLocks noGrp="1"/>
          </p:cNvSpPr>
          <p:nvPr>
            <p:ph type="title"/>
          </p:nvPr>
        </p:nvSpPr>
        <p:spPr bwMode="auto">
          <a:xfrm>
            <a:off x="755650" y="350838"/>
            <a:ext cx="6553200" cy="504825"/>
          </a:xfrm>
          <a:extLst/>
        </p:spPr>
        <p:txBody>
          <a:bodyPr wrap="square" numCol="1" anchorCtr="0" compatLnSpc="1">
            <a:prstTxWarp prst="textNoShape">
              <a:avLst/>
            </a:prstTxWarp>
          </a:bodyPr>
          <a:lstStyle/>
          <a:p>
            <a:pPr eaLnBrk="1" hangingPunct="1">
              <a:defRPr/>
            </a:pPr>
            <a:r>
              <a:rPr lang="pt-PT" dirty="0" smtClean="0"/>
              <a:t>Are there actually any health concerns?</a:t>
            </a:r>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600200" y="3581400"/>
            <a:ext cx="5943600" cy="2590800"/>
          </a:xfrm>
          <a:prstGeom prst="rect">
            <a:avLst/>
          </a:prstGeom>
          <a:noFill/>
          <a:ln w="9525">
            <a:noFill/>
            <a:miter lim="800000"/>
            <a:headEnd/>
            <a:tailEnd/>
          </a:ln>
          <a:effec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74171" y="1295399"/>
            <a:ext cx="8839200" cy="1995949"/>
          </a:xfrm>
          <a:prstGeom prst="rect">
            <a:avLst/>
          </a:prstGeom>
          <a:noFill/>
          <a:ln w="9525">
            <a:noFill/>
            <a:miter lim="800000"/>
            <a:headEnd/>
            <a:tailEnd/>
          </a:ln>
          <a:effectLst/>
        </p:spPr>
      </p:pic>
      <p:sp>
        <p:nvSpPr>
          <p:cNvPr id="8" name="Rectangle 7"/>
          <p:cNvSpPr/>
          <p:nvPr/>
        </p:nvSpPr>
        <p:spPr>
          <a:xfrm>
            <a:off x="5030875" y="3228201"/>
            <a:ext cx="3914341" cy="276999"/>
          </a:xfrm>
          <a:prstGeom prst="rect">
            <a:avLst/>
          </a:prstGeom>
        </p:spPr>
        <p:txBody>
          <a:bodyPr wrap="none">
            <a:spAutoFit/>
          </a:bodyPr>
          <a:lstStyle/>
          <a:p>
            <a:r>
              <a:rPr lang="en-US" sz="1200" dirty="0" err="1" smtClean="0"/>
              <a:t>Panchin</a:t>
            </a:r>
            <a:r>
              <a:rPr lang="en-US" sz="1200" dirty="0" smtClean="0"/>
              <a:t> &amp; </a:t>
            </a:r>
            <a:r>
              <a:rPr lang="en-US" sz="1200" dirty="0" err="1" smtClean="0"/>
              <a:t>Tuzhikov</a:t>
            </a:r>
            <a:r>
              <a:rPr lang="en-US" sz="1200" dirty="0" smtClean="0"/>
              <a:t>, Critical Reviews  in Biotechnology, 2016</a:t>
            </a:r>
            <a:endParaRPr lang="en-US" sz="1200" dirty="0"/>
          </a:p>
        </p:txBody>
      </p:sp>
      <p:sp>
        <p:nvSpPr>
          <p:cNvPr id="9" name="Rectangle 8"/>
          <p:cNvSpPr/>
          <p:nvPr/>
        </p:nvSpPr>
        <p:spPr>
          <a:xfrm>
            <a:off x="2971800" y="6336268"/>
            <a:ext cx="4572000" cy="276999"/>
          </a:xfrm>
          <a:prstGeom prst="rect">
            <a:avLst/>
          </a:prstGeom>
        </p:spPr>
        <p:txBody>
          <a:bodyPr>
            <a:spAutoFit/>
          </a:bodyPr>
          <a:lstStyle/>
          <a:p>
            <a:pPr algn="r"/>
            <a:r>
              <a:rPr lang="en-US" sz="1200" dirty="0" err="1" smtClean="0"/>
              <a:t>Tyshko</a:t>
            </a:r>
            <a:r>
              <a:rPr lang="en-US" sz="1200" dirty="0" smtClean="0"/>
              <a:t> et al., Toxicology Reports , 2014</a:t>
            </a:r>
            <a:endParaRPr lang="en-US" sz="12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1219200"/>
            <a:ext cx="5562600" cy="5334000"/>
          </a:xfrm>
          <a:prstGeom prst="rect">
            <a:avLst/>
          </a:prstGeom>
          <a:noFill/>
          <a:ln w="9525">
            <a:noFill/>
            <a:miter lim="800000"/>
            <a:headEnd/>
            <a:tailEnd/>
          </a:ln>
          <a:effectLst/>
        </p:spPr>
      </p:pic>
      <p:sp>
        <p:nvSpPr>
          <p:cNvPr id="9" name="Rectangle 8"/>
          <p:cNvSpPr/>
          <p:nvPr/>
        </p:nvSpPr>
        <p:spPr>
          <a:xfrm>
            <a:off x="5638800" y="1752600"/>
            <a:ext cx="3383280" cy="230832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b="1" dirty="0" smtClean="0"/>
              <a:t>No statistical proof !</a:t>
            </a:r>
          </a:p>
          <a:p>
            <a:endParaRPr lang="en-US" dirty="0" smtClean="0"/>
          </a:p>
          <a:p>
            <a:pPr algn="just"/>
            <a:r>
              <a:rPr lang="en-US" dirty="0" smtClean="0"/>
              <a:t>The strain of rat used was prone to develop </a:t>
            </a:r>
            <a:r>
              <a:rPr lang="en-US" dirty="0" err="1" smtClean="0"/>
              <a:t>tumours</a:t>
            </a:r>
            <a:r>
              <a:rPr lang="en-US" dirty="0" smtClean="0"/>
              <a:t> (a strain </a:t>
            </a:r>
            <a:r>
              <a:rPr lang="en-US" dirty="0" err="1" smtClean="0"/>
              <a:t>spe-cifically</a:t>
            </a:r>
            <a:r>
              <a:rPr lang="en-US" dirty="0" smtClean="0"/>
              <a:t> used to </a:t>
            </a:r>
            <a:r>
              <a:rPr lang="en-US" dirty="0"/>
              <a:t>test </a:t>
            </a:r>
            <a:r>
              <a:rPr lang="en-US" dirty="0" err="1" smtClean="0"/>
              <a:t>pharmaceu-ticals</a:t>
            </a:r>
            <a:r>
              <a:rPr lang="en-US" dirty="0" smtClean="0"/>
              <a:t> against cancer</a:t>
            </a:r>
            <a:r>
              <a:rPr lang="en-US" dirty="0"/>
              <a:t>) </a:t>
            </a:r>
            <a:r>
              <a:rPr lang="en-US" dirty="0" smtClean="0"/>
              <a:t>thereby not allowing proper conclusions about putative toxicity of GM crops</a:t>
            </a:r>
            <a:endParaRPr lang="en-US" dirty="0"/>
          </a:p>
        </p:txBody>
      </p:sp>
      <p:sp>
        <p:nvSpPr>
          <p:cNvPr id="10" name="Rectangle 9"/>
          <p:cNvSpPr/>
          <p:nvPr/>
        </p:nvSpPr>
        <p:spPr>
          <a:xfrm>
            <a:off x="5638800" y="4182070"/>
            <a:ext cx="3394440"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dirty="0" smtClean="0"/>
              <a:t>‘‘extraordinary claims require extraordinary evidence’’</a:t>
            </a:r>
          </a:p>
          <a:p>
            <a:r>
              <a:rPr lang="en-US" dirty="0" smtClean="0"/>
              <a:t>                                     --- Carl Sagan </a:t>
            </a:r>
            <a:endParaRPr lang="en-US" dirty="0"/>
          </a:p>
        </p:txBody>
      </p:sp>
      <p:sp>
        <p:nvSpPr>
          <p:cNvPr id="11" name="Título 4"/>
          <p:cNvSpPr>
            <a:spLocks noGrp="1"/>
          </p:cNvSpPr>
          <p:nvPr>
            <p:ph type="title"/>
          </p:nvPr>
        </p:nvSpPr>
        <p:spPr bwMode="auto">
          <a:xfrm>
            <a:off x="755650" y="350838"/>
            <a:ext cx="6553200" cy="504825"/>
          </a:xfrm>
          <a:extLst/>
        </p:spPr>
        <p:txBody>
          <a:bodyPr wrap="square" numCol="1" anchorCtr="0" compatLnSpc="1">
            <a:prstTxWarp prst="textNoShape">
              <a:avLst/>
            </a:prstTxWarp>
          </a:bodyPr>
          <a:lstStyle/>
          <a:p>
            <a:pPr eaLnBrk="1" hangingPunct="1">
              <a:defRPr/>
            </a:pPr>
            <a:r>
              <a:rPr lang="pt-PT" dirty="0" smtClean="0"/>
              <a:t>Are there actually any health concerns?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ção do Texto 5"/>
          <p:cNvSpPr>
            <a:spLocks noGrp="1"/>
          </p:cNvSpPr>
          <p:nvPr>
            <p:ph type="body" idx="10"/>
          </p:nvPr>
        </p:nvSpPr>
        <p:spPr>
          <a:xfrm>
            <a:off x="755650" y="1268413"/>
            <a:ext cx="8129588" cy="330200"/>
          </a:xfrm>
        </p:spPr>
        <p:txBody>
          <a:bodyPr/>
          <a:lstStyle/>
          <a:p>
            <a:pPr eaLnBrk="1" hangingPunct="1">
              <a:defRPr/>
            </a:pPr>
            <a:endParaRPr lang="pt-PT"/>
          </a:p>
        </p:txBody>
      </p:sp>
      <p:sp>
        <p:nvSpPr>
          <p:cNvPr id="7" name="Marcador de Posição do Texto 6"/>
          <p:cNvSpPr>
            <a:spLocks noGrp="1"/>
          </p:cNvSpPr>
          <p:nvPr>
            <p:ph type="body" idx="12"/>
          </p:nvPr>
        </p:nvSpPr>
        <p:spPr>
          <a:xfrm>
            <a:off x="755650" y="1946275"/>
            <a:ext cx="8137525" cy="3960813"/>
          </a:xfrm>
        </p:spPr>
        <p:txBody>
          <a:bodyPr/>
          <a:lstStyle/>
          <a:p>
            <a:pPr>
              <a:defRPr/>
            </a:pPr>
            <a:endParaRPr lang="pt-PT" dirty="0"/>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67145" y="1143000"/>
            <a:ext cx="4814455" cy="5334000"/>
          </a:xfrm>
          <a:prstGeom prst="rect">
            <a:avLst/>
          </a:prstGeom>
          <a:noFill/>
          <a:ln w="9525">
            <a:noFill/>
            <a:miter lim="800000"/>
            <a:headEnd/>
            <a:tailEnd/>
          </a:ln>
          <a:effectLst/>
        </p:spPr>
      </p:pic>
      <p:sp>
        <p:nvSpPr>
          <p:cNvPr id="8" name="Rectangle 7"/>
          <p:cNvSpPr/>
          <p:nvPr/>
        </p:nvSpPr>
        <p:spPr>
          <a:xfrm>
            <a:off x="5562600" y="3733800"/>
            <a:ext cx="3352800" cy="169277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r>
              <a:rPr lang="en-US" sz="2800" b="1" dirty="0" smtClean="0">
                <a:effectLst>
                  <a:outerShdw blurRad="50800" dist="38100" dir="2700000" algn="tl" rotWithShape="0">
                    <a:srgbClr val="000000">
                      <a:alpha val="87000"/>
                    </a:srgbClr>
                  </a:outerShdw>
                </a:effectLst>
              </a:rPr>
              <a:t>No credible evidence of </a:t>
            </a:r>
          </a:p>
          <a:p>
            <a:pPr algn="ctr"/>
            <a:r>
              <a:rPr lang="en-US" sz="2800" b="1" dirty="0" smtClean="0">
                <a:effectLst>
                  <a:outerShdw blurRad="50800" dist="38100" dir="2700000" algn="tl" rotWithShape="0">
                    <a:srgbClr val="000000">
                      <a:alpha val="87000"/>
                    </a:srgbClr>
                  </a:outerShdw>
                </a:effectLst>
              </a:rPr>
              <a:t>harm to health </a:t>
            </a:r>
          </a:p>
          <a:p>
            <a:pPr algn="ctr"/>
            <a:r>
              <a:rPr lang="en-US" sz="2000" b="1" dirty="0" smtClean="0"/>
              <a:t>(or environment - see talk #7)</a:t>
            </a:r>
            <a:endParaRPr lang="en-US" sz="2000" b="1" dirty="0"/>
          </a:p>
        </p:txBody>
      </p:sp>
      <p:cxnSp>
        <p:nvCxnSpPr>
          <p:cNvPr id="10" name="Straight Arrow Connector 9"/>
          <p:cNvCxnSpPr/>
          <p:nvPr/>
        </p:nvCxnSpPr>
        <p:spPr>
          <a:xfrm rot="5400000">
            <a:off x="6743700" y="3161506"/>
            <a:ext cx="1143000" cy="1588"/>
          </a:xfrm>
          <a:prstGeom prst="straightConnector1">
            <a:avLst/>
          </a:prstGeom>
          <a:ln w="38100">
            <a:tailEnd type="arrow"/>
          </a:ln>
        </p:spPr>
        <p:style>
          <a:lnRef idx="1">
            <a:schemeClr val="accent3"/>
          </a:lnRef>
          <a:fillRef idx="0">
            <a:schemeClr val="accent3"/>
          </a:fillRef>
          <a:effectRef idx="0">
            <a:schemeClr val="accent3"/>
          </a:effectRef>
          <a:fontRef idx="minor">
            <a:schemeClr val="tx1"/>
          </a:fontRef>
        </p:style>
      </p:cxnSp>
      <p:sp>
        <p:nvSpPr>
          <p:cNvPr id="12" name="TextBox 11"/>
          <p:cNvSpPr txBox="1"/>
          <p:nvPr/>
        </p:nvSpPr>
        <p:spPr>
          <a:xfrm>
            <a:off x="6019800" y="2133600"/>
            <a:ext cx="2438400" cy="830997"/>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sz="2400" b="1" dirty="0" smtClean="0"/>
              <a:t>1783 articles on </a:t>
            </a:r>
          </a:p>
          <a:p>
            <a:r>
              <a:rPr lang="en-US" sz="2400" b="1" dirty="0" smtClean="0"/>
              <a:t>GMO </a:t>
            </a:r>
            <a:r>
              <a:rPr lang="en-US" sz="2400" b="1" dirty="0" err="1" smtClean="0"/>
              <a:t>biosafety</a:t>
            </a:r>
            <a:endParaRPr lang="en-US" sz="2400" b="1" dirty="0"/>
          </a:p>
        </p:txBody>
      </p:sp>
      <p:sp>
        <p:nvSpPr>
          <p:cNvPr id="14" name="Rectangle 13"/>
          <p:cNvSpPr/>
          <p:nvPr/>
        </p:nvSpPr>
        <p:spPr>
          <a:xfrm>
            <a:off x="762000" y="381000"/>
            <a:ext cx="5332422" cy="477054"/>
          </a:xfrm>
          <a:prstGeom prst="rect">
            <a:avLst/>
          </a:prstGeom>
        </p:spPr>
        <p:txBody>
          <a:bodyPr wrap="none">
            <a:spAutoFit/>
          </a:bodyPr>
          <a:lstStyle/>
          <a:p>
            <a:r>
              <a:rPr lang="pt-PT" sz="2500" dirty="0" smtClean="0">
                <a:solidFill>
                  <a:schemeClr val="bg1"/>
                </a:solidFill>
                <a:latin typeface="+mn-lt"/>
                <a:cs typeface="Calibri" pitchFamily="34" charset="0"/>
              </a:rPr>
              <a:t>Are there actually any health concerns?</a:t>
            </a:r>
            <a:endParaRPr lang="en-US" sz="2500" dirty="0">
              <a:solidFill>
                <a:schemeClr val="bg1"/>
              </a:solidFill>
              <a:latin typeface="+mn-lt"/>
              <a:cs typeface="Calibri" pitchFamily="34" charset="0"/>
            </a:endParaRPr>
          </a:p>
        </p:txBody>
      </p:sp>
      <p:sp>
        <p:nvSpPr>
          <p:cNvPr id="17" name="TextBox 16"/>
          <p:cNvSpPr txBox="1"/>
          <p:nvPr/>
        </p:nvSpPr>
        <p:spPr>
          <a:xfrm>
            <a:off x="381000" y="5276671"/>
            <a:ext cx="4800600" cy="1200329"/>
          </a:xfrm>
          <a:prstGeom prst="rect">
            <a:avLst/>
          </a:prstGeom>
          <a:solidFill>
            <a:srgbClr val="92D050"/>
          </a:solidFill>
        </p:spPr>
        <p:txBody>
          <a:bodyPr wrap="square" rtlCol="0">
            <a:spAutoFit/>
          </a:bodyPr>
          <a:lstStyle/>
          <a:p>
            <a:pPr algn="ctr"/>
            <a:r>
              <a:rPr lang="en-US" b="1" dirty="0" smtClean="0"/>
              <a:t>50 projects,   &gt; 400 research groups</a:t>
            </a:r>
          </a:p>
          <a:p>
            <a:pPr algn="ctr"/>
            <a:r>
              <a:rPr lang="en-US" b="1" dirty="0" smtClean="0"/>
              <a:t> </a:t>
            </a:r>
            <a:r>
              <a:rPr lang="en-US" b="1" dirty="0" smtClean="0">
                <a:sym typeface="Wingdings" pitchFamily="2" charset="2"/>
              </a:rPr>
              <a:t></a:t>
            </a:r>
            <a:r>
              <a:rPr lang="en-US" b="1" dirty="0">
                <a:sym typeface="Wingdings" pitchFamily="2" charset="2"/>
              </a:rPr>
              <a:t> </a:t>
            </a:r>
            <a:r>
              <a:rPr lang="en-US" b="1" dirty="0" smtClean="0">
                <a:sym typeface="Wingdings" pitchFamily="2" charset="2"/>
              </a:rPr>
              <a:t>“</a:t>
            </a:r>
            <a:r>
              <a:rPr lang="en-US" b="1" dirty="0" smtClean="0"/>
              <a:t>biotechnology, and in particular GMOs, are not </a:t>
            </a:r>
            <a:r>
              <a:rPr lang="en-US" b="1" i="1" dirty="0" smtClean="0"/>
              <a:t>per se</a:t>
            </a:r>
            <a:r>
              <a:rPr lang="en-US" b="1" dirty="0" smtClean="0"/>
              <a:t> more risky than, e.g. conventional plant breeding technologies”</a:t>
            </a:r>
            <a:endParaRPr lang="en-US"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Posição do Texto 6"/>
          <p:cNvSpPr>
            <a:spLocks noGrp="1"/>
          </p:cNvSpPr>
          <p:nvPr>
            <p:ph type="body" idx="12"/>
          </p:nvPr>
        </p:nvSpPr>
        <p:spPr>
          <a:xfrm>
            <a:off x="755650" y="1946275"/>
            <a:ext cx="8137525" cy="3960813"/>
          </a:xfrm>
        </p:spPr>
        <p:txBody>
          <a:bodyPr/>
          <a:lstStyle/>
          <a:p>
            <a:pPr>
              <a:defRPr/>
            </a:pPr>
            <a:endParaRPr lang="pt-PT" dirty="0" smtClean="0"/>
          </a:p>
          <a:p>
            <a:pPr>
              <a:defRPr/>
            </a:pPr>
            <a:endParaRPr lang="pt-PT" dirty="0" smtClean="0"/>
          </a:p>
          <a:p>
            <a:pPr>
              <a:defRPr/>
            </a:pPr>
            <a:endParaRPr lang="pt-PT" dirty="0" smtClean="0"/>
          </a:p>
          <a:p>
            <a:pPr>
              <a:defRPr/>
            </a:pPr>
            <a:endParaRPr lang="pt-PT" dirty="0" smtClean="0"/>
          </a:p>
          <a:p>
            <a:pPr>
              <a:defRPr/>
            </a:pPr>
            <a:endParaRPr lang="pt-PT" dirty="0" smtClean="0"/>
          </a:p>
          <a:p>
            <a:pPr>
              <a:defRPr/>
            </a:pPr>
            <a:endParaRPr lang="pt-PT" dirty="0" smtClean="0"/>
          </a:p>
          <a:p>
            <a:pPr>
              <a:defRPr/>
            </a:pPr>
            <a:endParaRPr lang="pt-PT" dirty="0" smtClean="0"/>
          </a:p>
          <a:p>
            <a:pPr>
              <a:defRPr/>
            </a:pPr>
            <a:endParaRPr lang="pt-PT" dirty="0" smtClean="0"/>
          </a:p>
          <a:p>
            <a:pPr>
              <a:defRPr/>
            </a:pPr>
            <a:endParaRPr lang="pt-PT" dirty="0" smtClean="0"/>
          </a:p>
          <a:p>
            <a:pPr>
              <a:defRPr/>
            </a:pPr>
            <a:endParaRPr lang="pt-PT" dirty="0" smtClean="0"/>
          </a:p>
          <a:p>
            <a:pPr>
              <a:defRPr/>
            </a:pPr>
            <a:endParaRPr lang="pt-PT" dirty="0" smtClean="0"/>
          </a:p>
          <a:p>
            <a:pPr>
              <a:defRPr/>
            </a:pPr>
            <a:endParaRPr lang="pt-PT" dirty="0" smtClean="0"/>
          </a:p>
          <a:p>
            <a:pPr>
              <a:defRPr/>
            </a:pPr>
            <a:endParaRPr lang="pt-PT" dirty="0" smtClean="0"/>
          </a:p>
          <a:p>
            <a:pPr>
              <a:defRPr/>
            </a:pPr>
            <a:endParaRPr lang="pt-PT" dirty="0" smtClean="0"/>
          </a:p>
          <a:p>
            <a:pPr>
              <a:defRPr/>
            </a:pPr>
            <a:endParaRPr lang="pt-PT" dirty="0" smtClean="0"/>
          </a:p>
          <a:p>
            <a:pPr>
              <a:defRPr/>
            </a:pPr>
            <a:endParaRPr lang="pt-PT" dirty="0" smtClean="0"/>
          </a:p>
          <a:p>
            <a:pPr>
              <a:defRPr/>
            </a:pPr>
            <a:endParaRPr lang="pt-PT" dirty="0"/>
          </a:p>
        </p:txBody>
      </p:sp>
      <p:sp>
        <p:nvSpPr>
          <p:cNvPr id="12292" name="Título 4"/>
          <p:cNvSpPr>
            <a:spLocks noGrp="1"/>
          </p:cNvSpPr>
          <p:nvPr>
            <p:ph type="title"/>
          </p:nvPr>
        </p:nvSpPr>
        <p:spPr bwMode="auto">
          <a:xfrm>
            <a:off x="755650" y="350838"/>
            <a:ext cx="6553200" cy="504825"/>
          </a:xfrm>
          <a:extLst/>
        </p:spPr>
        <p:txBody>
          <a:bodyPr wrap="square" numCol="1" anchorCtr="0" compatLnSpc="1">
            <a:prstTxWarp prst="textNoShape">
              <a:avLst/>
            </a:prstTxWarp>
          </a:bodyPr>
          <a:lstStyle/>
          <a:p>
            <a:pPr eaLnBrk="1" hangingPunct="1">
              <a:defRPr/>
            </a:pPr>
            <a:r>
              <a:rPr lang="pt-PT" dirty="0" smtClean="0"/>
              <a:t>Some Myths about GM plants busted!!</a:t>
            </a:r>
          </a:p>
        </p:txBody>
      </p:sp>
      <p:grpSp>
        <p:nvGrpSpPr>
          <p:cNvPr id="36" name="Group 35"/>
          <p:cNvGrpSpPr/>
          <p:nvPr/>
        </p:nvGrpSpPr>
        <p:grpSpPr>
          <a:xfrm>
            <a:off x="3749039" y="1146804"/>
            <a:ext cx="4937760" cy="1029406"/>
            <a:chOff x="3291839" y="1901"/>
            <a:chExt cx="4937760" cy="1029406"/>
          </a:xfrm>
        </p:grpSpPr>
        <p:sp>
          <p:nvSpPr>
            <p:cNvPr id="64" name="Right Arrow 63"/>
            <p:cNvSpPr/>
            <p:nvPr/>
          </p:nvSpPr>
          <p:spPr>
            <a:xfrm>
              <a:off x="3291839" y="1901"/>
              <a:ext cx="4937760" cy="1029406"/>
            </a:xfrm>
            <a:prstGeom prst="rightArrow">
              <a:avLst>
                <a:gd name="adj1" fmla="val 75000"/>
                <a:gd name="adj2" fmla="val 5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65" name="Right Arrow 4"/>
            <p:cNvSpPr/>
            <p:nvPr/>
          </p:nvSpPr>
          <p:spPr>
            <a:xfrm>
              <a:off x="3291839" y="216643"/>
              <a:ext cx="4551733" cy="77205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solidFill>
                    <a:schemeClr val="tx1"/>
                  </a:solidFill>
                </a:rPr>
                <a:t>DNA is digested in mouth and gut</a:t>
              </a:r>
              <a:endParaRPr lang="en-US" sz="1900" kern="1200" dirty="0">
                <a:solidFill>
                  <a:schemeClr val="tx1"/>
                </a:solidFill>
              </a:endParaRPr>
            </a:p>
            <a:p>
              <a:pPr marL="171450" lvl="1" indent="-171450" algn="l" defTabSz="844550">
                <a:lnSpc>
                  <a:spcPct val="90000"/>
                </a:lnSpc>
                <a:spcBef>
                  <a:spcPct val="0"/>
                </a:spcBef>
                <a:spcAft>
                  <a:spcPct val="15000"/>
                </a:spcAft>
                <a:buChar char="••"/>
              </a:pPr>
              <a:r>
                <a:rPr lang="en-US" sz="1900" kern="1200" dirty="0" smtClean="0">
                  <a:solidFill>
                    <a:schemeClr val="tx1"/>
                  </a:solidFill>
                </a:rPr>
                <a:t>This happens with all our food </a:t>
              </a:r>
              <a:endParaRPr lang="en-US" sz="1900" kern="1200" dirty="0">
                <a:solidFill>
                  <a:schemeClr val="tx1"/>
                </a:solidFill>
              </a:endParaRPr>
            </a:p>
          </p:txBody>
        </p:sp>
      </p:grpSp>
      <p:grpSp>
        <p:nvGrpSpPr>
          <p:cNvPr id="37" name="Group 36"/>
          <p:cNvGrpSpPr/>
          <p:nvPr/>
        </p:nvGrpSpPr>
        <p:grpSpPr>
          <a:xfrm>
            <a:off x="457200" y="1146804"/>
            <a:ext cx="3291840" cy="1029406"/>
            <a:chOff x="0" y="1901"/>
            <a:chExt cx="3291840" cy="1029406"/>
          </a:xfrm>
        </p:grpSpPr>
        <p:sp>
          <p:nvSpPr>
            <p:cNvPr id="62" name="Rounded Rectangle 61"/>
            <p:cNvSpPr/>
            <p:nvPr/>
          </p:nvSpPr>
          <p:spPr>
            <a:xfrm>
              <a:off x="0" y="1901"/>
              <a:ext cx="3291840" cy="102940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3" name="Rounded Rectangle 6"/>
            <p:cNvSpPr/>
            <p:nvPr/>
          </p:nvSpPr>
          <p:spPr>
            <a:xfrm>
              <a:off x="50251" y="52152"/>
              <a:ext cx="3191338" cy="9289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rPr>
                <a:t>Is  foreign DNA safe to eat?</a:t>
              </a:r>
              <a:endParaRPr lang="en-US" sz="2000" b="1" kern="1200" dirty="0">
                <a:solidFill>
                  <a:schemeClr val="bg1"/>
                </a:solidFill>
              </a:endParaRPr>
            </a:p>
          </p:txBody>
        </p:sp>
      </p:grpSp>
      <p:grpSp>
        <p:nvGrpSpPr>
          <p:cNvPr id="38" name="Group 37"/>
          <p:cNvGrpSpPr/>
          <p:nvPr/>
        </p:nvGrpSpPr>
        <p:grpSpPr>
          <a:xfrm>
            <a:off x="3749039" y="2279151"/>
            <a:ext cx="4937760" cy="1029406"/>
            <a:chOff x="3291839" y="1134248"/>
            <a:chExt cx="4937760" cy="1029406"/>
          </a:xfrm>
        </p:grpSpPr>
        <p:sp>
          <p:nvSpPr>
            <p:cNvPr id="60" name="Right Arrow 59"/>
            <p:cNvSpPr/>
            <p:nvPr/>
          </p:nvSpPr>
          <p:spPr>
            <a:xfrm>
              <a:off x="3291839" y="1134248"/>
              <a:ext cx="4937760" cy="1029406"/>
            </a:xfrm>
            <a:prstGeom prst="rightArrow">
              <a:avLst>
                <a:gd name="adj1" fmla="val 75000"/>
                <a:gd name="adj2" fmla="val 5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61" name="Right Arrow 8"/>
            <p:cNvSpPr/>
            <p:nvPr/>
          </p:nvSpPr>
          <p:spPr>
            <a:xfrm>
              <a:off x="3291839" y="1262924"/>
              <a:ext cx="4551733" cy="77205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solidFill>
                    <a:schemeClr val="tx1"/>
                  </a:solidFill>
                  <a:latin typeface="+mn-lt"/>
                </a:rPr>
                <a:t>Horizontal gene transfer is not common in bacteria (and bacteria don’t select for transgenes!!!)</a:t>
              </a:r>
              <a:endParaRPr lang="en-US" sz="1900" kern="1200" dirty="0">
                <a:solidFill>
                  <a:schemeClr val="tx1"/>
                </a:solidFill>
                <a:latin typeface="+mn-lt"/>
              </a:endParaRPr>
            </a:p>
            <a:p>
              <a:pPr marL="171450" lvl="1" indent="-171450" algn="l" defTabSz="844550">
                <a:lnSpc>
                  <a:spcPct val="90000"/>
                </a:lnSpc>
                <a:spcBef>
                  <a:spcPct val="0"/>
                </a:spcBef>
                <a:spcAft>
                  <a:spcPct val="15000"/>
                </a:spcAft>
                <a:buChar char="••"/>
              </a:pPr>
              <a:endParaRPr lang="en-US" sz="1900" kern="1200" dirty="0">
                <a:solidFill>
                  <a:schemeClr val="tx1"/>
                </a:solidFill>
                <a:latin typeface="+mn-lt"/>
                <a:cs typeface="Times" pitchFamily="-32" charset="0"/>
                <a:sym typeface="Symbol" pitchFamily="18" charset="2"/>
              </a:endParaRPr>
            </a:p>
          </p:txBody>
        </p:sp>
      </p:grpSp>
      <p:grpSp>
        <p:nvGrpSpPr>
          <p:cNvPr id="39" name="Group 38"/>
          <p:cNvGrpSpPr/>
          <p:nvPr/>
        </p:nvGrpSpPr>
        <p:grpSpPr>
          <a:xfrm>
            <a:off x="457200" y="2279151"/>
            <a:ext cx="3291840" cy="1029406"/>
            <a:chOff x="0" y="1134248"/>
            <a:chExt cx="3291840" cy="1029406"/>
          </a:xfrm>
        </p:grpSpPr>
        <p:sp>
          <p:nvSpPr>
            <p:cNvPr id="58" name="Rounded Rectangle 57"/>
            <p:cNvSpPr/>
            <p:nvPr/>
          </p:nvSpPr>
          <p:spPr>
            <a:xfrm>
              <a:off x="0" y="1134248"/>
              <a:ext cx="3291840" cy="102940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9" name="Rounded Rectangle 10"/>
            <p:cNvSpPr/>
            <p:nvPr/>
          </p:nvSpPr>
          <p:spPr>
            <a:xfrm>
              <a:off x="50251" y="1184499"/>
              <a:ext cx="3191338" cy="9289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latin typeface="+mn-lt"/>
                </a:rPr>
                <a:t>Could they get into gut bacteria?</a:t>
              </a:r>
              <a:endParaRPr lang="en-US" sz="2000" b="1" kern="1200" dirty="0">
                <a:solidFill>
                  <a:schemeClr val="bg1"/>
                </a:solidFill>
                <a:latin typeface="+mn-lt"/>
              </a:endParaRPr>
            </a:p>
          </p:txBody>
        </p:sp>
      </p:grpSp>
      <p:grpSp>
        <p:nvGrpSpPr>
          <p:cNvPr id="41" name="Group 40"/>
          <p:cNvGrpSpPr/>
          <p:nvPr/>
        </p:nvGrpSpPr>
        <p:grpSpPr>
          <a:xfrm>
            <a:off x="457200" y="3411499"/>
            <a:ext cx="3291840" cy="1029406"/>
            <a:chOff x="0" y="2266596"/>
            <a:chExt cx="3291840" cy="1029406"/>
          </a:xfrm>
        </p:grpSpPr>
        <p:sp>
          <p:nvSpPr>
            <p:cNvPr id="54" name="Rounded Rectangle 53"/>
            <p:cNvSpPr/>
            <p:nvPr/>
          </p:nvSpPr>
          <p:spPr>
            <a:xfrm>
              <a:off x="0" y="2266596"/>
              <a:ext cx="3291840" cy="102940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5" name="Rounded Rectangle 14"/>
            <p:cNvSpPr/>
            <p:nvPr/>
          </p:nvSpPr>
          <p:spPr>
            <a:xfrm>
              <a:off x="50251" y="2316847"/>
              <a:ext cx="3191338" cy="9289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latin typeface="+mn-lt"/>
                </a:rPr>
                <a:t>Could they contain new toxins?</a:t>
              </a:r>
              <a:endParaRPr lang="en-US" sz="2000" b="1" kern="1200" dirty="0">
                <a:solidFill>
                  <a:schemeClr val="bg1"/>
                </a:solidFill>
                <a:latin typeface="+mn-lt"/>
              </a:endParaRPr>
            </a:p>
          </p:txBody>
        </p:sp>
      </p:grpSp>
      <p:grpSp>
        <p:nvGrpSpPr>
          <p:cNvPr id="42" name="Group 41"/>
          <p:cNvGrpSpPr/>
          <p:nvPr/>
        </p:nvGrpSpPr>
        <p:grpSpPr>
          <a:xfrm>
            <a:off x="3749039" y="4563261"/>
            <a:ext cx="4937760" cy="1029406"/>
            <a:chOff x="3291839" y="3418358"/>
            <a:chExt cx="4937760" cy="1029406"/>
          </a:xfrm>
        </p:grpSpPr>
        <p:sp>
          <p:nvSpPr>
            <p:cNvPr id="52" name="Right Arrow 51"/>
            <p:cNvSpPr/>
            <p:nvPr/>
          </p:nvSpPr>
          <p:spPr>
            <a:xfrm>
              <a:off x="3291839" y="3418358"/>
              <a:ext cx="4937760" cy="1029406"/>
            </a:xfrm>
            <a:prstGeom prst="rightArrow">
              <a:avLst>
                <a:gd name="adj1" fmla="val 75000"/>
                <a:gd name="adj2" fmla="val 5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53" name="Right Arrow 16"/>
            <p:cNvSpPr/>
            <p:nvPr/>
          </p:nvSpPr>
          <p:spPr>
            <a:xfrm>
              <a:off x="3291839" y="3503297"/>
              <a:ext cx="4551733" cy="77205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endParaRPr lang="en-US" sz="1900" kern="1200" dirty="0">
                <a:solidFill>
                  <a:schemeClr val="tx1"/>
                </a:solidFill>
                <a:latin typeface="+mn-lt"/>
              </a:endParaRPr>
            </a:p>
            <a:p>
              <a:pPr marL="171450" lvl="1" indent="-171450" algn="l" defTabSz="844550">
                <a:lnSpc>
                  <a:spcPct val="90000"/>
                </a:lnSpc>
                <a:spcBef>
                  <a:spcPct val="0"/>
                </a:spcBef>
                <a:spcAft>
                  <a:spcPct val="15000"/>
                </a:spcAft>
                <a:buChar char="••"/>
              </a:pPr>
              <a:r>
                <a:rPr lang="en-US" sz="1900" b="1" kern="1200" dirty="0" smtClean="0">
                  <a:solidFill>
                    <a:schemeClr val="tx1"/>
                  </a:solidFill>
                  <a:latin typeface="+mn-lt"/>
                </a:rPr>
                <a:t>No!   </a:t>
              </a:r>
              <a:r>
                <a:rPr lang="en-US" sz="1900" kern="1200" dirty="0" smtClean="0">
                  <a:solidFill>
                    <a:schemeClr val="tx1"/>
                  </a:solidFill>
                  <a:latin typeface="+mn-lt"/>
                </a:rPr>
                <a:t>DNA is broken down in digestive tract</a:t>
              </a:r>
              <a:endParaRPr lang="en-US" sz="1900" kern="1200" dirty="0">
                <a:solidFill>
                  <a:schemeClr val="tx1"/>
                </a:solidFill>
                <a:latin typeface="+mn-lt"/>
              </a:endParaRPr>
            </a:p>
          </p:txBody>
        </p:sp>
      </p:grpSp>
      <p:grpSp>
        <p:nvGrpSpPr>
          <p:cNvPr id="43" name="Group 42"/>
          <p:cNvGrpSpPr/>
          <p:nvPr/>
        </p:nvGrpSpPr>
        <p:grpSpPr>
          <a:xfrm>
            <a:off x="457200" y="4543847"/>
            <a:ext cx="3291840" cy="1029406"/>
            <a:chOff x="0" y="3398944"/>
            <a:chExt cx="3291840" cy="1029406"/>
          </a:xfrm>
        </p:grpSpPr>
        <p:sp>
          <p:nvSpPr>
            <p:cNvPr id="50" name="Rounded Rectangle 49"/>
            <p:cNvSpPr/>
            <p:nvPr/>
          </p:nvSpPr>
          <p:spPr>
            <a:xfrm>
              <a:off x="0" y="3398944"/>
              <a:ext cx="3291840" cy="102940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Rounded Rectangle 18"/>
            <p:cNvSpPr/>
            <p:nvPr/>
          </p:nvSpPr>
          <p:spPr>
            <a:xfrm>
              <a:off x="50251" y="3449195"/>
              <a:ext cx="3191338" cy="9289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latin typeface="+mn-lt"/>
                </a:rPr>
                <a:t>Could antibiotic resistance genes get into people?</a:t>
              </a:r>
              <a:endParaRPr lang="en-US" sz="2000" b="1" kern="1200" dirty="0">
                <a:solidFill>
                  <a:schemeClr val="bg1"/>
                </a:solidFill>
                <a:latin typeface="+mn-lt"/>
              </a:endParaRPr>
            </a:p>
          </p:txBody>
        </p:sp>
      </p:grpSp>
      <p:grpSp>
        <p:nvGrpSpPr>
          <p:cNvPr id="44" name="Group 43"/>
          <p:cNvGrpSpPr/>
          <p:nvPr/>
        </p:nvGrpSpPr>
        <p:grpSpPr>
          <a:xfrm>
            <a:off x="3749039" y="5676194"/>
            <a:ext cx="4937760" cy="1029406"/>
            <a:chOff x="3291839" y="4531291"/>
            <a:chExt cx="4937760" cy="1029406"/>
          </a:xfrm>
        </p:grpSpPr>
        <p:sp>
          <p:nvSpPr>
            <p:cNvPr id="48" name="Right Arrow 47"/>
            <p:cNvSpPr/>
            <p:nvPr/>
          </p:nvSpPr>
          <p:spPr>
            <a:xfrm>
              <a:off x="3291839" y="4531291"/>
              <a:ext cx="4937760" cy="1029406"/>
            </a:xfrm>
            <a:prstGeom prst="rightArrow">
              <a:avLst>
                <a:gd name="adj1" fmla="val 75000"/>
                <a:gd name="adj2" fmla="val 5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49" name="Right Arrow 20"/>
            <p:cNvSpPr/>
            <p:nvPr/>
          </p:nvSpPr>
          <p:spPr>
            <a:xfrm>
              <a:off x="3291839" y="4659967"/>
              <a:ext cx="4551733" cy="77205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r>
                <a:rPr lang="en-US" kern="1200" dirty="0" smtClean="0">
                  <a:solidFill>
                    <a:schemeClr val="tx1"/>
                  </a:solidFill>
                  <a:latin typeface="+mn-lt"/>
                </a:rPr>
                <a:t>Most food allergies </a:t>
              </a:r>
              <a:r>
                <a:rPr lang="en-US" kern="1200" dirty="0" smtClean="0">
                  <a:solidFill>
                    <a:schemeClr val="tx1"/>
                  </a:solidFill>
                  <a:latin typeface="+mn-lt"/>
                  <a:sym typeface="Symbol"/>
                </a:rPr>
                <a:t></a:t>
              </a:r>
              <a:r>
                <a:rPr lang="en-US" kern="1200" dirty="0" smtClean="0">
                  <a:solidFill>
                    <a:schemeClr val="tx1"/>
                  </a:solidFill>
                  <a:latin typeface="+mn-lt"/>
                </a:rPr>
                <a:t> 6 proteins</a:t>
              </a:r>
              <a:endParaRPr lang="en-US" kern="1200" dirty="0"/>
            </a:p>
            <a:p>
              <a:pPr marL="171450" lvl="1" indent="-171450" algn="l" defTabSz="844550">
                <a:lnSpc>
                  <a:spcPct val="90000"/>
                </a:lnSpc>
                <a:spcBef>
                  <a:spcPct val="0"/>
                </a:spcBef>
                <a:spcAft>
                  <a:spcPct val="15000"/>
                </a:spcAft>
                <a:buChar char="••"/>
              </a:pPr>
              <a:r>
                <a:rPr lang="en-US" kern="1200" dirty="0" smtClean="0">
                  <a:solidFill>
                    <a:schemeClr val="tx1"/>
                  </a:solidFill>
                  <a:latin typeface="+mn-lt"/>
                </a:rPr>
                <a:t>100.000 Proteins in plants</a:t>
              </a:r>
            </a:p>
            <a:p>
              <a:pPr marL="171450" lvl="1" indent="-171450" algn="l" defTabSz="844550">
                <a:lnSpc>
                  <a:spcPct val="90000"/>
                </a:lnSpc>
                <a:spcBef>
                  <a:spcPct val="0"/>
                </a:spcBef>
                <a:spcAft>
                  <a:spcPct val="15000"/>
                </a:spcAft>
                <a:buChar char="••"/>
              </a:pPr>
              <a:r>
                <a:rPr lang="en-US" kern="1200" dirty="0" smtClean="0">
                  <a:solidFill>
                    <a:schemeClr val="tx1"/>
                  </a:solidFill>
                  <a:latin typeface="+mn-lt"/>
                </a:rPr>
                <a:t>Allergenic potential is monitored</a:t>
              </a:r>
              <a:endParaRPr lang="en-US" kern="1200" dirty="0">
                <a:solidFill>
                  <a:schemeClr val="tx1"/>
                </a:solidFill>
                <a:latin typeface="+mn-lt"/>
              </a:endParaRPr>
            </a:p>
          </p:txBody>
        </p:sp>
      </p:grpSp>
      <p:grpSp>
        <p:nvGrpSpPr>
          <p:cNvPr id="45" name="Group 44"/>
          <p:cNvGrpSpPr/>
          <p:nvPr/>
        </p:nvGrpSpPr>
        <p:grpSpPr>
          <a:xfrm>
            <a:off x="457200" y="5676194"/>
            <a:ext cx="3291840" cy="1029406"/>
            <a:chOff x="0" y="4531291"/>
            <a:chExt cx="3291840" cy="1029406"/>
          </a:xfrm>
        </p:grpSpPr>
        <p:sp>
          <p:nvSpPr>
            <p:cNvPr id="46" name="Rounded Rectangle 45"/>
            <p:cNvSpPr/>
            <p:nvPr/>
          </p:nvSpPr>
          <p:spPr>
            <a:xfrm>
              <a:off x="0" y="4531291"/>
              <a:ext cx="3291840" cy="102940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Rounded Rectangle 22"/>
            <p:cNvSpPr/>
            <p:nvPr/>
          </p:nvSpPr>
          <p:spPr>
            <a:xfrm>
              <a:off x="50251" y="4581542"/>
              <a:ext cx="3191338" cy="9289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latin typeface="+mn-lt"/>
                </a:rPr>
                <a:t>Could they cause allergies?</a:t>
              </a:r>
              <a:endParaRPr lang="en-US" sz="2000" b="1" kern="1200" dirty="0">
                <a:solidFill>
                  <a:schemeClr val="bg1"/>
                </a:solidFill>
                <a:latin typeface="+mn-lt"/>
              </a:endParaRPr>
            </a:p>
          </p:txBody>
        </p:sp>
      </p:grpSp>
      <p:grpSp>
        <p:nvGrpSpPr>
          <p:cNvPr id="66" name="Group 65"/>
          <p:cNvGrpSpPr/>
          <p:nvPr/>
        </p:nvGrpSpPr>
        <p:grpSpPr>
          <a:xfrm>
            <a:off x="3810000" y="3466394"/>
            <a:ext cx="4937760" cy="1029406"/>
            <a:chOff x="3291839" y="1134248"/>
            <a:chExt cx="4937760" cy="1029406"/>
          </a:xfrm>
        </p:grpSpPr>
        <p:sp>
          <p:nvSpPr>
            <p:cNvPr id="67" name="Right Arrow 66"/>
            <p:cNvSpPr/>
            <p:nvPr/>
          </p:nvSpPr>
          <p:spPr>
            <a:xfrm>
              <a:off x="3291839" y="1134248"/>
              <a:ext cx="4937760" cy="1029406"/>
            </a:xfrm>
            <a:prstGeom prst="rightArrow">
              <a:avLst>
                <a:gd name="adj1" fmla="val 75000"/>
                <a:gd name="adj2" fmla="val 5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68" name="Right Arrow 8"/>
            <p:cNvSpPr/>
            <p:nvPr/>
          </p:nvSpPr>
          <p:spPr>
            <a:xfrm>
              <a:off x="3291839" y="1391600"/>
              <a:ext cx="4551733" cy="77205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065" tIns="12065" rIns="12065" bIns="12065" numCol="1" spcCol="1270" anchor="t" anchorCtr="0">
              <a:noAutofit/>
            </a:bodyPr>
            <a:lstStyle/>
            <a:p>
              <a:pPr marL="171450" lvl="1" indent="-171450" defTabSz="844550">
                <a:lnSpc>
                  <a:spcPct val="90000"/>
                </a:lnSpc>
                <a:spcAft>
                  <a:spcPct val="15000"/>
                </a:spcAft>
                <a:buFontTx/>
                <a:buChar char="••"/>
              </a:pPr>
              <a:r>
                <a:rPr lang="en-US" sz="1900" dirty="0" smtClean="0">
                  <a:solidFill>
                    <a:schemeClr val="tx1"/>
                  </a:solidFill>
                </a:rPr>
                <a:t>GM plants are the best analyzed/scrutinized plants that come to market</a:t>
              </a:r>
            </a:p>
            <a:p>
              <a:pPr marL="171450" lvl="1" indent="-171450" algn="l" defTabSz="844550">
                <a:lnSpc>
                  <a:spcPct val="90000"/>
                </a:lnSpc>
                <a:spcBef>
                  <a:spcPct val="0"/>
                </a:spcBef>
                <a:spcAft>
                  <a:spcPct val="15000"/>
                </a:spcAft>
                <a:buChar char="••"/>
              </a:pPr>
              <a:endParaRPr lang="en-US" sz="1900" kern="1200" dirty="0">
                <a:solidFill>
                  <a:schemeClr val="tx1"/>
                </a:solidFill>
                <a:latin typeface="+mn-lt"/>
              </a:endParaRPr>
            </a:p>
            <a:p>
              <a:pPr marL="171450" lvl="1" indent="-171450" algn="l" defTabSz="844550">
                <a:lnSpc>
                  <a:spcPct val="90000"/>
                </a:lnSpc>
                <a:spcBef>
                  <a:spcPct val="0"/>
                </a:spcBef>
                <a:spcAft>
                  <a:spcPct val="15000"/>
                </a:spcAft>
                <a:buChar char="••"/>
              </a:pPr>
              <a:endParaRPr lang="en-US" sz="1900" kern="1200" dirty="0">
                <a:solidFill>
                  <a:schemeClr val="tx1"/>
                </a:solidFill>
                <a:latin typeface="+mn-lt"/>
                <a:cs typeface="Times" pitchFamily="-32" charset="0"/>
                <a:sym typeface="Symbol" pitchFamily="18" charset="2"/>
              </a:endParaRP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TQB">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delo de apresentaçã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Modelo de apresentaçã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Modelo de apresentaçã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2933</TotalTime>
  <Words>1222</Words>
  <Application>Microsoft Macintosh PowerPoint</Application>
  <PresentationFormat>On-screen Show (4:3)</PresentationFormat>
  <Paragraphs>142</Paragraphs>
  <Slides>13</Slides>
  <Notes>10</Notes>
  <HiddenSlides>0</HiddenSlides>
  <MMClips>0</MMClips>
  <ScaleCrop>false</ScaleCrop>
  <HeadingPairs>
    <vt:vector size="4" baseType="variant">
      <vt:variant>
        <vt:lpstr>Theme</vt:lpstr>
      </vt:variant>
      <vt:variant>
        <vt:i4>4</vt:i4>
      </vt:variant>
      <vt:variant>
        <vt:lpstr>Slide Titles</vt:lpstr>
      </vt:variant>
      <vt:variant>
        <vt:i4>13</vt:i4>
      </vt:variant>
    </vt:vector>
  </HeadingPairs>
  <TitlesOfParts>
    <vt:vector size="17" baseType="lpstr">
      <vt:lpstr>ITQB</vt:lpstr>
      <vt:lpstr>Modelo de apresentação personalizado</vt:lpstr>
      <vt:lpstr>2_Modelo de apresentação personalizado</vt:lpstr>
      <vt:lpstr>1_Modelo de apresentação personalizado</vt:lpstr>
      <vt:lpstr>PowerPoint Presentation</vt:lpstr>
      <vt:lpstr>What are GM crops?</vt:lpstr>
      <vt:lpstr>Some Benefits of GM crops</vt:lpstr>
      <vt:lpstr>GM crops are widely grown and consumed!!</vt:lpstr>
      <vt:lpstr>So…    What’s the fuss all about? </vt:lpstr>
      <vt:lpstr>Are there actually any health concerns?</vt:lpstr>
      <vt:lpstr>Are there actually any health concerns?</vt:lpstr>
      <vt:lpstr>PowerPoint Presentation</vt:lpstr>
      <vt:lpstr>Some Myths about GM plants busted!!</vt:lpstr>
      <vt:lpstr>Conclusions</vt:lpstr>
      <vt:lpstr>Conclusions</vt:lpstr>
      <vt:lpstr>Bibliography</vt:lpstr>
      <vt:lpstr>It’s a global world…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Liliana Faria</dc:creator>
  <cp:lastModifiedBy>Margarida Oliveira</cp:lastModifiedBy>
  <cp:revision>270</cp:revision>
  <cp:lastPrinted>2011-04-04T15:52:01Z</cp:lastPrinted>
  <dcterms:created xsi:type="dcterms:W3CDTF">2016-04-14T18:49:07Z</dcterms:created>
  <dcterms:modified xsi:type="dcterms:W3CDTF">2016-09-05T22:11:40Z</dcterms:modified>
</cp:coreProperties>
</file>