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7" r:id="rId3"/>
    <p:sldMasterId id="2147483669" r:id="rId4"/>
  </p:sldMasterIdLst>
  <p:notesMasterIdLst>
    <p:notesMasterId r:id="rId18"/>
  </p:notesMasterIdLst>
  <p:sldIdLst>
    <p:sldId id="273" r:id="rId5"/>
    <p:sldId id="289" r:id="rId6"/>
    <p:sldId id="277" r:id="rId7"/>
    <p:sldId id="285" r:id="rId8"/>
    <p:sldId id="268" r:id="rId9"/>
    <p:sldId id="274" r:id="rId10"/>
    <p:sldId id="276" r:id="rId11"/>
    <p:sldId id="279" r:id="rId12"/>
    <p:sldId id="288" r:id="rId13"/>
    <p:sldId id="281" r:id="rId14"/>
    <p:sldId id="290" r:id="rId15"/>
    <p:sldId id="292" r:id="rId16"/>
    <p:sldId id="291" r:id="rId1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739600"/>
    <a:srgbClr val="FF9900"/>
    <a:srgbClr val="8FBC00"/>
    <a:srgbClr val="FF66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66796" autoAdjust="0"/>
  </p:normalViewPr>
  <p:slideViewPr>
    <p:cSldViewPr>
      <p:cViewPr varScale="1">
        <p:scale>
          <a:sx n="65" d="100"/>
          <a:sy n="65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69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que respeita às culturas geneticamente modificadas, ninguém pode dizer que são livres de risco, mas o mesmo é verdadeiro para qualquer cultura produzida através de técnicas de reprodução convencionais ... nenhuma é livre de risco!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inserção de um gene codificando uma característica desejada não pode ser o único critério para avaliação regulatória rigorosa.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as reivindicações, positivas ou negativas devem ser baseadas em razões científicas e não motivadas politicamente ou financeiramente.</a:t>
            </a:r>
            <a:endParaRPr lang="pt-PT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960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32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pt-PT" noProof="0" dirty="0" err="1" smtClean="0"/>
              <a:t>Por</a:t>
            </a:r>
            <a:r>
              <a:rPr lang="en-US" altLang="pt-PT" noProof="0" dirty="0" smtClean="0"/>
              <a:t> </a:t>
            </a:r>
            <a:r>
              <a:rPr lang="en-US" altLang="pt-PT" noProof="0" dirty="0" err="1" smtClean="0"/>
              <a:t>definição</a:t>
            </a:r>
            <a:r>
              <a:rPr lang="en-US" altLang="pt-PT" noProof="0" dirty="0" smtClean="0"/>
              <a:t>, um organism </a:t>
            </a:r>
            <a:r>
              <a:rPr lang="en-US" altLang="pt-PT" noProof="0" dirty="0" err="1" smtClean="0"/>
              <a:t>geneticamente</a:t>
            </a:r>
            <a:r>
              <a:rPr lang="en-US" altLang="pt-PT" noProof="0" dirty="0" smtClean="0"/>
              <a:t> </a:t>
            </a:r>
            <a:r>
              <a:rPr lang="en-US" altLang="pt-PT" noProof="0" dirty="0" err="1" smtClean="0"/>
              <a:t>modificado</a:t>
            </a:r>
            <a:r>
              <a:rPr lang="en-US" altLang="pt-PT" noProof="0" dirty="0" smtClean="0"/>
              <a:t> </a:t>
            </a:r>
            <a:r>
              <a:rPr lang="en-US" altLang="pt-PT" noProof="0" dirty="0" err="1" smtClean="0"/>
              <a:t>transporta</a:t>
            </a:r>
            <a:r>
              <a:rPr lang="en-US" altLang="pt-PT" baseline="0" noProof="0" dirty="0" smtClean="0"/>
              <a:t> material </a:t>
            </a:r>
            <a:r>
              <a:rPr lang="en-US" altLang="pt-PT" baseline="0" noProof="0" dirty="0" err="1" smtClean="0"/>
              <a:t>genético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modificado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pelo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uso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espedífico</a:t>
            </a:r>
            <a:r>
              <a:rPr lang="en-US" altLang="pt-PT" baseline="0" noProof="0" dirty="0" smtClean="0"/>
              <a:t> de </a:t>
            </a:r>
            <a:r>
              <a:rPr lang="en-US" altLang="pt-PT" baseline="0" noProof="0" dirty="0" err="1" smtClean="0"/>
              <a:t>técnicas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ditas</a:t>
            </a:r>
            <a:r>
              <a:rPr lang="en-US" altLang="pt-PT" baseline="0" noProof="0" dirty="0" smtClean="0"/>
              <a:t> de “</a:t>
            </a:r>
            <a:r>
              <a:rPr lang="en-US" altLang="pt-PT" baseline="0" noProof="0" dirty="0" err="1" smtClean="0"/>
              <a:t>engenharia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genética</a:t>
            </a:r>
            <a:r>
              <a:rPr lang="en-US" altLang="pt-PT" baseline="0" noProof="0" dirty="0" smtClean="0"/>
              <a:t>”. </a:t>
            </a:r>
            <a:r>
              <a:rPr lang="en-US" altLang="pt-PT" baseline="0" noProof="0" dirty="0" err="1" smtClean="0"/>
              <a:t>Contudo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em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muitos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casos</a:t>
            </a:r>
            <a:r>
              <a:rPr lang="en-US" altLang="pt-PT" baseline="0" noProof="0" dirty="0" smtClean="0"/>
              <a:t> é </a:t>
            </a:r>
            <a:r>
              <a:rPr lang="en-US" altLang="pt-PT" baseline="0" noProof="0" dirty="0" err="1" smtClean="0"/>
              <a:t>assumido</a:t>
            </a:r>
            <a:r>
              <a:rPr lang="en-US" altLang="pt-PT" baseline="0" noProof="0" dirty="0" smtClean="0"/>
              <a:t> que </a:t>
            </a:r>
            <a:r>
              <a:rPr lang="en-US" altLang="pt-PT" baseline="0" noProof="0" dirty="0" err="1" smtClean="0"/>
              <a:t>isto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necessariamente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implica</a:t>
            </a:r>
            <a:r>
              <a:rPr lang="en-US" altLang="pt-PT" baseline="0" noProof="0" dirty="0" smtClean="0"/>
              <a:t> a entrada de genes </a:t>
            </a:r>
            <a:r>
              <a:rPr lang="en-US" altLang="pt-PT" baseline="0" noProof="0" dirty="0" err="1" smtClean="0"/>
              <a:t>oriundos</a:t>
            </a:r>
            <a:r>
              <a:rPr lang="en-US" altLang="pt-PT" baseline="0" noProof="0" dirty="0" smtClean="0"/>
              <a:t> de </a:t>
            </a:r>
            <a:r>
              <a:rPr lang="en-US" altLang="pt-PT" baseline="0" noProof="0" dirty="0" err="1" smtClean="0"/>
              <a:t>espécies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diferentes</a:t>
            </a:r>
            <a:r>
              <a:rPr lang="en-US" altLang="pt-PT" baseline="0" noProof="0" dirty="0" smtClean="0"/>
              <a:t>. A </a:t>
            </a:r>
            <a:r>
              <a:rPr lang="en-US" altLang="pt-PT" baseline="0" noProof="0" dirty="0" err="1" smtClean="0"/>
              <a:t>preocupação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mais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comum</a:t>
            </a:r>
            <a:r>
              <a:rPr lang="en-US" altLang="pt-PT" baseline="0" noProof="0" dirty="0" smtClean="0"/>
              <a:t> com as </a:t>
            </a:r>
            <a:r>
              <a:rPr lang="en-US" altLang="pt-PT" baseline="0" noProof="0" dirty="0" err="1" smtClean="0"/>
              <a:t>culturas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geneticamente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modificadas</a:t>
            </a:r>
            <a:r>
              <a:rPr lang="en-US" altLang="pt-PT" baseline="0" noProof="0" dirty="0" smtClean="0"/>
              <a:t> é que a </a:t>
            </a:r>
            <a:r>
              <a:rPr lang="en-US" altLang="pt-PT" baseline="0" noProof="0" dirty="0" err="1" smtClean="0"/>
              <a:t>modificação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genética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possa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levar</a:t>
            </a:r>
            <a:r>
              <a:rPr lang="en-US" altLang="pt-PT" baseline="0" noProof="0" dirty="0" smtClean="0"/>
              <a:t> à </a:t>
            </a:r>
            <a:r>
              <a:rPr lang="en-US" altLang="pt-PT" baseline="0" noProof="0" dirty="0" err="1" smtClean="0"/>
              <a:t>produção</a:t>
            </a:r>
            <a:r>
              <a:rPr lang="en-US" altLang="pt-PT" baseline="0" noProof="0" dirty="0" smtClean="0"/>
              <a:t> de </a:t>
            </a:r>
            <a:r>
              <a:rPr lang="en-US" altLang="pt-PT" baseline="0" noProof="0" dirty="0" err="1" smtClean="0"/>
              <a:t>moléculas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tóxicas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perigosas</a:t>
            </a:r>
            <a:r>
              <a:rPr lang="en-US" altLang="pt-PT" baseline="0" noProof="0" dirty="0" smtClean="0"/>
              <a:t> para </a:t>
            </a:r>
            <a:r>
              <a:rPr lang="en-US" altLang="pt-PT" baseline="0" noProof="0" dirty="0" err="1" smtClean="0"/>
              <a:t>animais</a:t>
            </a:r>
            <a:r>
              <a:rPr lang="en-US" altLang="pt-PT" baseline="0" noProof="0" dirty="0" smtClean="0"/>
              <a:t> e </a:t>
            </a:r>
            <a:r>
              <a:rPr lang="en-US" altLang="pt-PT" baseline="0" noProof="0" dirty="0" err="1" smtClean="0"/>
              <a:t>humanos</a:t>
            </a:r>
            <a:r>
              <a:rPr lang="en-US" altLang="pt-PT" baseline="0" noProof="0" dirty="0" smtClean="0"/>
              <a:t>, </a:t>
            </a:r>
            <a:r>
              <a:rPr lang="en-US" altLang="pt-PT" baseline="0" noProof="0" dirty="0" err="1" smtClean="0"/>
              <a:t>embora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numerosos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estudos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tenham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provado</a:t>
            </a:r>
            <a:r>
              <a:rPr lang="en-US" altLang="pt-PT" baseline="0" noProof="0" dirty="0" smtClean="0"/>
              <a:t> o </a:t>
            </a:r>
            <a:r>
              <a:rPr lang="en-US" altLang="pt-PT" baseline="0" noProof="0" dirty="0" err="1" smtClean="0"/>
              <a:t>contrário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tal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como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sucintamente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apresentado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nos</a:t>
            </a:r>
            <a:r>
              <a:rPr lang="en-US" altLang="pt-PT" baseline="0" noProof="0" dirty="0" smtClean="0"/>
              <a:t> slides </a:t>
            </a:r>
            <a:r>
              <a:rPr lang="en-US" altLang="pt-PT" baseline="0" noProof="0" dirty="0" err="1" smtClean="0"/>
              <a:t>seguintes</a:t>
            </a:r>
            <a:r>
              <a:rPr lang="en-US" altLang="pt-PT" baseline="0" noProof="0" dirty="0" smtClean="0"/>
              <a:t>.</a:t>
            </a:r>
            <a:endParaRPr lang="en-US" altLang="pt-PT" baseline="0" dirty="0" smtClean="0"/>
          </a:p>
          <a:p>
            <a:pPr eaLnBrk="1" hangingPunct="1"/>
            <a:endParaRPr lang="en-US" altLang="pt-PT" baseline="0" dirty="0" smtClean="0"/>
          </a:p>
          <a:p>
            <a:pPr eaLnBrk="1" hangingPunct="1"/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66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Alguns benefícios de culturas GM estão aqui indicados. No entanto, existem outros, como o uso de culturas GM para a produção de biofármacos. Batatas, por exemplo, também já foram modificadas para produzir vacinas comestíveis contra </a:t>
            </a:r>
            <a:r>
              <a:rPr lang="pt-PT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pt-PT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</a:t>
            </a:r>
            <a:r>
              <a:rPr lang="pt-PT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causadora de </a:t>
            </a:r>
            <a:r>
              <a:rPr lang="pt-PT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diarréia</a:t>
            </a: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Mas este tipo de pesquisa ainda requer mais investigação até chegar ao mercado. Estas estratégias seriam benéficas para a distribuição mais económica e mais fácil de vacinas, especialmente nos países em desenvolvimento.</a:t>
            </a:r>
          </a:p>
          <a:p>
            <a:pPr eaLnBrk="1" hangingPunct="1"/>
            <a:endParaRPr lang="pt-PT" altLang="pt-PT" sz="1200" b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618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dirty="0" smtClean="0"/>
              <a:t>Investigação adicional relevante pode ser encontrada em:</a:t>
            </a:r>
            <a:endParaRPr lang="pt-PT" altLang="pt-PT" baseline="0" dirty="0" smtClean="0"/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PT" altLang="pt-PT" baseline="0" dirty="0" smtClean="0"/>
              <a:t>http://isaaablog.blogspot.pt/2013/05/the-2012-global-status-of.html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PT" altLang="pt-PT" dirty="0" smtClean="0"/>
              <a:t>http://www.europabio.org/news/map-global-status-commercialized-gm-crops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527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3600" b="1" u="sng" dirty="0" smtClean="0"/>
          </a:p>
          <a:p>
            <a:pPr eaLnBrk="1" hangingPunct="1">
              <a:defRPr/>
            </a:pPr>
            <a:r>
              <a:rPr lang="en-US" sz="3600" b="1" u="sng" dirty="0" smtClean="0"/>
              <a:t>As </a:t>
            </a:r>
            <a:r>
              <a:rPr lang="en-US" sz="3600" b="1" u="sng" dirty="0" err="1" smtClean="0"/>
              <a:t>preocupações</a:t>
            </a:r>
            <a:r>
              <a:rPr lang="en-US" sz="3600" b="1" u="sng" dirty="0" smtClean="0"/>
              <a:t> de base </a:t>
            </a:r>
            <a:r>
              <a:rPr lang="en-US" sz="3600" b="1" u="sng" dirty="0" err="1" smtClean="0"/>
              <a:t>científica</a:t>
            </a:r>
            <a:r>
              <a:rPr lang="en-US" sz="3600" b="1" u="sng" baseline="0" dirty="0" smtClean="0"/>
              <a:t> </a:t>
            </a:r>
            <a:r>
              <a:rPr lang="en-US" sz="3600" b="1" u="sng" baseline="0" dirty="0" err="1" smtClean="0"/>
              <a:t>exigem</a:t>
            </a:r>
            <a:r>
              <a:rPr lang="en-US" sz="3600" b="1" u="sng" baseline="0" dirty="0" smtClean="0"/>
              <a:t> </a:t>
            </a:r>
            <a:r>
              <a:rPr lang="en-US" sz="3600" b="1" u="sng" baseline="0" dirty="0" err="1" smtClean="0"/>
              <a:t>experimentação</a:t>
            </a:r>
            <a:r>
              <a:rPr lang="en-US" sz="3600" b="1" u="sng" baseline="0" dirty="0" smtClean="0"/>
              <a:t> </a:t>
            </a:r>
            <a:r>
              <a:rPr lang="en-US" sz="3600" b="1" u="sng" baseline="0" dirty="0" err="1" smtClean="0"/>
              <a:t>demonstrando</a:t>
            </a:r>
            <a:r>
              <a:rPr lang="en-US" sz="3600" b="1" u="sng" baseline="0" dirty="0" smtClean="0"/>
              <a:t> </a:t>
            </a:r>
            <a:r>
              <a:rPr lang="en-US" sz="3600" b="1" u="sng" baseline="0" dirty="0" err="1" smtClean="0"/>
              <a:t>problemas</a:t>
            </a:r>
            <a:r>
              <a:rPr lang="en-US" sz="3600" b="1" u="sng" baseline="0" dirty="0" smtClean="0"/>
              <a:t> </a:t>
            </a:r>
            <a:r>
              <a:rPr lang="en-US" sz="3600" b="1" u="sng" baseline="0" dirty="0" err="1" smtClean="0"/>
              <a:t>reais</a:t>
            </a:r>
            <a:r>
              <a:rPr lang="en-US" sz="3600" b="1" u="sng" baseline="0" dirty="0" smtClean="0"/>
              <a:t> a </a:t>
            </a:r>
            <a:r>
              <a:rPr lang="en-US" sz="3600" b="1" u="sng" baseline="0" dirty="0" err="1" smtClean="0"/>
              <a:t>nível</a:t>
            </a:r>
            <a:r>
              <a:rPr lang="en-US" sz="3600" b="1" u="sng" baseline="0" dirty="0" smtClean="0"/>
              <a:t> de </a:t>
            </a:r>
            <a:r>
              <a:rPr lang="en-US" sz="3600" b="1" u="sng" baseline="0" dirty="0" err="1" smtClean="0"/>
              <a:t>saúde</a:t>
            </a:r>
            <a:r>
              <a:rPr lang="en-US" sz="3600" b="1" u="sng" baseline="0" dirty="0" smtClean="0"/>
              <a:t> e de </a:t>
            </a:r>
            <a:r>
              <a:rPr lang="en-US" sz="3600" b="1" u="sng" baseline="0" dirty="0" err="1" smtClean="0"/>
              <a:t>ambiente</a:t>
            </a:r>
            <a:r>
              <a:rPr lang="en-US" sz="3600" b="1" u="sng" baseline="0" dirty="0" smtClean="0"/>
              <a:t>. </a:t>
            </a:r>
          </a:p>
          <a:p>
            <a:pPr eaLnBrk="1" hangingPunct="1">
              <a:defRPr/>
            </a:pPr>
            <a:r>
              <a:rPr lang="en-US" sz="3600" b="0" u="none" baseline="0" dirty="0" err="1" smtClean="0"/>
              <a:t>Outras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preocupações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podem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existir</a:t>
            </a:r>
            <a:r>
              <a:rPr lang="en-US" sz="3600" b="0" u="none" baseline="0" dirty="0" smtClean="0"/>
              <a:t>, </a:t>
            </a:r>
            <a:r>
              <a:rPr lang="en-US" sz="3600" b="0" u="none" baseline="0" dirty="0" err="1" smtClean="0"/>
              <a:t>como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por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exemplo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relacionadas</a:t>
            </a:r>
            <a:r>
              <a:rPr lang="en-US" sz="3600" b="0" u="none" baseline="0" dirty="0" smtClean="0"/>
              <a:t> com agendas </a:t>
            </a:r>
            <a:r>
              <a:rPr lang="en-US" sz="3600" b="0" u="none" baseline="0" dirty="0" err="1" smtClean="0"/>
              <a:t>políticas</a:t>
            </a:r>
            <a:r>
              <a:rPr lang="en-US" sz="3600" b="0" u="none" baseline="0" dirty="0" smtClean="0"/>
              <a:t>, </a:t>
            </a:r>
            <a:r>
              <a:rPr lang="en-US" sz="3600" b="0" u="none" baseline="0" dirty="0" err="1" smtClean="0"/>
              <a:t>éticas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ou</a:t>
            </a:r>
            <a:r>
              <a:rPr lang="en-US" sz="3600" b="0" u="none" baseline="0" dirty="0" smtClean="0"/>
              <a:t> socio-</a:t>
            </a:r>
            <a:r>
              <a:rPr lang="en-US" sz="3600" b="0" u="none" baseline="0" dirty="0" err="1" smtClean="0"/>
              <a:t>económicas</a:t>
            </a:r>
            <a:r>
              <a:rPr lang="en-US" sz="3600" b="0" u="none" baseline="0" dirty="0" smtClean="0"/>
              <a:t>, mas </a:t>
            </a:r>
            <a:r>
              <a:rPr lang="en-US" sz="3600" b="0" u="none" baseline="0" dirty="0" err="1" smtClean="0"/>
              <a:t>estas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não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podem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ser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invocadas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como</a:t>
            </a:r>
            <a:r>
              <a:rPr lang="en-US" sz="3600" b="0" u="none" baseline="0" dirty="0" smtClean="0"/>
              <a:t> </a:t>
            </a:r>
            <a:r>
              <a:rPr lang="en-US" sz="3600" b="0" u="none" baseline="0" dirty="0" err="1" smtClean="0"/>
              <a:t>sendo</a:t>
            </a:r>
            <a:r>
              <a:rPr lang="en-US" sz="3600" b="0" u="none" baseline="0" dirty="0" smtClean="0"/>
              <a:t> de base </a:t>
            </a:r>
            <a:r>
              <a:rPr lang="en-US" sz="3600" b="0" u="none" baseline="0" dirty="0" err="1" smtClean="0"/>
              <a:t>científica</a:t>
            </a:r>
            <a:r>
              <a:rPr lang="en-US" sz="3600" b="0" u="none" baseline="0" dirty="0" smtClean="0"/>
              <a:t>!</a:t>
            </a:r>
          </a:p>
          <a:p>
            <a:pPr eaLnBrk="1" hangingPunct="1">
              <a:defRPr/>
            </a:pPr>
            <a:endParaRPr lang="pt-PT" altLang="pt-PT" dirty="0" smtClean="0"/>
          </a:p>
          <a:p>
            <a:pPr eaLnBrk="1" hangingPunct="1"/>
            <a:endParaRPr lang="en-US" altLang="pt-PT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330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Estes são alguns dos estudos recentes que mostram que as culturas GM não são um perigo para a saúde. Os estudos que demonstram haver potencial</a:t>
            </a:r>
            <a:r>
              <a:rPr lang="pt-PT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efeito sobre a saúde carecem de provas científicas substanciais que não validam as suas alegações sobre os cultivos GM. </a:t>
            </a:r>
          </a:p>
          <a:p>
            <a:pPr eaLnBrk="1" hangingPunct="1"/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Contudo, obviamente são desejáveis ​​mais estudos para apoiar que as culturas geneticamente modificadas não apresentam quaisquer efeitos graves para a saúde.</a:t>
            </a:r>
          </a:p>
          <a:p>
            <a:pPr eaLnBrk="1" hangingPunct="1"/>
            <a:endParaRPr lang="pt-PT" altLang="pt-PT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22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731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pt-PT" noProof="0" dirty="0" err="1" smtClean="0"/>
              <a:t>Numerosos</a:t>
            </a:r>
            <a:r>
              <a:rPr lang="en-US" altLang="pt-PT" noProof="0" dirty="0" smtClean="0"/>
              <a:t> </a:t>
            </a:r>
            <a:r>
              <a:rPr lang="en-US" altLang="pt-PT" noProof="0" dirty="0" err="1" smtClean="0"/>
              <a:t>estudos</a:t>
            </a:r>
            <a:r>
              <a:rPr lang="en-US" altLang="pt-PT" noProof="0" dirty="0" smtClean="0"/>
              <a:t> </a:t>
            </a:r>
            <a:r>
              <a:rPr lang="en-US" altLang="pt-PT" noProof="0" dirty="0" err="1" smtClean="0"/>
              <a:t>têm</a:t>
            </a:r>
            <a:r>
              <a:rPr lang="en-US" altLang="pt-PT" noProof="0" dirty="0" smtClean="0"/>
              <a:t> </a:t>
            </a:r>
            <a:r>
              <a:rPr lang="en-US" altLang="pt-PT" noProof="0" dirty="0" err="1" smtClean="0"/>
              <a:t>sido</a:t>
            </a:r>
            <a:r>
              <a:rPr lang="en-US" altLang="pt-PT" noProof="0" dirty="0" smtClean="0"/>
              <a:t> </a:t>
            </a:r>
            <a:r>
              <a:rPr lang="en-US" altLang="pt-PT" noProof="0" dirty="0" err="1" smtClean="0"/>
              <a:t>conduzidos</a:t>
            </a:r>
            <a:r>
              <a:rPr lang="en-US" altLang="pt-PT" noProof="0" dirty="0" smtClean="0"/>
              <a:t>  </a:t>
            </a:r>
            <a:r>
              <a:rPr lang="en-US" altLang="pt-PT" noProof="0" dirty="0" err="1" smtClean="0"/>
              <a:t>neste</a:t>
            </a:r>
            <a:r>
              <a:rPr lang="en-US" altLang="pt-PT" noProof="0" dirty="0" smtClean="0"/>
              <a:t> </a:t>
            </a:r>
            <a:r>
              <a:rPr lang="en-US" altLang="pt-PT" noProof="0" dirty="0" err="1" smtClean="0"/>
              <a:t>tema</a:t>
            </a:r>
            <a:r>
              <a:rPr lang="en-US" altLang="pt-PT" noProof="0" dirty="0" smtClean="0"/>
              <a:t> e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muitos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podem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ser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encontrados</a:t>
            </a:r>
            <a:r>
              <a:rPr lang="en-US" altLang="pt-PT" baseline="0" noProof="0" dirty="0" smtClean="0"/>
              <a:t> </a:t>
            </a:r>
            <a:r>
              <a:rPr lang="en-US" altLang="pt-PT" baseline="0" noProof="0" dirty="0" err="1" smtClean="0"/>
              <a:t>em</a:t>
            </a:r>
            <a:r>
              <a:rPr lang="en-US" altLang="pt-PT" baseline="0" noProof="0" dirty="0" smtClean="0"/>
              <a:t>: </a:t>
            </a:r>
            <a:r>
              <a:rPr lang="en-US" altLang="pt-PT" noProof="0" dirty="0" smtClean="0"/>
              <a:t>https://ec.europa.eu/research/biosociety/pdf/a_decade_of_eu-funded_gmo_research.pdf</a:t>
            </a:r>
          </a:p>
          <a:p>
            <a:pPr eaLnBrk="1" hangingPunct="1"/>
            <a:endParaRPr lang="en-US" altLang="pt-PT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79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Alguns mitos sobre preocupações de saúde com plantas GM:</a:t>
            </a:r>
          </a:p>
          <a:p>
            <a:pPr marL="171450" indent="-171450" eaLnBrk="1" hangingPunct="1">
              <a:buFontTx/>
              <a:buChar char="-"/>
            </a:pP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DNA "estranho" é seguro para comer? - Os alimentos vegetais e animais têm DNA e nós comemo-lo todos os dias. Também sempre comemos DNA de bactérias e de vírus que existem nos nossos alimentos. </a:t>
            </a:r>
          </a:p>
          <a:p>
            <a:pPr marL="171450" indent="-171450" eaLnBrk="1" hangingPunct="1">
              <a:buFontTx/>
              <a:buChar char="-"/>
            </a:pP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Poderia o DNA  “estranho“ entrar em bactérias intestinais? - Numerosos fatores limitam a transferência, como a captura </a:t>
            </a:r>
            <a:r>
              <a:rPr lang="pt-PT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</a:t>
            </a: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estabilização desse DNA nas bactérias. Nenhuma evidência experimental foi encontrada dessa transferência. </a:t>
            </a:r>
          </a:p>
          <a:p>
            <a:pPr marL="171450" indent="-171450" eaLnBrk="1" hangingPunct="1">
              <a:buFontTx/>
              <a:buChar char="-"/>
            </a:pP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plantas transgénicas podem ter alterações inesperadas na sua composição nutricional? – A composição nutricional destas plantas é melhor analisada ​​/ examinada do que a das plantas convencionais. </a:t>
            </a:r>
          </a:p>
          <a:p>
            <a:pPr marL="171450" indent="-171450" eaLnBrk="1" hangingPunct="1">
              <a:buFontTx/>
              <a:buChar char="-"/>
            </a:pP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Poderia o DNA  “estranho“  ser transferido para as pessoas? - O DNA é quebrado em nosso tubo digestivo. Se este fosse um problema, seria também válido para todos os outros genes que comemos nos nossos alimentos. </a:t>
            </a:r>
          </a:p>
          <a:p>
            <a:pPr marL="171450" indent="-171450" eaLnBrk="1" hangingPunct="1">
              <a:buFontTx/>
              <a:buChar char="-"/>
            </a:pPr>
            <a:r>
              <a:rPr lang="pt-P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plantas transgénicas poderiam ser alérgicas / tóxicas? - A maioria das alergias alimentares tem origem em meia dúzia de proteínas. Existem cerca de 100.000 proteínas em plantas. A potencialidade / toxicidade potencial de OGM é totalmente avaliada antes da comercialização.</a:t>
            </a:r>
            <a:endParaRPr lang="en-US" altLang="pt-PT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817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658" r="4427" b="73824"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biosociety/pdf/a_decade_of_eu-funded_gmo_research.pdf" TargetMode="External"/><Relationship Id="rId2" Type="http://schemas.openxmlformats.org/officeDocument/2006/relationships/hyperlink" Target="http://www.theguardian.com/environment/graphic/2012/feb/09/gm-crops-world-2011-ma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iotechbenefits.croplife.org/" TargetMode="External"/><Relationship Id="rId5" Type="http://schemas.openxmlformats.org/officeDocument/2006/relationships/hyperlink" Target="http://cera-gmc.org/GMCropDatabase" TargetMode="External"/><Relationship Id="rId4" Type="http://schemas.openxmlformats.org/officeDocument/2006/relationships/hyperlink" Target="http://connectusfund.org/27-big-advantages-and-disadvantages-of-genetically-modified-food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820" b="9373"/>
          <a:stretch>
            <a:fillRect/>
          </a:stretch>
        </p:blipFill>
        <p:spPr bwMode="auto">
          <a:xfrm>
            <a:off x="-7938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52424" y="765175"/>
            <a:ext cx="6505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altLang="pt-PT" sz="3200" b="1" dirty="0" smtClean="0">
                <a:solidFill>
                  <a:schemeClr val="bg1"/>
                </a:solidFill>
              </a:rPr>
              <a:t>Plantas transgénicas e 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saúde -</a:t>
            </a:r>
            <a:endParaRPr lang="pt-PT" altLang="pt-PT" sz="3200" b="1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</a:pPr>
            <a:r>
              <a:rPr lang="pt-PT" altLang="pt-PT" sz="3200" i="1" dirty="0" smtClean="0">
                <a:solidFill>
                  <a:schemeClr val="bg1"/>
                </a:solidFill>
              </a:rPr>
              <a:t> </a:t>
            </a:r>
            <a:r>
              <a:rPr lang="pt-PT" altLang="pt-PT" sz="3200" i="1" dirty="0" smtClean="0">
                <a:solidFill>
                  <a:schemeClr val="bg1"/>
                </a:solidFill>
              </a:rPr>
              <a:t>um tema </a:t>
            </a:r>
            <a:r>
              <a:rPr lang="pt-PT" altLang="pt-PT" sz="3200" i="1" dirty="0" smtClean="0">
                <a:solidFill>
                  <a:schemeClr val="bg1"/>
                </a:solidFill>
              </a:rPr>
              <a:t>preocupante?</a:t>
            </a:r>
            <a:endParaRPr lang="pt-PT" altLang="pt-PT" sz="3200" i="1" dirty="0">
              <a:solidFill>
                <a:schemeClr val="bg1"/>
              </a:solidFill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2"/>
          <p:cNvGrpSpPr/>
          <p:nvPr/>
        </p:nvGrpSpPr>
        <p:grpSpPr>
          <a:xfrm>
            <a:off x="-5410" y="5675359"/>
            <a:ext cx="2748610" cy="344441"/>
            <a:chOff x="5075023" y="1772816"/>
            <a:chExt cx="1545707" cy="360040"/>
          </a:xfrm>
        </p:grpSpPr>
        <p:sp>
          <p:nvSpPr>
            <p:cNvPr id="13" name="Oval 12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Chandra</a:t>
              </a:r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P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Shekhar</a:t>
              </a:r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P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Misra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6" name="Oval 15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2016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2" b="22015"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Conclusões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1511712"/>
            <a:ext cx="75438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76300" y="2426112"/>
            <a:ext cx="7315200" cy="777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76300" y="3645311"/>
            <a:ext cx="7315200" cy="646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76300" y="4864512"/>
            <a:ext cx="73152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7353" y="1511713"/>
            <a:ext cx="7193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NÃO </a:t>
            </a:r>
            <a:r>
              <a:rPr lang="en-US" b="1" dirty="0" err="1" smtClean="0"/>
              <a:t>estão</a:t>
            </a:r>
            <a:r>
              <a:rPr lang="en-US" b="1" dirty="0" smtClean="0"/>
              <a:t> </a:t>
            </a:r>
            <a:r>
              <a:rPr lang="en-US" b="1" dirty="0" err="1" smtClean="0"/>
              <a:t>documentados</a:t>
            </a:r>
            <a:r>
              <a:rPr lang="en-US" b="1" dirty="0" smtClean="0"/>
              <a:t> </a:t>
            </a:r>
            <a:r>
              <a:rPr lang="en-US" b="1" dirty="0" err="1" smtClean="0"/>
              <a:t>efeitos</a:t>
            </a:r>
            <a:r>
              <a:rPr lang="en-US" b="1" dirty="0" smtClean="0"/>
              <a:t> </a:t>
            </a:r>
            <a:r>
              <a:rPr lang="en-US" b="1" dirty="0" err="1" smtClean="0"/>
              <a:t>adversos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a </a:t>
            </a:r>
            <a:r>
              <a:rPr lang="en-US" b="1" dirty="0" err="1" smtClean="0"/>
              <a:t>saúde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se </a:t>
            </a:r>
            <a:r>
              <a:rPr lang="en-US" b="1" dirty="0" err="1" smtClean="0"/>
              <a:t>comerem</a:t>
            </a:r>
            <a:r>
              <a:rPr lang="en-US" b="1" dirty="0" smtClean="0"/>
              <a:t> </a:t>
            </a:r>
            <a:r>
              <a:rPr lang="en-US" b="1" dirty="0" err="1" smtClean="0"/>
              <a:t>plantas</a:t>
            </a:r>
            <a:r>
              <a:rPr lang="en-US" b="1" dirty="0" smtClean="0"/>
              <a:t> </a:t>
            </a:r>
            <a:r>
              <a:rPr lang="en-US" b="1" dirty="0" err="1" smtClean="0"/>
              <a:t>transgénicas</a:t>
            </a:r>
            <a:endParaRPr lang="en-US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899253" y="2590180"/>
            <a:ext cx="7269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Uma </a:t>
            </a:r>
            <a:r>
              <a:rPr lang="en-US" b="1" dirty="0" err="1" smtClean="0"/>
              <a:t>tecnologia</a:t>
            </a:r>
            <a:r>
              <a:rPr lang="en-US" b="1" dirty="0" smtClean="0"/>
              <a:t> </a:t>
            </a:r>
            <a:r>
              <a:rPr lang="en-US" b="1" dirty="0" err="1" smtClean="0"/>
              <a:t>específica</a:t>
            </a:r>
            <a:r>
              <a:rPr lang="en-US" b="1" dirty="0" smtClean="0"/>
              <a:t> NÃO </a:t>
            </a:r>
            <a:r>
              <a:rPr lang="en-US" b="1" dirty="0" err="1" smtClean="0"/>
              <a:t>deveria</a:t>
            </a:r>
            <a:r>
              <a:rPr lang="en-US" b="1" dirty="0" smtClean="0"/>
              <a:t> </a:t>
            </a:r>
            <a:r>
              <a:rPr lang="en-US" b="1" dirty="0" err="1" smtClean="0"/>
              <a:t>ser</a:t>
            </a:r>
            <a:r>
              <a:rPr lang="en-US" b="1" dirty="0" smtClean="0"/>
              <a:t> o </a:t>
            </a:r>
            <a:r>
              <a:rPr lang="en-US" b="1" dirty="0" err="1" smtClean="0"/>
              <a:t>gatilho</a:t>
            </a:r>
            <a:r>
              <a:rPr lang="en-US" b="1" dirty="0" smtClean="0"/>
              <a:t> para </a:t>
            </a:r>
            <a:r>
              <a:rPr lang="en-US" b="1" dirty="0" err="1" smtClean="0"/>
              <a:t>avaliações</a:t>
            </a:r>
            <a:r>
              <a:rPr lang="en-US" b="1" dirty="0" smtClean="0"/>
              <a:t> </a:t>
            </a:r>
            <a:r>
              <a:rPr lang="en-US" b="1" dirty="0" err="1" smtClean="0"/>
              <a:t>regulatórias</a:t>
            </a:r>
            <a:r>
              <a:rPr lang="en-US" b="1" dirty="0" smtClean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8531" y="3645312"/>
            <a:ext cx="7230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pt-PT" b="1" dirty="0" err="1" smtClean="0"/>
              <a:t>Todas</a:t>
            </a:r>
            <a:r>
              <a:rPr lang="en-US" altLang="pt-PT" b="1" dirty="0" smtClean="0"/>
              <a:t> as </a:t>
            </a:r>
            <a:r>
              <a:rPr lang="en-US" altLang="pt-PT" b="1" dirty="0" err="1" smtClean="0"/>
              <a:t>técnicas</a:t>
            </a:r>
            <a:r>
              <a:rPr lang="en-US" altLang="pt-PT" b="1" dirty="0" smtClean="0"/>
              <a:t> de </a:t>
            </a:r>
            <a:r>
              <a:rPr lang="en-US" altLang="pt-PT" b="1" dirty="0" err="1" smtClean="0"/>
              <a:t>melhoramento</a:t>
            </a:r>
            <a:r>
              <a:rPr lang="en-US" altLang="pt-PT" b="1" dirty="0" smtClean="0"/>
              <a:t> </a:t>
            </a:r>
            <a:r>
              <a:rPr lang="en-US" altLang="pt-PT" b="1" dirty="0" err="1" smtClean="0"/>
              <a:t>levam</a:t>
            </a:r>
            <a:r>
              <a:rPr lang="en-US" altLang="pt-PT" b="1" dirty="0" smtClean="0"/>
              <a:t> a </a:t>
            </a:r>
            <a:r>
              <a:rPr lang="en-US" altLang="pt-PT" b="1" dirty="0" err="1" smtClean="0"/>
              <a:t>alterações</a:t>
            </a:r>
            <a:r>
              <a:rPr lang="en-US" altLang="pt-PT" b="1" dirty="0" smtClean="0"/>
              <a:t> do DNA e </a:t>
            </a:r>
            <a:r>
              <a:rPr lang="en-US" altLang="pt-PT" b="1" dirty="0" err="1" smtClean="0"/>
              <a:t>têm</a:t>
            </a:r>
            <a:r>
              <a:rPr lang="en-US" altLang="pt-PT" b="1" dirty="0" smtClean="0"/>
              <a:t> </a:t>
            </a:r>
            <a:r>
              <a:rPr lang="en-US" altLang="pt-PT" b="1" dirty="0" err="1" smtClean="0"/>
              <a:t>alguns</a:t>
            </a:r>
            <a:r>
              <a:rPr lang="en-US" altLang="pt-PT" b="1" dirty="0" smtClean="0"/>
              <a:t> </a:t>
            </a:r>
            <a:r>
              <a:rPr lang="en-US" altLang="pt-PT" b="1" dirty="0" err="1" smtClean="0"/>
              <a:t>riscos</a:t>
            </a:r>
            <a:r>
              <a:rPr lang="en-US" altLang="pt-PT" b="1" dirty="0" smtClean="0"/>
              <a:t> </a:t>
            </a:r>
            <a:endParaRPr lang="en-US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143000" y="4864512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 smtClean="0"/>
              <a:t>Todos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receios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as </a:t>
            </a:r>
            <a:r>
              <a:rPr lang="en-US" b="1" dirty="0" err="1" smtClean="0"/>
              <a:t>plantas</a:t>
            </a:r>
            <a:r>
              <a:rPr lang="en-US" b="1" dirty="0" smtClean="0"/>
              <a:t> </a:t>
            </a:r>
            <a:r>
              <a:rPr lang="en-US" b="1" dirty="0" err="1" smtClean="0"/>
              <a:t>transgénicas</a:t>
            </a:r>
            <a:r>
              <a:rPr lang="en-US" b="1" dirty="0" smtClean="0"/>
              <a:t> </a:t>
            </a:r>
            <a:r>
              <a:rPr lang="en-US" b="1" dirty="0" err="1" smtClean="0"/>
              <a:t>devem</a:t>
            </a:r>
            <a:r>
              <a:rPr lang="en-US" b="1" dirty="0" smtClean="0"/>
              <a:t> </a:t>
            </a:r>
            <a:r>
              <a:rPr lang="en-US" b="1" dirty="0" err="1" smtClean="0"/>
              <a:t>basear</a:t>
            </a:r>
            <a:r>
              <a:rPr lang="en-US" b="1" dirty="0" smtClean="0"/>
              <a:t>-se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provas</a:t>
            </a:r>
            <a:r>
              <a:rPr lang="en-US" b="1" dirty="0" smtClean="0"/>
              <a:t> </a:t>
            </a:r>
            <a:r>
              <a:rPr lang="en-US" b="1" dirty="0" err="1" smtClean="0"/>
              <a:t>científicas</a:t>
            </a:r>
            <a:endParaRPr lang="en-US" b="1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838200" y="5702712"/>
            <a:ext cx="7391400" cy="7772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866900" y="5626512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b="1" dirty="0" smtClean="0"/>
          </a:p>
          <a:p>
            <a:pPr algn="ctr">
              <a:defRPr/>
            </a:pPr>
            <a:r>
              <a:rPr lang="en-US" sz="2400" b="1" dirty="0" err="1" smtClean="0"/>
              <a:t>Não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</a:t>
            </a:r>
            <a:r>
              <a:rPr lang="en-US" sz="2400" b="1" dirty="0" smtClean="0"/>
              <a:t> nada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seja</a:t>
            </a:r>
            <a:r>
              <a:rPr lang="en-US" sz="2400" b="1" dirty="0" smtClean="0"/>
              <a:t> ISENTO de </a:t>
            </a:r>
            <a:r>
              <a:rPr lang="en-US" sz="2400" b="1" dirty="0" err="1" smtClean="0"/>
              <a:t>Riscos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Conclusões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42801" y="4397276"/>
            <a:ext cx="7210599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Uma planta </a:t>
            </a:r>
            <a:r>
              <a:rPr lang="en-US" sz="3600" dirty="0" err="1" smtClean="0"/>
              <a:t>transgénica</a:t>
            </a:r>
            <a:r>
              <a:rPr lang="en-US" sz="3600" dirty="0" smtClean="0"/>
              <a:t> </a:t>
            </a:r>
            <a:r>
              <a:rPr lang="en-US" sz="3600" dirty="0" err="1" smtClean="0"/>
              <a:t>aprovada</a:t>
            </a:r>
            <a:r>
              <a:rPr lang="en-US" sz="3600" dirty="0"/>
              <a:t> </a:t>
            </a:r>
            <a:r>
              <a:rPr lang="en-US" sz="3600" dirty="0" err="1" smtClean="0"/>
              <a:t>não</a:t>
            </a:r>
            <a:r>
              <a:rPr lang="en-US" sz="3600" dirty="0" smtClean="0"/>
              <a:t> </a:t>
            </a:r>
            <a:r>
              <a:rPr lang="en-US" sz="3600" dirty="0" err="1" smtClean="0"/>
              <a:t>será</a:t>
            </a:r>
            <a:r>
              <a:rPr lang="en-US" sz="3600" dirty="0" smtClean="0"/>
              <a:t> causa de </a:t>
            </a:r>
            <a:r>
              <a:rPr lang="en-US" sz="3600" dirty="0" err="1" smtClean="0"/>
              <a:t>mais</a:t>
            </a:r>
            <a:r>
              <a:rPr lang="en-US" sz="3600" dirty="0" smtClean="0"/>
              <a:t> </a:t>
            </a:r>
            <a:r>
              <a:rPr lang="en-US" sz="3600" dirty="0" err="1" smtClean="0"/>
              <a:t>problemas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do que a </a:t>
            </a:r>
            <a:r>
              <a:rPr lang="en-US" sz="3600" dirty="0" err="1" smtClean="0"/>
              <a:t>sua</a:t>
            </a:r>
            <a:r>
              <a:rPr lang="en-US" sz="3600" dirty="0" smtClean="0"/>
              <a:t> </a:t>
            </a:r>
            <a:r>
              <a:rPr lang="en-US" sz="3600" dirty="0" err="1" smtClean="0"/>
              <a:t>equivalente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não-transgénica</a:t>
            </a:r>
            <a:r>
              <a:rPr lang="en-US" sz="3600" dirty="0" smtClean="0"/>
              <a:t>!!</a:t>
            </a:r>
            <a:endParaRPr lang="en-US" sz="3600" dirty="0"/>
          </a:p>
        </p:txBody>
      </p:sp>
      <p:pic>
        <p:nvPicPr>
          <p:cNvPr id="9" name="Picture 6" descr="gm_food_4"/>
          <p:cNvPicPr>
            <a:picLocks noChangeAspect="1" noChangeArrowheads="1"/>
          </p:cNvPicPr>
          <p:nvPr/>
        </p:nvPicPr>
        <p:blipFill>
          <a:blip r:embed="rId3" cstate="print"/>
          <a:srcRect l="-690" t="15137"/>
          <a:stretch>
            <a:fillRect/>
          </a:stretch>
        </p:blipFill>
        <p:spPr>
          <a:xfrm>
            <a:off x="5715000" y="914399"/>
            <a:ext cx="3175000" cy="3291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5214" y="2536723"/>
            <a:ext cx="5831626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As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Plantas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Transgénicas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aprovadas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são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seguras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para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alimentação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09600" y="1676400"/>
            <a:ext cx="8136904" cy="4758705"/>
          </a:xfrm>
        </p:spPr>
        <p:txBody>
          <a:bodyPr/>
          <a:lstStyle/>
          <a:p>
            <a:pPr marL="261938" indent="-261938"/>
            <a:r>
              <a:rPr lang="en-US" sz="1600" dirty="0" err="1" smtClean="0">
                <a:solidFill>
                  <a:schemeClr val="tx1"/>
                </a:solidFill>
              </a:rPr>
              <a:t>Panchin</a:t>
            </a:r>
            <a:r>
              <a:rPr lang="en-US" sz="1600" dirty="0" smtClean="0">
                <a:solidFill>
                  <a:schemeClr val="tx1"/>
                </a:solidFill>
              </a:rPr>
              <a:t>, A. Y., &amp; </a:t>
            </a:r>
            <a:r>
              <a:rPr lang="en-US" sz="1600" dirty="0" err="1" smtClean="0">
                <a:solidFill>
                  <a:schemeClr val="tx1"/>
                </a:solidFill>
              </a:rPr>
              <a:t>Tuzhikov</a:t>
            </a:r>
            <a:r>
              <a:rPr lang="en-US" sz="1600" dirty="0" smtClean="0">
                <a:solidFill>
                  <a:schemeClr val="tx1"/>
                </a:solidFill>
              </a:rPr>
              <a:t>, A. I. (2016). Published GMO studies find no evidence of harm when corrected for multiple comparisons. </a:t>
            </a:r>
            <a:r>
              <a:rPr lang="en-US" sz="1600" i="1" dirty="0" smtClean="0">
                <a:solidFill>
                  <a:schemeClr val="tx1"/>
                </a:solidFill>
              </a:rPr>
              <a:t>Critical reviews in biotechnology</a:t>
            </a:r>
            <a:r>
              <a:rPr lang="en-US" sz="1600" dirty="0" smtClean="0">
                <a:solidFill>
                  <a:schemeClr val="tx1"/>
                </a:solidFill>
              </a:rPr>
              <a:t>, 1-5.</a:t>
            </a:r>
          </a:p>
          <a:p>
            <a:pPr marL="261938" indent="-261938"/>
            <a:endParaRPr lang="en-US" sz="1600" dirty="0" smtClean="0">
              <a:solidFill>
                <a:schemeClr val="tx1"/>
              </a:solidFill>
            </a:endParaRPr>
          </a:p>
          <a:p>
            <a:pPr marL="261938" indent="-261938"/>
            <a:r>
              <a:rPr lang="en-US" sz="1600" dirty="0" err="1" smtClean="0">
                <a:solidFill>
                  <a:schemeClr val="tx1"/>
                </a:solidFill>
              </a:rPr>
              <a:t>Tyshko</a:t>
            </a:r>
            <a:r>
              <a:rPr lang="en-US" sz="1600" dirty="0" smtClean="0">
                <a:solidFill>
                  <a:schemeClr val="tx1"/>
                </a:solidFill>
              </a:rPr>
              <a:t>, N. V., </a:t>
            </a:r>
            <a:r>
              <a:rPr lang="en-US" sz="1600" dirty="0" err="1" smtClean="0">
                <a:solidFill>
                  <a:schemeClr val="tx1"/>
                </a:solidFill>
              </a:rPr>
              <a:t>Zhminchenko</a:t>
            </a:r>
            <a:r>
              <a:rPr lang="en-US" sz="1600" dirty="0" smtClean="0">
                <a:solidFill>
                  <a:schemeClr val="tx1"/>
                </a:solidFill>
              </a:rPr>
              <a:t>, V. M., </a:t>
            </a:r>
            <a:r>
              <a:rPr lang="en-US" sz="1600" dirty="0" err="1" smtClean="0">
                <a:solidFill>
                  <a:schemeClr val="tx1"/>
                </a:solidFill>
              </a:rPr>
              <a:t>Selyaskin</a:t>
            </a:r>
            <a:r>
              <a:rPr lang="en-US" sz="1600" dirty="0" smtClean="0">
                <a:solidFill>
                  <a:schemeClr val="tx1"/>
                </a:solidFill>
              </a:rPr>
              <a:t>, K. E., </a:t>
            </a:r>
            <a:r>
              <a:rPr lang="en-US" sz="1600" dirty="0" err="1" smtClean="0">
                <a:solidFill>
                  <a:schemeClr val="tx1"/>
                </a:solidFill>
              </a:rPr>
              <a:t>Pashorina</a:t>
            </a:r>
            <a:r>
              <a:rPr lang="en-US" sz="1600" dirty="0" smtClean="0">
                <a:solidFill>
                  <a:schemeClr val="tx1"/>
                </a:solidFill>
              </a:rPr>
              <a:t>, V. A., </a:t>
            </a:r>
            <a:r>
              <a:rPr lang="en-US" sz="1600" dirty="0" err="1" smtClean="0">
                <a:solidFill>
                  <a:schemeClr val="tx1"/>
                </a:solidFill>
              </a:rPr>
              <a:t>Utembaeva</a:t>
            </a:r>
            <a:r>
              <a:rPr lang="en-US" sz="1600" dirty="0" smtClean="0">
                <a:solidFill>
                  <a:schemeClr val="tx1"/>
                </a:solidFill>
              </a:rPr>
              <a:t>, N. T., &amp; </a:t>
            </a:r>
            <a:r>
              <a:rPr lang="en-US" sz="1600" dirty="0" err="1" smtClean="0">
                <a:solidFill>
                  <a:schemeClr val="tx1"/>
                </a:solidFill>
              </a:rPr>
              <a:t>Tutelyan</a:t>
            </a:r>
            <a:r>
              <a:rPr lang="en-US" sz="1600" dirty="0" smtClean="0">
                <a:solidFill>
                  <a:schemeClr val="tx1"/>
                </a:solidFill>
              </a:rPr>
              <a:t>, V. A. (2014). Assessment of the impact of genetically modified </a:t>
            </a:r>
            <a:r>
              <a:rPr lang="en-US" sz="1600" dirty="0" err="1" smtClean="0">
                <a:solidFill>
                  <a:schemeClr val="tx1"/>
                </a:solidFill>
              </a:rPr>
              <a:t>LibertyLink</a:t>
            </a:r>
            <a:r>
              <a:rPr lang="en-US" sz="1600" dirty="0" smtClean="0">
                <a:solidFill>
                  <a:schemeClr val="tx1"/>
                </a:solidFill>
              </a:rPr>
              <a:t>® maize on reproductive function and progeny development of </a:t>
            </a:r>
            <a:r>
              <a:rPr lang="en-US" sz="1600" dirty="0" err="1" smtClean="0">
                <a:solidFill>
                  <a:schemeClr val="tx1"/>
                </a:solidFill>
              </a:rPr>
              <a:t>Wistar</a:t>
            </a:r>
            <a:r>
              <a:rPr lang="en-US" sz="1600" dirty="0" smtClean="0">
                <a:solidFill>
                  <a:schemeClr val="tx1"/>
                </a:solidFill>
              </a:rPr>
              <a:t> rats in three generations. </a:t>
            </a:r>
            <a:r>
              <a:rPr lang="en-US" sz="1600" i="1" dirty="0" smtClean="0">
                <a:solidFill>
                  <a:schemeClr val="tx1"/>
                </a:solidFill>
              </a:rPr>
              <a:t>Toxicology Reports</a:t>
            </a:r>
            <a:r>
              <a:rPr lang="en-US" sz="1600" dirty="0" smtClean="0">
                <a:solidFill>
                  <a:schemeClr val="tx1"/>
                </a:solidFill>
              </a:rPr>
              <a:t>, </a:t>
            </a:r>
            <a:r>
              <a:rPr lang="en-US" sz="1600" i="1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, 330-340.</a:t>
            </a:r>
          </a:p>
          <a:p>
            <a:pPr marL="261938" indent="-261938"/>
            <a:endParaRPr lang="en-US" sz="1800" dirty="0" smtClean="0">
              <a:solidFill>
                <a:schemeClr val="tx1"/>
              </a:solidFill>
            </a:endParaRPr>
          </a:p>
          <a:p>
            <a:pPr marL="261938" indent="-261938"/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http://www.theguardian.com/environment/graphic/2012/feb/09/gm-crops-world-2011-map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61938" indent="-261938"/>
            <a:endParaRPr lang="en-US" sz="1600" dirty="0" smtClean="0">
              <a:solidFill>
                <a:schemeClr val="tx1"/>
              </a:solidFill>
            </a:endParaRPr>
          </a:p>
          <a:p>
            <a:pPr marL="261938" indent="-261938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https://ec.europa.eu/research/biosociety/pdf/a_decade_of_eu-funded_gmo_research.pdf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61938" indent="-261938"/>
            <a:endParaRPr lang="en-US" sz="1800" dirty="0" smtClean="0">
              <a:solidFill>
                <a:schemeClr val="tx1"/>
              </a:solidFill>
            </a:endParaRPr>
          </a:p>
          <a:p>
            <a:pPr marL="261938" indent="-261938"/>
            <a:r>
              <a:rPr lang="en-US" sz="1800" b="1" dirty="0" err="1" smtClean="0">
                <a:solidFill>
                  <a:schemeClr val="tx1"/>
                </a:solidFill>
              </a:rPr>
              <a:t>Leitura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adicional</a:t>
            </a:r>
            <a:r>
              <a:rPr lang="en-US" sz="1800" b="1" dirty="0" smtClean="0">
                <a:solidFill>
                  <a:schemeClr val="tx1"/>
                </a:solidFill>
              </a:rPr>
              <a:t> :</a:t>
            </a:r>
          </a:p>
          <a:p>
            <a:pPr marL="261938" indent="-261938"/>
            <a:endParaRPr lang="en-US" sz="1800" b="1" dirty="0" smtClean="0">
              <a:solidFill>
                <a:schemeClr val="tx1"/>
              </a:solidFill>
            </a:endParaRPr>
          </a:p>
          <a:p>
            <a:pPr marL="261938" indent="-261938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http://connectusfund.org/27-big-advantages-and-disadvantages-of-genetically-modified-foods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61938" indent="-261938"/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http://cera-gmc.org/GMCropDatabase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61938" indent="-261938"/>
            <a:r>
              <a:rPr lang="en-US" sz="1600" dirty="0" smtClean="0">
                <a:solidFill>
                  <a:schemeClr val="tx1"/>
                </a:solidFill>
                <a:hlinkClick r:id="rId6"/>
              </a:rPr>
              <a:t>http://biotechbenefits.croplife.org/</a:t>
            </a:r>
            <a:r>
              <a:rPr lang="en-US" sz="1600" dirty="0" smtClean="0">
                <a:solidFill>
                  <a:schemeClr val="tx1"/>
                </a:solidFill>
              </a:rPr>
              <a:t>  (</a:t>
            </a:r>
            <a:r>
              <a:rPr lang="en-US" sz="1600" dirty="0" err="1" smtClean="0">
                <a:solidFill>
                  <a:schemeClr val="tx1"/>
                </a:solidFill>
              </a:rPr>
              <a:t>Altamente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Recomendado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É um </a:t>
            </a:r>
            <a:r>
              <a:rPr lang="en-US" dirty="0" err="1" smtClean="0"/>
              <a:t>Mundo</a:t>
            </a:r>
            <a:r>
              <a:rPr lang="en-US" dirty="0" smtClean="0"/>
              <a:t> global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1026" name="Picture 2" descr="http://www.cyberounds.com/elements/resources/508/figur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0960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5629870"/>
            <a:ext cx="3233578" cy="923330"/>
          </a:xfrm>
          <a:prstGeom prst="rect">
            <a:avLst/>
          </a:prstGeom>
          <a:solidFill>
            <a:srgbClr val="739600"/>
          </a:solidFill>
        </p:spPr>
        <p:txBody>
          <a:bodyPr wrap="none" rtlCol="0">
            <a:spAutoFit/>
          </a:bodyPr>
          <a:lstStyle/>
          <a:p>
            <a:r>
              <a:rPr lang="en-US" sz="5400" smtClean="0"/>
              <a:t>Obrigado!!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457200" y="1828800"/>
            <a:ext cx="4038600" cy="195072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pt-PT" sz="2000" b="0" dirty="0" smtClean="0">
                <a:solidFill>
                  <a:schemeClr val="tx1"/>
                </a:solidFill>
              </a:rPr>
              <a:t>Plantas modificadas no laboratório (através de engenharia genética) para melhorar uma determinada característica através da introdução de </a:t>
            </a:r>
            <a:r>
              <a:rPr lang="pt-PT" sz="2000" b="0" dirty="0">
                <a:solidFill>
                  <a:schemeClr val="tx1"/>
                </a:solidFill>
              </a:rPr>
              <a:t>material </a:t>
            </a:r>
            <a:r>
              <a:rPr lang="pt-PT" sz="2000" b="0" dirty="0" smtClean="0">
                <a:solidFill>
                  <a:schemeClr val="tx1"/>
                </a:solidFill>
              </a:rPr>
              <a:t>genético de outra espécie</a:t>
            </a:r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O que são plantas transgénicas?</a:t>
            </a:r>
          </a:p>
        </p:txBody>
      </p:sp>
      <p:pic>
        <p:nvPicPr>
          <p:cNvPr id="2050" name="Picture 2" descr="https://askabiologist.asu.edu/sites/default/files/image/article/2015/whats-a-g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668" y="1295401"/>
            <a:ext cx="4420881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362200" y="4572000"/>
            <a:ext cx="4419600" cy="1600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ym typeface="Wingdings" pitchFamily="2" charset="2"/>
              </a:rPr>
              <a:t>Poderá</a:t>
            </a:r>
            <a:r>
              <a:rPr lang="en-US" sz="2800" b="1" dirty="0" smtClean="0">
                <a:sym typeface="Wingdings" pitchFamily="2" charset="2"/>
              </a:rPr>
              <a:t> o </a:t>
            </a:r>
            <a:r>
              <a:rPr lang="en-US" sz="2800" b="1" dirty="0" err="1" smtClean="0">
                <a:sym typeface="Wingdings" pitchFamily="2" charset="2"/>
              </a:rPr>
              <a:t>processo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levar</a:t>
            </a:r>
            <a:r>
              <a:rPr lang="en-US" sz="2800" b="1" dirty="0" smtClean="0">
                <a:sym typeface="Wingdings" pitchFamily="2" charset="2"/>
              </a:rPr>
              <a:t> à </a:t>
            </a:r>
            <a:r>
              <a:rPr lang="en-US" sz="2800" b="1" dirty="0" err="1" smtClean="0">
                <a:sym typeface="Wingdings" pitchFamily="2" charset="2"/>
              </a:rPr>
              <a:t>formação</a:t>
            </a:r>
            <a:r>
              <a:rPr lang="en-US" sz="2800" b="1" dirty="0" smtClean="0">
                <a:sym typeface="Wingdings" pitchFamily="2" charset="2"/>
              </a:rPr>
              <a:t> de </a:t>
            </a:r>
            <a:r>
              <a:rPr lang="en-US" sz="2800" b="1" dirty="0" err="1" smtClean="0">
                <a:sym typeface="Wingdings" pitchFamily="2" charset="2"/>
              </a:rPr>
              <a:t>moléculas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tóxicas</a:t>
            </a:r>
            <a:r>
              <a:rPr lang="en-US" sz="2800" b="1" dirty="0" smtClean="0">
                <a:sym typeface="Wingdings" pitchFamily="2" charset="2"/>
              </a:rPr>
              <a:t>???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5270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Alguns benefícios das culturas transgénicas</a:t>
            </a:r>
          </a:p>
        </p:txBody>
      </p:sp>
      <p:sp>
        <p:nvSpPr>
          <p:cNvPr id="5" name="Oval 4"/>
          <p:cNvSpPr/>
          <p:nvPr/>
        </p:nvSpPr>
        <p:spPr>
          <a:xfrm>
            <a:off x="3124200" y="3098800"/>
            <a:ext cx="2895600" cy="1752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</a:rPr>
              <a:t>Culturas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modificadas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geneticamente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68040" y="1295400"/>
            <a:ext cx="257556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Tolerância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a </a:t>
            </a:r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herbicidas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</a:t>
            </a:r>
            <a:endParaRPr lang="en-US" sz="2200" b="1" dirty="0">
              <a:effectLst>
                <a:outerShdw blurRad="50800" dist="38100" dir="2700000" algn="tl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368040" y="4953000"/>
            <a:ext cx="257556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Resistência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ao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stress</a:t>
            </a:r>
            <a:endParaRPr lang="en-US" sz="2200" b="1" dirty="0">
              <a:effectLst>
                <a:outerShdw blurRad="50800" dist="38100" dir="2700000" algn="tl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2640" y="4267200"/>
            <a:ext cx="257556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Melhoria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de </a:t>
            </a:r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nutrientes</a:t>
            </a:r>
            <a:endParaRPr lang="en-US" sz="2200" b="1" dirty="0">
              <a:effectLst>
                <a:outerShdw blurRad="50800" dist="38100" dir="2700000" algn="tl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82640" y="2209800"/>
            <a:ext cx="257556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Aumento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de </a:t>
            </a:r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produção</a:t>
            </a:r>
            <a:endParaRPr lang="en-US" sz="2200" b="1" dirty="0">
              <a:effectLst>
                <a:outerShdw blurRad="50800" dist="38100" dir="2700000" algn="tl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7240" y="4267200"/>
            <a:ext cx="257556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Tolerância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a virus </a:t>
            </a:r>
            <a:endParaRPr lang="en-US" sz="2200" b="1" dirty="0">
              <a:effectLst>
                <a:outerShdw blurRad="50800" dist="38100" dir="2700000" algn="tl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" y="2209800"/>
            <a:ext cx="2575560" cy="1727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Resistência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a </a:t>
            </a:r>
            <a:r>
              <a:rPr lang="en-US" sz="2200" b="1" dirty="0" err="1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insectos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93000"/>
                    </a:srgbClr>
                  </a:outerShdw>
                </a:effectLst>
              </a:rPr>
              <a:t>  </a:t>
            </a:r>
            <a:endParaRPr lang="en-US" sz="2200" b="1" dirty="0">
              <a:effectLst>
                <a:outerShdw blurRad="50800" dist="38100" dir="2700000" algn="tl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pic>
        <p:nvPicPr>
          <p:cNvPr id="14" name="Picture 2" descr="http://www.isaaa.org/kc/cropbiotechupdate/specialedition/mandyfanny/newsletter/default_clip_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486" y="0"/>
            <a:ext cx="168951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755650" y="1268413"/>
            <a:ext cx="8129588" cy="330200"/>
          </a:xfrm>
        </p:spPr>
        <p:txBody>
          <a:bodyPr/>
          <a:lstStyle/>
          <a:p>
            <a:pPr eaLnBrk="1" hangingPunct="1">
              <a:defRPr/>
            </a:pPr>
            <a:endParaRPr lang="pt-PT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755650" y="1946275"/>
            <a:ext cx="8137525" cy="3960813"/>
          </a:xfrm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229600" cy="474663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Culturas transgénicas são bastante cultivadas e consumidas</a:t>
            </a:r>
          </a:p>
        </p:txBody>
      </p:sp>
      <p:pic>
        <p:nvPicPr>
          <p:cNvPr id="13314" name="Picture 2" descr="GM crops map"/>
          <p:cNvPicPr>
            <a:picLocks noChangeAspect="1" noChangeArrowheads="1"/>
          </p:cNvPicPr>
          <p:nvPr/>
        </p:nvPicPr>
        <p:blipFill>
          <a:blip r:embed="rId3" cstate="print"/>
          <a:srcRect t="4174"/>
          <a:stretch>
            <a:fillRect/>
          </a:stretch>
        </p:blipFill>
        <p:spPr bwMode="auto">
          <a:xfrm>
            <a:off x="201462" y="1143000"/>
            <a:ext cx="8866338" cy="547740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57600" y="6553200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1100" dirty="0" smtClean="0"/>
              <a:t>http://www.theguardian.com/environment/graphic/2012/feb/09/gm-crops-world-2011-map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457200" y="1295401"/>
            <a:ext cx="5181600" cy="4267200"/>
          </a:xfr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São as </a:t>
            </a:r>
            <a:r>
              <a:rPr lang="en-US" sz="1800" dirty="0" err="1" smtClean="0">
                <a:solidFill>
                  <a:schemeClr val="tx1"/>
                </a:solidFill>
              </a:rPr>
              <a:t>plantas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transgénicas</a:t>
            </a:r>
            <a:r>
              <a:rPr lang="en-US" sz="1800" dirty="0" smtClean="0">
                <a:solidFill>
                  <a:schemeClr val="tx1"/>
                </a:solidFill>
              </a:rPr>
              <a:t> “</a:t>
            </a:r>
            <a:r>
              <a:rPr lang="en-US" sz="1800" dirty="0" err="1" smtClean="0">
                <a:solidFill>
                  <a:schemeClr val="tx1"/>
                </a:solidFill>
              </a:rPr>
              <a:t>monstros</a:t>
            </a:r>
            <a:r>
              <a:rPr lang="en-US" sz="1800" dirty="0" smtClean="0">
                <a:solidFill>
                  <a:schemeClr val="tx1"/>
                </a:solidFill>
              </a:rPr>
              <a:t>”?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As </a:t>
            </a:r>
            <a:r>
              <a:rPr lang="en-US" sz="1800" dirty="0" err="1" smtClean="0">
                <a:solidFill>
                  <a:schemeClr val="tx1"/>
                </a:solidFill>
              </a:rPr>
              <a:t>plantas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transgénicas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podem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conter</a:t>
            </a:r>
            <a:r>
              <a:rPr lang="en-US" sz="1800" dirty="0" smtClean="0">
                <a:solidFill>
                  <a:schemeClr val="tx1"/>
                </a:solidFill>
              </a:rPr>
              <a:t> genes </a:t>
            </a:r>
            <a:r>
              <a:rPr lang="en-US" sz="1800" dirty="0" err="1" smtClean="0">
                <a:solidFill>
                  <a:schemeClr val="tx1"/>
                </a:solidFill>
              </a:rPr>
              <a:t>estranhos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por</a:t>
            </a:r>
            <a:r>
              <a:rPr lang="en-US" sz="1800" dirty="0" smtClean="0">
                <a:solidFill>
                  <a:schemeClr val="tx1"/>
                </a:solidFill>
              </a:rPr>
              <a:t> ex.: de </a:t>
            </a:r>
            <a:r>
              <a:rPr lang="en-US" sz="1800" dirty="0" err="1" smtClean="0">
                <a:solidFill>
                  <a:schemeClr val="tx1"/>
                </a:solidFill>
              </a:rPr>
              <a:t>bactérias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animais</a:t>
            </a:r>
            <a:r>
              <a:rPr lang="en-US" sz="1800" dirty="0" smtClean="0">
                <a:solidFill>
                  <a:schemeClr val="tx1"/>
                </a:solidFill>
              </a:rPr>
              <a:t>, ...)</a:t>
            </a:r>
          </a:p>
          <a:p>
            <a:pPr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Podem</a:t>
            </a:r>
            <a:r>
              <a:rPr lang="en-US" sz="1800" dirty="0" smtClean="0">
                <a:solidFill>
                  <a:schemeClr val="tx1"/>
                </a:solidFill>
              </a:rPr>
              <a:t> as </a:t>
            </a:r>
            <a:r>
              <a:rPr lang="en-US" sz="1800" dirty="0" err="1" smtClean="0">
                <a:solidFill>
                  <a:schemeClr val="tx1"/>
                </a:solidFill>
              </a:rPr>
              <a:t>plantas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transgénicas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alastrar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controlo</a:t>
            </a:r>
            <a:r>
              <a:rPr lang="en-US" sz="1800" dirty="0" smtClean="0">
                <a:solidFill>
                  <a:schemeClr val="tx1"/>
                </a:solidFill>
              </a:rPr>
              <a:t> no </a:t>
            </a:r>
            <a:r>
              <a:rPr lang="en-US" sz="1800" dirty="0" err="1" smtClean="0">
                <a:solidFill>
                  <a:schemeClr val="tx1"/>
                </a:solidFill>
              </a:rPr>
              <a:t>ambiente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Não</a:t>
            </a:r>
            <a:r>
              <a:rPr lang="en-US" sz="1800" dirty="0" smtClean="0">
                <a:solidFill>
                  <a:schemeClr val="tx1"/>
                </a:solidFill>
              </a:rPr>
              <a:t> é </a:t>
            </a:r>
            <a:r>
              <a:rPr lang="en-US" sz="1800" dirty="0" err="1" smtClean="0">
                <a:solidFill>
                  <a:schemeClr val="tx1"/>
                </a:solidFill>
              </a:rPr>
              <a:t>ética</a:t>
            </a:r>
            <a:r>
              <a:rPr lang="en-US" sz="1800" dirty="0" smtClean="0">
                <a:solidFill>
                  <a:schemeClr val="tx1"/>
                </a:solidFill>
              </a:rPr>
              <a:t> a </a:t>
            </a:r>
            <a:r>
              <a:rPr lang="en-US" sz="1800" dirty="0" err="1" smtClean="0">
                <a:solidFill>
                  <a:schemeClr val="tx1"/>
                </a:solidFill>
              </a:rPr>
              <a:t>tecnologia</a:t>
            </a:r>
            <a:r>
              <a:rPr lang="en-US" sz="1800" dirty="0" smtClean="0">
                <a:solidFill>
                  <a:schemeClr val="tx1"/>
                </a:solidFill>
              </a:rPr>
              <a:t> das </a:t>
            </a:r>
            <a:r>
              <a:rPr lang="en-US" sz="1800" dirty="0" err="1" smtClean="0">
                <a:solidFill>
                  <a:schemeClr val="tx1"/>
                </a:solidFill>
              </a:rPr>
              <a:t>plantas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transgénicas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Os </a:t>
            </a:r>
            <a:r>
              <a:rPr lang="en-US" sz="1800" dirty="0" err="1" smtClean="0">
                <a:solidFill>
                  <a:schemeClr val="tx1"/>
                </a:solidFill>
              </a:rPr>
              <a:t>interesses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corporativos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dominam</a:t>
            </a:r>
            <a:r>
              <a:rPr lang="en-US" sz="1800" dirty="0" smtClean="0">
                <a:solidFill>
                  <a:schemeClr val="tx1"/>
                </a:solidFill>
              </a:rPr>
              <a:t> a </a:t>
            </a:r>
            <a:r>
              <a:rPr lang="en-US" sz="1800" dirty="0" err="1" smtClean="0">
                <a:solidFill>
                  <a:schemeClr val="tx1"/>
                </a:solidFill>
              </a:rPr>
              <a:t>tecnologia</a:t>
            </a:r>
            <a:r>
              <a:rPr lang="en-US" sz="1800" dirty="0" smtClean="0">
                <a:solidFill>
                  <a:schemeClr val="tx1"/>
                </a:solidFill>
              </a:rPr>
              <a:t> das </a:t>
            </a:r>
            <a:r>
              <a:rPr lang="en-US" sz="1800" dirty="0" err="1" smtClean="0">
                <a:solidFill>
                  <a:schemeClr val="tx1"/>
                </a:solidFill>
              </a:rPr>
              <a:t>plantas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transgénicas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A </a:t>
            </a:r>
            <a:r>
              <a:rPr lang="en-US" sz="1800" dirty="0" err="1" smtClean="0">
                <a:solidFill>
                  <a:schemeClr val="tx1"/>
                </a:solidFill>
              </a:rPr>
              <a:t>regulação</a:t>
            </a:r>
            <a:r>
              <a:rPr lang="en-US" sz="1800" dirty="0" smtClean="0">
                <a:solidFill>
                  <a:schemeClr val="tx1"/>
                </a:solidFill>
              </a:rPr>
              <a:t> das </a:t>
            </a:r>
            <a:r>
              <a:rPr lang="en-US" sz="1800" dirty="0" err="1" smtClean="0">
                <a:solidFill>
                  <a:schemeClr val="tx1"/>
                </a:solidFill>
              </a:rPr>
              <a:t>plantas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transgénicas</a:t>
            </a:r>
            <a:r>
              <a:rPr lang="en-US" sz="1800" dirty="0" smtClean="0">
                <a:solidFill>
                  <a:schemeClr val="tx1"/>
                </a:solidFill>
              </a:rPr>
              <a:t> é </a:t>
            </a:r>
            <a:r>
              <a:rPr lang="en-US" sz="1800" dirty="0" err="1" smtClean="0">
                <a:solidFill>
                  <a:schemeClr val="tx1"/>
                </a:solidFill>
              </a:rPr>
              <a:t>suficiente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garantir</a:t>
            </a:r>
            <a:r>
              <a:rPr lang="en-US" sz="1800" dirty="0" smtClean="0">
                <a:solidFill>
                  <a:schemeClr val="tx1"/>
                </a:solidFill>
              </a:rPr>
              <a:t> a </a:t>
            </a:r>
            <a:r>
              <a:rPr lang="en-US" sz="1800" dirty="0" err="1" smtClean="0">
                <a:solidFill>
                  <a:schemeClr val="tx1"/>
                </a:solidFill>
              </a:rPr>
              <a:t>segurança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 smtClean="0"/>
              <a:t>Então</a:t>
            </a:r>
            <a:r>
              <a:rPr lang="en-US" dirty="0" smtClean="0"/>
              <a:t>…    </a:t>
            </a:r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barulho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?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</p:txBody>
      </p:sp>
      <p:sp>
        <p:nvSpPr>
          <p:cNvPr id="8" name="Right Brace 7"/>
          <p:cNvSpPr/>
          <p:nvPr/>
        </p:nvSpPr>
        <p:spPr>
          <a:xfrm>
            <a:off x="5562600" y="1402080"/>
            <a:ext cx="914400" cy="393192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447800"/>
            <a:ext cx="2362200" cy="375487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eaLnBrk="1" hangingPunct="1">
              <a:buFont typeface="Wingdings" pitchFamily="2" charset="2"/>
              <a:buChar char="v"/>
              <a:defRPr/>
            </a:pPr>
            <a:r>
              <a:rPr lang="en-US" sz="1700" dirty="0" smtClean="0"/>
              <a:t> </a:t>
            </a:r>
            <a:r>
              <a:rPr lang="en-US" sz="1700" dirty="0" err="1" smtClean="0"/>
              <a:t>Receio</a:t>
            </a:r>
            <a:r>
              <a:rPr lang="en-US" sz="1700" dirty="0" smtClean="0"/>
              <a:t> </a:t>
            </a:r>
            <a:r>
              <a:rPr lang="en-US" sz="1700" dirty="0" err="1" smtClean="0"/>
              <a:t>emocional</a:t>
            </a:r>
            <a:endParaRPr lang="en-US" sz="1700" dirty="0" smtClean="0"/>
          </a:p>
          <a:p>
            <a:pPr marL="180975" indent="-180975" eaLnBrk="1" hangingPunct="1">
              <a:buFont typeface="Wingdings" pitchFamily="2" charset="2"/>
              <a:buChar char="v"/>
              <a:defRPr/>
            </a:pPr>
            <a:endParaRPr lang="en-US" sz="1700" dirty="0" smtClean="0"/>
          </a:p>
          <a:p>
            <a:pPr marL="180975" indent="-180975" eaLnBrk="1" hangingPunct="1">
              <a:buFont typeface="Wingdings" pitchFamily="2" charset="2"/>
              <a:buChar char="v"/>
              <a:defRPr/>
            </a:pPr>
            <a:r>
              <a:rPr lang="en-US" sz="1700" dirty="0" smtClean="0"/>
              <a:t> </a:t>
            </a:r>
            <a:r>
              <a:rPr lang="en-US" sz="1700" dirty="0" err="1" smtClean="0"/>
              <a:t>Falta</a:t>
            </a:r>
            <a:r>
              <a:rPr lang="en-US" sz="1700" dirty="0" smtClean="0"/>
              <a:t> de </a:t>
            </a:r>
            <a:r>
              <a:rPr lang="en-US" sz="1700" dirty="0" err="1" smtClean="0"/>
              <a:t>conhecimentos</a:t>
            </a:r>
            <a:r>
              <a:rPr lang="en-US" sz="1700" dirty="0" smtClean="0"/>
              <a:t> </a:t>
            </a:r>
            <a:r>
              <a:rPr lang="en-US" sz="1700" dirty="0" err="1" smtClean="0"/>
              <a:t>sobre</a:t>
            </a:r>
            <a:r>
              <a:rPr lang="en-US" sz="1700" dirty="0" smtClean="0"/>
              <a:t> </a:t>
            </a:r>
            <a:r>
              <a:rPr lang="en-US" sz="1700" dirty="0" err="1" smtClean="0"/>
              <a:t>Ciência</a:t>
            </a:r>
            <a:r>
              <a:rPr lang="en-US" sz="1700" dirty="0" smtClean="0"/>
              <a:t> e </a:t>
            </a:r>
            <a:r>
              <a:rPr lang="en-US" sz="1700" dirty="0" err="1" smtClean="0"/>
              <a:t>sistemas</a:t>
            </a:r>
            <a:r>
              <a:rPr lang="en-US" sz="1700" dirty="0" smtClean="0"/>
              <a:t> </a:t>
            </a:r>
            <a:r>
              <a:rPr lang="en-US" sz="1700" dirty="0" err="1" smtClean="0"/>
              <a:t>alimentares</a:t>
            </a:r>
            <a:r>
              <a:rPr lang="en-US" sz="1700" dirty="0" smtClean="0"/>
              <a:t> </a:t>
            </a:r>
            <a:r>
              <a:rPr lang="en-US" sz="1700" dirty="0" err="1" smtClean="0"/>
              <a:t>convencionais</a:t>
            </a:r>
            <a:r>
              <a:rPr lang="en-US" sz="1700" dirty="0" smtClean="0"/>
              <a:t> </a:t>
            </a:r>
          </a:p>
          <a:p>
            <a:pPr marL="180975" indent="-180975" eaLnBrk="1" hangingPunct="1">
              <a:buFont typeface="Wingdings" pitchFamily="2" charset="2"/>
              <a:buChar char="v"/>
              <a:defRPr/>
            </a:pPr>
            <a:endParaRPr lang="en-US" sz="1700" dirty="0" smtClean="0"/>
          </a:p>
          <a:p>
            <a:pPr marL="180975" indent="-180975" eaLnBrk="1" hangingPunct="1">
              <a:buFont typeface="Wingdings" pitchFamily="2" charset="2"/>
              <a:buChar char="v"/>
              <a:defRPr/>
            </a:pPr>
            <a:r>
              <a:rPr lang="en-US" sz="1700" dirty="0" smtClean="0"/>
              <a:t> </a:t>
            </a:r>
            <a:r>
              <a:rPr lang="en-US" sz="1700" dirty="0" err="1" smtClean="0"/>
              <a:t>Interesses</a:t>
            </a:r>
            <a:r>
              <a:rPr lang="en-US" sz="1700" dirty="0" smtClean="0"/>
              <a:t> </a:t>
            </a:r>
            <a:r>
              <a:rPr lang="en-US" sz="1700" dirty="0" err="1" smtClean="0"/>
              <a:t>económicos</a:t>
            </a:r>
            <a:r>
              <a:rPr lang="en-US" sz="1700" dirty="0" smtClean="0"/>
              <a:t> e </a:t>
            </a:r>
            <a:r>
              <a:rPr lang="en-US" sz="1700" dirty="0" err="1" smtClean="0"/>
              <a:t>políticos</a:t>
            </a:r>
            <a:endParaRPr lang="en-US" sz="1700" dirty="0" smtClean="0"/>
          </a:p>
          <a:p>
            <a:pPr marL="180975" indent="-180975" eaLnBrk="1" hangingPunct="1">
              <a:buFont typeface="Wingdings" pitchFamily="2" charset="2"/>
              <a:buChar char="v"/>
              <a:defRPr/>
            </a:pPr>
            <a:endParaRPr lang="en-US" sz="1700" dirty="0" smtClean="0"/>
          </a:p>
          <a:p>
            <a:pPr marL="180975" indent="-180975" eaLnBrk="1" hangingPunct="1">
              <a:buFont typeface="Wingdings" pitchFamily="2" charset="2"/>
              <a:buChar char="v"/>
              <a:defRPr/>
            </a:pPr>
            <a:r>
              <a:rPr lang="en-US" sz="1700" dirty="0" smtClean="0"/>
              <a:t> </a:t>
            </a:r>
            <a:r>
              <a:rPr lang="en-US" sz="1700" dirty="0" err="1" smtClean="0"/>
              <a:t>Perspectivas</a:t>
            </a:r>
            <a:r>
              <a:rPr lang="en-US" sz="1700" dirty="0" smtClean="0"/>
              <a:t> </a:t>
            </a:r>
            <a:r>
              <a:rPr lang="en-US" sz="1700" dirty="0" err="1" smtClean="0"/>
              <a:t>ideológicas</a:t>
            </a:r>
            <a:r>
              <a:rPr lang="en-US" sz="1700" dirty="0" smtClean="0"/>
              <a:t> e </a:t>
            </a:r>
            <a:r>
              <a:rPr lang="en-US" sz="1700" dirty="0" err="1" smtClean="0"/>
              <a:t>religiosas</a:t>
            </a:r>
            <a:endParaRPr lang="en-US" sz="17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5800" y="5710535"/>
            <a:ext cx="8229600" cy="830997"/>
          </a:xfrm>
          <a:prstGeom prst="rect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As </a:t>
            </a:r>
            <a:r>
              <a:rPr lang="en-US" sz="2400" dirty="0" err="1" smtClean="0"/>
              <a:t>preocupações</a:t>
            </a:r>
            <a:r>
              <a:rPr lang="en-US" sz="2400" dirty="0" smtClean="0"/>
              <a:t> com as </a:t>
            </a:r>
            <a:r>
              <a:rPr lang="en-US" sz="2400" dirty="0" err="1" smtClean="0"/>
              <a:t>plantas</a:t>
            </a:r>
            <a:r>
              <a:rPr lang="en-US" sz="2400" dirty="0" smtClean="0"/>
              <a:t> </a:t>
            </a:r>
            <a:r>
              <a:rPr lang="en-US" sz="2400" dirty="0" err="1" smtClean="0"/>
              <a:t>transgénicas</a:t>
            </a:r>
            <a:r>
              <a:rPr lang="en-US" sz="2400" dirty="0" smtClean="0"/>
              <a:t> </a:t>
            </a:r>
            <a:r>
              <a:rPr lang="en-US" sz="2400" dirty="0" err="1" smtClean="0"/>
              <a:t>deverão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/>
              <a:t> </a:t>
            </a:r>
            <a:r>
              <a:rPr lang="en-US" sz="2400" dirty="0" err="1" smtClean="0"/>
              <a:t>cientificamente</a:t>
            </a:r>
            <a:r>
              <a:rPr lang="en-US" sz="2400" dirty="0" smtClean="0"/>
              <a:t> </a:t>
            </a:r>
            <a:r>
              <a:rPr lang="en-US" sz="2400" dirty="0" err="1" smtClean="0"/>
              <a:t>fundamentadas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755650" y="1268413"/>
            <a:ext cx="8129588" cy="330200"/>
          </a:xfrm>
        </p:spPr>
        <p:txBody>
          <a:bodyPr/>
          <a:lstStyle/>
          <a:p>
            <a:pPr eaLnBrk="1" hangingPunct="1">
              <a:defRPr/>
            </a:pPr>
            <a:endParaRPr lang="pt-PT"/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7543800" cy="550863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Haverá mesmo razão para preocupações de saúde?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3750" t="27000" r="35863" b="40000"/>
          <a:stretch>
            <a:fillRect/>
          </a:stretch>
        </p:blipFill>
        <p:spPr bwMode="auto">
          <a:xfrm>
            <a:off x="1600200" y="3581400"/>
            <a:ext cx="594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000" t="38000" r="29643" b="41000"/>
          <a:stretch>
            <a:fillRect/>
          </a:stretch>
        </p:blipFill>
        <p:spPr bwMode="auto">
          <a:xfrm>
            <a:off x="174171" y="1295399"/>
            <a:ext cx="8839200" cy="19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30875" y="3228201"/>
            <a:ext cx="3914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Panchin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Tuzhikov</a:t>
            </a:r>
            <a:r>
              <a:rPr lang="en-US" sz="1200" dirty="0" smtClean="0"/>
              <a:t>, Critical Reviews  in Biotechnology, 2016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971800" y="63362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err="1" smtClean="0"/>
              <a:t>Tyshko</a:t>
            </a:r>
            <a:r>
              <a:rPr lang="en-US" sz="1200" dirty="0" smtClean="0"/>
              <a:t> et al., Toxicology Reports , 2014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750" t="20000" r="31250" b="19000"/>
          <a:stretch>
            <a:fillRect/>
          </a:stretch>
        </p:blipFill>
        <p:spPr bwMode="auto">
          <a:xfrm>
            <a:off x="0" y="12192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638800" y="1752600"/>
            <a:ext cx="338328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Ausência</a:t>
            </a:r>
            <a:r>
              <a:rPr lang="en-US" b="1" dirty="0" smtClean="0"/>
              <a:t> de </a:t>
            </a:r>
            <a:r>
              <a:rPr lang="en-US" b="1" dirty="0" err="1" smtClean="0"/>
              <a:t>prova</a:t>
            </a:r>
            <a:r>
              <a:rPr lang="en-US" b="1" dirty="0" smtClean="0"/>
              <a:t> </a:t>
            </a:r>
            <a:r>
              <a:rPr lang="en-US" b="1" dirty="0" err="1" smtClean="0"/>
              <a:t>estatística</a:t>
            </a:r>
            <a:r>
              <a:rPr lang="en-US" b="1" dirty="0" smtClean="0"/>
              <a:t>!</a:t>
            </a:r>
            <a:endParaRPr lang="en-US" dirty="0" smtClean="0"/>
          </a:p>
          <a:p>
            <a:pPr algn="just"/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publicação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retirada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falta</a:t>
            </a:r>
            <a:r>
              <a:rPr lang="en-US" dirty="0" smtClean="0"/>
              <a:t> de base </a:t>
            </a:r>
            <a:r>
              <a:rPr lang="en-US" dirty="0" err="1" smtClean="0"/>
              <a:t>científica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Entre outros </a:t>
            </a:r>
            <a:r>
              <a:rPr lang="en-US" dirty="0" err="1" smtClean="0"/>
              <a:t>problemas</a:t>
            </a:r>
            <a:r>
              <a:rPr lang="en-US" dirty="0" smtClean="0"/>
              <a:t>, a </a:t>
            </a:r>
            <a:r>
              <a:rPr lang="en-US" dirty="0" err="1" smtClean="0"/>
              <a:t>estirpe</a:t>
            </a:r>
            <a:r>
              <a:rPr lang="en-US" dirty="0" smtClean="0"/>
              <a:t> de </a:t>
            </a:r>
            <a:r>
              <a:rPr lang="en-US" dirty="0" err="1" smtClean="0"/>
              <a:t>ratos</a:t>
            </a:r>
            <a:r>
              <a:rPr lang="en-US" dirty="0" smtClean="0"/>
              <a:t> </a:t>
            </a:r>
            <a:r>
              <a:rPr lang="en-US" dirty="0" err="1" smtClean="0"/>
              <a:t>usada</a:t>
            </a:r>
            <a:r>
              <a:rPr lang="en-US" dirty="0" smtClean="0"/>
              <a:t> é </a:t>
            </a:r>
            <a:r>
              <a:rPr lang="en-US" dirty="0" err="1" smtClean="0"/>
              <a:t>atreita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tumores</a:t>
            </a:r>
            <a:r>
              <a:rPr lang="en-US" dirty="0" smtClean="0"/>
              <a:t> (</a:t>
            </a:r>
            <a:r>
              <a:rPr lang="en-US" dirty="0" err="1" smtClean="0"/>
              <a:t>estirpe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 para testes </a:t>
            </a:r>
            <a:r>
              <a:rPr lang="en-US" dirty="0" err="1" smtClean="0"/>
              <a:t>farmacológicos</a:t>
            </a:r>
            <a:r>
              <a:rPr lang="en-US" dirty="0" smtClean="0"/>
              <a:t> de </a:t>
            </a:r>
            <a:r>
              <a:rPr lang="en-US" dirty="0" err="1" smtClean="0"/>
              <a:t>cancro</a:t>
            </a:r>
            <a:r>
              <a:rPr lang="en-US" dirty="0" smtClean="0"/>
              <a:t>)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permitindo</a:t>
            </a:r>
            <a:r>
              <a:rPr lang="en-US" dirty="0" smtClean="0"/>
              <a:t>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tirar</a:t>
            </a:r>
            <a:r>
              <a:rPr lang="en-US" dirty="0" smtClean="0"/>
              <a:t> </a:t>
            </a:r>
            <a:r>
              <a:rPr lang="en-US" dirty="0" err="1" smtClean="0"/>
              <a:t>conclusões</a:t>
            </a:r>
            <a:r>
              <a:rPr lang="en-US" dirty="0" smtClean="0"/>
              <a:t> </a:t>
            </a:r>
            <a:r>
              <a:rPr lang="en-US" dirty="0" err="1" smtClean="0"/>
              <a:t>sérias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eventual </a:t>
            </a:r>
            <a:r>
              <a:rPr lang="en-US" dirty="0" err="1" smtClean="0"/>
              <a:t>toxicidade</a:t>
            </a:r>
            <a:r>
              <a:rPr lang="en-US" dirty="0" smtClean="0"/>
              <a:t> das </a:t>
            </a:r>
            <a:r>
              <a:rPr lang="en-US" dirty="0" err="1" smtClean="0"/>
              <a:t>culturas</a:t>
            </a:r>
            <a:r>
              <a:rPr lang="en-US" dirty="0" smtClean="0"/>
              <a:t> </a:t>
            </a:r>
            <a:r>
              <a:rPr lang="en-US" dirty="0" err="1" smtClean="0"/>
              <a:t>transgénicas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27640" y="5248870"/>
            <a:ext cx="33944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‘‘extraordinary claims require extraordinary evidence’’</a:t>
            </a:r>
          </a:p>
          <a:p>
            <a:r>
              <a:rPr lang="en-US" dirty="0" smtClean="0"/>
              <a:t>                                     --- Carl Sagan </a:t>
            </a:r>
            <a:endParaRPr lang="en-US" dirty="0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7620000" cy="5810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Haverá mesmo razão para preocupações de saúde?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755650" y="1268413"/>
            <a:ext cx="8129588" cy="330200"/>
          </a:xfrm>
        </p:spPr>
        <p:txBody>
          <a:bodyPr/>
          <a:lstStyle/>
          <a:p>
            <a:pPr eaLnBrk="1" hangingPunct="1">
              <a:defRPr/>
            </a:pPr>
            <a:endParaRPr lang="pt-PT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755650" y="1946275"/>
            <a:ext cx="8137525" cy="3960813"/>
          </a:xfrm>
        </p:spPr>
        <p:txBody>
          <a:bodyPr/>
          <a:lstStyle/>
          <a:p>
            <a:pPr>
              <a:defRPr/>
            </a:pPr>
            <a:endParaRPr lang="pt-P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3125" t="19000" r="34375" b="26000"/>
          <a:stretch>
            <a:fillRect/>
          </a:stretch>
        </p:blipFill>
        <p:spPr bwMode="auto">
          <a:xfrm>
            <a:off x="304800" y="1066800"/>
            <a:ext cx="481445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562600" y="3733800"/>
            <a:ext cx="3352800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Ausência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 de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evidência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credível</a:t>
            </a:r>
            <a:endParaRPr lang="en-US" sz="2800" b="1" dirty="0" smtClean="0">
              <a:effectLst>
                <a:outerShdw blurRad="50800" dist="38100" dir="2700000" algn="tl" rotWithShape="0">
                  <a:srgbClr val="000000">
                    <a:alpha val="87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de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danos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 de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saúde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87000"/>
                    </a:srgbClr>
                  </a:outerShdw>
                </a:effectLst>
              </a:rPr>
              <a:t>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ou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ambiente</a:t>
            </a:r>
            <a:r>
              <a:rPr lang="en-US" sz="1600" b="1" dirty="0" smtClean="0"/>
              <a:t> – </a:t>
            </a:r>
            <a:r>
              <a:rPr lang="en-US" sz="1600" b="1" dirty="0" err="1" smtClean="0"/>
              <a:t>ver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apresentação</a:t>
            </a:r>
            <a:r>
              <a:rPr lang="en-US" sz="1600" b="1" dirty="0" smtClean="0"/>
              <a:t> #7)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743700" y="3161506"/>
            <a:ext cx="1143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1828800"/>
            <a:ext cx="2438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1783 </a:t>
            </a:r>
            <a:r>
              <a:rPr lang="en-US" sz="2400" b="1" dirty="0" err="1" smtClean="0"/>
              <a:t>artigos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sobre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segurança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de </a:t>
            </a:r>
            <a:r>
              <a:rPr lang="en-US" sz="2400" b="1" dirty="0" err="1" smtClean="0"/>
              <a:t>plantas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transgénicas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" y="381000"/>
            <a:ext cx="70594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5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Haverá mesmo razão para preocupações de saúde?</a:t>
            </a:r>
            <a:endParaRPr lang="en-US" sz="25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276671"/>
            <a:ext cx="48006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 </a:t>
            </a:r>
            <a:r>
              <a:rPr lang="en-US" b="1" dirty="0" err="1" smtClean="0"/>
              <a:t>projectos</a:t>
            </a:r>
            <a:r>
              <a:rPr lang="en-US" b="1" dirty="0" smtClean="0"/>
              <a:t>,   &gt; 400 </a:t>
            </a:r>
            <a:r>
              <a:rPr lang="en-US" b="1" dirty="0" err="1" smtClean="0"/>
              <a:t>grupos</a:t>
            </a:r>
            <a:r>
              <a:rPr lang="en-US" b="1" dirty="0" smtClean="0"/>
              <a:t> de </a:t>
            </a:r>
            <a:r>
              <a:rPr lang="en-US" b="1" dirty="0" err="1" smtClean="0"/>
              <a:t>investigação</a:t>
            </a:r>
            <a:endParaRPr lang="en-US" b="1" dirty="0" smtClean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“a </a:t>
            </a:r>
            <a:r>
              <a:rPr lang="en-US" b="1" dirty="0" err="1" smtClean="0"/>
              <a:t>biotecnologia</a:t>
            </a:r>
            <a:r>
              <a:rPr lang="en-US" b="1" dirty="0" smtClean="0"/>
              <a:t>, e </a:t>
            </a:r>
            <a:r>
              <a:rPr lang="en-US" b="1" dirty="0" err="1" smtClean="0"/>
              <a:t>em</a:t>
            </a:r>
            <a:r>
              <a:rPr lang="en-US" b="1" dirty="0" smtClean="0"/>
              <a:t> particular as </a:t>
            </a:r>
            <a:r>
              <a:rPr lang="en-US" b="1" dirty="0" err="1" smtClean="0"/>
              <a:t>plantas</a:t>
            </a:r>
            <a:r>
              <a:rPr lang="en-US" b="1" dirty="0" smtClean="0"/>
              <a:t> </a:t>
            </a:r>
            <a:r>
              <a:rPr lang="en-US" b="1" dirty="0" err="1" smtClean="0"/>
              <a:t>transgénicas</a:t>
            </a:r>
            <a:r>
              <a:rPr lang="en-US" b="1" dirty="0" smtClean="0"/>
              <a:t>,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</a:t>
            </a:r>
            <a:r>
              <a:rPr lang="en-US" b="1" i="1" dirty="0" smtClean="0"/>
              <a:t>per se</a:t>
            </a:r>
            <a:r>
              <a:rPr lang="en-US" b="1" dirty="0" smtClean="0"/>
              <a:t> </a:t>
            </a:r>
            <a:r>
              <a:rPr lang="en-US" b="1" dirty="0" err="1" smtClean="0"/>
              <a:t>mais</a:t>
            </a:r>
            <a:r>
              <a:rPr lang="en-US" b="1" dirty="0" smtClean="0"/>
              <a:t> </a:t>
            </a:r>
            <a:r>
              <a:rPr lang="en-US" b="1" dirty="0" err="1" smtClean="0"/>
              <a:t>perigosas</a:t>
            </a:r>
            <a:r>
              <a:rPr lang="en-US" b="1" dirty="0" smtClean="0"/>
              <a:t> do </a:t>
            </a:r>
            <a:r>
              <a:rPr lang="en-US" b="1" dirty="0" err="1" smtClean="0"/>
              <a:t>que</a:t>
            </a:r>
            <a:r>
              <a:rPr lang="en-US" b="1" dirty="0" smtClean="0"/>
              <a:t>, </a:t>
            </a:r>
            <a:r>
              <a:rPr lang="en-US" b="1" dirty="0" err="1" smtClean="0"/>
              <a:t>por</a:t>
            </a:r>
            <a:r>
              <a:rPr lang="en-US" b="1" dirty="0" smtClean="0"/>
              <a:t> ex., as </a:t>
            </a:r>
            <a:r>
              <a:rPr lang="en-US" b="1" dirty="0" err="1" smtClean="0"/>
              <a:t>plantas</a:t>
            </a:r>
            <a:r>
              <a:rPr lang="en-US" b="1" dirty="0" smtClean="0"/>
              <a:t> </a:t>
            </a:r>
            <a:r>
              <a:rPr lang="en-US" b="1" dirty="0" err="1" smtClean="0"/>
              <a:t>obtidas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melhoramento</a:t>
            </a:r>
            <a:r>
              <a:rPr lang="en-US" b="1" dirty="0" smtClean="0"/>
              <a:t> </a:t>
            </a:r>
            <a:r>
              <a:rPr lang="en-US" b="1" dirty="0" err="1" smtClean="0"/>
              <a:t>convencional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755650" y="1946275"/>
            <a:ext cx="8137525" cy="3960813"/>
          </a:xfrm>
        </p:spPr>
        <p:txBody>
          <a:bodyPr/>
          <a:lstStyle/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/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7696200" cy="474663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Alguns Mitos sobre plantas transgénicas estilhaçados!!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749039" y="1146804"/>
            <a:ext cx="4937760" cy="1029406"/>
            <a:chOff x="3291839" y="1901"/>
            <a:chExt cx="4937760" cy="1029406"/>
          </a:xfrm>
        </p:grpSpPr>
        <p:sp>
          <p:nvSpPr>
            <p:cNvPr id="64" name="Right Arrow 63"/>
            <p:cNvSpPr/>
            <p:nvPr/>
          </p:nvSpPr>
          <p:spPr>
            <a:xfrm>
              <a:off x="3291839" y="1901"/>
              <a:ext cx="4937760" cy="102940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ight Arrow 4"/>
            <p:cNvSpPr/>
            <p:nvPr/>
          </p:nvSpPr>
          <p:spPr>
            <a:xfrm>
              <a:off x="3291839" y="226697"/>
              <a:ext cx="4785361" cy="76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>
                  <a:solidFill>
                    <a:schemeClr val="tx1"/>
                  </a:solidFill>
                </a:rPr>
                <a:t>O DNA </a:t>
              </a:r>
              <a:r>
                <a:rPr lang="en-US" sz="1900" dirty="0" smtClean="0">
                  <a:solidFill>
                    <a:schemeClr val="tx1"/>
                  </a:solidFill>
                </a:rPr>
                <a:t>é </a:t>
              </a:r>
              <a:r>
                <a:rPr lang="en-US" sz="1900" kern="1200" dirty="0" err="1" smtClean="0">
                  <a:solidFill>
                    <a:schemeClr val="tx1"/>
                  </a:solidFill>
                </a:rPr>
                <a:t>digerido</a:t>
              </a:r>
              <a:r>
                <a:rPr lang="en-US" sz="1900" dirty="0" smtClean="0">
                  <a:solidFill>
                    <a:schemeClr val="tx1"/>
                  </a:solidFill>
                </a:rPr>
                <a:t> no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aparelho</a:t>
              </a:r>
              <a:r>
                <a:rPr lang="en-US" sz="1900" dirty="0" smtClean="0">
                  <a:solidFill>
                    <a:schemeClr val="tx1"/>
                  </a:solidFill>
                </a:rPr>
                <a:t>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digestivo</a:t>
              </a:r>
              <a:endParaRPr lang="en-US" sz="1900" kern="1200" dirty="0">
                <a:solidFill>
                  <a:schemeClr val="tx1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dirty="0" err="1" smtClean="0">
                  <a:solidFill>
                    <a:schemeClr val="tx1"/>
                  </a:solidFill>
                </a:rPr>
                <a:t>Isto</a:t>
              </a:r>
              <a:r>
                <a:rPr lang="en-US" sz="1900" dirty="0" smtClean="0">
                  <a:solidFill>
                    <a:schemeClr val="tx1"/>
                  </a:solidFill>
                </a:rPr>
                <a:t>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acontece</a:t>
              </a:r>
              <a:r>
                <a:rPr lang="en-US" sz="1900" kern="1200" dirty="0" smtClean="0">
                  <a:solidFill>
                    <a:schemeClr val="tx1"/>
                  </a:solidFill>
                </a:rPr>
                <a:t> com </a:t>
              </a:r>
              <a:r>
                <a:rPr lang="en-US" sz="1900" kern="1200" dirty="0" err="1" smtClean="0">
                  <a:solidFill>
                    <a:schemeClr val="tx1"/>
                  </a:solidFill>
                </a:rPr>
                <a:t>todos</a:t>
              </a:r>
              <a:r>
                <a:rPr lang="en-US" sz="19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900" kern="1200" dirty="0" err="1" smtClean="0">
                  <a:solidFill>
                    <a:schemeClr val="tx1"/>
                  </a:solidFill>
                </a:rPr>
                <a:t>os</a:t>
              </a:r>
              <a:r>
                <a:rPr lang="en-US" sz="19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900" kern="1200" dirty="0" err="1" smtClean="0">
                  <a:solidFill>
                    <a:schemeClr val="tx1"/>
                  </a:solidFill>
                </a:rPr>
                <a:t>nossos</a:t>
              </a:r>
              <a:r>
                <a:rPr lang="en-US" sz="19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900" kern="1200" dirty="0" err="1" smtClean="0">
                  <a:solidFill>
                    <a:schemeClr val="tx1"/>
                  </a:solidFill>
                </a:rPr>
                <a:t>alimentos</a:t>
              </a:r>
              <a:r>
                <a:rPr lang="en-US" sz="1900" kern="1200" dirty="0" smtClean="0">
                  <a:solidFill>
                    <a:schemeClr val="tx1"/>
                  </a:solidFill>
                </a:rPr>
                <a:t> </a:t>
              </a:r>
              <a:endParaRPr lang="en-US" sz="1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" y="1146804"/>
            <a:ext cx="3291840" cy="1029406"/>
            <a:chOff x="0" y="1901"/>
            <a:chExt cx="3291840" cy="1029406"/>
          </a:xfrm>
        </p:grpSpPr>
        <p:sp>
          <p:nvSpPr>
            <p:cNvPr id="62" name="Rounded Rectangle 61"/>
            <p:cNvSpPr/>
            <p:nvPr/>
          </p:nvSpPr>
          <p:spPr>
            <a:xfrm>
              <a:off x="0" y="1901"/>
              <a:ext cx="3291840" cy="10294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ounded Rectangle 6"/>
            <p:cNvSpPr/>
            <p:nvPr/>
          </p:nvSpPr>
          <p:spPr>
            <a:xfrm>
              <a:off x="50251" y="52152"/>
              <a:ext cx="3191338" cy="92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</a:rPr>
                <a:t>É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seguro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comer</a:t>
              </a:r>
              <a:r>
                <a:rPr lang="en-US" sz="2000" b="1" kern="1200" dirty="0" smtClean="0">
                  <a:solidFill>
                    <a:schemeClr val="bg1"/>
                  </a:solidFill>
                </a:rPr>
                <a:t> DNA </a:t>
              </a:r>
              <a:r>
                <a:rPr lang="en-US" sz="2000" b="1" kern="1200" dirty="0" err="1" smtClean="0">
                  <a:solidFill>
                    <a:schemeClr val="bg1"/>
                  </a:solidFill>
                </a:rPr>
                <a:t>estranho</a:t>
              </a:r>
              <a:r>
                <a:rPr lang="en-US" sz="2000" b="1" kern="1200" dirty="0" smtClean="0">
                  <a:solidFill>
                    <a:schemeClr val="bg1"/>
                  </a:solidFill>
                </a:rPr>
                <a:t>?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49039" y="2279151"/>
            <a:ext cx="4937760" cy="1029406"/>
            <a:chOff x="3291839" y="1134248"/>
            <a:chExt cx="4937760" cy="1029406"/>
          </a:xfrm>
        </p:grpSpPr>
        <p:sp>
          <p:nvSpPr>
            <p:cNvPr id="60" name="Right Arrow 59"/>
            <p:cNvSpPr/>
            <p:nvPr/>
          </p:nvSpPr>
          <p:spPr>
            <a:xfrm>
              <a:off x="3291839" y="1134248"/>
              <a:ext cx="4937760" cy="102940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ight Arrow 8"/>
            <p:cNvSpPr/>
            <p:nvPr/>
          </p:nvSpPr>
          <p:spPr>
            <a:xfrm>
              <a:off x="3291839" y="1262924"/>
              <a:ext cx="4551733" cy="772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dirty="0" smtClean="0">
                  <a:solidFill>
                    <a:schemeClr val="tx1"/>
                  </a:solidFill>
                </a:rPr>
                <a:t>A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transferência</a:t>
              </a:r>
              <a:r>
                <a:rPr lang="en-US" sz="1900" dirty="0" smtClean="0">
                  <a:solidFill>
                    <a:schemeClr val="tx1"/>
                  </a:solidFill>
                </a:rPr>
                <a:t> h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orizontal de genes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não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é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comum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nas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bactérias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(</a:t>
              </a:r>
              <a:r>
                <a:rPr lang="en-US" sz="1900" dirty="0" smtClean="0">
                  <a:solidFill>
                    <a:schemeClr val="tx1"/>
                  </a:solidFill>
                </a:rPr>
                <a:t>e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não</a:t>
              </a:r>
              <a:r>
                <a:rPr lang="en-US" sz="1900" dirty="0" smtClean="0">
                  <a:solidFill>
                    <a:schemeClr val="tx1"/>
                  </a:solidFill>
                </a:rPr>
                <a:t>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são</a:t>
              </a:r>
              <a:r>
                <a:rPr lang="en-US" sz="1900" dirty="0" smtClean="0">
                  <a:solidFill>
                    <a:schemeClr val="tx1"/>
                  </a:solidFill>
                </a:rPr>
                <a:t>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selecionadas</a:t>
              </a:r>
              <a:r>
                <a:rPr lang="en-US" sz="1900" dirty="0" smtClean="0">
                  <a:solidFill>
                    <a:schemeClr val="tx1"/>
                  </a:solidFill>
                </a:rPr>
                <a:t> as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bactérias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transgénicas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!!!)</a:t>
              </a:r>
              <a:endParaRPr lang="en-US" sz="1900" kern="1200" dirty="0">
                <a:solidFill>
                  <a:schemeClr val="tx1"/>
                </a:solidFill>
                <a:latin typeface="+mn-lt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900" kern="1200" dirty="0">
                <a:solidFill>
                  <a:schemeClr val="tx1"/>
                </a:solidFill>
                <a:latin typeface="+mn-lt"/>
                <a:cs typeface="Times" pitchFamily="-32" charset="0"/>
                <a:sym typeface="Symbol" pitchFamily="18" charset="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" y="2279151"/>
            <a:ext cx="3291840" cy="1029406"/>
            <a:chOff x="0" y="1134248"/>
            <a:chExt cx="3291840" cy="1029406"/>
          </a:xfrm>
        </p:grpSpPr>
        <p:sp>
          <p:nvSpPr>
            <p:cNvPr id="58" name="Rounded Rectangle 57"/>
            <p:cNvSpPr/>
            <p:nvPr/>
          </p:nvSpPr>
          <p:spPr>
            <a:xfrm>
              <a:off x="0" y="1134248"/>
              <a:ext cx="3291840" cy="10294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10"/>
            <p:cNvSpPr/>
            <p:nvPr/>
          </p:nvSpPr>
          <p:spPr>
            <a:xfrm>
              <a:off x="50251" y="1184499"/>
              <a:ext cx="3191338" cy="92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 smtClean="0">
                  <a:solidFill>
                    <a:schemeClr val="bg1"/>
                  </a:solidFill>
                </a:rPr>
                <a:t>Poderão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os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genes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passar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para as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+mn-lt"/>
                </a:rPr>
                <a:t>bactérias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+mn-lt"/>
                </a:rPr>
                <a:t>intestinais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+mn-lt"/>
                </a:rPr>
                <a:t>?</a:t>
              </a:r>
              <a:endParaRPr lang="en-US" sz="2000" b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200" y="3411499"/>
            <a:ext cx="3291840" cy="1029406"/>
            <a:chOff x="0" y="2266596"/>
            <a:chExt cx="3291840" cy="1029406"/>
          </a:xfrm>
        </p:grpSpPr>
        <p:sp>
          <p:nvSpPr>
            <p:cNvPr id="54" name="Rounded Rectangle 53"/>
            <p:cNvSpPr/>
            <p:nvPr/>
          </p:nvSpPr>
          <p:spPr>
            <a:xfrm>
              <a:off x="0" y="2266596"/>
              <a:ext cx="3291840" cy="10294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14"/>
            <p:cNvSpPr/>
            <p:nvPr/>
          </p:nvSpPr>
          <p:spPr>
            <a:xfrm>
              <a:off x="50251" y="2316847"/>
              <a:ext cx="3191338" cy="92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 smtClean="0">
                  <a:solidFill>
                    <a:schemeClr val="bg1"/>
                  </a:solidFill>
                </a:rPr>
                <a:t>Poderão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esta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plantas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+mn-lt"/>
                </a:rPr>
                <a:t>conter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+mn-lt"/>
                </a:rPr>
                <a:t> novas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+mn-lt"/>
                </a:rPr>
                <a:t>toxinas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+mn-lt"/>
                </a:rPr>
                <a:t>?</a:t>
              </a:r>
              <a:endParaRPr lang="en-US" sz="2000" b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49039" y="4563261"/>
            <a:ext cx="4937760" cy="1029406"/>
            <a:chOff x="3291839" y="3418358"/>
            <a:chExt cx="4937760" cy="1029406"/>
          </a:xfrm>
        </p:grpSpPr>
        <p:sp>
          <p:nvSpPr>
            <p:cNvPr id="52" name="Right Arrow 51"/>
            <p:cNvSpPr/>
            <p:nvPr/>
          </p:nvSpPr>
          <p:spPr>
            <a:xfrm>
              <a:off x="3291839" y="3418358"/>
              <a:ext cx="4937760" cy="102940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ight Arrow 16"/>
            <p:cNvSpPr/>
            <p:nvPr/>
          </p:nvSpPr>
          <p:spPr>
            <a:xfrm>
              <a:off x="3291839" y="3503297"/>
              <a:ext cx="4551733" cy="772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900" kern="1200" dirty="0">
                <a:solidFill>
                  <a:schemeClr val="tx1"/>
                </a:solidFill>
                <a:latin typeface="+mn-lt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err="1" smtClean="0">
                  <a:solidFill>
                    <a:schemeClr val="tx1"/>
                  </a:solidFill>
                  <a:latin typeface="+mn-lt"/>
                </a:rPr>
                <a:t>Não</a:t>
              </a:r>
              <a:r>
                <a:rPr lang="en-US" sz="1900" b="1" kern="1200" dirty="0" smtClean="0">
                  <a:solidFill>
                    <a:schemeClr val="tx1"/>
                  </a:solidFill>
                  <a:latin typeface="+mn-lt"/>
                </a:rPr>
                <a:t>!  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O DNA é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quebrado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no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aparelho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900" kern="1200" dirty="0" err="1" smtClean="0">
                  <a:solidFill>
                    <a:schemeClr val="tx1"/>
                  </a:solidFill>
                  <a:latin typeface="+mn-lt"/>
                </a:rPr>
                <a:t>digestivo</a:t>
              </a:r>
              <a:r>
                <a:rPr lang="en-US" sz="1900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endParaRPr lang="en-US" sz="1900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7200" y="4543847"/>
            <a:ext cx="3291840" cy="1029406"/>
            <a:chOff x="0" y="3398944"/>
            <a:chExt cx="3291840" cy="1029406"/>
          </a:xfrm>
        </p:grpSpPr>
        <p:sp>
          <p:nvSpPr>
            <p:cNvPr id="50" name="Rounded Rectangle 49"/>
            <p:cNvSpPr/>
            <p:nvPr/>
          </p:nvSpPr>
          <p:spPr>
            <a:xfrm>
              <a:off x="0" y="3398944"/>
              <a:ext cx="3291840" cy="10294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18"/>
            <p:cNvSpPr/>
            <p:nvPr/>
          </p:nvSpPr>
          <p:spPr>
            <a:xfrm>
              <a:off x="50251" y="3449195"/>
              <a:ext cx="3191338" cy="92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 smtClean="0">
                  <a:solidFill>
                    <a:schemeClr val="bg1"/>
                  </a:solidFill>
                </a:rPr>
                <a:t>Poderão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os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genes de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resistência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aos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+mn-lt"/>
                </a:rPr>
                <a:t>antibióticos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entrar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nas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+mn-lt"/>
                </a:rPr>
                <a:t>pessoas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+mn-lt"/>
                </a:rPr>
                <a:t>?</a:t>
              </a:r>
              <a:endParaRPr lang="en-US" sz="2000" b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49039" y="5676194"/>
            <a:ext cx="4937760" cy="1029406"/>
            <a:chOff x="3291839" y="4531291"/>
            <a:chExt cx="4937760" cy="1029406"/>
          </a:xfrm>
        </p:grpSpPr>
        <p:sp>
          <p:nvSpPr>
            <p:cNvPr id="48" name="Right Arrow 47"/>
            <p:cNvSpPr/>
            <p:nvPr/>
          </p:nvSpPr>
          <p:spPr>
            <a:xfrm>
              <a:off x="3291839" y="4531291"/>
              <a:ext cx="4937760" cy="102940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ight Arrow 20"/>
            <p:cNvSpPr/>
            <p:nvPr/>
          </p:nvSpPr>
          <p:spPr>
            <a:xfrm>
              <a:off x="3291839" y="4659967"/>
              <a:ext cx="4612694" cy="772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A </a:t>
              </a: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maioria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 de </a:t>
              </a: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alergias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alimentares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  <a:sym typeface="Symbol"/>
                </a:rPr>
                <a:t>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 6 </a:t>
              </a: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proteínas</a:t>
              </a:r>
              <a:endParaRPr lang="en-US" kern="1200" dirty="0"/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Há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chemeClr val="tx1"/>
                  </a:solidFill>
                  <a:sym typeface="Symbol"/>
                </a:rPr>
                <a:t> 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100.000 </a:t>
              </a: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proteínas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nas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plantas</a:t>
              </a:r>
              <a:endParaRPr lang="en-US" kern="1200" dirty="0" smtClean="0">
                <a:solidFill>
                  <a:schemeClr val="tx1"/>
                </a:solidFill>
                <a:latin typeface="+mn-lt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dirty="0">
                  <a:solidFill>
                    <a:schemeClr val="tx1"/>
                  </a:solidFill>
                </a:rPr>
                <a:t>A </a:t>
              </a:r>
              <a:r>
                <a:rPr lang="en-US" dirty="0" err="1">
                  <a:solidFill>
                    <a:schemeClr val="tx1"/>
                  </a:solidFill>
                </a:rPr>
                <a:t>potencial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alergenicidade</a:t>
              </a:r>
              <a:r>
                <a:rPr lang="en-US" dirty="0" smtClean="0">
                  <a:solidFill>
                    <a:schemeClr val="tx1"/>
                  </a:solidFill>
                </a:rPr>
                <a:t> é</a:t>
              </a:r>
              <a:r>
                <a:rPr lang="en-US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kern="1200" dirty="0" err="1" smtClean="0">
                  <a:solidFill>
                    <a:schemeClr val="tx1"/>
                  </a:solidFill>
                  <a:latin typeface="+mn-lt"/>
                </a:rPr>
                <a:t>analisada</a:t>
              </a:r>
              <a:endParaRPr lang="en-US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200" y="5676194"/>
            <a:ext cx="3291840" cy="1029406"/>
            <a:chOff x="0" y="4531291"/>
            <a:chExt cx="3291840" cy="1029406"/>
          </a:xfrm>
        </p:grpSpPr>
        <p:sp>
          <p:nvSpPr>
            <p:cNvPr id="46" name="Rounded Rectangle 45"/>
            <p:cNvSpPr/>
            <p:nvPr/>
          </p:nvSpPr>
          <p:spPr>
            <a:xfrm>
              <a:off x="0" y="4531291"/>
              <a:ext cx="3291840" cy="10294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22"/>
            <p:cNvSpPr/>
            <p:nvPr/>
          </p:nvSpPr>
          <p:spPr>
            <a:xfrm>
              <a:off x="50251" y="4581542"/>
              <a:ext cx="3191338" cy="928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 smtClean="0">
                  <a:solidFill>
                    <a:schemeClr val="bg1"/>
                  </a:solidFill>
                </a:rPr>
                <a:t>Poderão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+mn-lt"/>
                </a:rPr>
                <a:t>causar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+mn-lt"/>
                </a:rPr>
                <a:t>alergias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+mn-lt"/>
                </a:rPr>
                <a:t>?</a:t>
              </a:r>
              <a:endParaRPr lang="en-US" sz="2000" b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10000" y="3466394"/>
            <a:ext cx="4937760" cy="1029406"/>
            <a:chOff x="3291839" y="1134248"/>
            <a:chExt cx="4937760" cy="1029406"/>
          </a:xfrm>
        </p:grpSpPr>
        <p:sp>
          <p:nvSpPr>
            <p:cNvPr id="67" name="Right Arrow 66"/>
            <p:cNvSpPr/>
            <p:nvPr/>
          </p:nvSpPr>
          <p:spPr>
            <a:xfrm>
              <a:off x="3291839" y="1134248"/>
              <a:ext cx="4937760" cy="102940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ight Arrow 8"/>
            <p:cNvSpPr/>
            <p:nvPr/>
          </p:nvSpPr>
          <p:spPr>
            <a:xfrm>
              <a:off x="3291839" y="1391600"/>
              <a:ext cx="4551733" cy="772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900" dirty="0" smtClean="0">
                  <a:solidFill>
                    <a:schemeClr val="tx1"/>
                  </a:solidFill>
                </a:rPr>
                <a:t>As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plantas</a:t>
              </a:r>
              <a:r>
                <a:rPr lang="en-US" sz="1900" dirty="0" smtClean="0">
                  <a:solidFill>
                    <a:schemeClr val="tx1"/>
                  </a:solidFill>
                </a:rPr>
                <a:t>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transgénicas</a:t>
              </a:r>
              <a:r>
                <a:rPr lang="en-US" sz="1900" dirty="0" smtClean="0">
                  <a:solidFill>
                    <a:schemeClr val="tx1"/>
                  </a:solidFill>
                </a:rPr>
                <a:t>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são</a:t>
              </a:r>
              <a:r>
                <a:rPr lang="en-US" sz="1900" dirty="0" smtClean="0">
                  <a:solidFill>
                    <a:schemeClr val="tx1"/>
                  </a:solidFill>
                </a:rPr>
                <a:t> as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melhor</a:t>
              </a:r>
              <a:r>
                <a:rPr lang="en-US" sz="1900" dirty="0" smtClean="0">
                  <a:solidFill>
                    <a:schemeClr val="tx1"/>
                  </a:solidFill>
                </a:rPr>
                <a:t>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analisadas</a:t>
              </a:r>
              <a:r>
                <a:rPr lang="en-US" sz="1900" dirty="0" smtClean="0">
                  <a:solidFill>
                    <a:schemeClr val="tx1"/>
                  </a:solidFill>
                </a:rPr>
                <a:t>/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1900" i="1" dirty="0" err="1" smtClean="0">
                  <a:solidFill>
                    <a:schemeClr val="tx1"/>
                  </a:solidFill>
                </a:rPr>
                <a:t>s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crutinadas</a:t>
              </a:r>
              <a:r>
                <a:rPr lang="en-US" sz="1900" dirty="0" smtClean="0">
                  <a:solidFill>
                    <a:schemeClr val="tx1"/>
                  </a:solidFill>
                </a:rPr>
                <a:t> do </a:t>
              </a:r>
              <a:r>
                <a:rPr lang="en-US" sz="1900" dirty="0" err="1" smtClean="0">
                  <a:solidFill>
                    <a:schemeClr val="tx1"/>
                  </a:solidFill>
                </a:rPr>
                <a:t>mercado</a:t>
              </a:r>
              <a:endParaRPr lang="en-US" sz="1900" dirty="0" smtClean="0">
                <a:solidFill>
                  <a:schemeClr val="tx1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900" kern="1200" dirty="0">
                <a:solidFill>
                  <a:schemeClr val="tx1"/>
                </a:solidFill>
                <a:latin typeface="+mn-lt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900" kern="1200" dirty="0">
                <a:solidFill>
                  <a:schemeClr val="tx1"/>
                </a:solidFill>
                <a:latin typeface="+mn-lt"/>
                <a:cs typeface="Times" pitchFamily="-32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1239</Words>
  <Application>Microsoft Office PowerPoint</Application>
  <PresentationFormat>On-screen Show (4:3)</PresentationFormat>
  <Paragraphs>146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Lucida Sans</vt:lpstr>
      <vt:lpstr>Symbol</vt:lpstr>
      <vt:lpstr>Times</vt:lpstr>
      <vt:lpstr>Wingdings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O que são plantas transgénicas?</vt:lpstr>
      <vt:lpstr>Alguns benefícios das culturas transgénicas</vt:lpstr>
      <vt:lpstr>Culturas transgénicas são bastante cultivadas e consumidas</vt:lpstr>
      <vt:lpstr>Então…    Porquê este barulho todo? </vt:lpstr>
      <vt:lpstr>Haverá mesmo razão para preocupações de saúde?</vt:lpstr>
      <vt:lpstr>Haverá mesmo razão para preocupações de saúde?</vt:lpstr>
      <vt:lpstr>PowerPoint Presentation</vt:lpstr>
      <vt:lpstr>Alguns Mitos sobre plantas transgénicas estilhaçados!!</vt:lpstr>
      <vt:lpstr>Conclusões</vt:lpstr>
      <vt:lpstr>Conclusões</vt:lpstr>
      <vt:lpstr>Bibliografia</vt:lpstr>
      <vt:lpstr>É um Mundo global…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301</cp:revision>
  <cp:lastPrinted>2011-04-04T15:52:01Z</cp:lastPrinted>
  <dcterms:created xsi:type="dcterms:W3CDTF">2016-04-14T18:49:07Z</dcterms:created>
  <dcterms:modified xsi:type="dcterms:W3CDTF">2017-02-22T11:57:22Z</dcterms:modified>
</cp:coreProperties>
</file>