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9"/>
  </p:notesMasterIdLst>
  <p:sldIdLst>
    <p:sldId id="273" r:id="rId5"/>
    <p:sldId id="265" r:id="rId6"/>
    <p:sldId id="281" r:id="rId7"/>
    <p:sldId id="277" r:id="rId8"/>
    <p:sldId id="283" r:id="rId9"/>
    <p:sldId id="284" r:id="rId10"/>
    <p:sldId id="280" r:id="rId11"/>
    <p:sldId id="290" r:id="rId12"/>
    <p:sldId id="275" r:id="rId13"/>
    <p:sldId id="279" r:id="rId14"/>
    <p:sldId id="286" r:id="rId15"/>
    <p:sldId id="287" r:id="rId16"/>
    <p:sldId id="264" r:id="rId17"/>
    <p:sldId id="289" r:id="rId18"/>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B25"/>
    <a:srgbClr val="3CC816"/>
    <a:srgbClr val="80AA34"/>
    <a:srgbClr val="8FBC00"/>
    <a:srgbClr val="549802"/>
    <a:srgbClr val="739600"/>
    <a:srgbClr val="FF99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68088" autoAdjust="0"/>
  </p:normalViewPr>
  <p:slideViewPr>
    <p:cSldViewPr>
      <p:cViewPr varScale="1">
        <p:scale>
          <a:sx n="66" d="100"/>
          <a:sy n="66" d="100"/>
        </p:scale>
        <p:origin x="121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13DD5-9DFC-41F0-80A0-65D5BD8A6CFC}" type="doc">
      <dgm:prSet loTypeId="urn:microsoft.com/office/officeart/2005/8/layout/process1" loCatId="process" qsTypeId="urn:microsoft.com/office/officeart/2005/8/quickstyle/3d4" qsCatId="3D" csTypeId="urn:microsoft.com/office/officeart/2005/8/colors/accent3_2" csCatId="accent3" phldr="1"/>
      <dgm:spPr/>
    </dgm:pt>
    <dgm:pt modelId="{2029BB06-492D-4295-BDE8-21AD51268C81}">
      <dgm:prSet phldrT="[Texto]" custT="1"/>
      <dgm:spPr>
        <a:solidFill>
          <a:schemeClr val="accent3">
            <a:lumMod val="60000"/>
            <a:lumOff val="40000"/>
          </a:schemeClr>
        </a:solidFill>
      </dgm:spPr>
      <dgm:t>
        <a:bodyPr/>
        <a:lstStyle/>
        <a:p>
          <a:r>
            <a:rPr lang="en-GB" sz="2000" dirty="0" err="1" smtClean="0">
              <a:solidFill>
                <a:schemeClr val="tx1"/>
              </a:solidFill>
            </a:rPr>
            <a:t>Baixos</a:t>
          </a:r>
          <a:r>
            <a:rPr lang="en-GB" sz="2000" dirty="0" smtClean="0">
              <a:solidFill>
                <a:schemeClr val="tx1"/>
              </a:solidFill>
            </a:rPr>
            <a:t> </a:t>
          </a:r>
          <a:r>
            <a:rPr lang="en-GB" sz="2000" dirty="0" err="1" smtClean="0">
              <a:solidFill>
                <a:schemeClr val="tx1"/>
              </a:solidFill>
            </a:rPr>
            <a:t>recursos</a:t>
          </a:r>
          <a:r>
            <a:rPr lang="en-GB" sz="2000" dirty="0" smtClean="0">
              <a:solidFill>
                <a:schemeClr val="tx1"/>
              </a:solidFill>
            </a:rPr>
            <a:t> </a:t>
          </a:r>
          <a:r>
            <a:rPr lang="en-GB" sz="2000" dirty="0" err="1" smtClean="0">
              <a:solidFill>
                <a:schemeClr val="tx1"/>
              </a:solidFill>
            </a:rPr>
            <a:t>económicos</a:t>
          </a:r>
          <a:r>
            <a:rPr lang="en-GB" sz="2000" dirty="0" smtClean="0">
              <a:solidFill>
                <a:schemeClr val="tx1"/>
              </a:solidFill>
            </a:rPr>
            <a:t> </a:t>
          </a:r>
          <a:endParaRPr lang="en-GB" sz="2000" dirty="0">
            <a:solidFill>
              <a:schemeClr val="tx1"/>
            </a:solidFill>
          </a:endParaRPr>
        </a:p>
      </dgm:t>
    </dgm:pt>
    <dgm:pt modelId="{82AD24AA-F878-4068-8E16-AA5EDBD6D418}" type="parTrans" cxnId="{693CB59D-230C-4695-AB4A-4A85729A6D0B}">
      <dgm:prSet/>
      <dgm:spPr/>
      <dgm:t>
        <a:bodyPr/>
        <a:lstStyle/>
        <a:p>
          <a:endParaRPr lang="en-GB"/>
        </a:p>
      </dgm:t>
    </dgm:pt>
    <dgm:pt modelId="{F7257539-8ECC-4818-A4A2-5A33A69E5CA9}" type="sibTrans" cxnId="{693CB59D-230C-4695-AB4A-4A85729A6D0B}">
      <dgm:prSet/>
      <dgm:spPr>
        <a:solidFill>
          <a:srgbClr val="689B25"/>
        </a:solidFill>
      </dgm:spPr>
      <dgm:t>
        <a:bodyPr/>
        <a:lstStyle/>
        <a:p>
          <a:endParaRPr lang="en-GB"/>
        </a:p>
      </dgm:t>
    </dgm:pt>
    <dgm:pt modelId="{BAB13A8B-1FA7-43A7-AAD2-9B2DEAEBA155}">
      <dgm:prSet phldrT="[Texto]" custT="1"/>
      <dgm:spPr>
        <a:solidFill>
          <a:schemeClr val="accent3">
            <a:lumMod val="60000"/>
            <a:lumOff val="40000"/>
          </a:schemeClr>
        </a:solidFill>
      </dgm:spPr>
      <dgm:t>
        <a:bodyPr/>
        <a:lstStyle/>
        <a:p>
          <a:r>
            <a:rPr lang="en-GB" sz="2000" dirty="0" err="1" smtClean="0">
              <a:solidFill>
                <a:schemeClr val="tx1"/>
              </a:solidFill>
            </a:rPr>
            <a:t>Falta</a:t>
          </a:r>
          <a:r>
            <a:rPr lang="en-GB" sz="2000" dirty="0" smtClean="0">
              <a:solidFill>
                <a:schemeClr val="tx1"/>
              </a:solidFill>
            </a:rPr>
            <a:t> de </a:t>
          </a:r>
          <a:r>
            <a:rPr lang="en-GB" sz="2000" dirty="0" err="1" smtClean="0">
              <a:solidFill>
                <a:schemeClr val="tx1"/>
              </a:solidFill>
            </a:rPr>
            <a:t>diversidade</a:t>
          </a:r>
          <a:r>
            <a:rPr lang="en-GB" sz="2000" dirty="0" smtClean="0">
              <a:solidFill>
                <a:schemeClr val="tx1"/>
              </a:solidFill>
            </a:rPr>
            <a:t> </a:t>
          </a:r>
          <a:r>
            <a:rPr lang="en-GB" sz="2000" dirty="0" err="1" smtClean="0">
              <a:solidFill>
                <a:schemeClr val="tx1"/>
              </a:solidFill>
            </a:rPr>
            <a:t>alimentar</a:t>
          </a:r>
          <a:endParaRPr lang="en-GB" sz="2000" dirty="0">
            <a:solidFill>
              <a:schemeClr val="tx1"/>
            </a:solidFill>
          </a:endParaRPr>
        </a:p>
      </dgm:t>
    </dgm:pt>
    <dgm:pt modelId="{8623F147-89CA-457B-BA97-A94746C300AC}" type="parTrans" cxnId="{FFE8BC68-1731-4C34-8CFE-EEBFD96C20D8}">
      <dgm:prSet/>
      <dgm:spPr/>
      <dgm:t>
        <a:bodyPr/>
        <a:lstStyle/>
        <a:p>
          <a:endParaRPr lang="en-GB"/>
        </a:p>
      </dgm:t>
    </dgm:pt>
    <dgm:pt modelId="{344FFB0B-7CBE-427C-ADBB-E1E855C6B322}" type="sibTrans" cxnId="{FFE8BC68-1731-4C34-8CFE-EEBFD96C20D8}">
      <dgm:prSet/>
      <dgm:spPr>
        <a:solidFill>
          <a:srgbClr val="689B25"/>
        </a:solidFill>
      </dgm:spPr>
      <dgm:t>
        <a:bodyPr/>
        <a:lstStyle/>
        <a:p>
          <a:endParaRPr lang="en-GB"/>
        </a:p>
      </dgm:t>
    </dgm:pt>
    <dgm:pt modelId="{17ABCE04-F4E4-4E26-9CA6-F19B2A0C2557}">
      <dgm:prSet phldrT="[Texto]" custT="1"/>
      <dgm:spPr>
        <a:solidFill>
          <a:schemeClr val="accent3">
            <a:lumMod val="60000"/>
            <a:lumOff val="40000"/>
          </a:schemeClr>
        </a:solidFill>
      </dgm:spPr>
      <dgm:t>
        <a:bodyPr/>
        <a:lstStyle/>
        <a:p>
          <a:r>
            <a:rPr lang="en-GB" sz="2000" dirty="0" err="1" smtClean="0">
              <a:solidFill>
                <a:schemeClr val="tx1"/>
              </a:solidFill>
            </a:rPr>
            <a:t>Dependência</a:t>
          </a:r>
          <a:r>
            <a:rPr lang="en-GB" sz="2000" dirty="0" smtClean="0">
              <a:solidFill>
                <a:schemeClr val="tx1"/>
              </a:solidFill>
            </a:rPr>
            <a:t> de </a:t>
          </a:r>
          <a:r>
            <a:rPr lang="en-GB" sz="2000" b="1" dirty="0" err="1" smtClean="0">
              <a:solidFill>
                <a:schemeClr val="tx1"/>
              </a:solidFill>
            </a:rPr>
            <a:t>alimentos</a:t>
          </a:r>
          <a:r>
            <a:rPr lang="en-GB" sz="2000" b="1" dirty="0" smtClean="0">
              <a:solidFill>
                <a:schemeClr val="tx1"/>
              </a:solidFill>
            </a:rPr>
            <a:t> </a:t>
          </a:r>
          <a:r>
            <a:rPr lang="en-GB" sz="2000" b="1" dirty="0" err="1" smtClean="0">
              <a:solidFill>
                <a:schemeClr val="tx1"/>
              </a:solidFill>
            </a:rPr>
            <a:t>básicos</a:t>
          </a:r>
          <a:endParaRPr lang="en-GB" sz="2000" b="1" dirty="0">
            <a:solidFill>
              <a:schemeClr val="tx1"/>
            </a:solidFill>
          </a:endParaRPr>
        </a:p>
      </dgm:t>
    </dgm:pt>
    <dgm:pt modelId="{AB2E8B20-634C-4A67-A04B-68CA530C267F}" type="parTrans" cxnId="{F41E5B4B-EC00-41FE-9F69-5989A16F93EC}">
      <dgm:prSet/>
      <dgm:spPr/>
      <dgm:t>
        <a:bodyPr/>
        <a:lstStyle/>
        <a:p>
          <a:endParaRPr lang="en-GB"/>
        </a:p>
      </dgm:t>
    </dgm:pt>
    <dgm:pt modelId="{DB958435-C49E-46C2-876A-811CD2000E3E}" type="sibTrans" cxnId="{F41E5B4B-EC00-41FE-9F69-5989A16F93EC}">
      <dgm:prSet/>
      <dgm:spPr/>
      <dgm:t>
        <a:bodyPr/>
        <a:lstStyle/>
        <a:p>
          <a:endParaRPr lang="en-GB"/>
        </a:p>
      </dgm:t>
    </dgm:pt>
    <dgm:pt modelId="{BCA070B8-9FF5-4F91-95FB-BB9B126FBFAC}" type="pres">
      <dgm:prSet presAssocID="{8AE13DD5-9DFC-41F0-80A0-65D5BD8A6CFC}" presName="Name0" presStyleCnt="0">
        <dgm:presLayoutVars>
          <dgm:dir/>
          <dgm:resizeHandles val="exact"/>
        </dgm:presLayoutVars>
      </dgm:prSet>
      <dgm:spPr/>
    </dgm:pt>
    <dgm:pt modelId="{547F2FCE-FDDC-4554-AAC5-FF1309870316}" type="pres">
      <dgm:prSet presAssocID="{2029BB06-492D-4295-BDE8-21AD51268C81}" presName="node" presStyleLbl="node1" presStyleIdx="0" presStyleCnt="3">
        <dgm:presLayoutVars>
          <dgm:bulletEnabled val="1"/>
        </dgm:presLayoutVars>
      </dgm:prSet>
      <dgm:spPr/>
      <dgm:t>
        <a:bodyPr/>
        <a:lstStyle/>
        <a:p>
          <a:endParaRPr lang="en-GB"/>
        </a:p>
      </dgm:t>
    </dgm:pt>
    <dgm:pt modelId="{CE60CE53-7F27-457E-AE0F-877B1F2B8A06}" type="pres">
      <dgm:prSet presAssocID="{F7257539-8ECC-4818-A4A2-5A33A69E5CA9}" presName="sibTrans" presStyleLbl="sibTrans2D1" presStyleIdx="0" presStyleCnt="2"/>
      <dgm:spPr/>
      <dgm:t>
        <a:bodyPr/>
        <a:lstStyle/>
        <a:p>
          <a:endParaRPr lang="en-GB"/>
        </a:p>
      </dgm:t>
    </dgm:pt>
    <dgm:pt modelId="{9FE61CDA-4316-4EA9-84B1-3C98DB4B91EA}" type="pres">
      <dgm:prSet presAssocID="{F7257539-8ECC-4818-A4A2-5A33A69E5CA9}" presName="connectorText" presStyleLbl="sibTrans2D1" presStyleIdx="0" presStyleCnt="2"/>
      <dgm:spPr/>
      <dgm:t>
        <a:bodyPr/>
        <a:lstStyle/>
        <a:p>
          <a:endParaRPr lang="en-GB"/>
        </a:p>
      </dgm:t>
    </dgm:pt>
    <dgm:pt modelId="{04A9A19F-927F-4562-83E2-44A99C078621}" type="pres">
      <dgm:prSet presAssocID="{BAB13A8B-1FA7-43A7-AAD2-9B2DEAEBA155}" presName="node" presStyleLbl="node1" presStyleIdx="1" presStyleCnt="3" custLinFactNeighborX="-5515">
        <dgm:presLayoutVars>
          <dgm:bulletEnabled val="1"/>
        </dgm:presLayoutVars>
      </dgm:prSet>
      <dgm:spPr/>
      <dgm:t>
        <a:bodyPr/>
        <a:lstStyle/>
        <a:p>
          <a:endParaRPr lang="en-GB"/>
        </a:p>
      </dgm:t>
    </dgm:pt>
    <dgm:pt modelId="{0E403F5C-9EC3-4958-803B-A5B89375E0A9}" type="pres">
      <dgm:prSet presAssocID="{344FFB0B-7CBE-427C-ADBB-E1E855C6B322}" presName="sibTrans" presStyleLbl="sibTrans2D1" presStyleIdx="1" presStyleCnt="2"/>
      <dgm:spPr/>
      <dgm:t>
        <a:bodyPr/>
        <a:lstStyle/>
        <a:p>
          <a:endParaRPr lang="en-GB"/>
        </a:p>
      </dgm:t>
    </dgm:pt>
    <dgm:pt modelId="{671AC2F7-CD34-4CAF-8E1D-EC203E22E1D6}" type="pres">
      <dgm:prSet presAssocID="{344FFB0B-7CBE-427C-ADBB-E1E855C6B322}" presName="connectorText" presStyleLbl="sibTrans2D1" presStyleIdx="1" presStyleCnt="2"/>
      <dgm:spPr/>
      <dgm:t>
        <a:bodyPr/>
        <a:lstStyle/>
        <a:p>
          <a:endParaRPr lang="en-GB"/>
        </a:p>
      </dgm:t>
    </dgm:pt>
    <dgm:pt modelId="{380882D3-7C66-4CA9-AA71-D8F47591DA1C}" type="pres">
      <dgm:prSet presAssocID="{17ABCE04-F4E4-4E26-9CA6-F19B2A0C2557}" presName="node" presStyleLbl="node1" presStyleIdx="2" presStyleCnt="3" custLinFactNeighborX="-5515">
        <dgm:presLayoutVars>
          <dgm:bulletEnabled val="1"/>
        </dgm:presLayoutVars>
      </dgm:prSet>
      <dgm:spPr/>
      <dgm:t>
        <a:bodyPr/>
        <a:lstStyle/>
        <a:p>
          <a:endParaRPr lang="en-GB"/>
        </a:p>
      </dgm:t>
    </dgm:pt>
  </dgm:ptLst>
  <dgm:cxnLst>
    <dgm:cxn modelId="{45DE2D64-7874-4EE8-8117-B7D431A66621}" type="presOf" srcId="{8AE13DD5-9DFC-41F0-80A0-65D5BD8A6CFC}" destId="{BCA070B8-9FF5-4F91-95FB-BB9B126FBFAC}" srcOrd="0" destOrd="0" presId="urn:microsoft.com/office/officeart/2005/8/layout/process1"/>
    <dgm:cxn modelId="{FB805ADD-72D1-44FE-BF44-D1A44F625CED}" type="presOf" srcId="{2029BB06-492D-4295-BDE8-21AD51268C81}" destId="{547F2FCE-FDDC-4554-AAC5-FF1309870316}" srcOrd="0" destOrd="0" presId="urn:microsoft.com/office/officeart/2005/8/layout/process1"/>
    <dgm:cxn modelId="{B1257A3B-56A3-446F-9719-A5D16D25DFB2}" type="presOf" srcId="{F7257539-8ECC-4818-A4A2-5A33A69E5CA9}" destId="{9FE61CDA-4316-4EA9-84B1-3C98DB4B91EA}" srcOrd="1" destOrd="0" presId="urn:microsoft.com/office/officeart/2005/8/layout/process1"/>
    <dgm:cxn modelId="{B7ADE524-053B-41FF-9B64-89C52CD4B81E}" type="presOf" srcId="{17ABCE04-F4E4-4E26-9CA6-F19B2A0C2557}" destId="{380882D3-7C66-4CA9-AA71-D8F47591DA1C}" srcOrd="0" destOrd="0" presId="urn:microsoft.com/office/officeart/2005/8/layout/process1"/>
    <dgm:cxn modelId="{693CB59D-230C-4695-AB4A-4A85729A6D0B}" srcId="{8AE13DD5-9DFC-41F0-80A0-65D5BD8A6CFC}" destId="{2029BB06-492D-4295-BDE8-21AD51268C81}" srcOrd="0" destOrd="0" parTransId="{82AD24AA-F878-4068-8E16-AA5EDBD6D418}" sibTransId="{F7257539-8ECC-4818-A4A2-5A33A69E5CA9}"/>
    <dgm:cxn modelId="{CF13E5D1-6DC1-4421-9AE3-0606927104F3}" type="presOf" srcId="{344FFB0B-7CBE-427C-ADBB-E1E855C6B322}" destId="{0E403F5C-9EC3-4958-803B-A5B89375E0A9}" srcOrd="0" destOrd="0" presId="urn:microsoft.com/office/officeart/2005/8/layout/process1"/>
    <dgm:cxn modelId="{FFE8BC68-1731-4C34-8CFE-EEBFD96C20D8}" srcId="{8AE13DD5-9DFC-41F0-80A0-65D5BD8A6CFC}" destId="{BAB13A8B-1FA7-43A7-AAD2-9B2DEAEBA155}" srcOrd="1" destOrd="0" parTransId="{8623F147-89CA-457B-BA97-A94746C300AC}" sibTransId="{344FFB0B-7CBE-427C-ADBB-E1E855C6B322}"/>
    <dgm:cxn modelId="{EA45FC9F-A708-4012-9045-A6AA8FE1F7CD}" type="presOf" srcId="{F7257539-8ECC-4818-A4A2-5A33A69E5CA9}" destId="{CE60CE53-7F27-457E-AE0F-877B1F2B8A06}" srcOrd="0" destOrd="0" presId="urn:microsoft.com/office/officeart/2005/8/layout/process1"/>
    <dgm:cxn modelId="{F41E5B4B-EC00-41FE-9F69-5989A16F93EC}" srcId="{8AE13DD5-9DFC-41F0-80A0-65D5BD8A6CFC}" destId="{17ABCE04-F4E4-4E26-9CA6-F19B2A0C2557}" srcOrd="2" destOrd="0" parTransId="{AB2E8B20-634C-4A67-A04B-68CA530C267F}" sibTransId="{DB958435-C49E-46C2-876A-811CD2000E3E}"/>
    <dgm:cxn modelId="{309C41BB-646A-4345-85D7-D566F79C5E7C}" type="presOf" srcId="{BAB13A8B-1FA7-43A7-AAD2-9B2DEAEBA155}" destId="{04A9A19F-927F-4562-83E2-44A99C078621}" srcOrd="0" destOrd="0" presId="urn:microsoft.com/office/officeart/2005/8/layout/process1"/>
    <dgm:cxn modelId="{B6C258FD-1081-4CB7-BAF4-35A7F906FCAA}" type="presOf" srcId="{344FFB0B-7CBE-427C-ADBB-E1E855C6B322}" destId="{671AC2F7-CD34-4CAF-8E1D-EC203E22E1D6}" srcOrd="1" destOrd="0" presId="urn:microsoft.com/office/officeart/2005/8/layout/process1"/>
    <dgm:cxn modelId="{00DFFBD4-DBB4-45DE-9243-657E5E484002}" type="presParOf" srcId="{BCA070B8-9FF5-4F91-95FB-BB9B126FBFAC}" destId="{547F2FCE-FDDC-4554-AAC5-FF1309870316}" srcOrd="0" destOrd="0" presId="urn:microsoft.com/office/officeart/2005/8/layout/process1"/>
    <dgm:cxn modelId="{A8E5EE11-A309-4AC1-894C-E3F9AB1E4805}" type="presParOf" srcId="{BCA070B8-9FF5-4F91-95FB-BB9B126FBFAC}" destId="{CE60CE53-7F27-457E-AE0F-877B1F2B8A06}" srcOrd="1" destOrd="0" presId="urn:microsoft.com/office/officeart/2005/8/layout/process1"/>
    <dgm:cxn modelId="{9A404666-AE1A-4EF2-BDE0-B2BE81F1BD4F}" type="presParOf" srcId="{CE60CE53-7F27-457E-AE0F-877B1F2B8A06}" destId="{9FE61CDA-4316-4EA9-84B1-3C98DB4B91EA}" srcOrd="0" destOrd="0" presId="urn:microsoft.com/office/officeart/2005/8/layout/process1"/>
    <dgm:cxn modelId="{F74D2043-78DD-42B9-BAB2-3EB3DD0CCB4B}" type="presParOf" srcId="{BCA070B8-9FF5-4F91-95FB-BB9B126FBFAC}" destId="{04A9A19F-927F-4562-83E2-44A99C078621}" srcOrd="2" destOrd="0" presId="urn:microsoft.com/office/officeart/2005/8/layout/process1"/>
    <dgm:cxn modelId="{B94C3B1B-4684-4739-A53A-3D59335AB361}" type="presParOf" srcId="{BCA070B8-9FF5-4F91-95FB-BB9B126FBFAC}" destId="{0E403F5C-9EC3-4958-803B-A5B89375E0A9}" srcOrd="3" destOrd="0" presId="urn:microsoft.com/office/officeart/2005/8/layout/process1"/>
    <dgm:cxn modelId="{FE57B142-6DDC-49BC-831B-9B3CC0D4E9CB}" type="presParOf" srcId="{0E403F5C-9EC3-4958-803B-A5B89375E0A9}" destId="{671AC2F7-CD34-4CAF-8E1D-EC203E22E1D6}" srcOrd="0" destOrd="0" presId="urn:microsoft.com/office/officeart/2005/8/layout/process1"/>
    <dgm:cxn modelId="{90F65332-C27C-44B5-B17F-620ECD1D9578}" type="presParOf" srcId="{BCA070B8-9FF5-4F91-95FB-BB9B126FBFAC}" destId="{380882D3-7C66-4CA9-AA71-D8F47591DA1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B1EA5B-7BD4-4702-8252-59AE3CB930A1}" type="doc">
      <dgm:prSet loTypeId="urn:microsoft.com/office/officeart/2005/8/layout/arrow2" loCatId="process" qsTypeId="urn:microsoft.com/office/officeart/2005/8/quickstyle/simple1" qsCatId="simple" csTypeId="urn:microsoft.com/office/officeart/2005/8/colors/accent3_2" csCatId="accent3" phldr="1"/>
      <dgm:spPr/>
      <dgm:t>
        <a:bodyPr/>
        <a:lstStyle/>
        <a:p>
          <a:endParaRPr lang="en-GB"/>
        </a:p>
      </dgm:t>
    </dgm:pt>
    <dgm:pt modelId="{EEEFADFC-EBD0-424C-BFA9-D1D2BF39B76F}">
      <dgm:prSet phldrT="[Texto]" custT="1"/>
      <dgm:spPr/>
      <dgm:t>
        <a:bodyPr/>
        <a:lstStyle/>
        <a:p>
          <a:r>
            <a:rPr lang="en-GB" sz="1800" dirty="0" err="1" smtClean="0"/>
            <a:t>Melhoramento</a:t>
          </a:r>
          <a:r>
            <a:rPr lang="en-GB" sz="1800" dirty="0" smtClean="0"/>
            <a:t> das </a:t>
          </a:r>
          <a:r>
            <a:rPr lang="en-GB" sz="1800" dirty="0" err="1" smtClean="0"/>
            <a:t>culturas</a:t>
          </a:r>
          <a:endParaRPr lang="en-GB" sz="1800" dirty="0"/>
        </a:p>
      </dgm:t>
    </dgm:pt>
    <dgm:pt modelId="{0DFCD453-EA8B-4B0F-B5B9-EDF0CC012383}" type="parTrans" cxnId="{6ED01EF1-0586-4BE3-8F75-FFCC58C9A629}">
      <dgm:prSet/>
      <dgm:spPr/>
      <dgm:t>
        <a:bodyPr/>
        <a:lstStyle/>
        <a:p>
          <a:endParaRPr lang="en-GB"/>
        </a:p>
      </dgm:t>
    </dgm:pt>
    <dgm:pt modelId="{F3206A1D-F88B-40A4-91E7-2925CF12B4F2}" type="sibTrans" cxnId="{6ED01EF1-0586-4BE3-8F75-FFCC58C9A629}">
      <dgm:prSet/>
      <dgm:spPr/>
      <dgm:t>
        <a:bodyPr/>
        <a:lstStyle/>
        <a:p>
          <a:endParaRPr lang="en-GB"/>
        </a:p>
      </dgm:t>
    </dgm:pt>
    <dgm:pt modelId="{FA58D6E4-7095-4CBA-99F3-F8CAE58F10D1}">
      <dgm:prSet phldrT="[Texto]" custT="1"/>
      <dgm:spPr/>
      <dgm:t>
        <a:bodyPr/>
        <a:lstStyle/>
        <a:p>
          <a:r>
            <a:rPr lang="en-GB" sz="1800" dirty="0" err="1" smtClean="0"/>
            <a:t>Melhorar</a:t>
          </a:r>
          <a:r>
            <a:rPr lang="en-GB" sz="1800" dirty="0" smtClean="0"/>
            <a:t> </a:t>
          </a:r>
          <a:r>
            <a:rPr lang="en-GB" sz="1800" dirty="0" err="1" smtClean="0"/>
            <a:t>culturas</a:t>
          </a:r>
          <a:r>
            <a:rPr lang="en-GB" sz="1800" dirty="0" smtClean="0"/>
            <a:t> </a:t>
          </a:r>
          <a:r>
            <a:rPr lang="en-GB" sz="1800" dirty="0" err="1" smtClean="0"/>
            <a:t>biofortificadas</a:t>
          </a:r>
          <a:endParaRPr lang="en-GB" sz="1800" dirty="0"/>
        </a:p>
      </dgm:t>
    </dgm:pt>
    <dgm:pt modelId="{659D96DC-AD3E-4CA5-A77C-44CEF3394007}" type="parTrans" cxnId="{A3CBC199-7097-4A2B-986B-F7AE3B3A858C}">
      <dgm:prSet/>
      <dgm:spPr/>
      <dgm:t>
        <a:bodyPr/>
        <a:lstStyle/>
        <a:p>
          <a:endParaRPr lang="en-GB"/>
        </a:p>
      </dgm:t>
    </dgm:pt>
    <dgm:pt modelId="{822165C1-38D6-4268-9DF6-AD201F5EF458}" type="sibTrans" cxnId="{A3CBC199-7097-4A2B-986B-F7AE3B3A858C}">
      <dgm:prSet/>
      <dgm:spPr/>
      <dgm:t>
        <a:bodyPr/>
        <a:lstStyle/>
        <a:p>
          <a:endParaRPr lang="en-GB"/>
        </a:p>
      </dgm:t>
    </dgm:pt>
    <dgm:pt modelId="{AEA30295-D362-4139-B255-061406B4CEE2}">
      <dgm:prSet phldrT="[Texto]" custT="1"/>
      <dgm:spPr/>
      <dgm:t>
        <a:bodyPr/>
        <a:lstStyle/>
        <a:p>
          <a:r>
            <a:rPr lang="en-GB" sz="1800" dirty="0" err="1" smtClean="0"/>
            <a:t>Estudar</a:t>
          </a:r>
          <a:r>
            <a:rPr lang="en-GB" sz="1800" dirty="0" smtClean="0"/>
            <a:t> </a:t>
          </a:r>
          <a:r>
            <a:rPr lang="en-GB" sz="1800" dirty="0" err="1" smtClean="0"/>
            <a:t>retenção</a:t>
          </a:r>
          <a:r>
            <a:rPr lang="en-GB" sz="1800" dirty="0" smtClean="0"/>
            <a:t> de </a:t>
          </a:r>
          <a:r>
            <a:rPr lang="en-GB" sz="1800" dirty="0" err="1" smtClean="0"/>
            <a:t>nutrientes</a:t>
          </a:r>
          <a:r>
            <a:rPr lang="en-GB" sz="1800" dirty="0" smtClean="0"/>
            <a:t>  e a </a:t>
          </a:r>
          <a:r>
            <a:rPr lang="en-GB" sz="1800" dirty="0" err="1" smtClean="0"/>
            <a:t>biodisponibilidade</a:t>
          </a:r>
          <a:r>
            <a:rPr lang="en-GB" sz="1800" dirty="0" smtClean="0"/>
            <a:t>  </a:t>
          </a:r>
          <a:endParaRPr lang="en-GB" sz="1800" dirty="0"/>
        </a:p>
      </dgm:t>
    </dgm:pt>
    <dgm:pt modelId="{B3E7B625-9F0F-45C0-9C17-4C05BD75065B}" type="parTrans" cxnId="{B55EB734-CD12-4B27-B57B-6E73FFB39EF2}">
      <dgm:prSet/>
      <dgm:spPr/>
      <dgm:t>
        <a:bodyPr/>
        <a:lstStyle/>
        <a:p>
          <a:endParaRPr lang="en-GB"/>
        </a:p>
      </dgm:t>
    </dgm:pt>
    <dgm:pt modelId="{4E9295AD-5071-49FF-85BF-FD88B3C1FFEC}" type="sibTrans" cxnId="{B55EB734-CD12-4B27-B57B-6E73FFB39EF2}">
      <dgm:prSet/>
      <dgm:spPr/>
      <dgm:t>
        <a:bodyPr/>
        <a:lstStyle/>
        <a:p>
          <a:endParaRPr lang="en-GB"/>
        </a:p>
      </dgm:t>
    </dgm:pt>
    <dgm:pt modelId="{C7001D60-B803-475B-ABBF-DB3DA1354681}">
      <dgm:prSet phldrT="[Texto]"/>
      <dgm:spPr/>
      <dgm:t>
        <a:bodyPr/>
        <a:lstStyle/>
        <a:p>
          <a:endParaRPr lang="en-GB"/>
        </a:p>
      </dgm:t>
    </dgm:pt>
    <dgm:pt modelId="{D66FBE8E-004D-4542-B169-4871649A85C7}" type="parTrans" cxnId="{A7C4C69C-897C-4199-A4D8-7372EA0DBF7E}">
      <dgm:prSet/>
      <dgm:spPr/>
      <dgm:t>
        <a:bodyPr/>
        <a:lstStyle/>
        <a:p>
          <a:endParaRPr lang="en-GB"/>
        </a:p>
      </dgm:t>
    </dgm:pt>
    <dgm:pt modelId="{0DEDDF56-0EDB-4756-B066-F7000B4436FA}" type="sibTrans" cxnId="{A7C4C69C-897C-4199-A4D8-7372EA0DBF7E}">
      <dgm:prSet/>
      <dgm:spPr/>
      <dgm:t>
        <a:bodyPr/>
        <a:lstStyle/>
        <a:p>
          <a:endParaRPr lang="en-GB"/>
        </a:p>
      </dgm:t>
    </dgm:pt>
    <dgm:pt modelId="{D4D7653E-4DBB-42A0-8673-33FE2E93CE71}">
      <dgm:prSet phldrT="[Texto]" custT="1"/>
      <dgm:spPr/>
      <dgm:t>
        <a:bodyPr/>
        <a:lstStyle/>
        <a:p>
          <a:r>
            <a:rPr lang="en-GB" sz="1800" dirty="0" err="1" smtClean="0"/>
            <a:t>Produção</a:t>
          </a:r>
          <a:r>
            <a:rPr lang="en-GB" sz="1800" dirty="0" smtClean="0"/>
            <a:t> de </a:t>
          </a:r>
          <a:r>
            <a:rPr lang="en-GB" sz="1800" dirty="0" err="1" smtClean="0"/>
            <a:t>sementes</a:t>
          </a:r>
          <a:r>
            <a:rPr lang="en-GB" sz="1800" dirty="0" smtClean="0"/>
            <a:t> </a:t>
          </a:r>
          <a:endParaRPr lang="en-GB" sz="1800" dirty="0"/>
        </a:p>
      </dgm:t>
    </dgm:pt>
    <dgm:pt modelId="{1607D849-203F-4075-8D92-E93684100A8A}" type="parTrans" cxnId="{2B0221A0-9EC8-4862-921F-42D64E28848E}">
      <dgm:prSet/>
      <dgm:spPr/>
      <dgm:t>
        <a:bodyPr/>
        <a:lstStyle/>
        <a:p>
          <a:endParaRPr lang="en-GB"/>
        </a:p>
      </dgm:t>
    </dgm:pt>
    <dgm:pt modelId="{625F7485-E44D-4E31-B8DD-8B31EB4D2CC6}" type="sibTrans" cxnId="{2B0221A0-9EC8-4862-921F-42D64E28848E}">
      <dgm:prSet/>
      <dgm:spPr/>
      <dgm:t>
        <a:bodyPr/>
        <a:lstStyle/>
        <a:p>
          <a:endParaRPr lang="en-GB"/>
        </a:p>
      </dgm:t>
    </dgm:pt>
    <dgm:pt modelId="{ABC80A59-195C-417B-88E6-0D834770005D}">
      <dgm:prSet phldrT="[Texto]" custT="1"/>
      <dgm:spPr/>
      <dgm:t>
        <a:bodyPr/>
        <a:lstStyle/>
        <a:p>
          <a:r>
            <a:rPr lang="en-GB" sz="1800" dirty="0" smtClean="0"/>
            <a:t>Mercado e </a:t>
          </a:r>
          <a:r>
            <a:rPr lang="en-GB" sz="1800" dirty="0" err="1" smtClean="0"/>
            <a:t>aceitação</a:t>
          </a:r>
          <a:endParaRPr lang="en-GB" sz="1800" dirty="0"/>
        </a:p>
      </dgm:t>
    </dgm:pt>
    <dgm:pt modelId="{DAE2B2D5-DC4C-4C70-B384-AC0F3A6549DA}" type="parTrans" cxnId="{95A73824-8619-4C30-9212-3865E60735E7}">
      <dgm:prSet/>
      <dgm:spPr/>
      <dgm:t>
        <a:bodyPr/>
        <a:lstStyle/>
        <a:p>
          <a:endParaRPr lang="en-GB"/>
        </a:p>
      </dgm:t>
    </dgm:pt>
    <dgm:pt modelId="{11C2B23E-1FE7-4DB8-AD2A-BE07E9B15D08}" type="sibTrans" cxnId="{95A73824-8619-4C30-9212-3865E60735E7}">
      <dgm:prSet/>
      <dgm:spPr/>
      <dgm:t>
        <a:bodyPr/>
        <a:lstStyle/>
        <a:p>
          <a:endParaRPr lang="en-GB"/>
        </a:p>
      </dgm:t>
    </dgm:pt>
    <dgm:pt modelId="{53FE6740-8226-46A2-84E0-345CE16C85DC}" type="pres">
      <dgm:prSet presAssocID="{03B1EA5B-7BD4-4702-8252-59AE3CB930A1}" presName="arrowDiagram" presStyleCnt="0">
        <dgm:presLayoutVars>
          <dgm:chMax val="5"/>
          <dgm:dir/>
          <dgm:resizeHandles val="exact"/>
        </dgm:presLayoutVars>
      </dgm:prSet>
      <dgm:spPr/>
      <dgm:t>
        <a:bodyPr/>
        <a:lstStyle/>
        <a:p>
          <a:endParaRPr lang="en-GB"/>
        </a:p>
      </dgm:t>
    </dgm:pt>
    <dgm:pt modelId="{FBC5CD8F-A84B-4DBB-BD1F-38C4E8919F51}" type="pres">
      <dgm:prSet presAssocID="{03B1EA5B-7BD4-4702-8252-59AE3CB930A1}" presName="arrow" presStyleLbl="bgShp" presStyleIdx="0" presStyleCnt="1" custLinFactNeighborX="-1407" custLinFactNeighborY="1564"/>
      <dgm:spPr/>
    </dgm:pt>
    <dgm:pt modelId="{4CB619AA-B517-45D2-A5BE-4844E4AF3AAD}" type="pres">
      <dgm:prSet presAssocID="{03B1EA5B-7BD4-4702-8252-59AE3CB930A1}" presName="arrowDiagram5" presStyleCnt="0"/>
      <dgm:spPr/>
    </dgm:pt>
    <dgm:pt modelId="{FC65E15A-1833-4410-8B89-D5E45EC98553}" type="pres">
      <dgm:prSet presAssocID="{EEEFADFC-EBD0-424C-BFA9-D1D2BF39B76F}" presName="bullet5a" presStyleLbl="node1" presStyleIdx="0" presStyleCnt="5" custLinFactNeighborX="50399" custLinFactNeighborY="-49882"/>
      <dgm:spPr/>
      <dgm:t>
        <a:bodyPr/>
        <a:lstStyle/>
        <a:p>
          <a:endParaRPr lang="en-GB"/>
        </a:p>
      </dgm:t>
    </dgm:pt>
    <dgm:pt modelId="{D5AC8C71-A281-4982-87A0-A9AD9405596E}" type="pres">
      <dgm:prSet presAssocID="{EEEFADFC-EBD0-424C-BFA9-D1D2BF39B76F}" presName="textBox5a" presStyleLbl="revTx" presStyleIdx="0" presStyleCnt="5" custScaleX="250823" custLinFactNeighborX="49818" custLinFactNeighborY="-1231">
        <dgm:presLayoutVars>
          <dgm:bulletEnabled val="1"/>
        </dgm:presLayoutVars>
      </dgm:prSet>
      <dgm:spPr/>
      <dgm:t>
        <a:bodyPr/>
        <a:lstStyle/>
        <a:p>
          <a:endParaRPr lang="en-GB"/>
        </a:p>
      </dgm:t>
    </dgm:pt>
    <dgm:pt modelId="{04549314-AD8A-452A-B00D-29B1C4792A03}" type="pres">
      <dgm:prSet presAssocID="{FA58D6E4-7095-4CBA-99F3-F8CAE58F10D1}" presName="bullet5b" presStyleLbl="node1" presStyleIdx="1" presStyleCnt="5"/>
      <dgm:spPr/>
    </dgm:pt>
    <dgm:pt modelId="{51ABCE34-3552-4C83-9345-B4FB63366186}" type="pres">
      <dgm:prSet presAssocID="{FA58D6E4-7095-4CBA-99F3-F8CAE58F10D1}" presName="textBox5b" presStyleLbl="revTx" presStyleIdx="1" presStyleCnt="5" custScaleX="169534" custLinFactNeighborX="-6361" custLinFactNeighborY="7784">
        <dgm:presLayoutVars>
          <dgm:bulletEnabled val="1"/>
        </dgm:presLayoutVars>
      </dgm:prSet>
      <dgm:spPr/>
      <dgm:t>
        <a:bodyPr/>
        <a:lstStyle/>
        <a:p>
          <a:endParaRPr lang="en-GB"/>
        </a:p>
      </dgm:t>
    </dgm:pt>
    <dgm:pt modelId="{42142038-7744-4AB9-8553-5521CE1046C5}" type="pres">
      <dgm:prSet presAssocID="{AEA30295-D362-4139-B255-061406B4CEE2}" presName="bullet5c" presStyleLbl="node1" presStyleIdx="2" presStyleCnt="5"/>
      <dgm:spPr/>
    </dgm:pt>
    <dgm:pt modelId="{DA27CE65-0C44-43F4-ACC2-3309F430F120}" type="pres">
      <dgm:prSet presAssocID="{AEA30295-D362-4139-B255-061406B4CEE2}" presName="textBox5c" presStyleLbl="revTx" presStyleIdx="2" presStyleCnt="5" custScaleX="224120" custLinFactNeighborX="29648" custLinFactNeighborY="8242">
        <dgm:presLayoutVars>
          <dgm:bulletEnabled val="1"/>
        </dgm:presLayoutVars>
      </dgm:prSet>
      <dgm:spPr/>
      <dgm:t>
        <a:bodyPr/>
        <a:lstStyle/>
        <a:p>
          <a:endParaRPr lang="en-GB"/>
        </a:p>
      </dgm:t>
    </dgm:pt>
    <dgm:pt modelId="{C217F03D-8E9E-401D-860B-C556716BF47B}" type="pres">
      <dgm:prSet presAssocID="{D4D7653E-4DBB-42A0-8673-33FE2E93CE71}" presName="bullet5d" presStyleLbl="node1" presStyleIdx="3" presStyleCnt="5"/>
      <dgm:spPr/>
    </dgm:pt>
    <dgm:pt modelId="{C1E64432-9B75-463B-8AB6-71DE8118B1ED}" type="pres">
      <dgm:prSet presAssocID="{D4D7653E-4DBB-42A0-8673-33FE2E93CE71}" presName="textBox5d" presStyleLbl="revTx" presStyleIdx="3" presStyleCnt="5" custScaleX="166315" custLinFactNeighborX="-28612" custLinFactNeighborY="8560">
        <dgm:presLayoutVars>
          <dgm:bulletEnabled val="1"/>
        </dgm:presLayoutVars>
      </dgm:prSet>
      <dgm:spPr/>
      <dgm:t>
        <a:bodyPr/>
        <a:lstStyle/>
        <a:p>
          <a:endParaRPr lang="en-GB"/>
        </a:p>
      </dgm:t>
    </dgm:pt>
    <dgm:pt modelId="{41759EAC-AE26-427D-8B1D-6790A38ADDC2}" type="pres">
      <dgm:prSet presAssocID="{ABC80A59-195C-417B-88E6-0D834770005D}" presName="bullet5e" presStyleLbl="node1" presStyleIdx="4" presStyleCnt="5"/>
      <dgm:spPr/>
    </dgm:pt>
    <dgm:pt modelId="{DDDF85ED-32C8-4516-95C5-9432483DF68F}" type="pres">
      <dgm:prSet presAssocID="{ABC80A59-195C-417B-88E6-0D834770005D}" presName="textBox5e" presStyleLbl="revTx" presStyleIdx="4" presStyleCnt="5" custScaleX="122222" custLinFactNeighborX="10606" custLinFactNeighborY="5780">
        <dgm:presLayoutVars>
          <dgm:bulletEnabled val="1"/>
        </dgm:presLayoutVars>
      </dgm:prSet>
      <dgm:spPr/>
      <dgm:t>
        <a:bodyPr/>
        <a:lstStyle/>
        <a:p>
          <a:endParaRPr lang="en-GB"/>
        </a:p>
      </dgm:t>
    </dgm:pt>
  </dgm:ptLst>
  <dgm:cxnLst>
    <dgm:cxn modelId="{95A73824-8619-4C30-9212-3865E60735E7}" srcId="{03B1EA5B-7BD4-4702-8252-59AE3CB930A1}" destId="{ABC80A59-195C-417B-88E6-0D834770005D}" srcOrd="4" destOrd="0" parTransId="{DAE2B2D5-DC4C-4C70-B384-AC0F3A6549DA}" sibTransId="{11C2B23E-1FE7-4DB8-AD2A-BE07E9B15D08}"/>
    <dgm:cxn modelId="{6ED01EF1-0586-4BE3-8F75-FFCC58C9A629}" srcId="{03B1EA5B-7BD4-4702-8252-59AE3CB930A1}" destId="{EEEFADFC-EBD0-424C-BFA9-D1D2BF39B76F}" srcOrd="0" destOrd="0" parTransId="{0DFCD453-EA8B-4B0F-B5B9-EDF0CC012383}" sibTransId="{F3206A1D-F88B-40A4-91E7-2925CF12B4F2}"/>
    <dgm:cxn modelId="{A3CBC199-7097-4A2B-986B-F7AE3B3A858C}" srcId="{03B1EA5B-7BD4-4702-8252-59AE3CB930A1}" destId="{FA58D6E4-7095-4CBA-99F3-F8CAE58F10D1}" srcOrd="1" destOrd="0" parTransId="{659D96DC-AD3E-4CA5-A77C-44CEF3394007}" sibTransId="{822165C1-38D6-4268-9DF6-AD201F5EF458}"/>
    <dgm:cxn modelId="{762C00D7-8CD5-499E-80C1-C3A6BAA51025}" type="presOf" srcId="{D4D7653E-4DBB-42A0-8673-33FE2E93CE71}" destId="{C1E64432-9B75-463B-8AB6-71DE8118B1ED}" srcOrd="0" destOrd="0" presId="urn:microsoft.com/office/officeart/2005/8/layout/arrow2"/>
    <dgm:cxn modelId="{B819A901-74A6-4EC3-AFA6-7AA7CBF83304}" type="presOf" srcId="{03B1EA5B-7BD4-4702-8252-59AE3CB930A1}" destId="{53FE6740-8226-46A2-84E0-345CE16C85DC}" srcOrd="0" destOrd="0" presId="urn:microsoft.com/office/officeart/2005/8/layout/arrow2"/>
    <dgm:cxn modelId="{2B0221A0-9EC8-4862-921F-42D64E28848E}" srcId="{03B1EA5B-7BD4-4702-8252-59AE3CB930A1}" destId="{D4D7653E-4DBB-42A0-8673-33FE2E93CE71}" srcOrd="3" destOrd="0" parTransId="{1607D849-203F-4075-8D92-E93684100A8A}" sibTransId="{625F7485-E44D-4E31-B8DD-8B31EB4D2CC6}"/>
    <dgm:cxn modelId="{243C7528-BE4B-45FE-B1C1-FABE23FBE6F8}" type="presOf" srcId="{ABC80A59-195C-417B-88E6-0D834770005D}" destId="{DDDF85ED-32C8-4516-95C5-9432483DF68F}" srcOrd="0" destOrd="0" presId="urn:microsoft.com/office/officeart/2005/8/layout/arrow2"/>
    <dgm:cxn modelId="{A7C4C69C-897C-4199-A4D8-7372EA0DBF7E}" srcId="{03B1EA5B-7BD4-4702-8252-59AE3CB930A1}" destId="{C7001D60-B803-475B-ABBF-DB3DA1354681}" srcOrd="5" destOrd="0" parTransId="{D66FBE8E-004D-4542-B169-4871649A85C7}" sibTransId="{0DEDDF56-0EDB-4756-B066-F7000B4436FA}"/>
    <dgm:cxn modelId="{B9929CA1-4461-48B0-A89E-C843825C8E52}" type="presOf" srcId="{FA58D6E4-7095-4CBA-99F3-F8CAE58F10D1}" destId="{51ABCE34-3552-4C83-9345-B4FB63366186}" srcOrd="0" destOrd="0" presId="urn:microsoft.com/office/officeart/2005/8/layout/arrow2"/>
    <dgm:cxn modelId="{B55EB734-CD12-4B27-B57B-6E73FFB39EF2}" srcId="{03B1EA5B-7BD4-4702-8252-59AE3CB930A1}" destId="{AEA30295-D362-4139-B255-061406B4CEE2}" srcOrd="2" destOrd="0" parTransId="{B3E7B625-9F0F-45C0-9C17-4C05BD75065B}" sibTransId="{4E9295AD-5071-49FF-85BF-FD88B3C1FFEC}"/>
    <dgm:cxn modelId="{AB853B02-8A24-424E-9194-2E7DC806F0AA}" type="presOf" srcId="{AEA30295-D362-4139-B255-061406B4CEE2}" destId="{DA27CE65-0C44-43F4-ACC2-3309F430F120}" srcOrd="0" destOrd="0" presId="urn:microsoft.com/office/officeart/2005/8/layout/arrow2"/>
    <dgm:cxn modelId="{A22B16B2-8A68-4786-A491-26D4BB01FDD7}" type="presOf" srcId="{EEEFADFC-EBD0-424C-BFA9-D1D2BF39B76F}" destId="{D5AC8C71-A281-4982-87A0-A9AD9405596E}" srcOrd="0" destOrd="0" presId="urn:microsoft.com/office/officeart/2005/8/layout/arrow2"/>
    <dgm:cxn modelId="{27F7FF06-0DC5-434C-AF7E-ECE7C0C74F91}" type="presParOf" srcId="{53FE6740-8226-46A2-84E0-345CE16C85DC}" destId="{FBC5CD8F-A84B-4DBB-BD1F-38C4E8919F51}" srcOrd="0" destOrd="0" presId="urn:microsoft.com/office/officeart/2005/8/layout/arrow2"/>
    <dgm:cxn modelId="{4A45E7AA-0C42-4CDB-9714-E93A07F762EC}" type="presParOf" srcId="{53FE6740-8226-46A2-84E0-345CE16C85DC}" destId="{4CB619AA-B517-45D2-A5BE-4844E4AF3AAD}" srcOrd="1" destOrd="0" presId="urn:microsoft.com/office/officeart/2005/8/layout/arrow2"/>
    <dgm:cxn modelId="{C29D81DD-2A8C-483E-8306-391255BB842A}" type="presParOf" srcId="{4CB619AA-B517-45D2-A5BE-4844E4AF3AAD}" destId="{FC65E15A-1833-4410-8B89-D5E45EC98553}" srcOrd="0" destOrd="0" presId="urn:microsoft.com/office/officeart/2005/8/layout/arrow2"/>
    <dgm:cxn modelId="{2B29C5C7-797B-4BFD-9DF2-41FFBC3FA3EE}" type="presParOf" srcId="{4CB619AA-B517-45D2-A5BE-4844E4AF3AAD}" destId="{D5AC8C71-A281-4982-87A0-A9AD9405596E}" srcOrd="1" destOrd="0" presId="urn:microsoft.com/office/officeart/2005/8/layout/arrow2"/>
    <dgm:cxn modelId="{B30D5218-730C-4C53-A940-6D3E8E84C5C6}" type="presParOf" srcId="{4CB619AA-B517-45D2-A5BE-4844E4AF3AAD}" destId="{04549314-AD8A-452A-B00D-29B1C4792A03}" srcOrd="2" destOrd="0" presId="urn:microsoft.com/office/officeart/2005/8/layout/arrow2"/>
    <dgm:cxn modelId="{BB507C0B-0C5B-4B84-B68E-028A4BC2AE4A}" type="presParOf" srcId="{4CB619AA-B517-45D2-A5BE-4844E4AF3AAD}" destId="{51ABCE34-3552-4C83-9345-B4FB63366186}" srcOrd="3" destOrd="0" presId="urn:microsoft.com/office/officeart/2005/8/layout/arrow2"/>
    <dgm:cxn modelId="{DE0CFD75-191F-4E7D-8223-4544E616EA1A}" type="presParOf" srcId="{4CB619AA-B517-45D2-A5BE-4844E4AF3AAD}" destId="{42142038-7744-4AB9-8553-5521CE1046C5}" srcOrd="4" destOrd="0" presId="urn:microsoft.com/office/officeart/2005/8/layout/arrow2"/>
    <dgm:cxn modelId="{D256A0F3-AD8B-4D1A-A840-89C2EFF13531}" type="presParOf" srcId="{4CB619AA-B517-45D2-A5BE-4844E4AF3AAD}" destId="{DA27CE65-0C44-43F4-ACC2-3309F430F120}" srcOrd="5" destOrd="0" presId="urn:microsoft.com/office/officeart/2005/8/layout/arrow2"/>
    <dgm:cxn modelId="{21E71A17-9EA1-4941-8210-713C91AD2EF7}" type="presParOf" srcId="{4CB619AA-B517-45D2-A5BE-4844E4AF3AAD}" destId="{C217F03D-8E9E-401D-860B-C556716BF47B}" srcOrd="6" destOrd="0" presId="urn:microsoft.com/office/officeart/2005/8/layout/arrow2"/>
    <dgm:cxn modelId="{51A14174-9FD7-4080-AB8A-9F983D4727BD}" type="presParOf" srcId="{4CB619AA-B517-45D2-A5BE-4844E4AF3AAD}" destId="{C1E64432-9B75-463B-8AB6-71DE8118B1ED}" srcOrd="7" destOrd="0" presId="urn:microsoft.com/office/officeart/2005/8/layout/arrow2"/>
    <dgm:cxn modelId="{2C8FA998-EB6D-4212-8100-2E791A2F342E}" type="presParOf" srcId="{4CB619AA-B517-45D2-A5BE-4844E4AF3AAD}" destId="{41759EAC-AE26-427D-8B1D-6790A38ADDC2}" srcOrd="8" destOrd="0" presId="urn:microsoft.com/office/officeart/2005/8/layout/arrow2"/>
    <dgm:cxn modelId="{0EA4072D-E326-4601-B550-70FEA50BA48E}" type="presParOf" srcId="{4CB619AA-B517-45D2-A5BE-4844E4AF3AAD}" destId="{DDDF85ED-32C8-4516-95C5-9432483DF68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5CD8F-A84B-4DBB-BD1F-38C4E8919F51}">
      <dsp:nvSpPr>
        <dsp:cNvPr id="0" name=""/>
        <dsp:cNvSpPr/>
      </dsp:nvSpPr>
      <dsp:spPr>
        <a:xfrm>
          <a:off x="-79208" y="625018"/>
          <a:ext cx="7128792" cy="4455494"/>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5E15A-1833-4410-8B89-D5E45EC98553}">
      <dsp:nvSpPr>
        <dsp:cNvPr id="0" name=""/>
        <dsp:cNvSpPr/>
      </dsp:nvSpPr>
      <dsp:spPr>
        <a:xfrm>
          <a:off x="705613" y="3786652"/>
          <a:ext cx="163962" cy="1639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C8C71-A281-4982-87A0-A9AD9405596E}">
      <dsp:nvSpPr>
        <dsp:cNvPr id="0" name=""/>
        <dsp:cNvSpPr/>
      </dsp:nvSpPr>
      <dsp:spPr>
        <a:xfrm>
          <a:off x="465948" y="3937368"/>
          <a:ext cx="2342365"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80" tIns="0" rIns="0" bIns="0" numCol="1" spcCol="1270" anchor="t" anchorCtr="0">
          <a:noAutofit/>
        </a:bodyPr>
        <a:lstStyle/>
        <a:p>
          <a:pPr lvl="0" algn="l" defTabSz="800100">
            <a:lnSpc>
              <a:spcPct val="90000"/>
            </a:lnSpc>
            <a:spcBef>
              <a:spcPct val="0"/>
            </a:spcBef>
            <a:spcAft>
              <a:spcPct val="35000"/>
            </a:spcAft>
          </a:pPr>
          <a:r>
            <a:rPr lang="en-GB" sz="1800" kern="1200" dirty="0" err="1" smtClean="0"/>
            <a:t>Melhoramento</a:t>
          </a:r>
          <a:r>
            <a:rPr lang="en-GB" sz="1800" kern="1200" dirty="0" smtClean="0"/>
            <a:t> das </a:t>
          </a:r>
          <a:r>
            <a:rPr lang="en-GB" sz="1800" kern="1200" dirty="0" err="1" smtClean="0"/>
            <a:t>culturas</a:t>
          </a:r>
          <a:endParaRPr lang="en-GB" sz="1800" kern="1200" dirty="0"/>
        </a:p>
      </dsp:txBody>
      <dsp:txXfrm>
        <a:off x="465948" y="3937368"/>
        <a:ext cx="2342365" cy="1060407"/>
      </dsp:txXfrm>
    </dsp:sp>
    <dsp:sp modelId="{04549314-AD8A-452A-B00D-29B1C4792A03}">
      <dsp:nvSpPr>
        <dsp:cNvPr id="0" name=""/>
        <dsp:cNvSpPr/>
      </dsp:nvSpPr>
      <dsp:spPr>
        <a:xfrm>
          <a:off x="1510512" y="3015658"/>
          <a:ext cx="256636" cy="2566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BCE34-3552-4C83-9345-B4FB63366186}">
      <dsp:nvSpPr>
        <dsp:cNvPr id="0" name=""/>
        <dsp:cNvSpPr/>
      </dsp:nvSpPr>
      <dsp:spPr>
        <a:xfrm>
          <a:off x="1152130" y="3289292"/>
          <a:ext cx="2006230" cy="186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6" tIns="0" rIns="0" bIns="0" numCol="1" spcCol="1270" anchor="t" anchorCtr="0">
          <a:noAutofit/>
        </a:bodyPr>
        <a:lstStyle/>
        <a:p>
          <a:pPr lvl="0" algn="l" defTabSz="800100">
            <a:lnSpc>
              <a:spcPct val="90000"/>
            </a:lnSpc>
            <a:spcBef>
              <a:spcPct val="0"/>
            </a:spcBef>
            <a:spcAft>
              <a:spcPct val="35000"/>
            </a:spcAft>
          </a:pPr>
          <a:r>
            <a:rPr lang="en-GB" sz="1800" kern="1200" dirty="0" err="1" smtClean="0"/>
            <a:t>Melhorar</a:t>
          </a:r>
          <a:r>
            <a:rPr lang="en-GB" sz="1800" kern="1200" dirty="0" smtClean="0"/>
            <a:t> </a:t>
          </a:r>
          <a:r>
            <a:rPr lang="en-GB" sz="1800" kern="1200" dirty="0" err="1" smtClean="0"/>
            <a:t>culturas</a:t>
          </a:r>
          <a:r>
            <a:rPr lang="en-GB" sz="1800" kern="1200" dirty="0" smtClean="0"/>
            <a:t> </a:t>
          </a:r>
          <a:r>
            <a:rPr lang="en-GB" sz="1800" kern="1200" dirty="0" err="1" smtClean="0"/>
            <a:t>biofortificadas</a:t>
          </a:r>
          <a:endParaRPr lang="en-GB" sz="1800" kern="1200" dirty="0"/>
        </a:p>
      </dsp:txBody>
      <dsp:txXfrm>
        <a:off x="1152130" y="3289292"/>
        <a:ext cx="2006230" cy="1866852"/>
      </dsp:txXfrm>
    </dsp:sp>
    <dsp:sp modelId="{42142038-7744-4AB9-8553-5521CE1046C5}">
      <dsp:nvSpPr>
        <dsp:cNvPr id="0" name=""/>
        <dsp:cNvSpPr/>
      </dsp:nvSpPr>
      <dsp:spPr>
        <a:xfrm>
          <a:off x="2651119" y="2335750"/>
          <a:ext cx="342182" cy="3421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7CE65-0C44-43F4-ACC2-3309F430F120}">
      <dsp:nvSpPr>
        <dsp:cNvPr id="0" name=""/>
        <dsp:cNvSpPr/>
      </dsp:nvSpPr>
      <dsp:spPr>
        <a:xfrm>
          <a:off x="2376267" y="2713220"/>
          <a:ext cx="3083570" cy="250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15" tIns="0" rIns="0" bIns="0" numCol="1" spcCol="1270" anchor="t" anchorCtr="0">
          <a:noAutofit/>
        </a:bodyPr>
        <a:lstStyle/>
        <a:p>
          <a:pPr lvl="0" algn="l" defTabSz="800100">
            <a:lnSpc>
              <a:spcPct val="90000"/>
            </a:lnSpc>
            <a:spcBef>
              <a:spcPct val="0"/>
            </a:spcBef>
            <a:spcAft>
              <a:spcPct val="35000"/>
            </a:spcAft>
          </a:pPr>
          <a:r>
            <a:rPr lang="en-GB" sz="1800" kern="1200" dirty="0" err="1" smtClean="0"/>
            <a:t>Estudar</a:t>
          </a:r>
          <a:r>
            <a:rPr lang="en-GB" sz="1800" kern="1200" dirty="0" smtClean="0"/>
            <a:t> </a:t>
          </a:r>
          <a:r>
            <a:rPr lang="en-GB" sz="1800" kern="1200" dirty="0" err="1" smtClean="0"/>
            <a:t>retenção</a:t>
          </a:r>
          <a:r>
            <a:rPr lang="en-GB" sz="1800" kern="1200" dirty="0" smtClean="0"/>
            <a:t> de </a:t>
          </a:r>
          <a:r>
            <a:rPr lang="en-GB" sz="1800" kern="1200" dirty="0" err="1" smtClean="0"/>
            <a:t>nutrientes</a:t>
          </a:r>
          <a:r>
            <a:rPr lang="en-GB" sz="1800" kern="1200" dirty="0" smtClean="0"/>
            <a:t>  e a </a:t>
          </a:r>
          <a:r>
            <a:rPr lang="en-GB" sz="1800" kern="1200" dirty="0" err="1" smtClean="0"/>
            <a:t>biodisponibilidade</a:t>
          </a:r>
          <a:r>
            <a:rPr lang="en-GB" sz="1800" kern="1200" dirty="0" smtClean="0"/>
            <a:t>  </a:t>
          </a:r>
          <a:endParaRPr lang="en-GB" sz="1800" kern="1200" dirty="0"/>
        </a:p>
      </dsp:txBody>
      <dsp:txXfrm>
        <a:off x="2376267" y="2713220"/>
        <a:ext cx="3083570" cy="2503988"/>
      </dsp:txXfrm>
    </dsp:sp>
    <dsp:sp modelId="{C217F03D-8E9E-401D-860B-C556716BF47B}">
      <dsp:nvSpPr>
        <dsp:cNvPr id="0" name=""/>
        <dsp:cNvSpPr/>
      </dsp:nvSpPr>
      <dsp:spPr>
        <a:xfrm>
          <a:off x="3977074" y="1804655"/>
          <a:ext cx="441985" cy="4419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64432-9B75-463B-8AB6-71DE8118B1ED}">
      <dsp:nvSpPr>
        <dsp:cNvPr id="0" name=""/>
        <dsp:cNvSpPr/>
      </dsp:nvSpPr>
      <dsp:spPr>
        <a:xfrm>
          <a:off x="3317383" y="2281179"/>
          <a:ext cx="2371250" cy="298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199" tIns="0" rIns="0" bIns="0" numCol="1" spcCol="1270" anchor="t" anchorCtr="0">
          <a:noAutofit/>
        </a:bodyPr>
        <a:lstStyle/>
        <a:p>
          <a:pPr lvl="0" algn="l" defTabSz="800100">
            <a:lnSpc>
              <a:spcPct val="90000"/>
            </a:lnSpc>
            <a:spcBef>
              <a:spcPct val="0"/>
            </a:spcBef>
            <a:spcAft>
              <a:spcPct val="35000"/>
            </a:spcAft>
          </a:pPr>
          <a:r>
            <a:rPr lang="en-GB" sz="1800" kern="1200" dirty="0" err="1" smtClean="0"/>
            <a:t>Produção</a:t>
          </a:r>
          <a:r>
            <a:rPr lang="en-GB" sz="1800" kern="1200" dirty="0" smtClean="0"/>
            <a:t> de </a:t>
          </a:r>
          <a:r>
            <a:rPr lang="en-GB" sz="1800" kern="1200" dirty="0" err="1" smtClean="0"/>
            <a:t>sementes</a:t>
          </a:r>
          <a:r>
            <a:rPr lang="en-GB" sz="1800" kern="1200" dirty="0" smtClean="0"/>
            <a:t> </a:t>
          </a:r>
          <a:endParaRPr lang="en-GB" sz="1800" kern="1200" dirty="0"/>
        </a:p>
      </dsp:txBody>
      <dsp:txXfrm>
        <a:off x="3317383" y="2281179"/>
        <a:ext cx="2371250" cy="2985181"/>
      </dsp:txXfrm>
    </dsp:sp>
    <dsp:sp modelId="{41759EAC-AE26-427D-8B1D-6790A38ADDC2}">
      <dsp:nvSpPr>
        <dsp:cNvPr id="0" name=""/>
        <dsp:cNvSpPr/>
      </dsp:nvSpPr>
      <dsp:spPr>
        <a:xfrm>
          <a:off x="5342238" y="1449997"/>
          <a:ext cx="563174" cy="5631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F85ED-32C8-4516-95C5-9432483DF68F}">
      <dsp:nvSpPr>
        <dsp:cNvPr id="0" name=""/>
        <dsp:cNvSpPr/>
      </dsp:nvSpPr>
      <dsp:spPr>
        <a:xfrm>
          <a:off x="5465409" y="1921125"/>
          <a:ext cx="1742590" cy="327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15" tIns="0" rIns="0" bIns="0" numCol="1" spcCol="1270" anchor="t" anchorCtr="0">
          <a:noAutofit/>
        </a:bodyPr>
        <a:lstStyle/>
        <a:p>
          <a:pPr lvl="0" algn="l" defTabSz="800100">
            <a:lnSpc>
              <a:spcPct val="90000"/>
            </a:lnSpc>
            <a:spcBef>
              <a:spcPct val="0"/>
            </a:spcBef>
            <a:spcAft>
              <a:spcPct val="35000"/>
            </a:spcAft>
          </a:pPr>
          <a:r>
            <a:rPr lang="en-GB" sz="1800" kern="1200" dirty="0" smtClean="0"/>
            <a:t>Mercado e </a:t>
          </a:r>
          <a:r>
            <a:rPr lang="en-GB" sz="1800" kern="1200" dirty="0" err="1" smtClean="0"/>
            <a:t>aceitação</a:t>
          </a:r>
          <a:endParaRPr lang="en-GB" sz="1800" kern="1200" dirty="0"/>
        </a:p>
      </dsp:txBody>
      <dsp:txXfrm>
        <a:off x="5465409" y="1921125"/>
        <a:ext cx="1742590" cy="32792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22-02-2017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a:t>
            </a:fld>
            <a:endParaRPr lang="pt-PT"/>
          </a:p>
        </p:txBody>
      </p:sp>
    </p:spTree>
    <p:extLst>
      <p:ext uri="{BB962C8B-B14F-4D97-AF65-F5344CB8AC3E}">
        <p14:creationId xmlns:p14="http://schemas.microsoft.com/office/powerpoint/2010/main" val="121959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O </a:t>
            </a:r>
            <a:r>
              <a:rPr lang="pt-PT" sz="1200" b="1" kern="1200" dirty="0" err="1" smtClean="0">
                <a:solidFill>
                  <a:schemeClr val="tx1"/>
                </a:solidFill>
                <a:effectLst/>
                <a:latin typeface="+mn-lt"/>
                <a:ea typeface="+mn-ea"/>
                <a:cs typeface="+mn-cs"/>
              </a:rPr>
              <a:t>HarvestPlus</a:t>
            </a:r>
            <a:r>
              <a:rPr lang="pt-PT" sz="1200" b="0" kern="1200" dirty="0" smtClean="0">
                <a:solidFill>
                  <a:schemeClr val="tx1"/>
                </a:solidFill>
                <a:effectLst/>
                <a:latin typeface="+mn-lt"/>
                <a:ea typeface="+mn-ea"/>
                <a:cs typeface="+mn-cs"/>
              </a:rPr>
              <a:t> é uma </a:t>
            </a:r>
            <a:r>
              <a:rPr lang="pt-PT" sz="1200" b="1" kern="1200" dirty="0" smtClean="0">
                <a:solidFill>
                  <a:schemeClr val="tx1"/>
                </a:solidFill>
                <a:effectLst/>
                <a:latin typeface="+mn-lt"/>
                <a:ea typeface="+mn-ea"/>
                <a:cs typeface="+mn-cs"/>
              </a:rPr>
              <a:t>organização sem fins lucrativos </a:t>
            </a:r>
            <a:r>
              <a:rPr lang="pt-PT" sz="1200" b="0" kern="1200" dirty="0" smtClean="0">
                <a:solidFill>
                  <a:schemeClr val="tx1"/>
                </a:solidFill>
                <a:effectLst/>
                <a:latin typeface="+mn-lt"/>
                <a:ea typeface="+mn-ea"/>
                <a:cs typeface="+mn-cs"/>
              </a:rPr>
              <a:t>que consiste numa aliança global de instituições de investigação e agências de implementação que se uniram para criar e disseminar culturas </a:t>
            </a:r>
            <a:r>
              <a:rPr lang="pt-PT" sz="1200" b="0" kern="1200" dirty="0" err="1" smtClean="0">
                <a:solidFill>
                  <a:schemeClr val="tx1"/>
                </a:solidFill>
                <a:effectLst/>
                <a:latin typeface="+mn-lt"/>
                <a:ea typeface="+mn-ea"/>
                <a:cs typeface="+mn-cs"/>
              </a:rPr>
              <a:t>biofortificadas</a:t>
            </a:r>
            <a:r>
              <a:rPr lang="pt-PT" sz="1200" b="0" kern="1200" dirty="0" smtClean="0">
                <a:solidFill>
                  <a:schemeClr val="tx1"/>
                </a:solidFill>
                <a:effectLst/>
                <a:latin typeface="+mn-lt"/>
                <a:ea typeface="+mn-ea"/>
                <a:cs typeface="+mn-cs"/>
              </a:rPr>
              <a:t> para uma melhor nutrição, sobretudo usando técnicas de melhoramento convencionais,</a:t>
            </a:r>
            <a:r>
              <a:rPr lang="pt-PT" sz="1200" b="0" kern="1200" baseline="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para países em desenvolvimento.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A partir de 2007-09, </a:t>
            </a:r>
            <a:r>
              <a:rPr lang="pt-PT" sz="1200" b="0" kern="1200" dirty="0" err="1" smtClean="0">
                <a:solidFill>
                  <a:schemeClr val="tx1"/>
                </a:solidFill>
                <a:effectLst/>
                <a:latin typeface="+mn-lt"/>
                <a:ea typeface="+mn-ea"/>
                <a:cs typeface="+mn-cs"/>
              </a:rPr>
              <a:t>HarvestPlus</a:t>
            </a:r>
            <a:r>
              <a:rPr lang="pt-PT" sz="1200" b="0" kern="1200" dirty="0" smtClean="0">
                <a:solidFill>
                  <a:schemeClr val="tx1"/>
                </a:solidFill>
                <a:effectLst/>
                <a:latin typeface="+mn-lt"/>
                <a:ea typeface="+mn-ea"/>
                <a:cs typeface="+mn-cs"/>
              </a:rPr>
              <a:t> e os seus parceiros lançaram sua </a:t>
            </a:r>
            <a:r>
              <a:rPr lang="pt-PT" sz="1200" b="1" kern="1200" dirty="0" smtClean="0">
                <a:solidFill>
                  <a:schemeClr val="tx1"/>
                </a:solidFill>
                <a:effectLst/>
                <a:latin typeface="+mn-lt"/>
                <a:ea typeface="+mn-ea"/>
                <a:cs typeface="+mn-cs"/>
              </a:rPr>
              <a:t>primeira cultura rica em micronutrientes, a batata-doce laranja </a:t>
            </a:r>
            <a:r>
              <a:rPr lang="pt-PT" sz="1200" b="0" kern="1200" dirty="0" smtClean="0">
                <a:solidFill>
                  <a:schemeClr val="tx1"/>
                </a:solidFill>
                <a:effectLst/>
                <a:latin typeface="+mn-lt"/>
                <a:ea typeface="+mn-ea"/>
                <a:cs typeface="+mn-cs"/>
              </a:rPr>
              <a:t>(rica em </a:t>
            </a:r>
            <a:r>
              <a:rPr lang="pt-PT" sz="1200" b="0" kern="1200" dirty="0" err="1" smtClean="0">
                <a:solidFill>
                  <a:schemeClr val="tx1"/>
                </a:solidFill>
                <a:effectLst/>
                <a:latin typeface="+mn-lt"/>
                <a:ea typeface="+mn-ea"/>
                <a:cs typeface="+mn-cs"/>
              </a:rPr>
              <a:t>beta-caroteno</a:t>
            </a:r>
            <a:r>
              <a:rPr lang="pt-PT" sz="1200" b="0" kern="1200" dirty="0" smtClean="0">
                <a:solidFill>
                  <a:schemeClr val="tx1"/>
                </a:solidFill>
                <a:effectLst/>
                <a:latin typeface="+mn-lt"/>
                <a:ea typeface="+mn-ea"/>
                <a:cs typeface="+mn-cs"/>
              </a:rPr>
              <a:t>), no Uganda e em Moçambique. Em ambos os países, os agricultores adotaram e substituíram por esta nova variedade, as</a:t>
            </a:r>
            <a:r>
              <a:rPr lang="pt-PT" sz="1200" b="0" kern="1200" baseline="0" dirty="0" smtClean="0">
                <a:solidFill>
                  <a:schemeClr val="tx1"/>
                </a:solidFill>
                <a:effectLst/>
                <a:latin typeface="+mn-lt"/>
                <a:ea typeface="+mn-ea"/>
                <a:cs typeface="+mn-cs"/>
              </a:rPr>
              <a:t> s</a:t>
            </a:r>
            <a:r>
              <a:rPr lang="pt-PT" sz="1200" b="0" kern="1200" dirty="0" smtClean="0">
                <a:solidFill>
                  <a:schemeClr val="tx1"/>
                </a:solidFill>
                <a:effectLst/>
                <a:latin typeface="+mn-lt"/>
                <a:ea typeface="+mn-ea"/>
                <a:cs typeface="+mn-cs"/>
              </a:rPr>
              <a:t>uas variedades tradicionais brancas e amarelas contendo pouca vitamina A. As intervenções que forneceram a batata-doce laranja </a:t>
            </a:r>
            <a:r>
              <a:rPr lang="pt-PT" sz="1200" b="0" kern="1200" dirty="0" err="1" smtClean="0">
                <a:solidFill>
                  <a:schemeClr val="tx1"/>
                </a:solidFill>
                <a:effectLst/>
                <a:latin typeface="+mn-lt"/>
                <a:ea typeface="+mn-ea"/>
                <a:cs typeface="+mn-cs"/>
              </a:rPr>
              <a:t>biofortificada</a:t>
            </a:r>
            <a:r>
              <a:rPr lang="pt-PT" sz="1200" b="0" kern="1200" dirty="0" smtClean="0">
                <a:solidFill>
                  <a:schemeClr val="tx1"/>
                </a:solidFill>
                <a:effectLst/>
                <a:latin typeface="+mn-lt"/>
                <a:ea typeface="+mn-ea"/>
                <a:cs typeface="+mn-cs"/>
              </a:rPr>
              <a:t> resultaram na duplicação do consumo de vitamina </a:t>
            </a:r>
            <a:r>
              <a:rPr lang="pt-PT" sz="1200" b="0" kern="1200" dirty="0" err="1" smtClean="0">
                <a:solidFill>
                  <a:schemeClr val="tx1"/>
                </a:solidFill>
                <a:effectLst/>
                <a:latin typeface="+mn-lt"/>
                <a:ea typeface="+mn-ea"/>
                <a:cs typeface="+mn-cs"/>
              </a:rPr>
              <a:t>vit</a:t>
            </a:r>
            <a:r>
              <a:rPr lang="pt-PT" sz="1200" b="0" kern="1200" dirty="0" smtClean="0">
                <a:solidFill>
                  <a:schemeClr val="tx1"/>
                </a:solidFill>
                <a:effectLst/>
                <a:latin typeface="+mn-lt"/>
                <a:ea typeface="+mn-ea"/>
                <a:cs typeface="+mn-cs"/>
              </a:rPr>
              <a:t>. A. </a:t>
            </a:r>
          </a:p>
          <a:p>
            <a:endParaRPr lang="pt-PT" sz="1200" b="0" kern="1200" dirty="0" smtClean="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96726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O</a:t>
            </a:r>
            <a:r>
              <a:rPr lang="pt-PT" sz="1200" b="1" kern="1200" dirty="0" smtClean="0">
                <a:solidFill>
                  <a:schemeClr val="tx1"/>
                </a:solidFill>
                <a:effectLst/>
                <a:latin typeface="+mn-lt"/>
                <a:ea typeface="+mn-ea"/>
                <a:cs typeface="+mn-cs"/>
              </a:rPr>
              <a:t> arroz rico em ferro e zinco </a:t>
            </a:r>
            <a:r>
              <a:rPr lang="pt-PT" sz="1200" b="0" kern="1200" dirty="0" smtClean="0">
                <a:solidFill>
                  <a:schemeClr val="tx1"/>
                </a:solidFill>
                <a:effectLst/>
                <a:latin typeface="+mn-lt"/>
                <a:ea typeface="+mn-ea"/>
                <a:cs typeface="+mn-cs"/>
              </a:rPr>
              <a:t>é outro estudo publicado pelo Instituto Internacional de Investigação do Arroz (IRRI), que usa engenharia genética para aumentar o teor em ferro e zinco nesta cultura. </a:t>
            </a:r>
          </a:p>
          <a:p>
            <a:r>
              <a:rPr lang="pt-PT" sz="1200" b="0" kern="1200" dirty="0" smtClean="0">
                <a:solidFill>
                  <a:schemeClr val="tx1"/>
                </a:solidFill>
                <a:effectLst/>
                <a:latin typeface="+mn-lt"/>
                <a:ea typeface="+mn-ea"/>
                <a:cs typeface="+mn-cs"/>
              </a:rPr>
              <a:t>Este é o primeiro trabalho que relata terem sido atingidas as metas nutricionais por </a:t>
            </a:r>
            <a:r>
              <a:rPr lang="pt-PT" sz="1200" b="0" kern="1200" dirty="0" err="1" smtClean="0">
                <a:solidFill>
                  <a:schemeClr val="tx1"/>
                </a:solidFill>
                <a:effectLst/>
                <a:latin typeface="+mn-lt"/>
                <a:ea typeface="+mn-ea"/>
                <a:cs typeface="+mn-cs"/>
              </a:rPr>
              <a:t>biofortificação</a:t>
            </a:r>
            <a:r>
              <a:rPr lang="pt-PT" sz="1200" b="0" kern="1200" dirty="0" smtClean="0">
                <a:solidFill>
                  <a:schemeClr val="tx1"/>
                </a:solidFill>
                <a:effectLst/>
                <a:latin typeface="+mn-lt"/>
                <a:ea typeface="+mn-ea"/>
                <a:cs typeface="+mn-cs"/>
              </a:rPr>
              <a:t> em ferro e zinco, no arroz em condições de campo. Essa conquista possibilita a opção futura de combinar os ferro, zinco e vitamina A nos grãos de arroz. A combinação dos 3 micronutrientes numa cultura tão importante é extremamente relevante</a:t>
            </a:r>
            <a:r>
              <a:rPr lang="pt-PT" sz="1200" b="0" kern="1200" baseline="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para populações atingidas pela pobreza extrema, onde as estratégias de suplementação e fortificação de alimentos não são facilmente disponíveis.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Dados científicos em http://www.nature.com/articles/srep19792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11</a:t>
            </a:fld>
            <a:endParaRPr lang="pt-PT"/>
          </a:p>
        </p:txBody>
      </p:sp>
    </p:spTree>
    <p:extLst>
      <p:ext uri="{BB962C8B-B14F-4D97-AF65-F5344CB8AC3E}">
        <p14:creationId xmlns:p14="http://schemas.microsoft.com/office/powerpoint/2010/main" val="257645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Eliminar a fome oculta não será fácil. Muitos desafios ainda estão por vir. </a:t>
            </a:r>
          </a:p>
          <a:p>
            <a:r>
              <a:rPr lang="pt-PT" sz="1200" b="0" kern="1200" dirty="0" smtClean="0">
                <a:solidFill>
                  <a:schemeClr val="tx1"/>
                </a:solidFill>
                <a:effectLst/>
                <a:latin typeface="+mn-lt"/>
                <a:ea typeface="+mn-ea"/>
                <a:cs typeface="+mn-cs"/>
              </a:rPr>
              <a:t>Mas se alocarmos recursos suficientes, implementarmos as políticas corretas e fizermos os  investimentos certos, esses desafios podem ser superados.</a:t>
            </a:r>
          </a:p>
          <a:p>
            <a:endParaRPr lang="pt-PT" sz="1200" b="0" kern="1200" smtClean="0">
              <a:solidFill>
                <a:schemeClr val="tx1"/>
              </a:solidFill>
              <a:effectLst/>
              <a:latin typeface="+mn-lt"/>
              <a:ea typeface="+mn-ea"/>
              <a:cs typeface="+mn-cs"/>
            </a:endParaRPr>
          </a:p>
          <a:p>
            <a:r>
              <a:rPr lang="en-US" smtClean="0"/>
              <a:t>Eliminating hidden hunger will not be easy. Challenges lie ahead. But if enough resources are allocated, the right policies developed, and the right investments made, these challenges can be overcome.</a:t>
            </a:r>
            <a:endParaRPr lang="en-GB" sz="1200" b="0" i="0" u="none" strike="noStrike" kern="1200" baseline="0" dirty="0" smtClean="0">
              <a:solidFill>
                <a:schemeClr val="tx1"/>
              </a:solidFill>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12</a:t>
            </a:fld>
            <a:endParaRPr lang="pt-PT"/>
          </a:p>
        </p:txBody>
      </p:sp>
    </p:spTree>
    <p:extLst>
      <p:ext uri="{BB962C8B-B14F-4D97-AF65-F5344CB8AC3E}">
        <p14:creationId xmlns:p14="http://schemas.microsoft.com/office/powerpoint/2010/main" val="66172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640460C4-2DE7-426A-9298-4A60FD14D137}" type="slidenum">
              <a:rPr lang="pt-PT" smtClean="0"/>
              <a:pPr>
                <a:defRPr/>
              </a:pPr>
              <a:t>13</a:t>
            </a:fld>
            <a:endParaRPr lang="pt-PT"/>
          </a:p>
        </p:txBody>
      </p:sp>
    </p:spTree>
    <p:extLst>
      <p:ext uri="{BB962C8B-B14F-4D97-AF65-F5344CB8AC3E}">
        <p14:creationId xmlns:p14="http://schemas.microsoft.com/office/powerpoint/2010/main" val="418544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A</a:t>
            </a:r>
            <a:r>
              <a:rPr lang="pt-PT" sz="1200" b="0" kern="1200" baseline="0" dirty="0" smtClean="0">
                <a:solidFill>
                  <a:schemeClr val="tx1"/>
                </a:solidFill>
                <a:effectLst/>
                <a:latin typeface="+mn-lt"/>
                <a:ea typeface="+mn-ea"/>
                <a:cs typeface="+mn-cs"/>
              </a:rPr>
              <a:t> f</a:t>
            </a:r>
            <a:r>
              <a:rPr lang="pt-PT" sz="1200" b="0" kern="1200" dirty="0" smtClean="0">
                <a:solidFill>
                  <a:schemeClr val="tx1"/>
                </a:solidFill>
                <a:effectLst/>
                <a:latin typeface="+mn-lt"/>
                <a:ea typeface="+mn-ea"/>
                <a:cs typeface="+mn-cs"/>
              </a:rPr>
              <a:t>ome oculta pode ser definida como a falta de micronutrientes críticos, como ferro, zinco, iodo e vitamina A, na dieta. A fome oculta prejudica o desenvolvimento mental e físico de crianças e adolescentes e pode resultar em</a:t>
            </a:r>
            <a:r>
              <a:rPr lang="pt-PT" sz="1200" b="0" kern="1200" baseline="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menor QI, produtividade reduzida, aumento do risco de doença, paragem do crescimento, cegueira.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Há uma estimativa de que 2 mil milhões de pessoas, principalmente em países em desenvolvimento, sofrem de falta de micronutrientes. </a:t>
            </a:r>
          </a:p>
          <a:p>
            <a:r>
              <a:rPr lang="pt-PT" sz="1200" b="0" kern="1200" dirty="0" smtClean="0">
                <a:solidFill>
                  <a:schemeClr val="tx1"/>
                </a:solidFill>
                <a:effectLst/>
                <a:latin typeface="+mn-lt"/>
                <a:ea typeface="+mn-ea"/>
                <a:cs typeface="+mn-cs"/>
              </a:rPr>
              <a:t>Os</a:t>
            </a:r>
            <a:r>
              <a:rPr lang="pt-PT" sz="1200" b="0" kern="1200" baseline="0" dirty="0" smtClean="0">
                <a:solidFill>
                  <a:schemeClr val="tx1"/>
                </a:solidFill>
                <a:effectLst/>
                <a:latin typeface="+mn-lt"/>
                <a:ea typeface="+mn-ea"/>
                <a:cs typeface="+mn-cs"/>
              </a:rPr>
              <a:t> f</a:t>
            </a:r>
            <a:r>
              <a:rPr lang="pt-PT" sz="1200" b="0" kern="1200" dirty="0" smtClean="0">
                <a:solidFill>
                  <a:schemeClr val="tx1"/>
                </a:solidFill>
                <a:effectLst/>
                <a:latin typeface="+mn-lt"/>
                <a:ea typeface="+mn-ea"/>
                <a:cs typeface="+mn-cs"/>
              </a:rPr>
              <a:t>atores que contribuem para as deficiências de micronutrientes incluem</a:t>
            </a:r>
            <a:r>
              <a:rPr lang="pt-PT" sz="1200" b="0" kern="1200" baseline="0" dirty="0" smtClean="0">
                <a:solidFill>
                  <a:schemeClr val="tx1"/>
                </a:solidFill>
                <a:effectLst/>
                <a:latin typeface="+mn-lt"/>
                <a:ea typeface="+mn-ea"/>
                <a:cs typeface="+mn-cs"/>
              </a:rPr>
              <a:t> as </a:t>
            </a:r>
            <a:r>
              <a:rPr lang="pt-PT" sz="1200" b="0" kern="1200" dirty="0" smtClean="0">
                <a:solidFill>
                  <a:schemeClr val="tx1"/>
                </a:solidFill>
                <a:effectLst/>
                <a:latin typeface="+mn-lt"/>
                <a:ea typeface="+mn-ea"/>
                <a:cs typeface="+mn-cs"/>
              </a:rPr>
              <a:t>dietas pobres, o aumento das necessidades de micronutrientes durante certas</a:t>
            </a:r>
            <a:r>
              <a:rPr lang="pt-PT" sz="1200" b="0" kern="1200" baseline="0" dirty="0" smtClean="0">
                <a:solidFill>
                  <a:schemeClr val="tx1"/>
                </a:solidFill>
                <a:effectLst/>
                <a:latin typeface="+mn-lt"/>
                <a:ea typeface="+mn-ea"/>
                <a:cs typeface="+mn-cs"/>
              </a:rPr>
              <a:t> fases </a:t>
            </a:r>
            <a:r>
              <a:rPr lang="pt-PT" sz="1200" b="0" kern="1200" dirty="0" smtClean="0">
                <a:solidFill>
                  <a:schemeClr val="tx1"/>
                </a:solidFill>
                <a:effectLst/>
                <a:latin typeface="+mn-lt"/>
                <a:ea typeface="+mn-ea"/>
                <a:cs typeface="+mn-cs"/>
              </a:rPr>
              <a:t>da vida (como gravidez e aleitamento), e problemas de saúde como doenças, </a:t>
            </a:r>
            <a:r>
              <a:rPr lang="pt-PT" sz="1200" b="0" kern="1200" dirty="0" err="1" smtClean="0">
                <a:solidFill>
                  <a:schemeClr val="tx1"/>
                </a:solidFill>
                <a:effectLst/>
                <a:latin typeface="+mn-lt"/>
                <a:ea typeface="+mn-ea"/>
                <a:cs typeface="+mn-cs"/>
              </a:rPr>
              <a:t>infecções</a:t>
            </a:r>
            <a:r>
              <a:rPr lang="pt-PT" sz="1200" b="0" kern="1200" dirty="0" smtClean="0">
                <a:solidFill>
                  <a:schemeClr val="tx1"/>
                </a:solidFill>
                <a:effectLst/>
                <a:latin typeface="+mn-lt"/>
                <a:ea typeface="+mn-ea"/>
                <a:cs typeface="+mn-cs"/>
              </a:rPr>
              <a:t> ou parasitas. </a:t>
            </a:r>
          </a:p>
          <a:p>
            <a:r>
              <a:rPr lang="pt-PT" sz="1200" b="0" kern="1200" dirty="0" smtClean="0">
                <a:solidFill>
                  <a:schemeClr val="tx1"/>
                </a:solidFill>
                <a:effectLst/>
                <a:latin typeface="+mn-lt"/>
                <a:ea typeface="+mn-ea"/>
                <a:cs typeface="+mn-cs"/>
              </a:rPr>
              <a:t>Os sinais clínicos de fome oculta (por exemplo, cegueira noturna devido a deficiência de vitamina A) normalmente só se tornam visíveis quando o</a:t>
            </a:r>
            <a:r>
              <a:rPr lang="pt-PT" sz="1200" b="0" kern="1200" baseline="0" dirty="0" smtClean="0">
                <a:solidFill>
                  <a:schemeClr val="tx1"/>
                </a:solidFill>
                <a:effectLst/>
                <a:latin typeface="+mn-lt"/>
                <a:ea typeface="+mn-ea"/>
                <a:cs typeface="+mn-cs"/>
              </a:rPr>
              <a:t> </a:t>
            </a:r>
            <a:r>
              <a:rPr lang="pt-PT" sz="1200" b="0" kern="1200" dirty="0" err="1" smtClean="0">
                <a:solidFill>
                  <a:schemeClr val="tx1"/>
                </a:solidFill>
                <a:effectLst/>
                <a:latin typeface="+mn-lt"/>
                <a:ea typeface="+mn-ea"/>
                <a:cs typeface="+mn-cs"/>
              </a:rPr>
              <a:t>nívelde</a:t>
            </a:r>
            <a:r>
              <a:rPr lang="pt-PT" sz="1200" b="0" kern="1200" dirty="0" smtClean="0">
                <a:solidFill>
                  <a:schemeClr val="tx1"/>
                </a:solidFill>
                <a:effectLst/>
                <a:latin typeface="+mn-lt"/>
                <a:ea typeface="+mn-ea"/>
                <a:cs typeface="+mn-cs"/>
              </a:rPr>
              <a:t> deficiência se torna grave. É por isso que as deficiências de micronutrientes são muitas vezes referidas como fome oculta.</a:t>
            </a:r>
            <a:endParaRPr lang="pt-PT" sz="1200" b="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280393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As deficiências ocultas de fome / micronutrientes são mais comuns nos </a:t>
            </a:r>
            <a:r>
              <a:rPr lang="pt-PT" sz="1200" b="1" kern="1200" dirty="0" smtClean="0">
                <a:solidFill>
                  <a:schemeClr val="tx1"/>
                </a:solidFill>
                <a:effectLst/>
                <a:latin typeface="+mn-lt"/>
                <a:ea typeface="+mn-ea"/>
                <a:cs typeface="+mn-cs"/>
              </a:rPr>
              <a:t>países em desenvolvimento</a:t>
            </a:r>
            <a:r>
              <a:rPr lang="pt-PT" sz="1200" b="0" kern="1200" dirty="0" smtClean="0">
                <a:solidFill>
                  <a:schemeClr val="tx1"/>
                </a:solidFill>
                <a:effectLst/>
                <a:latin typeface="+mn-lt"/>
                <a:ea typeface="+mn-ea"/>
                <a:cs typeface="+mn-cs"/>
              </a:rPr>
              <a:t>.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Grande parte da África ao sul do Sahara e do subcontinente da Ásia Meridional são pontos críticos onde a prevalência da fome oculta é maior. </a:t>
            </a:r>
          </a:p>
          <a:p>
            <a:r>
              <a:rPr lang="pt-PT" sz="1200" b="0" kern="1200" dirty="0" smtClean="0">
                <a:solidFill>
                  <a:schemeClr val="tx1"/>
                </a:solidFill>
                <a:effectLst/>
                <a:latin typeface="+mn-lt"/>
                <a:ea typeface="+mn-ea"/>
                <a:cs typeface="+mn-cs"/>
              </a:rPr>
              <a:t>As deficiências de micronutrientes, particularmente a deficiência de ferro e iodo, também são comuns nos países desenvolvidos devido a uma dieta persistente baseada em alimentos e bebidas altamente processados, densos em energia e pobres em micronutrientes, que levam à obesidade e a doenças crônicas relacionadas com a dieta. No entanto, nestes países de rendimento monetário mais elevado, é mais fácil ter acesso a frutas, legumes, carne, produtos lácteos e também a alimentos processados ​​fortificados. </a:t>
            </a:r>
          </a:p>
          <a:p>
            <a:r>
              <a:rPr lang="pt-PT" sz="1200" b="0" kern="1200" dirty="0" smtClean="0">
                <a:solidFill>
                  <a:schemeClr val="tx1"/>
                </a:solidFill>
                <a:effectLst/>
                <a:latin typeface="+mn-lt"/>
                <a:ea typeface="+mn-ea"/>
                <a:cs typeface="+mn-cs"/>
              </a:rPr>
              <a:t>A imagem mostra o grau de gravidade das deficiências mais comuns de micronutrientes (vitamina A, ferro e zinco) em todo o mundo, entre crianças com menos de 5 anos </a:t>
            </a:r>
            <a:r>
              <a:rPr lang="pt-PT" sz="1200" b="0" kern="1200" dirty="0" err="1" smtClean="0">
                <a:solidFill>
                  <a:schemeClr val="tx1"/>
                </a:solidFill>
                <a:effectLst/>
                <a:latin typeface="+mn-lt"/>
                <a:ea typeface="+mn-ea"/>
                <a:cs typeface="+mn-cs"/>
              </a:rPr>
              <a:t>anos</a:t>
            </a:r>
            <a:r>
              <a:rPr lang="pt-PT" sz="1200" b="0" kern="1200" dirty="0" smtClean="0">
                <a:solidFill>
                  <a:schemeClr val="tx1"/>
                </a:solidFill>
                <a:effectLst/>
                <a:latin typeface="+mn-lt"/>
                <a:ea typeface="+mn-ea"/>
                <a:cs typeface="+mn-cs"/>
              </a:rPr>
              <a:t>. [Dados da Organização Mundial de Saúde (OMS), imagem de </a:t>
            </a:r>
            <a:r>
              <a:rPr lang="pt-PT" sz="1200" b="0" kern="1200" dirty="0" err="1" smtClean="0">
                <a:solidFill>
                  <a:schemeClr val="tx1"/>
                </a:solidFill>
                <a:effectLst/>
                <a:latin typeface="+mn-lt"/>
                <a:ea typeface="+mn-ea"/>
                <a:cs typeface="+mn-cs"/>
              </a:rPr>
              <a:t>HarvestPlus</a:t>
            </a:r>
            <a:r>
              <a:rPr lang="pt-PT" sz="1200" b="0" kern="1200" dirty="0" smtClean="0">
                <a:solidFill>
                  <a:schemeClr val="tx1"/>
                </a:solidFill>
                <a:effectLst/>
                <a:latin typeface="+mn-lt"/>
                <a:ea typeface="+mn-ea"/>
                <a:cs typeface="+mn-cs"/>
              </a:rPr>
              <a:t>]</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311593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Informações detalhadas sobre as deficiências combinadas de micronutrientes mais generalizadas nos países em desenvolvimento.</a:t>
            </a:r>
          </a:p>
          <a:p>
            <a:endParaRPr lang="pt-PT" sz="1200" b="0" kern="1200" dirty="0" smtClean="0">
              <a:solidFill>
                <a:schemeClr val="tx1"/>
              </a:solidFill>
              <a:effectLst/>
              <a:latin typeface="+mn-lt"/>
              <a:ea typeface="+mn-ea"/>
              <a:cs typeface="+mn-cs"/>
            </a:endParaRPr>
          </a:p>
          <a:p>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293891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Os </a:t>
            </a:r>
            <a:r>
              <a:rPr lang="pt-PT" sz="1200" b="1" kern="1200" dirty="0" smtClean="0">
                <a:solidFill>
                  <a:schemeClr val="tx1"/>
                </a:solidFill>
                <a:effectLst/>
                <a:latin typeface="+mn-lt"/>
                <a:ea typeface="+mn-ea"/>
                <a:cs typeface="+mn-cs"/>
              </a:rPr>
              <a:t>baixos recursos monetários </a:t>
            </a:r>
            <a:r>
              <a:rPr lang="pt-PT" sz="1200" b="0" kern="1200" dirty="0" smtClean="0">
                <a:solidFill>
                  <a:schemeClr val="tx1"/>
                </a:solidFill>
                <a:effectLst/>
                <a:latin typeface="+mn-lt"/>
                <a:ea typeface="+mn-ea"/>
                <a:cs typeface="+mn-cs"/>
              </a:rPr>
              <a:t>nos países em desenvolvimento levam a uma </a:t>
            </a:r>
            <a:r>
              <a:rPr lang="pt-PT" sz="1200" b="1" kern="1200" dirty="0" smtClean="0">
                <a:solidFill>
                  <a:schemeClr val="tx1"/>
                </a:solidFill>
                <a:effectLst/>
                <a:latin typeface="+mn-lt"/>
                <a:ea typeface="+mn-ea"/>
                <a:cs typeface="+mn-cs"/>
              </a:rPr>
              <a:t>diminuição da diversidade da dieta alimentar </a:t>
            </a:r>
            <a:r>
              <a:rPr lang="pt-PT" sz="1200" b="0" kern="1200" dirty="0" smtClean="0">
                <a:solidFill>
                  <a:schemeClr val="tx1"/>
                </a:solidFill>
                <a:effectLst/>
                <a:latin typeface="+mn-lt"/>
                <a:ea typeface="+mn-ea"/>
                <a:cs typeface="+mn-cs"/>
              </a:rPr>
              <a:t>e fazem com que uma parte significativa da população dependa em grande parte das culturas menos caras.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O alimento básico é pobre em micronutrientes, pelo que o </a:t>
            </a:r>
            <a:r>
              <a:rPr lang="pt-PT" sz="1200" b="1" kern="1200" dirty="0" smtClean="0">
                <a:solidFill>
                  <a:schemeClr val="tx1"/>
                </a:solidFill>
                <a:effectLst/>
                <a:latin typeface="+mn-lt"/>
                <a:ea typeface="+mn-ea"/>
                <a:cs typeface="+mn-cs"/>
              </a:rPr>
              <a:t>aumento dos níveis destes micronutrientes </a:t>
            </a:r>
            <a:r>
              <a:rPr lang="pt-PT" sz="1200" b="0" kern="1200" dirty="0" smtClean="0">
                <a:solidFill>
                  <a:schemeClr val="tx1"/>
                </a:solidFill>
                <a:effectLst/>
                <a:latin typeface="+mn-lt"/>
                <a:ea typeface="+mn-ea"/>
                <a:cs typeface="+mn-cs"/>
              </a:rPr>
              <a:t>pelos métodos convencionais de melhoramento </a:t>
            </a:r>
            <a:r>
              <a:rPr lang="pt-PT" sz="1200" b="0" kern="1200" dirty="0" err="1" smtClean="0">
                <a:solidFill>
                  <a:schemeClr val="tx1"/>
                </a:solidFill>
                <a:effectLst/>
                <a:latin typeface="+mn-lt"/>
                <a:ea typeface="+mn-ea"/>
                <a:cs typeface="+mn-cs"/>
              </a:rPr>
              <a:t>selectivo</a:t>
            </a:r>
            <a:r>
              <a:rPr lang="pt-PT" sz="1200" b="0" kern="1200" dirty="0" smtClean="0">
                <a:solidFill>
                  <a:schemeClr val="tx1"/>
                </a:solidFill>
                <a:effectLst/>
                <a:latin typeface="+mn-lt"/>
                <a:ea typeface="+mn-ea"/>
                <a:cs typeface="+mn-cs"/>
              </a:rPr>
              <a:t>, e/ou pela biotecnologia moderna, é uma das formas mais eficazes de prevenir de forma sustentável a fome oculta. </a:t>
            </a:r>
          </a:p>
          <a:p>
            <a:r>
              <a:rPr lang="pt-PT" sz="1200" b="0" kern="1200" dirty="0" smtClean="0">
                <a:solidFill>
                  <a:schemeClr val="tx1"/>
                </a:solidFill>
                <a:effectLst/>
                <a:latin typeface="+mn-lt"/>
                <a:ea typeface="+mn-ea"/>
                <a:cs typeface="+mn-cs"/>
              </a:rPr>
              <a:t>Este processo é chamado </a:t>
            </a:r>
            <a:r>
              <a:rPr lang="pt-PT" sz="1200" b="1" kern="1200" dirty="0" err="1" smtClean="0">
                <a:solidFill>
                  <a:schemeClr val="tx1"/>
                </a:solidFill>
                <a:effectLst/>
                <a:latin typeface="+mn-lt"/>
                <a:ea typeface="+mn-ea"/>
                <a:cs typeface="+mn-cs"/>
              </a:rPr>
              <a:t>Biofortificação</a:t>
            </a:r>
            <a:r>
              <a:rPr lang="pt-PT" sz="1200" b="0" kern="1200" dirty="0" smtClean="0">
                <a:solidFill>
                  <a:schemeClr val="tx1"/>
                </a:solidFill>
                <a:effectLst/>
                <a:latin typeface="+mn-lt"/>
                <a:ea typeface="+mn-ea"/>
                <a:cs typeface="+mn-cs"/>
              </a:rPr>
              <a:t>.</a:t>
            </a:r>
          </a:p>
          <a:p>
            <a:r>
              <a:rPr lang="pt-PT" sz="1200" b="0" kern="1200" dirty="0" smtClean="0">
                <a:solidFill>
                  <a:schemeClr val="tx1"/>
                </a:solidFill>
                <a:effectLst/>
                <a:latin typeface="+mn-lt"/>
                <a:ea typeface="+mn-ea"/>
                <a:cs typeface="+mn-cs"/>
              </a:rPr>
              <a:t>A agricultura é a principal fonte de nutrientes necessários para uma vida saudável, mas as políticas e tecnologias agrícolas têm sido focadas na melhoria da rentabilidade dos níveis agropecuários e agroindustriais. Combater a fome oculta num clima em mudança exigirá a criação de culturas básicas que sejam resistentes à variabilidade climática e simultaneamente ricas em nutrientes essenciais.</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387862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Existem três formas de aumentar o teor de micronutrientes na dieta alimentar:</a:t>
            </a:r>
          </a:p>
          <a:p>
            <a:r>
              <a:rPr lang="pt-PT" sz="1200" b="0" kern="1200" dirty="0" smtClean="0">
                <a:solidFill>
                  <a:schemeClr val="tx1"/>
                </a:solidFill>
                <a:effectLst/>
                <a:latin typeface="+mn-lt"/>
                <a:ea typeface="+mn-ea"/>
                <a:cs typeface="+mn-cs"/>
              </a:rPr>
              <a:t>1-</a:t>
            </a:r>
            <a:r>
              <a:rPr lang="pt-PT" sz="1200" b="0" kern="1200" baseline="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A </a:t>
            </a:r>
            <a:r>
              <a:rPr lang="pt-PT" sz="1200" b="0" kern="1200" dirty="0" err="1" smtClean="0">
                <a:solidFill>
                  <a:schemeClr val="tx1"/>
                </a:solidFill>
                <a:effectLst/>
                <a:latin typeface="+mn-lt"/>
                <a:ea typeface="+mn-ea"/>
                <a:cs typeface="+mn-cs"/>
              </a:rPr>
              <a:t>biofortificação</a:t>
            </a:r>
            <a:r>
              <a:rPr lang="pt-PT" sz="1200" b="0" kern="1200" dirty="0" smtClean="0">
                <a:solidFill>
                  <a:schemeClr val="tx1"/>
                </a:solidFill>
                <a:effectLst/>
                <a:latin typeface="+mn-lt"/>
                <a:ea typeface="+mn-ea"/>
                <a:cs typeface="+mn-cs"/>
              </a:rPr>
              <a:t> utiliza métodos de reprodução </a:t>
            </a:r>
            <a:r>
              <a:rPr lang="pt-PT" sz="1200" b="0" kern="1200" dirty="0" err="1" smtClean="0">
                <a:solidFill>
                  <a:schemeClr val="tx1"/>
                </a:solidFill>
                <a:effectLst/>
                <a:latin typeface="+mn-lt"/>
                <a:ea typeface="+mn-ea"/>
                <a:cs typeface="+mn-cs"/>
              </a:rPr>
              <a:t>selectiva</a:t>
            </a:r>
            <a:r>
              <a:rPr lang="pt-PT" sz="1200" b="0" kern="1200" dirty="0" smtClean="0">
                <a:solidFill>
                  <a:schemeClr val="tx1"/>
                </a:solidFill>
                <a:effectLst/>
                <a:latin typeface="+mn-lt"/>
                <a:ea typeface="+mn-ea"/>
                <a:cs typeface="+mn-cs"/>
              </a:rPr>
              <a:t> e / ou biotecnologia moderna. O melhoramento convencional de plantas envolve linhas precursoras com altos níveis de vitaminas ou minerais que são cruzadas ao longo de várias gerações para produzir plantas com os </a:t>
            </a:r>
            <a:r>
              <a:rPr lang="pt-PT" sz="1200" b="0" kern="1200" dirty="0" err="1" smtClean="0">
                <a:solidFill>
                  <a:schemeClr val="tx1"/>
                </a:solidFill>
                <a:effectLst/>
                <a:latin typeface="+mn-lt"/>
                <a:ea typeface="+mn-ea"/>
                <a:cs typeface="+mn-cs"/>
              </a:rPr>
              <a:t>nutrientese</a:t>
            </a:r>
            <a:r>
              <a:rPr lang="pt-PT" sz="1200" b="0" kern="1200" dirty="0" smtClean="0">
                <a:solidFill>
                  <a:schemeClr val="tx1"/>
                </a:solidFill>
                <a:effectLst/>
                <a:latin typeface="+mn-lt"/>
                <a:ea typeface="+mn-ea"/>
                <a:cs typeface="+mn-cs"/>
              </a:rPr>
              <a:t> características agronómicas desejadas. Abordagens biotecnológicas, em que genes são manipulados ou novos genes inseridos, são vantajosas quando o nutriente não é encontrado naturalmente numa cultura, permitindo acelerar muito o processo de reprodução. O objetivo é melhorar diretamente os micronutrientes encontrados numa cultura. A </a:t>
            </a:r>
            <a:r>
              <a:rPr lang="pt-PT" sz="1200" b="0" kern="1200" dirty="0" err="1" smtClean="0">
                <a:solidFill>
                  <a:schemeClr val="tx1"/>
                </a:solidFill>
                <a:effectLst/>
                <a:latin typeface="+mn-lt"/>
                <a:ea typeface="+mn-ea"/>
                <a:cs typeface="+mn-cs"/>
              </a:rPr>
              <a:t>biofortificação</a:t>
            </a:r>
            <a:r>
              <a:rPr lang="pt-PT" sz="1200" b="0" kern="1200" dirty="0" smtClean="0">
                <a:solidFill>
                  <a:schemeClr val="tx1"/>
                </a:solidFill>
                <a:effectLst/>
                <a:latin typeface="+mn-lt"/>
                <a:ea typeface="+mn-ea"/>
                <a:cs typeface="+mn-cs"/>
              </a:rPr>
              <a:t> elimina a necessidade de um sistema central de distribuição ou intervenções adicionais. </a:t>
            </a:r>
            <a:r>
              <a:rPr lang="pt-PT" sz="1200" b="0" kern="1200" baseline="0" dirty="0" smtClean="0">
                <a:solidFill>
                  <a:schemeClr val="tx1"/>
                </a:solidFill>
                <a:effectLst/>
                <a:latin typeface="+mn-lt"/>
                <a:ea typeface="+mn-ea"/>
                <a:cs typeface="+mn-cs"/>
              </a:rPr>
              <a:t> A </a:t>
            </a:r>
            <a:r>
              <a:rPr lang="pt-PT" sz="1200" b="0" kern="1200" baseline="0" dirty="0" err="1" smtClean="0">
                <a:solidFill>
                  <a:schemeClr val="tx1"/>
                </a:solidFill>
                <a:effectLst/>
                <a:latin typeface="+mn-lt"/>
                <a:ea typeface="+mn-ea"/>
                <a:cs typeface="+mn-cs"/>
              </a:rPr>
              <a:t>b</a:t>
            </a:r>
            <a:r>
              <a:rPr lang="pt-PT" sz="1200" b="0" kern="1200" dirty="0" err="1" smtClean="0">
                <a:solidFill>
                  <a:schemeClr val="tx1"/>
                </a:solidFill>
                <a:effectLst/>
                <a:latin typeface="+mn-lt"/>
                <a:ea typeface="+mn-ea"/>
                <a:cs typeface="+mn-cs"/>
              </a:rPr>
              <a:t>iofortificação</a:t>
            </a:r>
            <a:r>
              <a:rPr lang="pt-PT" sz="1200" b="0" kern="1200" dirty="0" smtClean="0">
                <a:solidFill>
                  <a:schemeClr val="tx1"/>
                </a:solidFill>
                <a:effectLst/>
                <a:latin typeface="+mn-lt"/>
                <a:ea typeface="+mn-ea"/>
                <a:cs typeface="+mn-cs"/>
              </a:rPr>
              <a:t> é uma intervenção custo-eficiente, estimada como menos dispendiosa por cada vida salva do que a suplementação.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2- A fortificação comercial de alimentos, permite adicionar micronutrientes em alimentos básicos ou condimentos durante o processamento em grande escala. A fortificação pode ser particularmente eficaz para os consumidores urbanos, que têm acesso regular a alimentos industrializados, o que não acontece em muitas áreas rurais ou em países em desenvolvimento. Olhando para uma caixa de cereais, é comum ver a frase "fortificado com várias vitaminas e minerais", o que significa que esses micronutrientes foram adicionados durante a produção.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3- Outra forma simples, também eficaz para os consumidores urbanos, é o consumo de suplementos dietéticos, como vitamina A e ferro-</a:t>
            </a:r>
            <a:r>
              <a:rPr lang="pt-PT" sz="1200" b="0" kern="1200" dirty="0" err="1" smtClean="0">
                <a:solidFill>
                  <a:schemeClr val="tx1"/>
                </a:solidFill>
                <a:effectLst/>
                <a:latin typeface="+mn-lt"/>
                <a:ea typeface="+mn-ea"/>
                <a:cs typeface="+mn-cs"/>
              </a:rPr>
              <a:t>folato</a:t>
            </a:r>
            <a:r>
              <a:rPr lang="pt-PT" sz="1200" b="0" kern="1200" dirty="0" smtClean="0">
                <a:solidFill>
                  <a:schemeClr val="tx1"/>
                </a:solidFill>
                <a:effectLst/>
                <a:latin typeface="+mn-lt"/>
                <a:ea typeface="+mn-ea"/>
                <a:cs typeface="+mn-cs"/>
              </a:rPr>
              <a:t> suplementos. </a:t>
            </a:r>
          </a:p>
          <a:p>
            <a:endParaRPr lang="pt-PT" sz="1200" b="0" kern="1200" dirty="0" smtClean="0">
              <a:solidFill>
                <a:schemeClr val="tx1"/>
              </a:solidFill>
              <a:effectLst/>
              <a:latin typeface="+mn-lt"/>
              <a:ea typeface="+mn-ea"/>
              <a:cs typeface="+mn-cs"/>
            </a:endParaRPr>
          </a:p>
          <a:p>
            <a:r>
              <a:rPr lang="pt-PT" sz="1200" b="0" kern="1200" dirty="0" smtClean="0">
                <a:solidFill>
                  <a:schemeClr val="tx1"/>
                </a:solidFill>
                <a:effectLst/>
                <a:latin typeface="+mn-lt"/>
                <a:ea typeface="+mn-ea"/>
                <a:cs typeface="+mn-cs"/>
              </a:rPr>
              <a:t>Mais informação em http://sitn.hms.harvard.edu/signal-to-noise-special-edition-gmos-and-our-food/</a:t>
            </a:r>
          </a:p>
          <a:p>
            <a:endParaRPr lang="en-GB" dirty="0" smtClean="0"/>
          </a:p>
          <a:p>
            <a:endParaRPr lang="en-GB" dirty="0" smtClean="0"/>
          </a:p>
          <a:p>
            <a:endParaRPr lang="en-GB" dirty="0" smtClean="0"/>
          </a:p>
          <a:p>
            <a:endParaRPr lang="en-GB" dirty="0" smtClean="0"/>
          </a:p>
          <a:p>
            <a:endParaRPr lang="en-GB" dirty="0" smtClean="0"/>
          </a:p>
          <a:p>
            <a:r>
              <a:rPr lang="en-GB" dirty="0" smtClean="0"/>
              <a:t>There are three</a:t>
            </a:r>
            <a:r>
              <a:rPr lang="en-GB" baseline="0" dirty="0" smtClean="0"/>
              <a:t> ways to increase the micronutrient content on food diet.</a:t>
            </a:r>
          </a:p>
          <a:p>
            <a:endParaRPr lang="en-GB" baseline="0" dirty="0" smtClean="0"/>
          </a:p>
          <a:p>
            <a:r>
              <a:rPr lang="en-GB" b="1" i="0" dirty="0" smtClean="0"/>
              <a:t>Biofortification</a:t>
            </a:r>
            <a:r>
              <a:rPr lang="en-GB" dirty="0" smtClean="0"/>
              <a:t> uses selective breeding and/or</a:t>
            </a:r>
            <a:r>
              <a:rPr lang="en-GB" baseline="0" dirty="0" smtClean="0"/>
              <a:t> modern biotechnology methods. </a:t>
            </a:r>
            <a:r>
              <a:rPr lang="en-US" dirty="0" smtClean="0"/>
              <a:t>Conventional plant breeding involves parent lines with high vitamin or mineral levels that are crossed over several generations to produce plants with the desired nutrient and agronomic traits. Biotechnological genetic approaches, in which genes are manipulated or new genes inserted, are advantageous when the nutrient is not naturally found in a crop and greatly speeds</a:t>
            </a:r>
            <a:r>
              <a:rPr lang="en-US" baseline="0" dirty="0" smtClean="0"/>
              <a:t> up the breeding process. The goal is to </a:t>
            </a:r>
            <a:r>
              <a:rPr lang="en-US" dirty="0" smtClean="0"/>
              <a:t>directly improve the micronutrients found on a crop. Biofortification eliminates the need for a central distribution system</a:t>
            </a:r>
            <a:r>
              <a:rPr lang="en-US" baseline="0" dirty="0" smtClean="0"/>
              <a:t> and</a:t>
            </a:r>
            <a:r>
              <a:rPr lang="en-US" dirty="0" smtClean="0"/>
              <a:t> no additional intervention is needed. Biofortification</a:t>
            </a:r>
            <a:r>
              <a:rPr lang="en-US" baseline="0" dirty="0" smtClean="0"/>
              <a:t> is a cost-effective intervention,</a:t>
            </a:r>
            <a:r>
              <a:rPr lang="en-US" dirty="0" smtClean="0">
                <a:solidFill>
                  <a:schemeClr val="tx1"/>
                </a:solidFill>
              </a:rPr>
              <a:t> </a:t>
            </a:r>
            <a:r>
              <a:rPr lang="en-US" dirty="0" smtClean="0"/>
              <a:t>estimated to be less costly per life saved than supplementation. </a:t>
            </a:r>
            <a:endParaRPr lang="en-GB" baseline="0" dirty="0" smtClean="0"/>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Commercial food </a:t>
            </a:r>
            <a:r>
              <a:rPr lang="en-US" b="1" dirty="0" smtClean="0"/>
              <a:t>fortification</a:t>
            </a:r>
            <a:r>
              <a:rPr lang="en-US" dirty="0" smtClean="0"/>
              <a:t>, allows to add trace amounts of micronutrients to staple foods or condiments during large-scale</a:t>
            </a:r>
            <a:r>
              <a:rPr lang="en-US" baseline="0" dirty="0" smtClean="0"/>
              <a:t> </a:t>
            </a:r>
            <a:r>
              <a:rPr lang="en-US" dirty="0" smtClean="0"/>
              <a:t>processing. Fortification may be particularly effective for urban consumers, who have regular access to industrially processed foods, which is not the case in many rural areas</a:t>
            </a:r>
            <a:r>
              <a:rPr lang="en-US" baseline="0" dirty="0" smtClean="0"/>
              <a:t> and developing countries</a:t>
            </a:r>
            <a:r>
              <a:rPr lang="en-US" dirty="0" smtClean="0"/>
              <a:t>. Looking at a cereal box, it’s common to see</a:t>
            </a:r>
            <a:r>
              <a:rPr lang="en-US" baseline="0" dirty="0" smtClean="0"/>
              <a:t> </a:t>
            </a:r>
            <a:r>
              <a:rPr lang="en-US" dirty="0" smtClean="0"/>
              <a:t>the phrase “fortified with multiple vitamins and minerals,” meaning that those micronutrients have been added in during production. </a:t>
            </a:r>
          </a:p>
          <a:p>
            <a:endParaRPr lang="en-US" dirty="0" smtClean="0"/>
          </a:p>
          <a:p>
            <a:r>
              <a:rPr lang="en-US" dirty="0" smtClean="0"/>
              <a:t>Another</a:t>
            </a:r>
            <a:r>
              <a:rPr lang="en-US" baseline="0" dirty="0" smtClean="0"/>
              <a:t> simple way, also effective to urban consumers, is the consumption of dietary </a:t>
            </a:r>
            <a:r>
              <a:rPr lang="en-US" b="1" baseline="0" dirty="0" smtClean="0"/>
              <a:t>supplements</a:t>
            </a:r>
            <a:r>
              <a:rPr lang="en-US" baseline="0" dirty="0" smtClean="0"/>
              <a:t>, like </a:t>
            </a:r>
            <a:r>
              <a:rPr lang="pt-PT" dirty="0" err="1" smtClean="0"/>
              <a:t>vitamin</a:t>
            </a:r>
            <a:r>
              <a:rPr lang="pt-PT" dirty="0" smtClean="0"/>
              <a:t> A </a:t>
            </a:r>
            <a:r>
              <a:rPr lang="pt-PT" dirty="0" err="1" smtClean="0"/>
              <a:t>and</a:t>
            </a:r>
            <a:r>
              <a:rPr lang="pt-PT" dirty="0" smtClean="0"/>
              <a:t> </a:t>
            </a:r>
            <a:r>
              <a:rPr lang="pt-PT" dirty="0" err="1" smtClean="0"/>
              <a:t>iron-folate</a:t>
            </a:r>
            <a:r>
              <a:rPr lang="pt-PT" dirty="0" smtClean="0"/>
              <a:t> </a:t>
            </a:r>
            <a:r>
              <a:rPr lang="pt-PT" dirty="0" err="1" smtClean="0"/>
              <a:t>supplements</a:t>
            </a:r>
            <a:r>
              <a:rPr lang="pt-PT" dirty="0" smtClean="0"/>
              <a:t>. </a:t>
            </a:r>
          </a:p>
          <a:p>
            <a:endParaRPr lang="pt-PT" dirty="0" smtClean="0"/>
          </a:p>
          <a:p>
            <a:r>
              <a:rPr lang="pt-PT" dirty="0" smtClean="0"/>
              <a:t>More </a:t>
            </a:r>
            <a:r>
              <a:rPr lang="pt-PT" dirty="0" err="1" smtClean="0"/>
              <a:t>info</a:t>
            </a:r>
            <a:r>
              <a:rPr lang="pt-PT" dirty="0" smtClean="0"/>
              <a:t> </a:t>
            </a:r>
            <a:r>
              <a:rPr lang="pt-PT" dirty="0" err="1" smtClean="0"/>
              <a:t>on</a:t>
            </a:r>
            <a:r>
              <a:rPr lang="pt-PT" dirty="0" smtClean="0"/>
              <a:t> http://sitn.hms.harvard.edu/signal-to-noise-special-edition-gmos-and-our-food/</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101523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O </a:t>
            </a:r>
            <a:r>
              <a:rPr lang="pt-PT" sz="1200" b="1" kern="1200" dirty="0" smtClean="0">
                <a:solidFill>
                  <a:schemeClr val="tx1"/>
                </a:solidFill>
                <a:effectLst/>
                <a:latin typeface="+mn-lt"/>
                <a:ea typeface="+mn-ea"/>
                <a:cs typeface="+mn-cs"/>
              </a:rPr>
              <a:t>Programa estratégico </a:t>
            </a:r>
            <a:r>
              <a:rPr lang="pt-PT" sz="1200" b="1" kern="1200" dirty="0" err="1" smtClean="0">
                <a:solidFill>
                  <a:schemeClr val="tx1"/>
                </a:solidFill>
                <a:effectLst/>
                <a:latin typeface="+mn-lt"/>
                <a:ea typeface="+mn-ea"/>
                <a:cs typeface="+mn-cs"/>
              </a:rPr>
              <a:t>HarvestPlus</a:t>
            </a:r>
            <a:r>
              <a:rPr lang="pt-PT" sz="1200" b="1" kern="120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desenvolve culturas básicas ricas em micronutrientes usando as melhores práticas tradicionais de melhoramento combinadas com estratégias modernas de biotecnologia. Deste modo consegue-se obter concentrações de vitamina A, ferro e zinco com efeitos mensuráveis ​​no estado nutricional.</a:t>
            </a:r>
          </a:p>
          <a:p>
            <a:r>
              <a:rPr lang="pt-PT" sz="1200" b="0" kern="1200" dirty="0" smtClean="0">
                <a:solidFill>
                  <a:schemeClr val="tx1"/>
                </a:solidFill>
                <a:effectLst/>
                <a:latin typeface="+mn-lt"/>
                <a:ea typeface="+mn-ea"/>
                <a:cs typeface="+mn-cs"/>
              </a:rPr>
              <a:t>Para mais detalhes: http://www.harvestplus.org/content/harvestplus-impact-pathway</a:t>
            </a:r>
          </a:p>
          <a:p>
            <a:endParaRPr lang="pt-PT" sz="1200" b="0" i="0" u="none" strike="noStrike" kern="1200" baseline="0" dirty="0" smtClean="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361763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Em primeiro lugar a </a:t>
            </a:r>
            <a:r>
              <a:rPr lang="pt-PT" sz="1200" b="0" kern="1200" dirty="0" err="1" smtClean="0">
                <a:solidFill>
                  <a:schemeClr val="tx1"/>
                </a:solidFill>
                <a:effectLst/>
                <a:latin typeface="+mn-lt"/>
                <a:ea typeface="+mn-ea"/>
                <a:cs typeface="+mn-cs"/>
              </a:rPr>
              <a:t>biofortificação</a:t>
            </a:r>
            <a:r>
              <a:rPr lang="pt-PT" sz="1200" b="0" kern="1200" dirty="0" smtClean="0">
                <a:solidFill>
                  <a:schemeClr val="tx1"/>
                </a:solidFill>
                <a:effectLst/>
                <a:latin typeface="+mn-lt"/>
                <a:ea typeface="+mn-ea"/>
                <a:cs typeface="+mn-cs"/>
              </a:rPr>
              <a:t> dirige-se às áreas rurais, onde as colheitas são produzidas. Até à data, apenas as colheitas </a:t>
            </a:r>
            <a:r>
              <a:rPr lang="pt-PT" sz="1200" b="0" kern="1200" dirty="0" err="1" smtClean="0">
                <a:solidFill>
                  <a:schemeClr val="tx1"/>
                </a:solidFill>
                <a:effectLst/>
                <a:latin typeface="+mn-lt"/>
                <a:ea typeface="+mn-ea"/>
                <a:cs typeface="+mn-cs"/>
              </a:rPr>
              <a:t>biofortificadas</a:t>
            </a:r>
            <a:r>
              <a:rPr lang="pt-PT" sz="1200" b="0" kern="1200" dirty="0" smtClean="0">
                <a:solidFill>
                  <a:schemeClr val="tx1"/>
                </a:solidFill>
                <a:effectLst/>
                <a:latin typeface="+mn-lt"/>
                <a:ea typeface="+mn-ea"/>
                <a:cs typeface="+mn-cs"/>
              </a:rPr>
              <a:t> obtidas convencionalmente foram libertadas e entregues aos agricultores. </a:t>
            </a:r>
          </a:p>
          <a:p>
            <a:r>
              <a:rPr lang="pt-PT" sz="1200" b="0" kern="1200" dirty="0" smtClean="0">
                <a:solidFill>
                  <a:schemeClr val="tx1"/>
                </a:solidFill>
                <a:effectLst/>
                <a:latin typeface="+mn-lt"/>
                <a:ea typeface="+mn-ea"/>
                <a:cs typeface="+mn-cs"/>
              </a:rPr>
              <a:t>As culturas </a:t>
            </a:r>
            <a:r>
              <a:rPr lang="pt-PT" sz="1200" b="0" kern="1200" dirty="0" err="1" smtClean="0">
                <a:solidFill>
                  <a:schemeClr val="tx1"/>
                </a:solidFill>
                <a:effectLst/>
                <a:latin typeface="+mn-lt"/>
                <a:ea typeface="+mn-ea"/>
                <a:cs typeface="+mn-cs"/>
              </a:rPr>
              <a:t>biofortificadas</a:t>
            </a:r>
            <a:r>
              <a:rPr lang="pt-PT" sz="1200" b="0" kern="1200" dirty="0" smtClean="0">
                <a:solidFill>
                  <a:schemeClr val="tx1"/>
                </a:solidFill>
                <a:effectLst/>
                <a:latin typeface="+mn-lt"/>
                <a:ea typeface="+mn-ea"/>
                <a:cs typeface="+mn-cs"/>
              </a:rPr>
              <a:t> que lançadas até agora incluem a batata-doce cor-de-laranja, enriquecida em vitamina A;</a:t>
            </a:r>
            <a:r>
              <a:rPr lang="pt-PT" sz="1200" b="0" kern="1200" baseline="0" dirty="0" smtClean="0">
                <a:solidFill>
                  <a:schemeClr val="tx1"/>
                </a:solidFill>
                <a:effectLst/>
                <a:latin typeface="+mn-lt"/>
                <a:ea typeface="+mn-ea"/>
                <a:cs typeface="+mn-cs"/>
              </a:rPr>
              <a:t> o </a:t>
            </a:r>
            <a:r>
              <a:rPr lang="pt-PT" sz="1200" b="0" kern="1200" dirty="0" smtClean="0">
                <a:solidFill>
                  <a:schemeClr val="tx1"/>
                </a:solidFill>
                <a:effectLst/>
                <a:latin typeface="+mn-lt"/>
                <a:ea typeface="+mn-ea"/>
                <a:cs typeface="+mn-cs"/>
              </a:rPr>
              <a:t>milho e a mandioca, também enriquecidos em vitamina A;</a:t>
            </a:r>
            <a:r>
              <a:rPr lang="pt-PT" sz="1200" b="0" kern="1200" baseline="0" dirty="0" smtClean="0">
                <a:solidFill>
                  <a:schemeClr val="tx1"/>
                </a:solidFill>
                <a:effectLst/>
                <a:latin typeface="+mn-lt"/>
                <a:ea typeface="+mn-ea"/>
                <a:cs typeface="+mn-cs"/>
              </a:rPr>
              <a:t> o </a:t>
            </a:r>
            <a:r>
              <a:rPr lang="pt-PT" sz="1200" b="0" kern="1200" dirty="0" smtClean="0">
                <a:solidFill>
                  <a:schemeClr val="tx1"/>
                </a:solidFill>
                <a:effectLst/>
                <a:latin typeface="+mn-lt"/>
                <a:ea typeface="+mn-ea"/>
                <a:cs typeface="+mn-cs"/>
              </a:rPr>
              <a:t>feijão</a:t>
            </a:r>
            <a:r>
              <a:rPr lang="pt-PT" sz="1200" b="0" kern="1200" baseline="0" dirty="0" smtClean="0">
                <a:solidFill>
                  <a:schemeClr val="tx1"/>
                </a:solidFill>
                <a:effectLst/>
                <a:latin typeface="+mn-lt"/>
                <a:ea typeface="+mn-ea"/>
                <a:cs typeface="+mn-cs"/>
              </a:rPr>
              <a:t> e o milhete ambos com enriquecimento em </a:t>
            </a:r>
            <a:r>
              <a:rPr lang="pt-PT" sz="1200" b="0" kern="1200" dirty="0" smtClean="0">
                <a:solidFill>
                  <a:schemeClr val="tx1"/>
                </a:solidFill>
                <a:effectLst/>
                <a:latin typeface="+mn-lt"/>
                <a:ea typeface="+mn-ea"/>
                <a:cs typeface="+mn-cs"/>
              </a:rPr>
              <a:t>ferro; e o arroz e o trigo,</a:t>
            </a:r>
            <a:r>
              <a:rPr lang="pt-PT" sz="1200" b="0" kern="1200" baseline="0" dirty="0" smtClean="0">
                <a:solidFill>
                  <a:schemeClr val="tx1"/>
                </a:solidFill>
                <a:effectLst/>
                <a:latin typeface="+mn-lt"/>
                <a:ea typeface="+mn-ea"/>
                <a:cs typeface="+mn-cs"/>
              </a:rPr>
              <a:t> ambos </a:t>
            </a:r>
            <a:r>
              <a:rPr lang="pt-PT" sz="1200" b="0" kern="1200" dirty="0" smtClean="0">
                <a:solidFill>
                  <a:schemeClr val="tx1"/>
                </a:solidFill>
                <a:effectLst/>
                <a:latin typeface="+mn-lt"/>
                <a:ea typeface="+mn-ea"/>
                <a:cs typeface="+mn-cs"/>
              </a:rPr>
              <a:t>enriquecidos em zinco.</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217738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smtClean="0">
                <a:solidFill>
                  <a:schemeClr val="tx1"/>
                </a:solidFill>
                <a:effectLst/>
                <a:latin typeface="+mn-lt"/>
                <a:ea typeface="+mn-ea"/>
                <a:cs typeface="+mn-cs"/>
              </a:rPr>
              <a:t>Os</a:t>
            </a:r>
            <a:r>
              <a:rPr lang="pt-PT" sz="1200" b="0" kern="1200" baseline="0" dirty="0" smtClean="0">
                <a:solidFill>
                  <a:schemeClr val="tx1"/>
                </a:solidFill>
                <a:effectLst/>
                <a:latin typeface="+mn-lt"/>
                <a:ea typeface="+mn-ea"/>
                <a:cs typeface="+mn-cs"/>
              </a:rPr>
              <a:t> e</a:t>
            </a:r>
            <a:r>
              <a:rPr lang="pt-PT" sz="1200" b="0" kern="1200" dirty="0" smtClean="0">
                <a:solidFill>
                  <a:schemeClr val="tx1"/>
                </a:solidFill>
                <a:effectLst/>
                <a:latin typeface="+mn-lt"/>
                <a:ea typeface="+mn-ea"/>
                <a:cs typeface="+mn-cs"/>
              </a:rPr>
              <a:t>studos de "prova de conceito" foram publicados usando abordagens de engenharia genética para </a:t>
            </a:r>
            <a:r>
              <a:rPr lang="pt-PT" sz="1200" b="0" kern="1200" dirty="0" err="1" smtClean="0">
                <a:solidFill>
                  <a:schemeClr val="tx1"/>
                </a:solidFill>
                <a:effectLst/>
                <a:latin typeface="+mn-lt"/>
                <a:ea typeface="+mn-ea"/>
                <a:cs typeface="+mn-cs"/>
              </a:rPr>
              <a:t>biofortificar</a:t>
            </a:r>
            <a:r>
              <a:rPr lang="pt-PT" sz="1200" b="0" kern="1200" dirty="0" smtClean="0">
                <a:solidFill>
                  <a:schemeClr val="tx1"/>
                </a:solidFill>
                <a:effectLst/>
                <a:latin typeface="+mn-lt"/>
                <a:ea typeface="+mn-ea"/>
                <a:cs typeface="+mn-cs"/>
              </a:rPr>
              <a:t> culturas básicas. Um exemplo é o arroz dourado,</a:t>
            </a:r>
            <a:r>
              <a:rPr lang="pt-PT" sz="1200" b="0" kern="1200" baseline="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rico em pró-vitamina A pois contém os genes necessários para </a:t>
            </a:r>
            <a:r>
              <a:rPr lang="pt-PT" sz="1200" b="0" kern="1200" dirty="0" err="1" smtClean="0">
                <a:solidFill>
                  <a:schemeClr val="tx1"/>
                </a:solidFill>
                <a:effectLst/>
                <a:latin typeface="+mn-lt"/>
                <a:ea typeface="+mn-ea"/>
                <a:cs typeface="+mn-cs"/>
              </a:rPr>
              <a:t>activar</a:t>
            </a:r>
            <a:r>
              <a:rPr lang="pt-PT" sz="1200" b="0" kern="1200" dirty="0" smtClean="0">
                <a:solidFill>
                  <a:schemeClr val="tx1"/>
                </a:solidFill>
                <a:effectLst/>
                <a:latin typeface="+mn-lt"/>
                <a:ea typeface="+mn-ea"/>
                <a:cs typeface="+mn-cs"/>
              </a:rPr>
              <a:t> a via bioquímica que conduz ao β-caroteno, um precursor da vitamina A. </a:t>
            </a:r>
          </a:p>
          <a:p>
            <a:r>
              <a:rPr lang="pt-PT" sz="1200" b="0" kern="1200" dirty="0" smtClean="0">
                <a:solidFill>
                  <a:schemeClr val="tx1"/>
                </a:solidFill>
                <a:effectLst/>
                <a:latin typeface="+mn-lt"/>
                <a:ea typeface="+mn-ea"/>
                <a:cs typeface="+mn-cs"/>
              </a:rPr>
              <a:t>O arroz dourado foi primeiramente obtido</a:t>
            </a:r>
            <a:r>
              <a:rPr lang="pt-PT" sz="1200" b="0" kern="1200" baseline="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em 2000 mas ainda não é cultivado comercialmente em nenhum país devido ao regime regulamentar rigoroso que tem bloqueado</a:t>
            </a:r>
            <a:r>
              <a:rPr lang="pt-PT" sz="1200" b="0" kern="1200" baseline="0" dirty="0" smtClean="0">
                <a:solidFill>
                  <a:schemeClr val="tx1"/>
                </a:solidFill>
                <a:effectLst/>
                <a:latin typeface="+mn-lt"/>
                <a:ea typeface="+mn-ea"/>
                <a:cs typeface="+mn-cs"/>
              </a:rPr>
              <a:t> as </a:t>
            </a:r>
            <a:r>
              <a:rPr lang="pt-PT" sz="1200" b="0" kern="1200" dirty="0" smtClean="0">
                <a:solidFill>
                  <a:schemeClr val="tx1"/>
                </a:solidFill>
                <a:effectLst/>
                <a:latin typeface="+mn-lt"/>
                <a:ea typeface="+mn-ea"/>
                <a:cs typeface="+mn-cs"/>
              </a:rPr>
              <a:t>culturas geneticamente modificadas, bem como por questões de aceitação associadas (por exemplo, a estranheza</a:t>
            </a:r>
            <a:r>
              <a:rPr lang="pt-PT" sz="1200" b="0" kern="1200" baseline="0" dirty="0" smtClean="0">
                <a:solidFill>
                  <a:schemeClr val="tx1"/>
                </a:solidFill>
                <a:effectLst/>
                <a:latin typeface="+mn-lt"/>
                <a:ea typeface="+mn-ea"/>
                <a:cs typeface="+mn-cs"/>
              </a:rPr>
              <a:t> da </a:t>
            </a:r>
            <a:r>
              <a:rPr lang="pt-PT" sz="1200" b="0" kern="1200" dirty="0" smtClean="0">
                <a:solidFill>
                  <a:schemeClr val="tx1"/>
                </a:solidFill>
                <a:effectLst/>
                <a:latin typeface="+mn-lt"/>
                <a:ea typeface="+mn-ea"/>
                <a:cs typeface="+mn-cs"/>
              </a:rPr>
              <a:t>diferente</a:t>
            </a:r>
            <a:r>
              <a:rPr lang="pt-PT" sz="1200" b="0" kern="1200" baseline="0" dirty="0" smtClean="0">
                <a:solidFill>
                  <a:schemeClr val="tx1"/>
                </a:solidFill>
                <a:effectLst/>
                <a:latin typeface="+mn-lt"/>
                <a:ea typeface="+mn-ea"/>
                <a:cs typeface="+mn-cs"/>
              </a:rPr>
              <a:t> </a:t>
            </a:r>
            <a:r>
              <a:rPr lang="pt-PT" sz="1200" b="0" kern="1200" dirty="0" smtClean="0">
                <a:solidFill>
                  <a:schemeClr val="tx1"/>
                </a:solidFill>
                <a:effectLst/>
                <a:latin typeface="+mn-lt"/>
                <a:ea typeface="+mn-ea"/>
                <a:cs typeface="+mn-cs"/>
              </a:rPr>
              <a:t>cor</a:t>
            </a:r>
            <a:r>
              <a:rPr lang="pt-PT" sz="1200" b="0" kern="1200" baseline="0" dirty="0" smtClean="0">
                <a:solidFill>
                  <a:schemeClr val="tx1"/>
                </a:solidFill>
                <a:effectLst/>
                <a:latin typeface="+mn-lt"/>
                <a:ea typeface="+mn-ea"/>
                <a:cs typeface="+mn-cs"/>
              </a:rPr>
              <a:t> dos grãos</a:t>
            </a:r>
            <a:r>
              <a:rPr lang="pt-PT" sz="1200" b="0" kern="1200" dirty="0" smtClean="0">
                <a:solidFill>
                  <a:schemeClr val="tx1"/>
                </a:solidFill>
                <a:effectLst/>
                <a:latin typeface="+mn-lt"/>
                <a:ea typeface="+mn-ea"/>
                <a:cs typeface="+mn-cs"/>
              </a:rPr>
              <a:t>), ambas transcendendo motivações científicas. </a:t>
            </a:r>
          </a:p>
          <a:p>
            <a:r>
              <a:rPr lang="pt-PT" sz="1200" b="0" kern="1200" dirty="0" smtClean="0">
                <a:solidFill>
                  <a:schemeClr val="tx1"/>
                </a:solidFill>
                <a:effectLst/>
                <a:latin typeface="+mn-lt"/>
                <a:ea typeface="+mn-ea"/>
                <a:cs typeface="+mn-cs"/>
              </a:rPr>
              <a:t>O arroz é o cereal mais importante do mundo para consumo humano, e o alimento básico de mais de 3 mil milhões de pessoas nos países em desenvolvimento. As dietas baseadas em arroz são uma das principais causas de deficiência de </a:t>
            </a:r>
            <a:r>
              <a:rPr lang="pt-PT" sz="1200" b="0" kern="1200" dirty="0" err="1" smtClean="0">
                <a:solidFill>
                  <a:schemeClr val="tx1"/>
                </a:solidFill>
                <a:effectLst/>
                <a:latin typeface="+mn-lt"/>
                <a:ea typeface="+mn-ea"/>
                <a:cs typeface="+mn-cs"/>
              </a:rPr>
              <a:t>vit</a:t>
            </a:r>
            <a:r>
              <a:rPr lang="pt-PT" sz="1200" b="0" kern="1200" dirty="0" smtClean="0">
                <a:solidFill>
                  <a:schemeClr val="tx1"/>
                </a:solidFill>
                <a:effectLst/>
                <a:latin typeface="+mn-lt"/>
                <a:ea typeface="+mn-ea"/>
                <a:cs typeface="+mn-cs"/>
              </a:rPr>
              <a:t>. A.</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260756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22-02-2017</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22-02-2017</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22-02-2017</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22-02-2017</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22-02-2017</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22-02-2017</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22-02-2017</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22-02-2017</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22-02-2017</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val="0"/>
              </a:ext>
            </a:extLst>
          </a:blip>
          <a:srcRect l="3474" t="5658" r="4427" b="73824"/>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22-02-2017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22-02-2017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22-02-2017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26.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val="0"/>
              </a:ext>
            </a:extLst>
          </a:blip>
          <a:srcRect l="12947" r="1820" b="9373"/>
          <a:stretch>
            <a:fillRect/>
          </a:stretch>
        </p:blipFill>
        <p:spPr bwMode="auto">
          <a:xfrm>
            <a:off x="-7938" y="0"/>
            <a:ext cx="9147176"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52424" y="765175"/>
            <a:ext cx="6595839"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en-GB" altLang="pt-PT" sz="3600" b="1" dirty="0" err="1" smtClean="0">
                <a:solidFill>
                  <a:schemeClr val="bg1"/>
                </a:solidFill>
              </a:rPr>
              <a:t>Biofortificação</a:t>
            </a:r>
            <a:r>
              <a:rPr lang="en-GB" altLang="pt-PT" sz="3600" b="1" dirty="0" smtClean="0">
                <a:solidFill>
                  <a:schemeClr val="bg1"/>
                </a:solidFill>
              </a:rPr>
              <a:t> - </a:t>
            </a:r>
            <a:endParaRPr lang="en-GB" altLang="pt-PT" sz="3600" b="1" dirty="0" smtClean="0">
              <a:solidFill>
                <a:schemeClr val="bg1"/>
              </a:solidFill>
            </a:endParaRPr>
          </a:p>
          <a:p>
            <a:pPr algn="r" eaLnBrk="1" hangingPunct="1">
              <a:lnSpc>
                <a:spcPct val="150000"/>
              </a:lnSpc>
            </a:pPr>
            <a:r>
              <a:rPr lang="en-GB" altLang="pt-PT" sz="3600" i="1" smtClean="0">
                <a:solidFill>
                  <a:schemeClr val="bg1"/>
                </a:solidFill>
              </a:rPr>
              <a:t>a </a:t>
            </a:r>
            <a:r>
              <a:rPr lang="en-GB" altLang="pt-PT" sz="3600" i="1" dirty="0" err="1" smtClean="0">
                <a:solidFill>
                  <a:schemeClr val="bg1"/>
                </a:solidFill>
              </a:rPr>
              <a:t>luta</a:t>
            </a:r>
            <a:r>
              <a:rPr lang="en-GB" altLang="pt-PT" sz="3600" i="1" dirty="0" smtClean="0">
                <a:solidFill>
                  <a:schemeClr val="bg1"/>
                </a:solidFill>
              </a:rPr>
              <a:t> contra a </a:t>
            </a:r>
            <a:r>
              <a:rPr lang="en-GB" altLang="pt-PT" sz="3600" i="1" dirty="0" err="1" smtClean="0">
                <a:solidFill>
                  <a:schemeClr val="bg1"/>
                </a:solidFill>
              </a:rPr>
              <a:t>fome</a:t>
            </a:r>
            <a:r>
              <a:rPr lang="en-GB" altLang="pt-PT" sz="3600" i="1" dirty="0" smtClean="0">
                <a:solidFill>
                  <a:schemeClr val="bg1"/>
                </a:solidFill>
              </a:rPr>
              <a:t> </a:t>
            </a:r>
            <a:r>
              <a:rPr lang="en-GB" altLang="pt-PT" sz="3600" i="1" dirty="0" err="1" smtClean="0">
                <a:solidFill>
                  <a:schemeClr val="bg1"/>
                </a:solidFill>
              </a:rPr>
              <a:t>oculta</a:t>
            </a:r>
            <a:endParaRPr lang="en-GB" altLang="pt-PT" sz="3600" i="1" dirty="0" smtClean="0">
              <a:solidFill>
                <a:schemeClr val="bg1"/>
              </a:solidFill>
            </a:endParaRPr>
          </a:p>
          <a:p>
            <a:pPr algn="r" eaLnBrk="1" hangingPunct="1">
              <a:lnSpc>
                <a:spcPct val="150000"/>
              </a:lnSpc>
              <a:buFontTx/>
              <a:buChar char="-"/>
            </a:pPr>
            <a:endParaRPr lang="en-GB" altLang="pt-PT" sz="3600" dirty="0">
              <a:solidFill>
                <a:schemeClr val="bg1"/>
              </a:solidFill>
            </a:endParaRPr>
          </a:p>
        </p:txBody>
      </p:sp>
      <p:pic>
        <p:nvPicPr>
          <p:cNvPr id="9221" name="Picture 7" descr="C:\Users\lilianafaria\Desktop\s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upo 12"/>
          <p:cNvGrpSpPr/>
          <p:nvPr/>
        </p:nvGrpSpPr>
        <p:grpSpPr>
          <a:xfrm>
            <a:off x="-5410" y="5661248"/>
            <a:ext cx="3065242" cy="374151"/>
            <a:chOff x="5075023" y="1772816"/>
            <a:chExt cx="1545707" cy="360040"/>
          </a:xfrm>
        </p:grpSpPr>
        <p:sp>
          <p:nvSpPr>
            <p:cNvPr id="22" name="Oval 2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  Ana Margarida Rodrigues</a:t>
              </a:r>
              <a:endParaRPr lang="pt-PT" b="1" dirty="0">
                <a:solidFill>
                  <a:schemeClr val="tx1">
                    <a:lumMod val="65000"/>
                    <a:lumOff val="35000"/>
                  </a:schemeClr>
                </a:solidFill>
              </a:endParaRPr>
            </a:p>
          </p:txBody>
        </p:sp>
      </p:grpSp>
      <p:grpSp>
        <p:nvGrpSpPr>
          <p:cNvPr id="24" name="Grupo 11"/>
          <p:cNvGrpSpPr/>
          <p:nvPr/>
        </p:nvGrpSpPr>
        <p:grpSpPr>
          <a:xfrm>
            <a:off x="-8336" y="6118149"/>
            <a:ext cx="5660456" cy="753962"/>
            <a:chOff x="5077532" y="1783558"/>
            <a:chExt cx="991219" cy="360040"/>
          </a:xfrm>
        </p:grpSpPr>
        <p:sp>
          <p:nvSpPr>
            <p:cNvPr id="25" name="Oval 2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27"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6" name="Picture 2" descr="http://www.itqb.unl.pt/education/phd-plantsforlife/banner-phd-plants-for-life-bet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2812" b="22015"/>
          <a:stretch/>
        </p:blipFill>
        <p:spPr bwMode="auto">
          <a:xfrm>
            <a:off x="8348200" y="6039473"/>
            <a:ext cx="832312" cy="8472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2"/>
          </p:nvPr>
        </p:nvSpPr>
        <p:spPr>
          <a:xfrm>
            <a:off x="467544" y="2831634"/>
            <a:ext cx="3672408" cy="3045638"/>
          </a:xfrm>
        </p:spPr>
        <p:txBody>
          <a:bodyPr/>
          <a:lstStyle/>
          <a:p>
            <a:pPr marL="285750" indent="-285750">
              <a:spcAft>
                <a:spcPts val="600"/>
              </a:spcAft>
              <a:buFont typeface="Wingdings" panose="05000000000000000000" pitchFamily="2" charset="2"/>
              <a:buChar char="q"/>
            </a:pPr>
            <a:r>
              <a:rPr lang="en-US" sz="1800" dirty="0" err="1" smtClean="0">
                <a:solidFill>
                  <a:schemeClr val="tx1"/>
                </a:solidFill>
              </a:rPr>
              <a:t>HarvestPlus</a:t>
            </a:r>
            <a:r>
              <a:rPr lang="en-US" sz="1800" dirty="0" smtClean="0">
                <a:solidFill>
                  <a:schemeClr val="tx1"/>
                </a:solidFill>
              </a:rPr>
              <a:t> </a:t>
            </a:r>
            <a:r>
              <a:rPr lang="en-US" sz="1800" dirty="0" err="1" smtClean="0">
                <a:solidFill>
                  <a:schemeClr val="tx1"/>
                </a:solidFill>
              </a:rPr>
              <a:t>foi</a:t>
            </a:r>
            <a:r>
              <a:rPr lang="en-US" sz="1800" dirty="0" smtClean="0">
                <a:solidFill>
                  <a:schemeClr val="tx1"/>
                </a:solidFill>
              </a:rPr>
              <a:t> a </a:t>
            </a:r>
            <a:r>
              <a:rPr lang="en-US" sz="1800" dirty="0" err="1" smtClean="0">
                <a:solidFill>
                  <a:schemeClr val="tx1"/>
                </a:solidFill>
              </a:rPr>
              <a:t>primeira</a:t>
            </a:r>
            <a:r>
              <a:rPr lang="en-US" sz="1800" dirty="0" smtClean="0">
                <a:solidFill>
                  <a:schemeClr val="tx1"/>
                </a:solidFill>
              </a:rPr>
              <a:t> </a:t>
            </a:r>
            <a:r>
              <a:rPr lang="en-US" sz="1800" dirty="0" err="1" smtClean="0">
                <a:solidFill>
                  <a:schemeClr val="tx1"/>
                </a:solidFill>
              </a:rPr>
              <a:t>cultura</a:t>
            </a:r>
            <a:r>
              <a:rPr lang="en-US" sz="1800" dirty="0" smtClean="0">
                <a:solidFill>
                  <a:schemeClr val="tx1"/>
                </a:solidFill>
              </a:rPr>
              <a:t> </a:t>
            </a:r>
            <a:r>
              <a:rPr lang="en-US" sz="1800" dirty="0" err="1" smtClean="0">
                <a:solidFill>
                  <a:schemeClr val="tx1"/>
                </a:solidFill>
              </a:rPr>
              <a:t>rica</a:t>
            </a:r>
            <a:r>
              <a:rPr lang="en-US" sz="1800" dirty="0" smtClean="0">
                <a:solidFill>
                  <a:schemeClr val="tx1"/>
                </a:solidFill>
              </a:rPr>
              <a:t> </a:t>
            </a:r>
            <a:r>
              <a:rPr lang="en-US" sz="1800" dirty="0" err="1" smtClean="0">
                <a:solidFill>
                  <a:schemeClr val="tx1"/>
                </a:solidFill>
              </a:rPr>
              <a:t>em</a:t>
            </a:r>
            <a:r>
              <a:rPr lang="en-US" sz="1800" dirty="0" smtClean="0">
                <a:solidFill>
                  <a:schemeClr val="tx1"/>
                </a:solidFill>
              </a:rPr>
              <a:t> </a:t>
            </a:r>
            <a:r>
              <a:rPr lang="en-US" sz="1800" dirty="0" err="1" smtClean="0">
                <a:solidFill>
                  <a:schemeClr val="tx1"/>
                </a:solidFill>
              </a:rPr>
              <a:t>micronutrientes</a:t>
            </a:r>
            <a:r>
              <a:rPr lang="en-US" sz="1800" dirty="0" smtClean="0">
                <a:solidFill>
                  <a:schemeClr val="tx1"/>
                </a:solidFill>
              </a:rPr>
              <a:t>, </a:t>
            </a:r>
            <a:r>
              <a:rPr lang="en-US" sz="1800" dirty="0" err="1" smtClean="0">
                <a:solidFill>
                  <a:schemeClr val="tx1"/>
                </a:solidFill>
              </a:rPr>
              <a:t>disponibilizada</a:t>
            </a:r>
            <a:r>
              <a:rPr lang="en-US" sz="1800" dirty="0" smtClean="0">
                <a:solidFill>
                  <a:schemeClr val="tx1"/>
                </a:solidFill>
              </a:rPr>
              <a:t> </a:t>
            </a:r>
            <a:r>
              <a:rPr lang="en-US" sz="1800" dirty="0" err="1" smtClean="0">
                <a:solidFill>
                  <a:schemeClr val="tx1"/>
                </a:solidFill>
              </a:rPr>
              <a:t>em</a:t>
            </a:r>
            <a:r>
              <a:rPr lang="en-US" sz="1800" dirty="0" smtClean="0">
                <a:solidFill>
                  <a:schemeClr val="tx1"/>
                </a:solidFill>
              </a:rPr>
              <a:t> 2007-9</a:t>
            </a:r>
          </a:p>
          <a:p>
            <a:pPr marL="285750" indent="-285750">
              <a:spcAft>
                <a:spcPts val="600"/>
              </a:spcAft>
              <a:buFont typeface="Wingdings" panose="05000000000000000000" pitchFamily="2" charset="2"/>
              <a:buChar char="q"/>
            </a:pPr>
            <a:r>
              <a:rPr lang="en-GB" sz="1800" dirty="0" err="1" smtClean="0">
                <a:solidFill>
                  <a:schemeClr val="tx1"/>
                </a:solidFill>
              </a:rPr>
              <a:t>Disseminação</a:t>
            </a:r>
            <a:r>
              <a:rPr lang="en-GB" sz="1800" dirty="0" smtClean="0">
                <a:solidFill>
                  <a:schemeClr val="tx1"/>
                </a:solidFill>
              </a:rPr>
              <a:t> </a:t>
            </a:r>
            <a:r>
              <a:rPr lang="en-GB" sz="1800" dirty="0" err="1" smtClean="0">
                <a:solidFill>
                  <a:schemeClr val="tx1"/>
                </a:solidFill>
              </a:rPr>
              <a:t>desta</a:t>
            </a:r>
            <a:r>
              <a:rPr lang="en-GB" sz="1800" dirty="0" smtClean="0">
                <a:solidFill>
                  <a:schemeClr val="tx1"/>
                </a:solidFill>
              </a:rPr>
              <a:t> </a:t>
            </a:r>
            <a:r>
              <a:rPr lang="en-GB" sz="1800" dirty="0" err="1" smtClean="0">
                <a:solidFill>
                  <a:schemeClr val="tx1"/>
                </a:solidFill>
              </a:rPr>
              <a:t>batata</a:t>
            </a:r>
            <a:r>
              <a:rPr lang="en-GB" sz="1800" dirty="0" smtClean="0">
                <a:solidFill>
                  <a:schemeClr val="tx1"/>
                </a:solidFill>
              </a:rPr>
              <a:t> </a:t>
            </a:r>
            <a:r>
              <a:rPr lang="en-GB" sz="1800" dirty="0" err="1" smtClean="0">
                <a:solidFill>
                  <a:schemeClr val="tx1"/>
                </a:solidFill>
              </a:rPr>
              <a:t>doce</a:t>
            </a:r>
            <a:r>
              <a:rPr lang="en-GB" sz="1800" dirty="0" smtClean="0">
                <a:solidFill>
                  <a:schemeClr val="tx1"/>
                </a:solidFill>
              </a:rPr>
              <a:t> </a:t>
            </a:r>
            <a:r>
              <a:rPr lang="en-GB" sz="1800" dirty="0" err="1" smtClean="0">
                <a:solidFill>
                  <a:schemeClr val="tx1"/>
                </a:solidFill>
              </a:rPr>
              <a:t>levou</a:t>
            </a:r>
            <a:r>
              <a:rPr lang="en-GB" sz="1800" dirty="0" smtClean="0">
                <a:solidFill>
                  <a:schemeClr val="tx1"/>
                </a:solidFill>
              </a:rPr>
              <a:t> a </a:t>
            </a:r>
            <a:r>
              <a:rPr lang="en-GB" sz="1800" dirty="0" err="1" smtClean="0">
                <a:solidFill>
                  <a:schemeClr val="tx1"/>
                </a:solidFill>
              </a:rPr>
              <a:t>uma</a:t>
            </a:r>
            <a:r>
              <a:rPr lang="en-GB" sz="1800" dirty="0" smtClean="0">
                <a:solidFill>
                  <a:schemeClr val="tx1"/>
                </a:solidFill>
              </a:rPr>
              <a:t> </a:t>
            </a:r>
            <a:r>
              <a:rPr lang="en-GB" sz="1800" dirty="0" err="1" smtClean="0">
                <a:solidFill>
                  <a:schemeClr val="tx1"/>
                </a:solidFill>
              </a:rPr>
              <a:t>redução</a:t>
            </a:r>
            <a:r>
              <a:rPr lang="en-GB" sz="1800" dirty="0" smtClean="0">
                <a:solidFill>
                  <a:schemeClr val="tx1"/>
                </a:solidFill>
              </a:rPr>
              <a:t> de</a:t>
            </a:r>
            <a:r>
              <a:rPr lang="pt-PT" sz="1800" dirty="0" smtClean="0">
                <a:solidFill>
                  <a:schemeClr val="tx1"/>
                </a:solidFill>
              </a:rPr>
              <a:t> deficiência da </a:t>
            </a:r>
            <a:r>
              <a:rPr lang="pt-PT" sz="1800" b="1" dirty="0" smtClean="0">
                <a:solidFill>
                  <a:schemeClr val="tx1"/>
                </a:solidFill>
              </a:rPr>
              <a:t>vitamina A de</a:t>
            </a:r>
            <a:r>
              <a:rPr lang="pt-PT" sz="1800" dirty="0" smtClean="0">
                <a:solidFill>
                  <a:schemeClr val="tx1"/>
                </a:solidFill>
              </a:rPr>
              <a:t> </a:t>
            </a:r>
            <a:r>
              <a:rPr lang="en-GB" sz="1800" dirty="0" smtClean="0">
                <a:solidFill>
                  <a:schemeClr val="tx1"/>
                </a:solidFill>
              </a:rPr>
              <a:t> </a:t>
            </a:r>
            <a:r>
              <a:rPr lang="en-GB" sz="1800" dirty="0">
                <a:solidFill>
                  <a:schemeClr val="tx1"/>
                </a:solidFill>
              </a:rPr>
              <a:t>50% </a:t>
            </a:r>
            <a:r>
              <a:rPr lang="en-GB" sz="1800" dirty="0" err="1" smtClean="0">
                <a:solidFill>
                  <a:schemeClr val="tx1"/>
                </a:solidFill>
              </a:rPr>
              <a:t>para</a:t>
            </a:r>
            <a:r>
              <a:rPr lang="en-GB" sz="1800" dirty="0" smtClean="0">
                <a:solidFill>
                  <a:schemeClr val="tx1"/>
                </a:solidFill>
              </a:rPr>
              <a:t> </a:t>
            </a:r>
            <a:r>
              <a:rPr lang="en-GB" sz="1800" dirty="0">
                <a:solidFill>
                  <a:schemeClr val="tx1"/>
                </a:solidFill>
              </a:rPr>
              <a:t>12</a:t>
            </a:r>
            <a:r>
              <a:rPr lang="en-GB" sz="1800" dirty="0" smtClean="0">
                <a:solidFill>
                  <a:schemeClr val="tx1"/>
                </a:solidFill>
              </a:rPr>
              <a:t>%</a:t>
            </a:r>
          </a:p>
          <a:p>
            <a:pPr marL="285750" indent="-285750">
              <a:spcAft>
                <a:spcPts val="600"/>
              </a:spcAft>
              <a:buFont typeface="Wingdings" panose="05000000000000000000" pitchFamily="2" charset="2"/>
              <a:buChar char="q"/>
            </a:pPr>
            <a:r>
              <a:rPr lang="en-GB" sz="1800" dirty="0" smtClean="0">
                <a:solidFill>
                  <a:schemeClr val="tx1"/>
                </a:solidFill>
              </a:rPr>
              <a:t>Altos </a:t>
            </a:r>
            <a:r>
              <a:rPr lang="en-GB" sz="1800" dirty="0" err="1" smtClean="0">
                <a:solidFill>
                  <a:schemeClr val="tx1"/>
                </a:solidFill>
              </a:rPr>
              <a:t>valores</a:t>
            </a:r>
            <a:r>
              <a:rPr lang="en-GB" sz="1800" dirty="0" smtClean="0">
                <a:solidFill>
                  <a:schemeClr val="tx1"/>
                </a:solidFill>
              </a:rPr>
              <a:t> de </a:t>
            </a:r>
            <a:r>
              <a:rPr lang="en-GB" sz="1800" b="1" dirty="0" err="1" smtClean="0">
                <a:solidFill>
                  <a:schemeClr val="tx1"/>
                </a:solidFill>
              </a:rPr>
              <a:t>aceitação</a:t>
            </a:r>
            <a:r>
              <a:rPr lang="en-GB" sz="1800" dirty="0" smtClean="0">
                <a:solidFill>
                  <a:schemeClr val="tx1"/>
                </a:solidFill>
              </a:rPr>
              <a:t> e </a:t>
            </a:r>
            <a:r>
              <a:rPr lang="en-GB" sz="1800" b="1" dirty="0" err="1" smtClean="0">
                <a:solidFill>
                  <a:schemeClr val="tx1"/>
                </a:solidFill>
              </a:rPr>
              <a:t>consumo</a:t>
            </a:r>
            <a:r>
              <a:rPr lang="en-GB" sz="1800" b="1" dirty="0" smtClean="0">
                <a:solidFill>
                  <a:schemeClr val="tx1"/>
                </a:solidFill>
              </a:rPr>
              <a:t> </a:t>
            </a:r>
            <a:r>
              <a:rPr lang="en-GB" sz="1800" dirty="0" err="1" smtClean="0">
                <a:solidFill>
                  <a:schemeClr val="tx1"/>
                </a:solidFill>
              </a:rPr>
              <a:t>desta</a:t>
            </a:r>
            <a:r>
              <a:rPr lang="en-GB" sz="1800" dirty="0" smtClean="0">
                <a:solidFill>
                  <a:schemeClr val="tx1"/>
                </a:solidFill>
              </a:rPr>
              <a:t> </a:t>
            </a:r>
            <a:r>
              <a:rPr lang="en-GB" sz="1800" dirty="0" err="1" smtClean="0">
                <a:solidFill>
                  <a:schemeClr val="tx1"/>
                </a:solidFill>
              </a:rPr>
              <a:t>cultura</a:t>
            </a:r>
            <a:r>
              <a:rPr lang="en-GB" sz="1800" dirty="0" smtClean="0">
                <a:solidFill>
                  <a:schemeClr val="tx1"/>
                </a:solidFill>
              </a:rPr>
              <a:t> </a:t>
            </a:r>
            <a:endParaRPr lang="en-GB" sz="1800" dirty="0">
              <a:solidFill>
                <a:schemeClr val="tx1"/>
              </a:solidFill>
            </a:endParaRPr>
          </a:p>
          <a:p>
            <a:pPr>
              <a:spcAft>
                <a:spcPts val="600"/>
              </a:spcAft>
            </a:pPr>
            <a:endParaRPr lang="en-GB" sz="1800" dirty="0">
              <a:solidFill>
                <a:schemeClr val="tx1"/>
              </a:solidFill>
            </a:endParaRPr>
          </a:p>
        </p:txBody>
      </p:sp>
      <p:sp>
        <p:nvSpPr>
          <p:cNvPr id="4" name="Título 3"/>
          <p:cNvSpPr>
            <a:spLocks noGrp="1"/>
          </p:cNvSpPr>
          <p:nvPr>
            <p:ph type="title"/>
          </p:nvPr>
        </p:nvSpPr>
        <p:spPr>
          <a:xfrm>
            <a:off x="611560" y="548680"/>
            <a:ext cx="8136904" cy="504057"/>
          </a:xfrm>
        </p:spPr>
        <p:txBody>
          <a:bodyPr/>
          <a:lstStyle/>
          <a:p>
            <a:r>
              <a:rPr lang="en-GB" dirty="0" err="1" smtClean="0"/>
              <a:t>Caso</a:t>
            </a:r>
            <a:r>
              <a:rPr lang="en-GB" dirty="0" smtClean="0"/>
              <a:t> de </a:t>
            </a:r>
            <a:r>
              <a:rPr lang="en-GB" dirty="0" err="1" smtClean="0"/>
              <a:t>estudo</a:t>
            </a:r>
            <a:r>
              <a:rPr lang="en-GB" dirty="0" smtClean="0"/>
              <a:t> – </a:t>
            </a:r>
            <a:r>
              <a:rPr lang="en-GB" dirty="0" err="1" smtClean="0"/>
              <a:t>Batata</a:t>
            </a:r>
            <a:r>
              <a:rPr lang="en-GB" dirty="0" smtClean="0"/>
              <a:t> </a:t>
            </a:r>
            <a:r>
              <a:rPr lang="en-GB" dirty="0" err="1" smtClean="0"/>
              <a:t>doce</a:t>
            </a:r>
            <a:r>
              <a:rPr lang="en-GB" dirty="0" smtClean="0"/>
              <a:t> </a:t>
            </a:r>
            <a:r>
              <a:rPr lang="en-GB" dirty="0" err="1" smtClean="0"/>
              <a:t>laranja</a:t>
            </a:r>
            <a:r>
              <a:rPr lang="en-GB" dirty="0" smtClean="0"/>
              <a:t>, Mozambique</a:t>
            </a:r>
            <a:endParaRPr lang="en-GB" dirty="0"/>
          </a:p>
        </p:txBody>
      </p:sp>
      <p:pic>
        <p:nvPicPr>
          <p:cNvPr id="3074" name="Picture 2" descr="http://nkxms1019hx1xmtstxk3k9sko.wpengine.netdna-cdn.com/wp-content/uploads/2015/02/Children-eating-OFSP-in-Mungui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765" y="3717032"/>
            <a:ext cx="4281219" cy="2736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grpSp>
        <p:nvGrpSpPr>
          <p:cNvPr id="11" name="Grupo 1"/>
          <p:cNvGrpSpPr>
            <a:grpSpLocks/>
          </p:cNvGrpSpPr>
          <p:nvPr/>
        </p:nvGrpSpPr>
        <p:grpSpPr bwMode="auto">
          <a:xfrm rot="10800000" flipH="1">
            <a:off x="323528" y="1869844"/>
            <a:ext cx="7200800" cy="937690"/>
            <a:chOff x="196850" y="2781300"/>
            <a:chExt cx="5136816" cy="1568450"/>
          </a:xfrm>
          <a:solidFill>
            <a:schemeClr val="bg1">
              <a:lumMod val="85000"/>
            </a:schemeClr>
          </a:solidFill>
        </p:grpSpPr>
        <p:sp>
          <p:nvSpPr>
            <p:cNvPr id="12" name="Rounded Rectangle 4"/>
            <p:cNvSpPr/>
            <p:nvPr/>
          </p:nvSpPr>
          <p:spPr bwMode="auto">
            <a:xfrm>
              <a:off x="196850" y="3273424"/>
              <a:ext cx="5136816" cy="10763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3"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14" name="Marcador de Posição do Texto 1"/>
          <p:cNvSpPr txBox="1">
            <a:spLocks/>
          </p:cNvSpPr>
          <p:nvPr/>
        </p:nvSpPr>
        <p:spPr>
          <a:xfrm>
            <a:off x="503548" y="2002253"/>
            <a:ext cx="6840760" cy="523117"/>
          </a:xfrm>
          <a:prstGeom prst="rect">
            <a:avLst/>
          </a:prstGeom>
        </p:spPr>
        <p:txBody>
          <a:bodyPr anchor="t"/>
          <a:lstStyle>
            <a:lvl1pPr marL="0" indent="0" algn="l" rtl="0" eaLnBrk="0" fontAlgn="base" hangingPunct="0">
              <a:spcBef>
                <a:spcPct val="20000"/>
              </a:spcBef>
              <a:spcAft>
                <a:spcPct val="0"/>
              </a:spcAft>
              <a:buFont typeface="Arial" charset="0"/>
              <a:buNone/>
              <a:defRPr sz="1600" b="1"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800" b="0" dirty="0" err="1" smtClean="0">
                <a:solidFill>
                  <a:schemeClr val="tx1"/>
                </a:solidFill>
              </a:rPr>
              <a:t>Cultura</a:t>
            </a:r>
            <a:r>
              <a:rPr lang="en-US" sz="1800" b="0" dirty="0" smtClean="0">
                <a:solidFill>
                  <a:schemeClr val="tx1"/>
                </a:solidFill>
              </a:rPr>
              <a:t> </a:t>
            </a:r>
            <a:r>
              <a:rPr lang="en-US" sz="1800" b="0" dirty="0" err="1" smtClean="0">
                <a:solidFill>
                  <a:schemeClr val="tx1"/>
                </a:solidFill>
              </a:rPr>
              <a:t>produzida</a:t>
            </a:r>
            <a:r>
              <a:rPr lang="en-US" sz="1800" b="0" dirty="0" smtClean="0">
                <a:solidFill>
                  <a:schemeClr val="tx1"/>
                </a:solidFill>
              </a:rPr>
              <a:t> </a:t>
            </a:r>
            <a:r>
              <a:rPr lang="en-US" sz="1800" b="0" dirty="0" err="1" smtClean="0">
                <a:solidFill>
                  <a:schemeClr val="tx1"/>
                </a:solidFill>
              </a:rPr>
              <a:t>por</a:t>
            </a:r>
            <a:r>
              <a:rPr lang="en-US" sz="1800" b="0" dirty="0" smtClean="0">
                <a:solidFill>
                  <a:schemeClr val="tx1"/>
                </a:solidFill>
              </a:rPr>
              <a:t> </a:t>
            </a:r>
            <a:r>
              <a:rPr lang="en-US" sz="1800" b="0" dirty="0" err="1" smtClean="0">
                <a:solidFill>
                  <a:schemeClr val="tx1"/>
                </a:solidFill>
              </a:rPr>
              <a:t>melhoramento</a:t>
            </a:r>
            <a:r>
              <a:rPr lang="en-US" sz="1800" b="0" dirty="0" smtClean="0">
                <a:solidFill>
                  <a:schemeClr val="tx1"/>
                </a:solidFill>
              </a:rPr>
              <a:t> </a:t>
            </a:r>
            <a:r>
              <a:rPr lang="en-US" sz="1800" dirty="0" err="1" smtClean="0">
                <a:solidFill>
                  <a:schemeClr val="tx1"/>
                </a:solidFill>
              </a:rPr>
              <a:t>convencional</a:t>
            </a:r>
            <a:r>
              <a:rPr lang="en-US" sz="1800" dirty="0" smtClean="0">
                <a:solidFill>
                  <a:schemeClr val="tx1"/>
                </a:solidFill>
              </a:rPr>
              <a:t>, </a:t>
            </a:r>
            <a:r>
              <a:rPr lang="en-US" sz="1800" b="0" dirty="0" err="1" smtClean="0">
                <a:solidFill>
                  <a:schemeClr val="tx1"/>
                </a:solidFill>
              </a:rPr>
              <a:t>rica</a:t>
            </a:r>
            <a:r>
              <a:rPr lang="en-US" sz="1800" b="0" dirty="0" smtClean="0">
                <a:solidFill>
                  <a:schemeClr val="tx1"/>
                </a:solidFill>
              </a:rPr>
              <a:t> </a:t>
            </a:r>
            <a:r>
              <a:rPr lang="en-US" sz="1800" b="0" dirty="0" err="1" smtClean="0">
                <a:solidFill>
                  <a:schemeClr val="tx1"/>
                </a:solidFill>
              </a:rPr>
              <a:t>em</a:t>
            </a:r>
            <a:r>
              <a:rPr lang="en-US" sz="1800" b="0" dirty="0" smtClean="0">
                <a:solidFill>
                  <a:schemeClr val="tx1"/>
                </a:solidFill>
              </a:rPr>
              <a:t> </a:t>
            </a:r>
            <a:r>
              <a:rPr lang="el-GR" sz="1800" dirty="0">
                <a:solidFill>
                  <a:schemeClr val="tx1"/>
                </a:solidFill>
              </a:rPr>
              <a:t>β</a:t>
            </a:r>
            <a:r>
              <a:rPr lang="en-US" sz="1800" dirty="0" smtClean="0">
                <a:solidFill>
                  <a:schemeClr val="tx1"/>
                </a:solidFill>
              </a:rPr>
              <a:t>-</a:t>
            </a:r>
            <a:r>
              <a:rPr lang="en-US" sz="1800" dirty="0" err="1" smtClean="0">
                <a:solidFill>
                  <a:schemeClr val="tx1"/>
                </a:solidFill>
              </a:rPr>
              <a:t>caroteno</a:t>
            </a:r>
            <a:endParaRPr lang="en-GB" sz="1800" dirty="0">
              <a:solidFill>
                <a:schemeClr val="tx1"/>
              </a:solidFill>
            </a:endParaRPr>
          </a:p>
        </p:txBody>
      </p:sp>
    </p:spTree>
    <p:extLst>
      <p:ext uri="{BB962C8B-B14F-4D97-AF65-F5344CB8AC3E}">
        <p14:creationId xmlns:p14="http://schemas.microsoft.com/office/powerpoint/2010/main" val="3202106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2"/>
          </p:nvPr>
        </p:nvSpPr>
        <p:spPr>
          <a:xfrm>
            <a:off x="459322" y="2822303"/>
            <a:ext cx="4688742" cy="3816424"/>
          </a:xfrm>
        </p:spPr>
        <p:txBody>
          <a:bodyPr/>
          <a:lstStyle/>
          <a:p>
            <a:pPr marL="285750" indent="-285750" algn="just">
              <a:spcAft>
                <a:spcPts val="600"/>
              </a:spcAft>
              <a:buFont typeface="Wingdings" panose="05000000000000000000" pitchFamily="2" charset="2"/>
              <a:buChar char="q"/>
            </a:pPr>
            <a:r>
              <a:rPr lang="pt-PT" sz="1800" b="1" dirty="0" smtClean="0">
                <a:solidFill>
                  <a:schemeClr val="tx1"/>
                </a:solidFill>
              </a:rPr>
              <a:t>Anemia por deficiência de ferro </a:t>
            </a:r>
            <a:r>
              <a:rPr lang="pt-PT" sz="1800" dirty="0" smtClean="0">
                <a:solidFill>
                  <a:schemeClr val="tx1"/>
                </a:solidFill>
              </a:rPr>
              <a:t>é a</a:t>
            </a:r>
            <a:r>
              <a:rPr lang="pt-PT" sz="1800" b="1" dirty="0" smtClean="0">
                <a:solidFill>
                  <a:schemeClr val="tx1"/>
                </a:solidFill>
              </a:rPr>
              <a:t> </a:t>
            </a:r>
            <a:r>
              <a:rPr lang="pt-PT" sz="1800" dirty="0" smtClean="0">
                <a:solidFill>
                  <a:schemeClr val="tx1"/>
                </a:solidFill>
              </a:rPr>
              <a:t>deficiência nutritiva mais comum</a:t>
            </a:r>
          </a:p>
          <a:p>
            <a:pPr marL="285750" indent="-285750" algn="just">
              <a:spcAft>
                <a:spcPts val="600"/>
              </a:spcAft>
              <a:buFont typeface="Wingdings" panose="05000000000000000000" pitchFamily="2" charset="2"/>
              <a:buChar char="q"/>
            </a:pPr>
            <a:r>
              <a:rPr lang="pt-PT" sz="1800" dirty="0" smtClean="0">
                <a:solidFill>
                  <a:schemeClr val="tx1"/>
                </a:solidFill>
              </a:rPr>
              <a:t>O IRRI desenvolveu variedades de arroz com 6 vezes e 4 vezes mais ferro e zinco, </a:t>
            </a:r>
            <a:r>
              <a:rPr lang="pt-PT" sz="1800" dirty="0" err="1" smtClean="0">
                <a:solidFill>
                  <a:schemeClr val="tx1"/>
                </a:solidFill>
              </a:rPr>
              <a:t>respectivamente</a:t>
            </a:r>
            <a:endParaRPr lang="pt-PT" sz="1800" dirty="0" smtClean="0">
              <a:solidFill>
                <a:schemeClr val="tx1"/>
              </a:solidFill>
            </a:endParaRPr>
          </a:p>
          <a:p>
            <a:pPr marL="285750" indent="-285750" algn="just">
              <a:spcAft>
                <a:spcPts val="600"/>
              </a:spcAft>
              <a:buFont typeface="Wingdings" panose="05000000000000000000" pitchFamily="2" charset="2"/>
              <a:buChar char="q"/>
            </a:pPr>
            <a:r>
              <a:rPr lang="pt-PT" sz="1800" dirty="0" smtClean="0">
                <a:solidFill>
                  <a:schemeClr val="tx1"/>
                </a:solidFill>
              </a:rPr>
              <a:t>Alcançar o </a:t>
            </a:r>
            <a:r>
              <a:rPr lang="pt-PT" sz="1800" dirty="0" err="1" smtClean="0">
                <a:solidFill>
                  <a:schemeClr val="tx1"/>
                </a:solidFill>
              </a:rPr>
              <a:t>objectivo</a:t>
            </a:r>
            <a:r>
              <a:rPr lang="pt-PT" sz="1800" dirty="0" smtClean="0">
                <a:solidFill>
                  <a:schemeClr val="tx1"/>
                </a:solidFill>
              </a:rPr>
              <a:t> de fornecer ~</a:t>
            </a:r>
            <a:r>
              <a:rPr lang="pt-PT" sz="1800" b="1" dirty="0" smtClean="0">
                <a:solidFill>
                  <a:schemeClr val="tx1"/>
                </a:solidFill>
              </a:rPr>
              <a:t>30% das necessidades médias</a:t>
            </a:r>
            <a:r>
              <a:rPr lang="pt-PT" sz="1800" dirty="0" smtClean="0">
                <a:solidFill>
                  <a:schemeClr val="tx1"/>
                </a:solidFill>
              </a:rPr>
              <a:t> para mulheres/crianças</a:t>
            </a:r>
          </a:p>
          <a:p>
            <a:pPr marL="285750" indent="-285750" algn="just">
              <a:spcAft>
                <a:spcPts val="600"/>
              </a:spcAft>
              <a:buFont typeface="Wingdings" panose="05000000000000000000" pitchFamily="2" charset="2"/>
              <a:buChar char="q"/>
            </a:pPr>
            <a:r>
              <a:rPr lang="pt-PT" sz="1800" dirty="0" smtClean="0">
                <a:solidFill>
                  <a:schemeClr val="tx1"/>
                </a:solidFill>
              </a:rPr>
              <a:t>Aumentada a capacidade de armazenar e </a:t>
            </a:r>
            <a:r>
              <a:rPr lang="pt-PT" sz="1800" dirty="0" err="1" smtClean="0">
                <a:solidFill>
                  <a:schemeClr val="tx1"/>
                </a:solidFill>
              </a:rPr>
              <a:t>translocar</a:t>
            </a:r>
            <a:r>
              <a:rPr lang="pt-PT" sz="1800" dirty="0" smtClean="0">
                <a:solidFill>
                  <a:schemeClr val="tx1"/>
                </a:solidFill>
              </a:rPr>
              <a:t> ferro das folhas para o grão </a:t>
            </a:r>
          </a:p>
          <a:p>
            <a:pPr marL="285750" indent="-285750" algn="just">
              <a:spcAft>
                <a:spcPts val="600"/>
              </a:spcAft>
              <a:buFont typeface="Wingdings" panose="05000000000000000000" pitchFamily="2" charset="2"/>
              <a:buChar char="q"/>
            </a:pPr>
            <a:r>
              <a:rPr lang="pt-PT" sz="1800" dirty="0" smtClean="0">
                <a:solidFill>
                  <a:schemeClr val="tx1"/>
                </a:solidFill>
              </a:rPr>
              <a:t>Os genes introduzidos </a:t>
            </a:r>
            <a:r>
              <a:rPr lang="pt-PT" sz="1800" b="1" dirty="0" smtClean="0">
                <a:solidFill>
                  <a:schemeClr val="tx1"/>
                </a:solidFill>
              </a:rPr>
              <a:t>não são tóxicos</a:t>
            </a:r>
            <a:r>
              <a:rPr lang="pt-PT" sz="1800" dirty="0" smtClean="0">
                <a:solidFill>
                  <a:schemeClr val="tx1"/>
                </a:solidFill>
              </a:rPr>
              <a:t> nem </a:t>
            </a:r>
            <a:r>
              <a:rPr lang="pt-PT" sz="1800" b="1" dirty="0" smtClean="0">
                <a:solidFill>
                  <a:schemeClr val="tx1"/>
                </a:solidFill>
              </a:rPr>
              <a:t>alergénicos</a:t>
            </a:r>
          </a:p>
          <a:p>
            <a:pPr marL="285750" indent="-285750" algn="just">
              <a:spcAft>
                <a:spcPts val="600"/>
              </a:spcAft>
              <a:buFont typeface="Wingdings" panose="05000000000000000000" pitchFamily="2" charset="2"/>
              <a:buChar char="q"/>
            </a:pPr>
            <a:r>
              <a:rPr lang="pt-PT" sz="1800" dirty="0" smtClean="0">
                <a:solidFill>
                  <a:schemeClr val="tx1"/>
                </a:solidFill>
              </a:rPr>
              <a:t>Não há perda de características </a:t>
            </a:r>
            <a:r>
              <a:rPr lang="pt-PT" sz="1800" b="1" dirty="0" smtClean="0">
                <a:solidFill>
                  <a:schemeClr val="tx1"/>
                </a:solidFill>
              </a:rPr>
              <a:t>agronómicas</a:t>
            </a:r>
            <a:r>
              <a:rPr lang="pt-PT" sz="1800" dirty="0" smtClean="0">
                <a:solidFill>
                  <a:schemeClr val="tx1"/>
                </a:solidFill>
              </a:rPr>
              <a:t> e de </a:t>
            </a:r>
            <a:r>
              <a:rPr lang="pt-PT" sz="1800" b="1" dirty="0" smtClean="0">
                <a:solidFill>
                  <a:schemeClr val="tx1"/>
                </a:solidFill>
              </a:rPr>
              <a:t>qualidade</a:t>
            </a:r>
            <a:endParaRPr lang="pt-PT" sz="1800" dirty="0">
              <a:solidFill>
                <a:schemeClr val="tx1"/>
              </a:solidFill>
            </a:endParaRPr>
          </a:p>
        </p:txBody>
      </p:sp>
      <p:sp>
        <p:nvSpPr>
          <p:cNvPr id="4" name="Título 3"/>
          <p:cNvSpPr>
            <a:spLocks noGrp="1"/>
          </p:cNvSpPr>
          <p:nvPr>
            <p:ph type="title"/>
          </p:nvPr>
        </p:nvSpPr>
        <p:spPr>
          <a:xfrm>
            <a:off x="611560" y="548680"/>
            <a:ext cx="7776864" cy="504057"/>
          </a:xfrm>
        </p:spPr>
        <p:txBody>
          <a:bodyPr/>
          <a:lstStyle/>
          <a:p>
            <a:r>
              <a:rPr lang="en-GB" dirty="0" err="1"/>
              <a:t>P</a:t>
            </a:r>
            <a:r>
              <a:rPr lang="en-GB" dirty="0" err="1" smtClean="0"/>
              <a:t>rova</a:t>
            </a:r>
            <a:r>
              <a:rPr lang="en-GB" dirty="0" smtClean="0"/>
              <a:t> de </a:t>
            </a:r>
            <a:r>
              <a:rPr lang="en-GB" dirty="0" err="1" smtClean="0"/>
              <a:t>conceito</a:t>
            </a:r>
            <a:r>
              <a:rPr lang="en-GB" dirty="0" smtClean="0"/>
              <a:t> – </a:t>
            </a:r>
            <a:r>
              <a:rPr lang="en-GB" dirty="0" err="1" smtClean="0"/>
              <a:t>Arroz</a:t>
            </a:r>
            <a:r>
              <a:rPr lang="en-GB" dirty="0" smtClean="0"/>
              <a:t> </a:t>
            </a:r>
            <a:r>
              <a:rPr lang="en-GB" dirty="0" err="1" smtClean="0"/>
              <a:t>rico</a:t>
            </a:r>
            <a:r>
              <a:rPr lang="en-GB" dirty="0" smtClean="0"/>
              <a:t> </a:t>
            </a:r>
            <a:r>
              <a:rPr lang="en-GB" dirty="0" err="1" smtClean="0"/>
              <a:t>em</a:t>
            </a:r>
            <a:r>
              <a:rPr lang="en-GB" dirty="0" smtClean="0"/>
              <a:t> </a:t>
            </a:r>
            <a:r>
              <a:rPr lang="en-GB" dirty="0" err="1" smtClean="0"/>
              <a:t>ferro</a:t>
            </a:r>
            <a:r>
              <a:rPr lang="en-GB" dirty="0" smtClean="0"/>
              <a:t> e </a:t>
            </a:r>
            <a:r>
              <a:rPr lang="en-GB" dirty="0" err="1" smtClean="0"/>
              <a:t>zinco</a:t>
            </a:r>
            <a:r>
              <a:rPr lang="en-GB" dirty="0" smtClean="0"/>
              <a:t>  </a:t>
            </a:r>
            <a:endParaRPr lang="en-GB" dirty="0"/>
          </a:p>
        </p:txBody>
      </p:sp>
      <p:grpSp>
        <p:nvGrpSpPr>
          <p:cNvPr id="11" name="Grupo 1"/>
          <p:cNvGrpSpPr>
            <a:grpSpLocks/>
          </p:cNvGrpSpPr>
          <p:nvPr/>
        </p:nvGrpSpPr>
        <p:grpSpPr bwMode="auto">
          <a:xfrm rot="10800000" flipH="1">
            <a:off x="323528" y="1869844"/>
            <a:ext cx="7200800" cy="937690"/>
            <a:chOff x="196850" y="2781300"/>
            <a:chExt cx="4879975" cy="1568450"/>
          </a:xfrm>
          <a:solidFill>
            <a:schemeClr val="bg1">
              <a:lumMod val="85000"/>
            </a:schemeClr>
          </a:solidFill>
        </p:grpSpPr>
        <p:sp>
          <p:nvSpPr>
            <p:cNvPr id="12"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3"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9" name="Marcador de Posição do Texto 1"/>
          <p:cNvSpPr>
            <a:spLocks noGrp="1"/>
          </p:cNvSpPr>
          <p:nvPr>
            <p:ph type="body" idx="10"/>
          </p:nvPr>
        </p:nvSpPr>
        <p:spPr>
          <a:xfrm>
            <a:off x="539552" y="1873596"/>
            <a:ext cx="6768752" cy="575429"/>
          </a:xfrm>
        </p:spPr>
        <p:txBody>
          <a:bodyPr/>
          <a:lstStyle/>
          <a:p>
            <a:pPr algn="ctr"/>
            <a:r>
              <a:rPr lang="en-US" sz="1800" b="0" dirty="0" err="1" smtClean="0">
                <a:solidFill>
                  <a:schemeClr val="tx1"/>
                </a:solidFill>
              </a:rPr>
              <a:t>Cultura</a:t>
            </a:r>
            <a:r>
              <a:rPr lang="en-US" sz="1800" b="0" dirty="0" smtClean="0">
                <a:solidFill>
                  <a:schemeClr val="tx1"/>
                </a:solidFill>
              </a:rPr>
              <a:t> </a:t>
            </a:r>
            <a:r>
              <a:rPr lang="en-US" sz="1800" b="0" dirty="0" err="1" smtClean="0">
                <a:solidFill>
                  <a:schemeClr val="tx1"/>
                </a:solidFill>
              </a:rPr>
              <a:t>produzida</a:t>
            </a:r>
            <a:r>
              <a:rPr lang="en-US" sz="1800" b="0" dirty="0" smtClean="0">
                <a:solidFill>
                  <a:schemeClr val="tx1"/>
                </a:solidFill>
              </a:rPr>
              <a:t> </a:t>
            </a:r>
            <a:r>
              <a:rPr lang="en-US" sz="1800" b="0" dirty="0" err="1" smtClean="0">
                <a:solidFill>
                  <a:schemeClr val="tx1"/>
                </a:solidFill>
              </a:rPr>
              <a:t>por</a:t>
            </a:r>
            <a:r>
              <a:rPr lang="en-US" sz="1800" b="0" dirty="0" smtClean="0">
                <a:solidFill>
                  <a:schemeClr val="tx1"/>
                </a:solidFill>
              </a:rPr>
              <a:t> </a:t>
            </a:r>
            <a:r>
              <a:rPr lang="en-US" sz="1800" dirty="0" err="1" smtClean="0">
                <a:solidFill>
                  <a:schemeClr val="tx1"/>
                </a:solidFill>
              </a:rPr>
              <a:t>engenharia</a:t>
            </a:r>
            <a:r>
              <a:rPr lang="en-US" sz="1800" b="0" dirty="0" smtClean="0">
                <a:solidFill>
                  <a:schemeClr val="tx1"/>
                </a:solidFill>
              </a:rPr>
              <a:t> </a:t>
            </a:r>
            <a:r>
              <a:rPr lang="en-US" sz="1800" dirty="0" err="1" smtClean="0">
                <a:solidFill>
                  <a:schemeClr val="tx1"/>
                </a:solidFill>
              </a:rPr>
              <a:t>genética</a:t>
            </a:r>
            <a:r>
              <a:rPr lang="en-US" sz="1800" dirty="0" smtClean="0">
                <a:solidFill>
                  <a:schemeClr val="tx1"/>
                </a:solidFill>
              </a:rPr>
              <a:t>, </a:t>
            </a:r>
            <a:r>
              <a:rPr lang="en-US" sz="1800" b="0" dirty="0" smtClean="0">
                <a:solidFill>
                  <a:schemeClr val="tx1"/>
                </a:solidFill>
              </a:rPr>
              <a:t>com </a:t>
            </a:r>
            <a:r>
              <a:rPr lang="en-US" sz="1800" b="0" dirty="0" err="1" smtClean="0">
                <a:solidFill>
                  <a:schemeClr val="tx1"/>
                </a:solidFill>
              </a:rPr>
              <a:t>teores</a:t>
            </a:r>
            <a:r>
              <a:rPr lang="en-US" sz="1800" dirty="0" smtClean="0">
                <a:solidFill>
                  <a:schemeClr val="tx1"/>
                </a:solidFill>
              </a:rPr>
              <a:t> </a:t>
            </a:r>
            <a:r>
              <a:rPr lang="en-US" sz="1800" dirty="0" err="1" smtClean="0">
                <a:solidFill>
                  <a:schemeClr val="tx1"/>
                </a:solidFill>
              </a:rPr>
              <a:t>aumentados</a:t>
            </a:r>
            <a:r>
              <a:rPr lang="en-US" sz="1800" dirty="0" smtClean="0">
                <a:solidFill>
                  <a:schemeClr val="tx1"/>
                </a:solidFill>
              </a:rPr>
              <a:t> </a:t>
            </a:r>
            <a:r>
              <a:rPr lang="en-US" sz="1800" b="0" dirty="0" smtClean="0">
                <a:solidFill>
                  <a:schemeClr val="tx1"/>
                </a:solidFill>
              </a:rPr>
              <a:t>de</a:t>
            </a:r>
            <a:r>
              <a:rPr lang="en-US" sz="1800" dirty="0" smtClean="0">
                <a:solidFill>
                  <a:schemeClr val="tx1"/>
                </a:solidFill>
              </a:rPr>
              <a:t> </a:t>
            </a:r>
            <a:r>
              <a:rPr lang="en-US" sz="1800" dirty="0" err="1" smtClean="0">
                <a:solidFill>
                  <a:schemeClr val="tx1"/>
                </a:solidFill>
              </a:rPr>
              <a:t>ferro</a:t>
            </a:r>
            <a:r>
              <a:rPr lang="en-US" sz="1800" dirty="0" smtClean="0">
                <a:solidFill>
                  <a:schemeClr val="tx1"/>
                </a:solidFill>
              </a:rPr>
              <a:t> </a:t>
            </a:r>
            <a:r>
              <a:rPr lang="en-US" sz="1800" b="0" dirty="0" smtClean="0">
                <a:solidFill>
                  <a:schemeClr val="tx1"/>
                </a:solidFill>
              </a:rPr>
              <a:t>e </a:t>
            </a:r>
            <a:r>
              <a:rPr lang="en-US" sz="1800" dirty="0" err="1" smtClean="0">
                <a:solidFill>
                  <a:schemeClr val="tx1"/>
                </a:solidFill>
              </a:rPr>
              <a:t>zinco</a:t>
            </a:r>
            <a:r>
              <a:rPr lang="en-US" sz="1800" dirty="0" smtClean="0">
                <a:solidFill>
                  <a:schemeClr val="tx1"/>
                </a:solidFill>
              </a:rPr>
              <a:t> </a:t>
            </a:r>
            <a:r>
              <a:rPr lang="en-US" sz="1800" b="0" dirty="0" smtClean="0">
                <a:solidFill>
                  <a:schemeClr val="tx1"/>
                </a:solidFill>
              </a:rPr>
              <a:t/>
            </a:r>
            <a:br>
              <a:rPr lang="en-US" sz="1800" b="0" dirty="0" smtClean="0">
                <a:solidFill>
                  <a:schemeClr val="tx1"/>
                </a:solidFill>
              </a:rPr>
            </a:br>
            <a:endParaRPr lang="en-GB" sz="1800" dirty="0">
              <a:solidFill>
                <a:schemeClr val="tx1"/>
              </a:solidFill>
            </a:endParaRPr>
          </a:p>
        </p:txBody>
      </p:sp>
      <p:pic>
        <p:nvPicPr>
          <p:cNvPr id="2" name="Imagem 1" descr="Recorte de Ecrã"/>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077072"/>
            <a:ext cx="3738186" cy="1215792"/>
          </a:xfrm>
          <a:prstGeom prst="rect">
            <a:avLst/>
          </a:prstGeom>
          <a:ln>
            <a:noFill/>
          </a:ln>
          <a:effectLst>
            <a:outerShdw blurRad="190500" algn="tl" rotWithShape="0">
              <a:srgbClr val="000000">
                <a:alpha val="70000"/>
              </a:srgbClr>
            </a:outerShdw>
          </a:effectLst>
        </p:spPr>
      </p:pic>
      <p:sp>
        <p:nvSpPr>
          <p:cNvPr id="5" name="Retângulo 4"/>
          <p:cNvSpPr/>
          <p:nvPr/>
        </p:nvSpPr>
        <p:spPr>
          <a:xfrm>
            <a:off x="5705027" y="5292864"/>
            <a:ext cx="3257623" cy="261610"/>
          </a:xfrm>
          <a:prstGeom prst="rect">
            <a:avLst/>
          </a:prstGeom>
        </p:spPr>
        <p:txBody>
          <a:bodyPr wrap="none">
            <a:spAutoFit/>
          </a:bodyPr>
          <a:lstStyle/>
          <a:p>
            <a:r>
              <a:rPr lang="en-GB" sz="1100" dirty="0" err="1" smtClean="0"/>
              <a:t>Ensaios</a:t>
            </a:r>
            <a:r>
              <a:rPr lang="en-GB" sz="1100" dirty="0" smtClean="0"/>
              <a:t> de campo </a:t>
            </a:r>
            <a:r>
              <a:rPr lang="en-GB" sz="1100" dirty="0" err="1" smtClean="0"/>
              <a:t>controlados</a:t>
            </a:r>
            <a:r>
              <a:rPr lang="en-GB" sz="1100" dirty="0" smtClean="0"/>
              <a:t> (2011-3), IRRI, Filipinas</a:t>
            </a:r>
            <a:endParaRPr lang="en-GB" sz="1100" dirty="0"/>
          </a:p>
        </p:txBody>
      </p:sp>
    </p:spTree>
    <p:extLst>
      <p:ext uri="{BB962C8B-B14F-4D97-AF65-F5344CB8AC3E}">
        <p14:creationId xmlns:p14="http://schemas.microsoft.com/office/powerpoint/2010/main" val="170530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2"/>
          </p:nvPr>
        </p:nvSpPr>
        <p:spPr>
          <a:xfrm>
            <a:off x="467544" y="2840965"/>
            <a:ext cx="6192688" cy="1008112"/>
          </a:xfrm>
        </p:spPr>
        <p:txBody>
          <a:bodyPr/>
          <a:lstStyle/>
          <a:p>
            <a:pPr marL="285750" indent="-285750">
              <a:spcAft>
                <a:spcPts val="600"/>
              </a:spcAft>
              <a:buFont typeface="Wingdings" panose="05000000000000000000" pitchFamily="2" charset="2"/>
              <a:buChar char="q"/>
            </a:pPr>
            <a:r>
              <a:rPr lang="en-US" sz="1800" b="1" dirty="0" err="1" smtClean="0">
                <a:solidFill>
                  <a:schemeClr val="tx1"/>
                </a:solidFill>
              </a:rPr>
              <a:t>Biodisponibilidade</a:t>
            </a:r>
            <a:r>
              <a:rPr lang="en-US" sz="1800" dirty="0" smtClean="0">
                <a:solidFill>
                  <a:schemeClr val="tx1"/>
                </a:solidFill>
              </a:rPr>
              <a:t> </a:t>
            </a:r>
            <a:r>
              <a:rPr lang="en-US" sz="1800" dirty="0" err="1" smtClean="0">
                <a:solidFill>
                  <a:schemeClr val="tx1"/>
                </a:solidFill>
              </a:rPr>
              <a:t>confirmada</a:t>
            </a:r>
            <a:r>
              <a:rPr lang="en-US" sz="1800" dirty="0">
                <a:solidFill>
                  <a:schemeClr val="tx1"/>
                </a:solidFill>
              </a:rPr>
              <a:t> </a:t>
            </a:r>
            <a:r>
              <a:rPr lang="en-US" sz="1800" dirty="0" err="1" smtClean="0">
                <a:solidFill>
                  <a:schemeClr val="tx1"/>
                </a:solidFill>
              </a:rPr>
              <a:t>através</a:t>
            </a:r>
            <a:r>
              <a:rPr lang="en-US" sz="1800" dirty="0" smtClean="0">
                <a:solidFill>
                  <a:schemeClr val="tx1"/>
                </a:solidFill>
              </a:rPr>
              <a:t> de </a:t>
            </a:r>
            <a:r>
              <a:rPr lang="en-US" sz="1800" dirty="0" err="1" smtClean="0">
                <a:solidFill>
                  <a:schemeClr val="tx1"/>
                </a:solidFill>
              </a:rPr>
              <a:t>estudos</a:t>
            </a:r>
            <a:r>
              <a:rPr lang="en-US" sz="1800" dirty="0" smtClean="0">
                <a:solidFill>
                  <a:schemeClr val="tx1"/>
                </a:solidFill>
              </a:rPr>
              <a:t> </a:t>
            </a:r>
            <a:r>
              <a:rPr lang="en-US" sz="1800" i="1" dirty="0" smtClean="0">
                <a:solidFill>
                  <a:schemeClr val="tx1"/>
                </a:solidFill>
              </a:rPr>
              <a:t>in vitro</a:t>
            </a:r>
            <a:endParaRPr lang="en-US" sz="1800" b="1" dirty="0" smtClean="0">
              <a:solidFill>
                <a:schemeClr val="tx1"/>
              </a:solidFill>
            </a:endParaRPr>
          </a:p>
          <a:p>
            <a:pPr marL="285750" indent="-285750">
              <a:spcAft>
                <a:spcPts val="600"/>
              </a:spcAft>
              <a:buFont typeface="Wingdings" panose="05000000000000000000" pitchFamily="2" charset="2"/>
              <a:buChar char="q"/>
            </a:pPr>
            <a:r>
              <a:rPr lang="en-US" sz="1800" dirty="0" err="1" smtClean="0">
                <a:solidFill>
                  <a:schemeClr val="tx1"/>
                </a:solidFill>
              </a:rPr>
              <a:t>Possível</a:t>
            </a:r>
            <a:r>
              <a:rPr lang="en-US" sz="1800" dirty="0" smtClean="0">
                <a:solidFill>
                  <a:schemeClr val="tx1"/>
                </a:solidFill>
              </a:rPr>
              <a:t> </a:t>
            </a:r>
            <a:r>
              <a:rPr lang="en-US" sz="1800" dirty="0" err="1" smtClean="0">
                <a:solidFill>
                  <a:schemeClr val="tx1"/>
                </a:solidFill>
              </a:rPr>
              <a:t>combinação</a:t>
            </a:r>
            <a:r>
              <a:rPr lang="en-US" sz="1800" dirty="0" smtClean="0">
                <a:solidFill>
                  <a:schemeClr val="tx1"/>
                </a:solidFill>
              </a:rPr>
              <a:t> com a </a:t>
            </a:r>
            <a:r>
              <a:rPr lang="en-US" sz="1800" b="1" dirty="0" err="1" smtClean="0">
                <a:solidFill>
                  <a:schemeClr val="tx1"/>
                </a:solidFill>
              </a:rPr>
              <a:t>vitamina</a:t>
            </a:r>
            <a:r>
              <a:rPr lang="en-US" sz="1800" b="1" dirty="0" smtClean="0">
                <a:solidFill>
                  <a:schemeClr val="tx1"/>
                </a:solidFill>
              </a:rPr>
              <a:t> A</a:t>
            </a:r>
            <a:r>
              <a:rPr lang="en-US" sz="1800" dirty="0" smtClean="0">
                <a:solidFill>
                  <a:schemeClr val="tx1"/>
                </a:solidFill>
              </a:rPr>
              <a:t> </a:t>
            </a:r>
          </a:p>
          <a:p>
            <a:pPr marL="285750" indent="-285750">
              <a:spcAft>
                <a:spcPts val="600"/>
              </a:spcAft>
              <a:buFont typeface="Wingdings" panose="05000000000000000000" pitchFamily="2" charset="2"/>
              <a:buChar char="q"/>
            </a:pPr>
            <a:r>
              <a:rPr lang="en-US" sz="1800" dirty="0" err="1" smtClean="0">
                <a:solidFill>
                  <a:schemeClr val="tx1"/>
                </a:solidFill>
              </a:rPr>
              <a:t>Ainda</a:t>
            </a:r>
            <a:r>
              <a:rPr lang="en-US" sz="1800" dirty="0" smtClean="0">
                <a:solidFill>
                  <a:schemeClr val="tx1"/>
                </a:solidFill>
              </a:rPr>
              <a:t> </a:t>
            </a:r>
            <a:r>
              <a:rPr lang="en-US" sz="1800" dirty="0" err="1" smtClean="0">
                <a:solidFill>
                  <a:schemeClr val="tx1"/>
                </a:solidFill>
              </a:rPr>
              <a:t>em</a:t>
            </a:r>
            <a:r>
              <a:rPr lang="en-US" sz="1800" dirty="0" smtClean="0">
                <a:solidFill>
                  <a:schemeClr val="tx1"/>
                </a:solidFill>
              </a:rPr>
              <a:t> </a:t>
            </a:r>
            <a:r>
              <a:rPr lang="en-US" sz="1800" dirty="0" err="1" smtClean="0">
                <a:solidFill>
                  <a:schemeClr val="tx1"/>
                </a:solidFill>
              </a:rPr>
              <a:t>otimização</a:t>
            </a:r>
            <a:r>
              <a:rPr lang="en-US" sz="1800" dirty="0" smtClean="0">
                <a:solidFill>
                  <a:schemeClr val="tx1"/>
                </a:solidFill>
              </a:rPr>
              <a:t> </a:t>
            </a:r>
          </a:p>
          <a:p>
            <a:pPr marL="285750" indent="-285750">
              <a:spcAft>
                <a:spcPts val="600"/>
              </a:spcAft>
              <a:buFont typeface="Wingdings" panose="05000000000000000000" pitchFamily="2" charset="2"/>
              <a:buChar char="q"/>
            </a:pPr>
            <a:endParaRPr lang="en-US" sz="1800" dirty="0" smtClean="0">
              <a:solidFill>
                <a:schemeClr val="tx1"/>
              </a:solidFill>
            </a:endParaRPr>
          </a:p>
          <a:p>
            <a:pPr marL="285750" indent="-285750">
              <a:spcAft>
                <a:spcPts val="600"/>
              </a:spcAft>
              <a:buFont typeface="Wingdings" panose="05000000000000000000" pitchFamily="2" charset="2"/>
              <a:buChar char="q"/>
            </a:pPr>
            <a:endParaRPr lang="en-GB" sz="1800" dirty="0">
              <a:solidFill>
                <a:schemeClr val="tx1"/>
              </a:solidFill>
            </a:endParaRPr>
          </a:p>
        </p:txBody>
      </p:sp>
      <p:sp>
        <p:nvSpPr>
          <p:cNvPr id="4" name="Título 3"/>
          <p:cNvSpPr>
            <a:spLocks noGrp="1"/>
          </p:cNvSpPr>
          <p:nvPr>
            <p:ph type="title"/>
          </p:nvPr>
        </p:nvSpPr>
        <p:spPr>
          <a:xfrm>
            <a:off x="611560" y="555228"/>
            <a:ext cx="7983923" cy="504057"/>
          </a:xfrm>
        </p:spPr>
        <p:txBody>
          <a:bodyPr/>
          <a:lstStyle/>
          <a:p>
            <a:r>
              <a:rPr lang="en-GB" dirty="0" err="1" smtClean="0"/>
              <a:t>Prova</a:t>
            </a:r>
            <a:r>
              <a:rPr lang="en-GB" dirty="0" smtClean="0"/>
              <a:t> de </a:t>
            </a:r>
            <a:r>
              <a:rPr lang="en-GB" dirty="0" err="1" smtClean="0"/>
              <a:t>conceito</a:t>
            </a:r>
            <a:r>
              <a:rPr lang="en-GB" dirty="0" smtClean="0"/>
              <a:t> – </a:t>
            </a:r>
            <a:r>
              <a:rPr lang="en-GB" dirty="0" err="1" smtClean="0"/>
              <a:t>Arroz</a:t>
            </a:r>
            <a:r>
              <a:rPr lang="en-GB" dirty="0" smtClean="0"/>
              <a:t> </a:t>
            </a:r>
            <a:r>
              <a:rPr lang="en-GB" dirty="0" err="1" smtClean="0"/>
              <a:t>rico</a:t>
            </a:r>
            <a:r>
              <a:rPr lang="en-GB" dirty="0" smtClean="0"/>
              <a:t> </a:t>
            </a:r>
            <a:r>
              <a:rPr lang="en-GB" dirty="0" err="1" smtClean="0"/>
              <a:t>em</a:t>
            </a:r>
            <a:r>
              <a:rPr lang="en-GB" dirty="0" smtClean="0"/>
              <a:t> </a:t>
            </a:r>
            <a:r>
              <a:rPr lang="en-GB" dirty="0" err="1" smtClean="0"/>
              <a:t>ferro</a:t>
            </a:r>
            <a:r>
              <a:rPr lang="en-GB" dirty="0" smtClean="0"/>
              <a:t> e </a:t>
            </a:r>
            <a:r>
              <a:rPr lang="en-GB" dirty="0" err="1" smtClean="0"/>
              <a:t>zinco</a:t>
            </a:r>
            <a:endParaRPr lang="en-GB" dirty="0"/>
          </a:p>
        </p:txBody>
      </p:sp>
      <p:pic>
        <p:nvPicPr>
          <p:cNvPr id="9218" name="Picture 2" descr="GMO Cartoon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116508"/>
            <a:ext cx="3810000" cy="240883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upo 1"/>
          <p:cNvGrpSpPr>
            <a:grpSpLocks/>
          </p:cNvGrpSpPr>
          <p:nvPr/>
        </p:nvGrpSpPr>
        <p:grpSpPr bwMode="auto">
          <a:xfrm rot="10800000" flipH="1">
            <a:off x="323528" y="1869844"/>
            <a:ext cx="7200800" cy="937690"/>
            <a:chOff x="196850" y="2781300"/>
            <a:chExt cx="4879975" cy="1568450"/>
          </a:xfrm>
          <a:solidFill>
            <a:schemeClr val="bg1">
              <a:lumMod val="85000"/>
            </a:schemeClr>
          </a:solidFill>
        </p:grpSpPr>
        <p:sp>
          <p:nvSpPr>
            <p:cNvPr id="14"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5"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16" name="Marcador de Posição do Texto 1"/>
          <p:cNvSpPr>
            <a:spLocks noGrp="1"/>
          </p:cNvSpPr>
          <p:nvPr>
            <p:ph type="body" idx="10"/>
          </p:nvPr>
        </p:nvSpPr>
        <p:spPr>
          <a:xfrm>
            <a:off x="539552" y="1873596"/>
            <a:ext cx="6768752" cy="575429"/>
          </a:xfrm>
        </p:spPr>
        <p:txBody>
          <a:bodyPr/>
          <a:lstStyle/>
          <a:p>
            <a:pPr algn="ctr"/>
            <a:r>
              <a:rPr lang="en-US" sz="1800" b="0" dirty="0" err="1" smtClean="0">
                <a:solidFill>
                  <a:schemeClr val="tx1"/>
                </a:solidFill>
              </a:rPr>
              <a:t>Cultura</a:t>
            </a:r>
            <a:r>
              <a:rPr lang="en-US" sz="1800" b="0" dirty="0" smtClean="0">
                <a:solidFill>
                  <a:schemeClr val="tx1"/>
                </a:solidFill>
              </a:rPr>
              <a:t> </a:t>
            </a:r>
            <a:r>
              <a:rPr lang="en-US" sz="1800" b="0" dirty="0" err="1" smtClean="0">
                <a:solidFill>
                  <a:schemeClr val="tx1"/>
                </a:solidFill>
              </a:rPr>
              <a:t>produzida</a:t>
            </a:r>
            <a:r>
              <a:rPr lang="en-US" sz="1800" b="0" dirty="0" smtClean="0">
                <a:solidFill>
                  <a:schemeClr val="tx1"/>
                </a:solidFill>
              </a:rPr>
              <a:t> </a:t>
            </a:r>
            <a:r>
              <a:rPr lang="en-US" sz="1800" b="0" dirty="0" err="1" smtClean="0">
                <a:solidFill>
                  <a:schemeClr val="tx1"/>
                </a:solidFill>
              </a:rPr>
              <a:t>por</a:t>
            </a:r>
            <a:r>
              <a:rPr lang="en-US" sz="1800" b="0" dirty="0" smtClean="0">
                <a:solidFill>
                  <a:schemeClr val="tx1"/>
                </a:solidFill>
              </a:rPr>
              <a:t> </a:t>
            </a:r>
            <a:r>
              <a:rPr lang="en-US" sz="1800" dirty="0" err="1" smtClean="0">
                <a:solidFill>
                  <a:schemeClr val="tx1"/>
                </a:solidFill>
              </a:rPr>
              <a:t>engenharia</a:t>
            </a:r>
            <a:r>
              <a:rPr lang="en-US" sz="1800" b="0" dirty="0" smtClean="0">
                <a:solidFill>
                  <a:schemeClr val="tx1"/>
                </a:solidFill>
              </a:rPr>
              <a:t> </a:t>
            </a:r>
            <a:r>
              <a:rPr lang="en-US" sz="1800" dirty="0" err="1" smtClean="0">
                <a:solidFill>
                  <a:schemeClr val="tx1"/>
                </a:solidFill>
              </a:rPr>
              <a:t>genética</a:t>
            </a:r>
            <a:r>
              <a:rPr lang="en-US" sz="1800" dirty="0" smtClean="0">
                <a:solidFill>
                  <a:schemeClr val="tx1"/>
                </a:solidFill>
              </a:rPr>
              <a:t>, </a:t>
            </a:r>
            <a:r>
              <a:rPr lang="en-US" sz="1800" b="0" dirty="0" smtClean="0">
                <a:solidFill>
                  <a:schemeClr val="tx1"/>
                </a:solidFill>
              </a:rPr>
              <a:t>com </a:t>
            </a:r>
            <a:r>
              <a:rPr lang="en-US" sz="1800" b="0" dirty="0" err="1" smtClean="0">
                <a:solidFill>
                  <a:schemeClr val="tx1"/>
                </a:solidFill>
              </a:rPr>
              <a:t>teores</a:t>
            </a:r>
            <a:r>
              <a:rPr lang="en-US" sz="1800" dirty="0" smtClean="0">
                <a:solidFill>
                  <a:schemeClr val="tx1"/>
                </a:solidFill>
              </a:rPr>
              <a:t> </a:t>
            </a:r>
            <a:r>
              <a:rPr lang="en-US" sz="1800" dirty="0" err="1" smtClean="0">
                <a:solidFill>
                  <a:schemeClr val="tx1"/>
                </a:solidFill>
              </a:rPr>
              <a:t>aumentados</a:t>
            </a:r>
            <a:r>
              <a:rPr lang="en-US" sz="1800" dirty="0" smtClean="0">
                <a:solidFill>
                  <a:schemeClr val="tx1"/>
                </a:solidFill>
              </a:rPr>
              <a:t> </a:t>
            </a:r>
            <a:r>
              <a:rPr lang="en-US" sz="1800" b="0" dirty="0" smtClean="0">
                <a:solidFill>
                  <a:schemeClr val="tx1"/>
                </a:solidFill>
              </a:rPr>
              <a:t>de</a:t>
            </a:r>
            <a:r>
              <a:rPr lang="en-US" sz="1800" dirty="0" smtClean="0">
                <a:solidFill>
                  <a:schemeClr val="tx1"/>
                </a:solidFill>
              </a:rPr>
              <a:t> </a:t>
            </a:r>
            <a:r>
              <a:rPr lang="en-US" sz="1800" dirty="0" err="1" smtClean="0">
                <a:solidFill>
                  <a:schemeClr val="tx1"/>
                </a:solidFill>
              </a:rPr>
              <a:t>ferro</a:t>
            </a:r>
            <a:r>
              <a:rPr lang="en-US" sz="1800" dirty="0" smtClean="0">
                <a:solidFill>
                  <a:schemeClr val="tx1"/>
                </a:solidFill>
              </a:rPr>
              <a:t> </a:t>
            </a:r>
            <a:r>
              <a:rPr lang="en-US" sz="1800" b="0" dirty="0" smtClean="0">
                <a:solidFill>
                  <a:schemeClr val="tx1"/>
                </a:solidFill>
              </a:rPr>
              <a:t>e </a:t>
            </a:r>
            <a:r>
              <a:rPr lang="en-US" sz="1800" dirty="0" err="1" smtClean="0">
                <a:solidFill>
                  <a:schemeClr val="tx1"/>
                </a:solidFill>
              </a:rPr>
              <a:t>zinco</a:t>
            </a:r>
            <a:r>
              <a:rPr lang="en-US" sz="1800" dirty="0" smtClean="0">
                <a:solidFill>
                  <a:schemeClr val="tx1"/>
                </a:solidFill>
              </a:rPr>
              <a:t> </a:t>
            </a:r>
            <a:r>
              <a:rPr lang="en-US" sz="1800" b="0" dirty="0" smtClean="0">
                <a:solidFill>
                  <a:schemeClr val="tx1"/>
                </a:solidFill>
              </a:rPr>
              <a:t/>
            </a:r>
            <a:br>
              <a:rPr lang="en-US" sz="1800" b="0" dirty="0" smtClean="0">
                <a:solidFill>
                  <a:schemeClr val="tx1"/>
                </a:solidFill>
              </a:rPr>
            </a:br>
            <a:endParaRPr lang="en-GB" sz="1800" dirty="0">
              <a:solidFill>
                <a:schemeClr val="tx1"/>
              </a:solidFill>
            </a:endParaRPr>
          </a:p>
        </p:txBody>
      </p:sp>
    </p:spTree>
    <p:extLst>
      <p:ext uri="{BB962C8B-B14F-4D97-AF65-F5344CB8AC3E}">
        <p14:creationId xmlns:p14="http://schemas.microsoft.com/office/powerpoint/2010/main" val="3381699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611560" y="549275"/>
            <a:ext cx="6697290" cy="503238"/>
          </a:xfrm>
          <a:extLst/>
        </p:spPr>
        <p:txBody>
          <a:bodyPr wrap="square" numCol="1" anchorCtr="0" compatLnSpc="1">
            <a:prstTxWarp prst="textNoShape">
              <a:avLst/>
            </a:prstTxWarp>
          </a:bodyPr>
          <a:lstStyle/>
          <a:p>
            <a:pPr eaLnBrk="1" hangingPunct="1">
              <a:defRPr/>
            </a:pPr>
            <a:r>
              <a:rPr lang="pt-PT" dirty="0" smtClean="0"/>
              <a:t>Referências</a:t>
            </a:r>
          </a:p>
        </p:txBody>
      </p:sp>
      <p:sp>
        <p:nvSpPr>
          <p:cNvPr id="3" name="Marcador de Posição do Texto 2"/>
          <p:cNvSpPr>
            <a:spLocks noGrp="1"/>
          </p:cNvSpPr>
          <p:nvPr>
            <p:ph type="body" idx="11"/>
          </p:nvPr>
        </p:nvSpPr>
        <p:spPr>
          <a:xfrm>
            <a:off x="503238" y="1700808"/>
            <a:ext cx="8137525" cy="4680520"/>
          </a:xfrm>
        </p:spPr>
        <p:txBody>
          <a:bodyPr/>
          <a:lstStyle/>
          <a:p>
            <a:pPr marL="285750" indent="-285750" algn="just">
              <a:buFont typeface="Wingdings" panose="05000000000000000000" pitchFamily="2" charset="2"/>
              <a:buChar char="q"/>
              <a:defRPr/>
            </a:pPr>
            <a:r>
              <a:rPr lang="pt-PT" sz="1600" dirty="0" err="1" smtClean="0">
                <a:solidFill>
                  <a:schemeClr val="tx1"/>
                </a:solidFill>
              </a:rPr>
              <a:t>Harvest</a:t>
            </a:r>
            <a:r>
              <a:rPr lang="pt-PT" sz="1600" dirty="0" smtClean="0">
                <a:solidFill>
                  <a:schemeClr val="tx1"/>
                </a:solidFill>
              </a:rPr>
              <a:t> </a:t>
            </a:r>
            <a:r>
              <a:rPr lang="pt-PT" sz="1600" dirty="0" err="1" smtClean="0">
                <a:solidFill>
                  <a:schemeClr val="tx1"/>
                </a:solidFill>
              </a:rPr>
              <a:t>plus</a:t>
            </a:r>
            <a:r>
              <a:rPr lang="pt-PT" sz="1600" dirty="0">
                <a:solidFill>
                  <a:schemeClr val="tx1"/>
                </a:solidFill>
              </a:rPr>
              <a:t> </a:t>
            </a:r>
            <a:r>
              <a:rPr lang="pt-PT" sz="1600" dirty="0" smtClean="0">
                <a:solidFill>
                  <a:schemeClr val="tx1"/>
                </a:solidFill>
              </a:rPr>
              <a:t>- www.harvestplus.org</a:t>
            </a:r>
          </a:p>
          <a:p>
            <a:pPr marL="285750" indent="-285750" algn="just">
              <a:buFont typeface="Wingdings" panose="05000000000000000000" pitchFamily="2" charset="2"/>
              <a:buChar char="q"/>
              <a:defRPr/>
            </a:pPr>
            <a:endParaRPr lang="pt-PT" sz="1600" dirty="0">
              <a:solidFill>
                <a:schemeClr val="tx1"/>
              </a:solidFill>
            </a:endParaRPr>
          </a:p>
          <a:p>
            <a:pPr marL="285750" indent="-285750" algn="just">
              <a:buFont typeface="Wingdings" panose="05000000000000000000" pitchFamily="2" charset="2"/>
              <a:buChar char="q"/>
              <a:defRPr/>
            </a:pPr>
            <a:r>
              <a:rPr lang="pt-PT" sz="1600" dirty="0" err="1">
                <a:solidFill>
                  <a:schemeClr val="tx1"/>
                </a:solidFill>
              </a:rPr>
              <a:t>The</a:t>
            </a:r>
            <a:r>
              <a:rPr lang="pt-PT" sz="1600" dirty="0">
                <a:solidFill>
                  <a:schemeClr val="tx1"/>
                </a:solidFill>
              </a:rPr>
              <a:t> Golden Rice </a:t>
            </a:r>
            <a:r>
              <a:rPr lang="pt-PT" sz="1600" dirty="0" smtClean="0">
                <a:solidFill>
                  <a:schemeClr val="tx1"/>
                </a:solidFill>
              </a:rPr>
              <a:t>Project - www.goldenrice.org</a:t>
            </a:r>
          </a:p>
          <a:p>
            <a:pPr algn="just">
              <a:defRPr/>
            </a:pPr>
            <a:endParaRPr lang="pt-PT" sz="1600" dirty="0" smtClean="0">
              <a:solidFill>
                <a:schemeClr val="tx1"/>
              </a:solidFill>
            </a:endParaRPr>
          </a:p>
          <a:p>
            <a:pPr marL="285750" indent="-285750" algn="just">
              <a:buFont typeface="Wingdings" panose="05000000000000000000" pitchFamily="2" charset="2"/>
              <a:buChar char="q"/>
              <a:defRPr/>
            </a:pPr>
            <a:r>
              <a:rPr lang="pt-PT" sz="1600" dirty="0" smtClean="0">
                <a:solidFill>
                  <a:schemeClr val="tx1"/>
                </a:solidFill>
              </a:rPr>
              <a:t>C. </a:t>
            </a:r>
            <a:r>
              <a:rPr lang="pt-PT" sz="1600" dirty="0" err="1" smtClean="0">
                <a:solidFill>
                  <a:schemeClr val="tx1"/>
                </a:solidFill>
              </a:rPr>
              <a:t>Shekhar</a:t>
            </a:r>
            <a:r>
              <a:rPr lang="pt-PT" sz="1600" dirty="0" smtClean="0">
                <a:solidFill>
                  <a:schemeClr val="tx1"/>
                </a:solidFill>
              </a:rPr>
              <a:t> (2013) </a:t>
            </a:r>
            <a:r>
              <a:rPr lang="en-US" sz="1600" dirty="0" smtClean="0">
                <a:solidFill>
                  <a:schemeClr val="tx1"/>
                </a:solidFill>
              </a:rPr>
              <a:t>Hidden </a:t>
            </a:r>
            <a:r>
              <a:rPr lang="en-US" sz="1600" dirty="0">
                <a:solidFill>
                  <a:schemeClr val="tx1"/>
                </a:solidFill>
              </a:rPr>
              <a:t>Hunger: Addressing Micronutrient Deficiencies Using Improved Crop </a:t>
            </a:r>
            <a:r>
              <a:rPr lang="en-US" sz="1600" dirty="0" smtClean="0">
                <a:solidFill>
                  <a:schemeClr val="tx1"/>
                </a:solidFill>
              </a:rPr>
              <a:t>Varieties, </a:t>
            </a:r>
            <a:r>
              <a:rPr lang="en-US" sz="1600" i="1" dirty="0" smtClean="0">
                <a:solidFill>
                  <a:schemeClr val="tx1"/>
                </a:solidFill>
              </a:rPr>
              <a:t>Chemistry &amp; Biology</a:t>
            </a:r>
            <a:r>
              <a:rPr lang="en-US" sz="1600" dirty="0" smtClean="0">
                <a:solidFill>
                  <a:schemeClr val="tx1"/>
                </a:solidFill>
              </a:rPr>
              <a:t>, 20(11) 1305-1306</a:t>
            </a:r>
          </a:p>
          <a:p>
            <a:pPr marL="285750" indent="-285750" algn="just">
              <a:buFont typeface="Wingdings" panose="05000000000000000000" pitchFamily="2" charset="2"/>
              <a:buChar char="q"/>
              <a:defRPr/>
            </a:pPr>
            <a:endParaRPr lang="en-US" sz="1600" dirty="0" smtClean="0">
              <a:solidFill>
                <a:schemeClr val="tx1"/>
              </a:solidFill>
            </a:endParaRPr>
          </a:p>
          <a:p>
            <a:pPr marL="285750" indent="-285750" algn="just">
              <a:buFont typeface="Wingdings" panose="05000000000000000000" pitchFamily="2" charset="2"/>
              <a:buChar char="q"/>
              <a:defRPr/>
            </a:pPr>
            <a:r>
              <a:rPr lang="en-US" sz="1600" dirty="0" smtClean="0">
                <a:solidFill>
                  <a:schemeClr val="tx1"/>
                </a:solidFill>
              </a:rPr>
              <a:t>B. </a:t>
            </a:r>
            <a:r>
              <a:rPr lang="en-US" sz="1600" dirty="0" err="1" smtClean="0">
                <a:solidFill>
                  <a:schemeClr val="tx1"/>
                </a:solidFill>
              </a:rPr>
              <a:t>Brar</a:t>
            </a:r>
            <a:r>
              <a:rPr lang="en-US" sz="1600" dirty="0" smtClean="0">
                <a:solidFill>
                  <a:schemeClr val="tx1"/>
                </a:solidFill>
              </a:rPr>
              <a:t>, S. Jain, R.K. Jain (2015</a:t>
            </a:r>
            <a:r>
              <a:rPr lang="en-US" sz="1600" dirty="0">
                <a:solidFill>
                  <a:schemeClr val="tx1"/>
                </a:solidFill>
              </a:rPr>
              <a:t>) Augmentation of Mineral and Protein Content in Rice (</a:t>
            </a:r>
            <a:r>
              <a:rPr lang="en-US" sz="1600" i="1" dirty="0" err="1">
                <a:solidFill>
                  <a:schemeClr val="tx1"/>
                </a:solidFill>
              </a:rPr>
              <a:t>Oryza</a:t>
            </a:r>
            <a:r>
              <a:rPr lang="en-US" sz="1600" i="1" dirty="0">
                <a:solidFill>
                  <a:schemeClr val="tx1"/>
                </a:solidFill>
              </a:rPr>
              <a:t> sativa</a:t>
            </a:r>
            <a:r>
              <a:rPr lang="en-US" sz="1600" dirty="0">
                <a:solidFill>
                  <a:schemeClr val="tx1"/>
                </a:solidFill>
              </a:rPr>
              <a:t> L</a:t>
            </a:r>
            <a:r>
              <a:rPr lang="en-US" sz="1600" dirty="0" smtClean="0">
                <a:solidFill>
                  <a:schemeClr val="tx1"/>
                </a:solidFill>
              </a:rPr>
              <a:t>.), </a:t>
            </a:r>
            <a:r>
              <a:rPr lang="en-US" sz="1600" i="1" dirty="0" smtClean="0">
                <a:solidFill>
                  <a:schemeClr val="tx1"/>
                </a:solidFill>
              </a:rPr>
              <a:t>Rice Genomics and Genetics</a:t>
            </a:r>
            <a:r>
              <a:rPr lang="en-US" sz="1600" dirty="0" smtClean="0">
                <a:solidFill>
                  <a:schemeClr val="tx1"/>
                </a:solidFill>
              </a:rPr>
              <a:t>, 6(9) 1-9 </a:t>
            </a:r>
          </a:p>
          <a:p>
            <a:pPr marL="285750" indent="-285750" algn="just">
              <a:buFont typeface="Wingdings" panose="05000000000000000000" pitchFamily="2" charset="2"/>
              <a:buChar char="q"/>
              <a:defRPr/>
            </a:pPr>
            <a:endParaRPr lang="en-US" sz="1600" dirty="0" smtClean="0">
              <a:solidFill>
                <a:schemeClr val="tx1"/>
              </a:solidFill>
            </a:endParaRPr>
          </a:p>
          <a:p>
            <a:pPr marL="285750" indent="-285750" algn="just">
              <a:buFont typeface="Wingdings" panose="05000000000000000000" pitchFamily="2" charset="2"/>
              <a:buChar char="q"/>
              <a:defRPr/>
            </a:pPr>
            <a:r>
              <a:rPr lang="en-GB" sz="1600" dirty="0" smtClean="0">
                <a:solidFill>
                  <a:schemeClr val="tx1"/>
                </a:solidFill>
              </a:rPr>
              <a:t>P. </a:t>
            </a:r>
            <a:r>
              <a:rPr lang="en-GB" sz="1600" dirty="0">
                <a:solidFill>
                  <a:schemeClr val="tx1"/>
                </a:solidFill>
              </a:rPr>
              <a:t>Sharma, </a:t>
            </a:r>
            <a:r>
              <a:rPr lang="en-GB" sz="1600" dirty="0" smtClean="0">
                <a:solidFill>
                  <a:schemeClr val="tx1"/>
                </a:solidFill>
              </a:rPr>
              <a:t>P. Aggarwal, A. Kaur </a:t>
            </a:r>
            <a:r>
              <a:rPr lang="en-GB" sz="1600" dirty="0">
                <a:solidFill>
                  <a:schemeClr val="tx1"/>
                </a:solidFill>
              </a:rPr>
              <a:t>(2016</a:t>
            </a:r>
            <a:r>
              <a:rPr lang="en-GB" sz="1600" dirty="0" smtClean="0">
                <a:solidFill>
                  <a:schemeClr val="tx1"/>
                </a:solidFill>
              </a:rPr>
              <a:t>) </a:t>
            </a:r>
            <a:r>
              <a:rPr lang="en-US" sz="1600" dirty="0" smtClean="0">
                <a:solidFill>
                  <a:schemeClr val="tx1"/>
                </a:solidFill>
              </a:rPr>
              <a:t>Biofortification</a:t>
            </a:r>
            <a:r>
              <a:rPr lang="en-US" sz="1600" dirty="0">
                <a:solidFill>
                  <a:schemeClr val="tx1"/>
                </a:solidFill>
              </a:rPr>
              <a:t>: A new approach to eradicate hidden hunger, </a:t>
            </a:r>
            <a:r>
              <a:rPr lang="en-US" sz="1600" i="1" dirty="0">
                <a:solidFill>
                  <a:schemeClr val="tx1"/>
                </a:solidFill>
              </a:rPr>
              <a:t>Food Reviews International</a:t>
            </a:r>
            <a:endParaRPr lang="en-US" sz="1600" i="1" dirty="0" smtClean="0">
              <a:solidFill>
                <a:schemeClr val="tx1"/>
              </a:solidFill>
            </a:endParaRPr>
          </a:p>
          <a:p>
            <a:pPr marL="285750" indent="-285750" algn="just">
              <a:buFont typeface="Wingdings" panose="05000000000000000000" pitchFamily="2" charset="2"/>
              <a:buChar char="q"/>
              <a:defRPr/>
            </a:pPr>
            <a:endParaRPr lang="en-US" sz="1600" dirty="0">
              <a:solidFill>
                <a:schemeClr val="tx1"/>
              </a:solidFill>
            </a:endParaRPr>
          </a:p>
          <a:p>
            <a:pPr marL="285750" indent="-285750" algn="just">
              <a:buFont typeface="Wingdings" panose="05000000000000000000" pitchFamily="2" charset="2"/>
              <a:buChar char="q"/>
              <a:defRPr/>
            </a:pPr>
            <a:r>
              <a:rPr lang="it-IT" sz="1600" dirty="0" smtClean="0">
                <a:solidFill>
                  <a:schemeClr val="tx1"/>
                </a:solidFill>
              </a:rPr>
              <a:t>I. Murgia, P. Arosio, D. Tarantino, C. </a:t>
            </a:r>
            <a:r>
              <a:rPr lang="it-IT" sz="1600" dirty="0">
                <a:solidFill>
                  <a:schemeClr val="tx1"/>
                </a:solidFill>
              </a:rPr>
              <a:t>Soave (</a:t>
            </a:r>
            <a:r>
              <a:rPr lang="it-IT" sz="1600" dirty="0" smtClean="0">
                <a:solidFill>
                  <a:schemeClr val="tx1"/>
                </a:solidFill>
              </a:rPr>
              <a:t>2012) </a:t>
            </a:r>
            <a:r>
              <a:rPr lang="it-IT" sz="1600" dirty="0">
                <a:solidFill>
                  <a:schemeClr val="tx1"/>
                </a:solidFill>
              </a:rPr>
              <a:t>Biofortification for combating ‘</a:t>
            </a:r>
            <a:r>
              <a:rPr lang="it-IT" sz="1600" dirty="0" smtClean="0">
                <a:solidFill>
                  <a:schemeClr val="tx1"/>
                </a:solidFill>
              </a:rPr>
              <a:t>hidden hunger</a:t>
            </a:r>
            <a:r>
              <a:rPr lang="it-IT" sz="1600" dirty="0">
                <a:solidFill>
                  <a:schemeClr val="tx1"/>
                </a:solidFill>
              </a:rPr>
              <a:t>’ for </a:t>
            </a:r>
            <a:r>
              <a:rPr lang="it-IT" sz="1600" dirty="0" smtClean="0">
                <a:solidFill>
                  <a:schemeClr val="tx1"/>
                </a:solidFill>
              </a:rPr>
              <a:t>iron, </a:t>
            </a:r>
            <a:r>
              <a:rPr lang="en-US" sz="1600" i="1" dirty="0">
                <a:solidFill>
                  <a:schemeClr val="tx1"/>
                </a:solidFill>
              </a:rPr>
              <a:t>Trends in Plant Science</a:t>
            </a:r>
            <a:r>
              <a:rPr lang="en-US" sz="1600" dirty="0">
                <a:solidFill>
                  <a:schemeClr val="tx1"/>
                </a:solidFill>
              </a:rPr>
              <a:t>, </a:t>
            </a:r>
            <a:r>
              <a:rPr lang="en-US" sz="1600" dirty="0" smtClean="0">
                <a:solidFill>
                  <a:schemeClr val="tx1"/>
                </a:solidFill>
              </a:rPr>
              <a:t>17(1) 47-55</a:t>
            </a:r>
            <a:endParaRPr lang="en-US" sz="1600" dirty="0">
              <a:solidFill>
                <a:schemeClr val="tx1"/>
              </a:solidFill>
            </a:endParaRPr>
          </a:p>
          <a:p>
            <a:pPr marL="285750" indent="-285750" algn="just">
              <a:buFont typeface="Wingdings" panose="05000000000000000000" pitchFamily="2" charset="2"/>
              <a:buChar char="q"/>
              <a:defRPr/>
            </a:pPr>
            <a:endParaRPr lang="pt-PT" sz="1600" dirty="0" smtClean="0">
              <a:solidFill>
                <a:schemeClr val="tx1"/>
              </a:solidFill>
            </a:endParaRPr>
          </a:p>
          <a:p>
            <a:pPr marL="285750" indent="-285750" algn="just">
              <a:buFont typeface="Wingdings" panose="05000000000000000000" pitchFamily="2" charset="2"/>
              <a:buChar char="q"/>
              <a:defRPr/>
            </a:pPr>
            <a:r>
              <a:rPr lang="pt-PT" sz="1600" dirty="0" smtClean="0">
                <a:solidFill>
                  <a:schemeClr val="tx1"/>
                </a:solidFill>
              </a:rPr>
              <a:t>U. </a:t>
            </a:r>
            <a:r>
              <a:rPr lang="pt-PT" sz="1600" dirty="0">
                <a:solidFill>
                  <a:schemeClr val="tx1"/>
                </a:solidFill>
              </a:rPr>
              <a:t>Singh, </a:t>
            </a:r>
            <a:r>
              <a:rPr lang="pt-PT" sz="1600" dirty="0" smtClean="0">
                <a:solidFill>
                  <a:schemeClr val="tx1"/>
                </a:solidFill>
              </a:rPr>
              <a:t>C.S. </a:t>
            </a:r>
            <a:r>
              <a:rPr lang="pt-PT" sz="1600" dirty="0" err="1">
                <a:solidFill>
                  <a:schemeClr val="tx1"/>
                </a:solidFill>
              </a:rPr>
              <a:t>Praharaj</a:t>
            </a:r>
            <a:r>
              <a:rPr lang="pt-PT" sz="1600" dirty="0">
                <a:solidFill>
                  <a:schemeClr val="tx1"/>
                </a:solidFill>
              </a:rPr>
              <a:t>, </a:t>
            </a:r>
            <a:r>
              <a:rPr lang="pt-PT" sz="1600" dirty="0" smtClean="0">
                <a:solidFill>
                  <a:schemeClr val="tx1"/>
                </a:solidFill>
              </a:rPr>
              <a:t>S.S. </a:t>
            </a:r>
            <a:r>
              <a:rPr lang="pt-PT" sz="1600" dirty="0">
                <a:solidFill>
                  <a:schemeClr val="tx1"/>
                </a:solidFill>
              </a:rPr>
              <a:t>Singh, </a:t>
            </a:r>
            <a:r>
              <a:rPr lang="pt-PT" sz="1600" dirty="0" smtClean="0">
                <a:solidFill>
                  <a:schemeClr val="tx1"/>
                </a:solidFill>
              </a:rPr>
              <a:t>N.P. Singh (2016) Biofortification </a:t>
            </a:r>
            <a:r>
              <a:rPr lang="pt-PT" sz="1600" dirty="0" err="1" smtClean="0">
                <a:solidFill>
                  <a:schemeClr val="tx1"/>
                </a:solidFill>
              </a:rPr>
              <a:t>of</a:t>
            </a:r>
            <a:r>
              <a:rPr lang="pt-PT" sz="1600" dirty="0" smtClean="0">
                <a:solidFill>
                  <a:schemeClr val="tx1"/>
                </a:solidFill>
              </a:rPr>
              <a:t> </a:t>
            </a:r>
            <a:r>
              <a:rPr lang="pt-PT" sz="1600" dirty="0" err="1" smtClean="0">
                <a:solidFill>
                  <a:schemeClr val="tx1"/>
                </a:solidFill>
              </a:rPr>
              <a:t>food</a:t>
            </a:r>
            <a:r>
              <a:rPr lang="pt-PT" sz="1600" dirty="0" smtClean="0">
                <a:solidFill>
                  <a:schemeClr val="tx1"/>
                </a:solidFill>
              </a:rPr>
              <a:t> </a:t>
            </a:r>
            <a:r>
              <a:rPr lang="pt-PT" sz="1600" dirty="0" err="1" smtClean="0">
                <a:solidFill>
                  <a:schemeClr val="tx1"/>
                </a:solidFill>
              </a:rPr>
              <a:t>crops</a:t>
            </a:r>
            <a:r>
              <a:rPr lang="pt-PT" sz="1600" dirty="0">
                <a:solidFill>
                  <a:schemeClr val="tx1"/>
                </a:solidFill>
              </a:rPr>
              <a:t>.</a:t>
            </a:r>
            <a:r>
              <a:rPr lang="pt-PT" sz="1600" dirty="0" smtClean="0">
                <a:solidFill>
                  <a:schemeClr val="tx1"/>
                </a:solidFill>
              </a:rPr>
              <a:t> India: Springer India</a:t>
            </a:r>
            <a:endParaRPr lang="pt-PT" sz="16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2"/>
          <p:cNvGrpSpPr>
            <a:grpSpLocks/>
          </p:cNvGrpSpPr>
          <p:nvPr/>
        </p:nvGrpSpPr>
        <p:grpSpPr bwMode="auto">
          <a:xfrm>
            <a:off x="2447764" y="2564904"/>
            <a:ext cx="4248472" cy="1728192"/>
            <a:chOff x="179388" y="4797425"/>
            <a:chExt cx="8704262" cy="1568450"/>
          </a:xfrm>
          <a:solidFill>
            <a:srgbClr val="92D050">
              <a:alpha val="47059"/>
            </a:srgbClr>
          </a:solidFill>
        </p:grpSpPr>
        <p:sp>
          <p:nvSpPr>
            <p:cNvPr id="8"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9" name="Freeform 5"/>
            <p:cNvSpPr/>
            <p:nvPr/>
          </p:nvSpPr>
          <p:spPr>
            <a:xfrm rot="10800000">
              <a:off x="1802217" y="5873750"/>
              <a:ext cx="781049"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 name="CaixaDeTexto 9"/>
          <p:cNvSpPr txBox="1"/>
          <p:nvPr/>
        </p:nvSpPr>
        <p:spPr>
          <a:xfrm>
            <a:off x="2987824" y="2696212"/>
            <a:ext cx="3168352" cy="923330"/>
          </a:xfrm>
          <a:prstGeom prst="rect">
            <a:avLst/>
          </a:prstGeom>
          <a:noFill/>
        </p:spPr>
        <p:txBody>
          <a:bodyPr wrap="square" rtlCol="0">
            <a:spAutoFit/>
          </a:bodyPr>
          <a:lstStyle/>
          <a:p>
            <a:r>
              <a:rPr lang="en-GB" sz="5400" b="1" dirty="0" err="1" smtClean="0"/>
              <a:t>Obrigada</a:t>
            </a:r>
            <a:r>
              <a:rPr lang="en-GB" sz="5400" b="1" dirty="0" smtClean="0"/>
              <a:t> </a:t>
            </a:r>
            <a:endParaRPr lang="en-GB" sz="5400" b="1" dirty="0"/>
          </a:p>
        </p:txBody>
      </p:sp>
      <p:pic>
        <p:nvPicPr>
          <p:cNvPr id="11" name="Picture 2" descr="http://www.itqb.unl.pt/education/phd-plantsforlife/banner-phd-plants-for-life-bet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2812" b="22015"/>
          <a:stretch/>
        </p:blipFill>
        <p:spPr bwMode="auto">
          <a:xfrm>
            <a:off x="8172400" y="5733256"/>
            <a:ext cx="530487" cy="54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students.itqb.unl.pt/forum/styles/art_ultra_green/imageset/itqb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69681" y="5733256"/>
            <a:ext cx="1018868" cy="54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http://phd-space.iastro.pt/wp-content/uploads/2014/01/policromatico_v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953" y="5733256"/>
            <a:ext cx="676730" cy="540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aixaDeTexto 13"/>
          <p:cNvSpPr txBox="1"/>
          <p:nvPr/>
        </p:nvSpPr>
        <p:spPr>
          <a:xfrm>
            <a:off x="395536" y="5805264"/>
            <a:ext cx="5400600" cy="338554"/>
          </a:xfrm>
          <a:prstGeom prst="rect">
            <a:avLst/>
          </a:prstGeom>
          <a:noFill/>
        </p:spPr>
        <p:txBody>
          <a:bodyPr wrap="square" rtlCol="0">
            <a:spAutoFit/>
          </a:bodyPr>
          <a:lstStyle/>
          <a:p>
            <a:r>
              <a:rPr lang="en-GB" sz="1600" dirty="0" smtClean="0"/>
              <a:t>Com </a:t>
            </a:r>
            <a:r>
              <a:rPr lang="en-GB" sz="1600" dirty="0" err="1" smtClean="0"/>
              <a:t>aconselhamento</a:t>
            </a:r>
            <a:r>
              <a:rPr lang="en-GB" sz="1600" dirty="0" smtClean="0"/>
              <a:t> de Marta W. </a:t>
            </a:r>
            <a:r>
              <a:rPr lang="en-GB" sz="1600" dirty="0" err="1" smtClean="0"/>
              <a:t>Vasconcelos</a:t>
            </a:r>
            <a:r>
              <a:rPr lang="en-GB" sz="1600" dirty="0" smtClean="0"/>
              <a:t>, ESB-UCP.</a:t>
            </a:r>
            <a:endParaRPr lang="en-GB" sz="1600" dirty="0"/>
          </a:p>
        </p:txBody>
      </p:sp>
    </p:spTree>
    <p:extLst>
      <p:ext uri="{BB962C8B-B14F-4D97-AF65-F5344CB8AC3E}">
        <p14:creationId xmlns:p14="http://schemas.microsoft.com/office/powerpoint/2010/main" val="379125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cstate="print">
            <a:extLst>
              <a:ext uri="{28A0092B-C50C-407E-A947-70E740481C1C}">
                <a14:useLocalDpi xmlns:a14="http://schemas.microsoft.com/office/drawing/2010/main" val="0"/>
              </a:ext>
            </a:extLst>
          </a:blip>
          <a:srcRect t="21739" b="4348"/>
          <a:stretch/>
        </p:blipFill>
        <p:spPr>
          <a:xfrm>
            <a:off x="5176350" y="2682865"/>
            <a:ext cx="3932154" cy="2906375"/>
          </a:xfrm>
          <a:prstGeom prst="rect">
            <a:avLst/>
          </a:prstGeom>
        </p:spPr>
      </p:pic>
      <p:grpSp>
        <p:nvGrpSpPr>
          <p:cNvPr id="13" name="Grupo 1"/>
          <p:cNvGrpSpPr>
            <a:grpSpLocks/>
          </p:cNvGrpSpPr>
          <p:nvPr/>
        </p:nvGrpSpPr>
        <p:grpSpPr bwMode="auto">
          <a:xfrm rot="10800000" flipH="1">
            <a:off x="251518" y="1988839"/>
            <a:ext cx="5328593" cy="743560"/>
            <a:chOff x="742601" y="2941068"/>
            <a:chExt cx="4879975" cy="1559729"/>
          </a:xfrm>
          <a:solidFill>
            <a:schemeClr val="bg1">
              <a:lumMod val="85000"/>
            </a:schemeClr>
          </a:solidFill>
        </p:grpSpPr>
        <p:sp>
          <p:nvSpPr>
            <p:cNvPr id="14" name="Rounded Rectangle 4"/>
            <p:cNvSpPr/>
            <p:nvPr/>
          </p:nvSpPr>
          <p:spPr bwMode="auto">
            <a:xfrm>
              <a:off x="742601" y="3424473"/>
              <a:ext cx="4879975" cy="107632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5" name="Freeform 5"/>
            <p:cNvSpPr/>
            <p:nvPr/>
          </p:nvSpPr>
          <p:spPr bwMode="auto">
            <a:xfrm>
              <a:off x="971960" y="2941068"/>
              <a:ext cx="723900" cy="492126"/>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grpSp>
        <p:nvGrpSpPr>
          <p:cNvPr id="9" name="Grupo 1"/>
          <p:cNvGrpSpPr>
            <a:grpSpLocks/>
          </p:cNvGrpSpPr>
          <p:nvPr/>
        </p:nvGrpSpPr>
        <p:grpSpPr bwMode="auto">
          <a:xfrm rot="10800000" flipH="1">
            <a:off x="251519" y="4121937"/>
            <a:ext cx="5328591" cy="941544"/>
            <a:chOff x="196850" y="2781300"/>
            <a:chExt cx="4879975" cy="1568450"/>
          </a:xfrm>
          <a:solidFill>
            <a:schemeClr val="bg1">
              <a:lumMod val="85000"/>
            </a:schemeClr>
          </a:solidFill>
        </p:grpSpPr>
        <p:sp>
          <p:nvSpPr>
            <p:cNvPr id="10"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1"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err="1" smtClean="0"/>
              <a:t>Fome</a:t>
            </a:r>
            <a:r>
              <a:rPr lang="en-GB" dirty="0" smtClean="0"/>
              <a:t> </a:t>
            </a:r>
            <a:r>
              <a:rPr lang="en-GB" dirty="0" err="1" smtClean="0"/>
              <a:t>Oculta</a:t>
            </a:r>
            <a:endParaRPr lang="en-GB" dirty="0" smtClean="0"/>
          </a:p>
        </p:txBody>
      </p:sp>
      <p:sp>
        <p:nvSpPr>
          <p:cNvPr id="8" name="Marcador de Posição do Texto 6"/>
          <p:cNvSpPr>
            <a:spLocks noGrp="1"/>
          </p:cNvSpPr>
          <p:nvPr>
            <p:ph type="body" idx="12"/>
          </p:nvPr>
        </p:nvSpPr>
        <p:spPr>
          <a:xfrm>
            <a:off x="251519" y="4149080"/>
            <a:ext cx="4824537" cy="579104"/>
          </a:xfrm>
        </p:spPr>
        <p:txBody>
          <a:bodyPr/>
          <a:lstStyle/>
          <a:p>
            <a:pPr algn="ctr">
              <a:defRPr/>
            </a:pPr>
            <a:r>
              <a:rPr lang="en-GB" sz="1800" dirty="0" err="1" smtClean="0">
                <a:solidFill>
                  <a:schemeClr val="tx1"/>
                </a:solidFill>
              </a:rPr>
              <a:t>Impacto</a:t>
            </a:r>
            <a:r>
              <a:rPr lang="en-GB" sz="1800" dirty="0" smtClean="0">
                <a:solidFill>
                  <a:schemeClr val="tx1"/>
                </a:solidFill>
              </a:rPr>
              <a:t> no </a:t>
            </a:r>
            <a:r>
              <a:rPr lang="en-GB" sz="1800" b="1" dirty="0" err="1" smtClean="0">
                <a:solidFill>
                  <a:schemeClr val="tx1"/>
                </a:solidFill>
              </a:rPr>
              <a:t>desenvolvimento</a:t>
            </a:r>
            <a:r>
              <a:rPr lang="en-GB" sz="1800" dirty="0" smtClean="0">
                <a:solidFill>
                  <a:schemeClr val="tx1"/>
                </a:solidFill>
              </a:rPr>
              <a:t> </a:t>
            </a:r>
            <a:r>
              <a:rPr lang="en-GB" sz="1800" b="1" dirty="0" smtClean="0">
                <a:solidFill>
                  <a:schemeClr val="tx1"/>
                </a:solidFill>
              </a:rPr>
              <a:t>mental</a:t>
            </a:r>
            <a:r>
              <a:rPr lang="en-GB" sz="1800" dirty="0" smtClean="0">
                <a:solidFill>
                  <a:schemeClr val="tx1"/>
                </a:solidFill>
              </a:rPr>
              <a:t> e </a:t>
            </a:r>
            <a:r>
              <a:rPr lang="en-GB" sz="1800" b="1" dirty="0" err="1" smtClean="0">
                <a:solidFill>
                  <a:schemeClr val="tx1"/>
                </a:solidFill>
              </a:rPr>
              <a:t>físico</a:t>
            </a:r>
            <a:r>
              <a:rPr lang="en-GB" sz="1800" dirty="0" smtClean="0">
                <a:solidFill>
                  <a:schemeClr val="tx1"/>
                </a:solidFill>
              </a:rPr>
              <a:t> de </a:t>
            </a:r>
            <a:r>
              <a:rPr lang="en-GB" sz="1800" dirty="0" err="1" smtClean="0">
                <a:solidFill>
                  <a:schemeClr val="tx1"/>
                </a:solidFill>
              </a:rPr>
              <a:t>crianças</a:t>
            </a:r>
            <a:r>
              <a:rPr lang="en-GB" sz="1800" dirty="0" smtClean="0">
                <a:solidFill>
                  <a:schemeClr val="tx1"/>
                </a:solidFill>
              </a:rPr>
              <a:t> e </a:t>
            </a:r>
            <a:r>
              <a:rPr lang="en-GB" sz="1800" dirty="0" err="1" smtClean="0">
                <a:solidFill>
                  <a:schemeClr val="tx1"/>
                </a:solidFill>
              </a:rPr>
              <a:t>adolescentes</a:t>
            </a:r>
            <a:r>
              <a:rPr lang="en-GB" sz="1800" dirty="0" smtClean="0">
                <a:solidFill>
                  <a:schemeClr val="tx1"/>
                </a:solidFill>
              </a:rPr>
              <a:t>:</a:t>
            </a:r>
          </a:p>
        </p:txBody>
      </p:sp>
      <p:sp>
        <p:nvSpPr>
          <p:cNvPr id="12" name="Marcador de Posição do Texto 6"/>
          <p:cNvSpPr txBox="1">
            <a:spLocks/>
          </p:cNvSpPr>
          <p:nvPr/>
        </p:nvSpPr>
        <p:spPr>
          <a:xfrm>
            <a:off x="611560" y="2732400"/>
            <a:ext cx="4032448" cy="1128648"/>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285750" indent="-285750">
              <a:buFont typeface="Wingdings" panose="05000000000000000000" pitchFamily="2" charset="2"/>
              <a:buChar char="q"/>
              <a:defRPr/>
            </a:pPr>
            <a:r>
              <a:rPr lang="en-GB" sz="1800" dirty="0" smtClean="0">
                <a:solidFill>
                  <a:schemeClr val="tx1"/>
                </a:solidFill>
              </a:rPr>
              <a:t>Ferro</a:t>
            </a:r>
          </a:p>
          <a:p>
            <a:pPr marL="285750" indent="-285750">
              <a:buFont typeface="Wingdings" panose="05000000000000000000" pitchFamily="2" charset="2"/>
              <a:buChar char="q"/>
              <a:defRPr/>
            </a:pPr>
            <a:r>
              <a:rPr lang="en-GB" sz="1800" dirty="0" err="1" smtClean="0">
                <a:solidFill>
                  <a:schemeClr val="tx1"/>
                </a:solidFill>
              </a:rPr>
              <a:t>Zinco</a:t>
            </a:r>
            <a:endParaRPr lang="en-GB" sz="1800" dirty="0" smtClean="0">
              <a:solidFill>
                <a:schemeClr val="tx1"/>
              </a:solidFill>
            </a:endParaRPr>
          </a:p>
          <a:p>
            <a:pPr marL="285750" indent="-285750">
              <a:buFont typeface="Wingdings" panose="05000000000000000000" pitchFamily="2" charset="2"/>
              <a:buChar char="q"/>
              <a:defRPr/>
            </a:pPr>
            <a:r>
              <a:rPr lang="en-GB" sz="1800" dirty="0" err="1" smtClean="0">
                <a:solidFill>
                  <a:schemeClr val="tx1"/>
                </a:solidFill>
              </a:rPr>
              <a:t>Iodo</a:t>
            </a:r>
            <a:endParaRPr lang="en-GB" sz="1800" dirty="0" smtClean="0">
              <a:solidFill>
                <a:schemeClr val="tx1"/>
              </a:solidFill>
            </a:endParaRPr>
          </a:p>
          <a:p>
            <a:pPr marL="285750" indent="-285750">
              <a:buFont typeface="Wingdings" panose="05000000000000000000" pitchFamily="2" charset="2"/>
              <a:buChar char="q"/>
              <a:defRPr/>
            </a:pPr>
            <a:r>
              <a:rPr lang="en-GB" sz="1800" dirty="0" err="1" smtClean="0">
                <a:solidFill>
                  <a:schemeClr val="tx1"/>
                </a:solidFill>
              </a:rPr>
              <a:t>Vitamina</a:t>
            </a:r>
            <a:r>
              <a:rPr lang="en-GB" sz="1800" dirty="0" smtClean="0">
                <a:solidFill>
                  <a:schemeClr val="tx1"/>
                </a:solidFill>
              </a:rPr>
              <a:t> A</a:t>
            </a:r>
            <a:endParaRPr lang="en-GB" sz="1800" dirty="0">
              <a:solidFill>
                <a:schemeClr val="tx1"/>
              </a:solidFill>
            </a:endParaRPr>
          </a:p>
        </p:txBody>
      </p:sp>
      <p:sp>
        <p:nvSpPr>
          <p:cNvPr id="16" name="Marcador de Posição do Texto 6"/>
          <p:cNvSpPr txBox="1">
            <a:spLocks/>
          </p:cNvSpPr>
          <p:nvPr/>
        </p:nvSpPr>
        <p:spPr>
          <a:xfrm>
            <a:off x="251518" y="2042758"/>
            <a:ext cx="5328592" cy="72008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GB" sz="1800" dirty="0" err="1" smtClean="0">
                <a:solidFill>
                  <a:schemeClr val="tx1"/>
                </a:solidFill>
              </a:rPr>
              <a:t>Falta</a:t>
            </a:r>
            <a:r>
              <a:rPr lang="en-GB" sz="1800" dirty="0" smtClean="0">
                <a:solidFill>
                  <a:schemeClr val="tx1"/>
                </a:solidFill>
              </a:rPr>
              <a:t> </a:t>
            </a:r>
            <a:r>
              <a:rPr lang="en-GB" sz="1800" dirty="0" err="1" smtClean="0">
                <a:solidFill>
                  <a:schemeClr val="tx1"/>
                </a:solidFill>
              </a:rPr>
              <a:t>na</a:t>
            </a:r>
            <a:r>
              <a:rPr lang="en-GB" sz="1800" dirty="0" smtClean="0">
                <a:solidFill>
                  <a:schemeClr val="tx1"/>
                </a:solidFill>
              </a:rPr>
              <a:t> </a:t>
            </a:r>
            <a:r>
              <a:rPr lang="en-GB" sz="1800" dirty="0" err="1" smtClean="0">
                <a:solidFill>
                  <a:schemeClr val="tx1"/>
                </a:solidFill>
              </a:rPr>
              <a:t>alimentação</a:t>
            </a:r>
            <a:r>
              <a:rPr lang="en-GB" sz="1800" dirty="0" smtClean="0">
                <a:solidFill>
                  <a:schemeClr val="tx1"/>
                </a:solidFill>
              </a:rPr>
              <a:t> de </a:t>
            </a:r>
            <a:r>
              <a:rPr lang="en-GB" sz="1800" b="1" dirty="0" err="1" smtClean="0">
                <a:solidFill>
                  <a:schemeClr val="tx1"/>
                </a:solidFill>
              </a:rPr>
              <a:t>micronutrientes</a:t>
            </a:r>
            <a:r>
              <a:rPr lang="en-GB" sz="1800" dirty="0" smtClean="0">
                <a:solidFill>
                  <a:schemeClr val="tx1"/>
                </a:solidFill>
              </a:rPr>
              <a:t> </a:t>
            </a:r>
            <a:r>
              <a:rPr lang="en-GB" sz="1800" dirty="0" err="1" smtClean="0">
                <a:solidFill>
                  <a:schemeClr val="tx1"/>
                </a:solidFill>
              </a:rPr>
              <a:t>essenciais</a:t>
            </a:r>
            <a:r>
              <a:rPr lang="en-GB" sz="1800" dirty="0" smtClean="0">
                <a:solidFill>
                  <a:schemeClr val="tx1"/>
                </a:solidFill>
              </a:rPr>
              <a:t>:</a:t>
            </a:r>
          </a:p>
        </p:txBody>
      </p:sp>
      <p:sp>
        <p:nvSpPr>
          <p:cNvPr id="17" name="Marcador de Posição do Texto 6"/>
          <p:cNvSpPr>
            <a:spLocks noGrp="1"/>
          </p:cNvSpPr>
          <p:nvPr>
            <p:ph type="body" idx="12"/>
          </p:nvPr>
        </p:nvSpPr>
        <p:spPr>
          <a:xfrm>
            <a:off x="611560" y="5053049"/>
            <a:ext cx="4824536" cy="1531642"/>
          </a:xfrm>
        </p:spPr>
        <p:txBody>
          <a:bodyPr/>
          <a:lstStyle/>
          <a:p>
            <a:pPr marL="285750" indent="-285750">
              <a:buFont typeface="Wingdings" panose="05000000000000000000" pitchFamily="2" charset="2"/>
              <a:buChar char="q"/>
              <a:defRPr/>
            </a:pPr>
            <a:r>
              <a:rPr lang="en-GB" sz="1800" dirty="0" smtClean="0">
                <a:solidFill>
                  <a:schemeClr val="tx1"/>
                </a:solidFill>
              </a:rPr>
              <a:t>QI </a:t>
            </a:r>
            <a:r>
              <a:rPr lang="en-GB" sz="1800" dirty="0" err="1" smtClean="0">
                <a:solidFill>
                  <a:schemeClr val="tx1"/>
                </a:solidFill>
              </a:rPr>
              <a:t>diminuído</a:t>
            </a:r>
            <a:endParaRPr lang="en-GB" sz="1800" dirty="0" smtClean="0">
              <a:solidFill>
                <a:schemeClr val="tx1"/>
              </a:solidFill>
            </a:endParaRPr>
          </a:p>
          <a:p>
            <a:pPr marL="285750" indent="-285750">
              <a:buFont typeface="Wingdings" panose="05000000000000000000" pitchFamily="2" charset="2"/>
              <a:buChar char="q"/>
              <a:defRPr/>
            </a:pPr>
            <a:r>
              <a:rPr lang="en-GB" sz="1800" dirty="0" err="1" smtClean="0">
                <a:solidFill>
                  <a:schemeClr val="tx1"/>
                </a:solidFill>
              </a:rPr>
              <a:t>Produtividade</a:t>
            </a:r>
            <a:r>
              <a:rPr lang="en-GB" sz="1800" dirty="0" smtClean="0">
                <a:solidFill>
                  <a:schemeClr val="tx1"/>
                </a:solidFill>
              </a:rPr>
              <a:t> </a:t>
            </a:r>
            <a:r>
              <a:rPr lang="en-GB" sz="1800" dirty="0" err="1" smtClean="0">
                <a:solidFill>
                  <a:schemeClr val="tx1"/>
                </a:solidFill>
              </a:rPr>
              <a:t>reduzida</a:t>
            </a:r>
            <a:endParaRPr lang="en-GB" sz="1800" dirty="0" smtClean="0">
              <a:solidFill>
                <a:schemeClr val="tx1"/>
              </a:solidFill>
            </a:endParaRPr>
          </a:p>
          <a:p>
            <a:pPr marL="285750" indent="-285750">
              <a:buFont typeface="Wingdings" panose="05000000000000000000" pitchFamily="2" charset="2"/>
              <a:buChar char="q"/>
              <a:defRPr/>
            </a:pPr>
            <a:r>
              <a:rPr lang="en-GB" sz="1800" dirty="0" err="1" smtClean="0">
                <a:solidFill>
                  <a:schemeClr val="tx1"/>
                </a:solidFill>
              </a:rPr>
              <a:t>Risco</a:t>
            </a:r>
            <a:r>
              <a:rPr lang="en-GB" sz="1800" dirty="0" smtClean="0">
                <a:solidFill>
                  <a:schemeClr val="tx1"/>
                </a:solidFill>
              </a:rPr>
              <a:t> </a:t>
            </a:r>
            <a:r>
              <a:rPr lang="en-GB" sz="1800" dirty="0" err="1" smtClean="0">
                <a:solidFill>
                  <a:schemeClr val="tx1"/>
                </a:solidFill>
              </a:rPr>
              <a:t>aumentado</a:t>
            </a:r>
            <a:r>
              <a:rPr lang="en-GB" sz="1800" dirty="0" smtClean="0">
                <a:solidFill>
                  <a:schemeClr val="tx1"/>
                </a:solidFill>
              </a:rPr>
              <a:t> de </a:t>
            </a:r>
            <a:r>
              <a:rPr lang="en-GB" sz="1800" dirty="0" err="1" smtClean="0">
                <a:solidFill>
                  <a:schemeClr val="tx1"/>
                </a:solidFill>
              </a:rPr>
              <a:t>doença</a:t>
            </a:r>
            <a:endParaRPr lang="en-GB" sz="1800" dirty="0" smtClean="0">
              <a:solidFill>
                <a:schemeClr val="tx1"/>
              </a:solidFill>
            </a:endParaRPr>
          </a:p>
          <a:p>
            <a:pPr marL="285750" indent="-285750">
              <a:buFont typeface="Wingdings" panose="05000000000000000000" pitchFamily="2" charset="2"/>
              <a:buChar char="q"/>
              <a:defRPr/>
            </a:pPr>
            <a:r>
              <a:rPr lang="en-GB" sz="1800" dirty="0" err="1" smtClean="0">
                <a:solidFill>
                  <a:schemeClr val="tx1"/>
                </a:solidFill>
              </a:rPr>
              <a:t>Paragem</a:t>
            </a:r>
            <a:r>
              <a:rPr lang="en-GB" sz="1800" dirty="0" smtClean="0">
                <a:solidFill>
                  <a:schemeClr val="tx1"/>
                </a:solidFill>
              </a:rPr>
              <a:t> do </a:t>
            </a:r>
            <a:r>
              <a:rPr lang="en-GB" sz="1800" dirty="0" err="1" smtClean="0">
                <a:solidFill>
                  <a:schemeClr val="tx1"/>
                </a:solidFill>
              </a:rPr>
              <a:t>crescimento</a:t>
            </a:r>
            <a:endParaRPr lang="en-GB" sz="1800" dirty="0" smtClean="0">
              <a:solidFill>
                <a:schemeClr val="tx1"/>
              </a:solidFill>
            </a:endParaRPr>
          </a:p>
          <a:p>
            <a:pPr marL="285750" indent="-285750">
              <a:buFont typeface="Wingdings" panose="05000000000000000000" pitchFamily="2" charset="2"/>
              <a:buChar char="q"/>
              <a:defRPr/>
            </a:pPr>
            <a:r>
              <a:rPr lang="en-GB" sz="1800" dirty="0" err="1" smtClean="0">
                <a:solidFill>
                  <a:schemeClr val="tx1"/>
                </a:solidFill>
              </a:rPr>
              <a:t>Cegueira</a:t>
            </a: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2"/>
          <p:cNvGrpSpPr>
            <a:grpSpLocks/>
          </p:cNvGrpSpPr>
          <p:nvPr/>
        </p:nvGrpSpPr>
        <p:grpSpPr bwMode="auto">
          <a:xfrm flipV="1">
            <a:off x="1456000" y="5367478"/>
            <a:ext cx="6696744" cy="1188417"/>
            <a:chOff x="179388" y="4797425"/>
            <a:chExt cx="8704262" cy="1568450"/>
          </a:xfrm>
          <a:solidFill>
            <a:srgbClr val="92D050">
              <a:alpha val="47059"/>
            </a:srgbClr>
          </a:solidFill>
        </p:grpSpPr>
        <p:sp>
          <p:nvSpPr>
            <p:cNvPr id="11"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12" name="Freeform 5"/>
            <p:cNvSpPr/>
            <p:nvPr/>
          </p:nvSpPr>
          <p:spPr>
            <a:xfrm rot="10800000">
              <a:off x="890588"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err="1" smtClean="0"/>
              <a:t>Fome</a:t>
            </a:r>
            <a:r>
              <a:rPr lang="en-GB" dirty="0" smtClean="0"/>
              <a:t> </a:t>
            </a:r>
            <a:r>
              <a:rPr lang="en-GB" dirty="0" err="1" smtClean="0"/>
              <a:t>Oculta</a:t>
            </a:r>
            <a:r>
              <a:rPr lang="en-GB" dirty="0" smtClean="0"/>
              <a:t> – </a:t>
            </a:r>
            <a:r>
              <a:rPr lang="en-GB" dirty="0" err="1" smtClean="0"/>
              <a:t>Distribuição</a:t>
            </a:r>
            <a:endParaRPr lang="en-GB" dirty="0" smtClean="0"/>
          </a:p>
        </p:txBody>
      </p:sp>
      <p:sp>
        <p:nvSpPr>
          <p:cNvPr id="7" name="Retângulo 6"/>
          <p:cNvSpPr/>
          <p:nvPr/>
        </p:nvSpPr>
        <p:spPr>
          <a:xfrm>
            <a:off x="1403648" y="5830300"/>
            <a:ext cx="6696744" cy="646331"/>
          </a:xfrm>
          <a:prstGeom prst="rect">
            <a:avLst/>
          </a:prstGeom>
        </p:spPr>
        <p:txBody>
          <a:bodyPr wrap="square">
            <a:spAutoFit/>
          </a:bodyPr>
          <a:lstStyle/>
          <a:p>
            <a:pPr algn="ctr"/>
            <a:r>
              <a:rPr lang="en-US" dirty="0" err="1" smtClean="0">
                <a:latin typeface="+mn-lt"/>
              </a:rPr>
              <a:t>Severidade</a:t>
            </a:r>
            <a:r>
              <a:rPr lang="en-US" dirty="0" smtClean="0">
                <a:latin typeface="+mn-lt"/>
              </a:rPr>
              <a:t> das </a:t>
            </a:r>
            <a:r>
              <a:rPr lang="en-US" dirty="0" err="1" smtClean="0">
                <a:latin typeface="+mn-lt"/>
              </a:rPr>
              <a:t>deficiências</a:t>
            </a:r>
            <a:r>
              <a:rPr lang="en-US" dirty="0" smtClean="0">
                <a:latin typeface="+mn-lt"/>
              </a:rPr>
              <a:t> </a:t>
            </a:r>
            <a:r>
              <a:rPr lang="en-US" dirty="0" err="1" smtClean="0">
                <a:latin typeface="+mn-lt"/>
              </a:rPr>
              <a:t>mais</a:t>
            </a:r>
            <a:r>
              <a:rPr lang="en-US" dirty="0" smtClean="0">
                <a:latin typeface="+mn-lt"/>
              </a:rPr>
              <a:t> </a:t>
            </a:r>
            <a:r>
              <a:rPr lang="en-US" dirty="0" err="1" smtClean="0">
                <a:latin typeface="+mn-lt"/>
              </a:rPr>
              <a:t>comuns</a:t>
            </a:r>
            <a:r>
              <a:rPr lang="en-US" dirty="0" smtClean="0">
                <a:latin typeface="+mn-lt"/>
              </a:rPr>
              <a:t> de </a:t>
            </a:r>
            <a:r>
              <a:rPr lang="en-US" dirty="0" err="1" smtClean="0">
                <a:latin typeface="+mn-lt"/>
              </a:rPr>
              <a:t>micronutrientes</a:t>
            </a:r>
            <a:r>
              <a:rPr lang="en-US" dirty="0" smtClean="0">
                <a:latin typeface="+mn-lt"/>
              </a:rPr>
              <a:t/>
            </a:r>
            <a:br>
              <a:rPr lang="en-US" dirty="0" smtClean="0">
                <a:latin typeface="+mn-lt"/>
              </a:rPr>
            </a:br>
            <a:r>
              <a:rPr lang="en-US" dirty="0" smtClean="0">
                <a:latin typeface="+mn-lt"/>
              </a:rPr>
              <a:t>(</a:t>
            </a:r>
            <a:r>
              <a:rPr lang="en-US" dirty="0" err="1" smtClean="0">
                <a:latin typeface="+mn-lt"/>
              </a:rPr>
              <a:t>vitamina</a:t>
            </a:r>
            <a:r>
              <a:rPr lang="en-US" dirty="0" smtClean="0">
                <a:latin typeface="+mn-lt"/>
              </a:rPr>
              <a:t> A, </a:t>
            </a:r>
            <a:r>
              <a:rPr lang="en-US" dirty="0" err="1" smtClean="0">
                <a:latin typeface="+mn-lt"/>
              </a:rPr>
              <a:t>ferro</a:t>
            </a:r>
            <a:r>
              <a:rPr lang="en-US" dirty="0" smtClean="0">
                <a:latin typeface="+mn-lt"/>
              </a:rPr>
              <a:t> e </a:t>
            </a:r>
            <a:r>
              <a:rPr lang="en-US" dirty="0" err="1" smtClean="0">
                <a:latin typeface="+mn-lt"/>
              </a:rPr>
              <a:t>zinco</a:t>
            </a:r>
            <a:r>
              <a:rPr lang="en-US" dirty="0" smtClean="0">
                <a:latin typeface="+mn-lt"/>
              </a:rPr>
              <a:t>)</a:t>
            </a:r>
            <a:endParaRPr lang="en-GB" dirty="0">
              <a:latin typeface="+mn-lt"/>
            </a:endParaRPr>
          </a:p>
        </p:txBody>
      </p:sp>
      <p:sp>
        <p:nvSpPr>
          <p:cNvPr id="8" name="Retângulo 7"/>
          <p:cNvSpPr/>
          <p:nvPr/>
        </p:nvSpPr>
        <p:spPr>
          <a:xfrm>
            <a:off x="7249905" y="5435041"/>
            <a:ext cx="1795684" cy="261610"/>
          </a:xfrm>
          <a:prstGeom prst="rect">
            <a:avLst/>
          </a:prstGeom>
        </p:spPr>
        <p:txBody>
          <a:bodyPr wrap="none">
            <a:spAutoFit/>
          </a:bodyPr>
          <a:lstStyle/>
          <a:p>
            <a:r>
              <a:rPr lang="en-GB" sz="1100" dirty="0"/>
              <a:t>http://www.harvestplus.org</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00808"/>
            <a:ext cx="8767842" cy="3711429"/>
          </a:xfrm>
          <a:prstGeom prst="rect">
            <a:avLst/>
          </a:prstGeom>
        </p:spPr>
      </p:pic>
    </p:spTree>
    <p:extLst>
      <p:ext uri="{BB962C8B-B14F-4D97-AF65-F5344CB8AC3E}">
        <p14:creationId xmlns:p14="http://schemas.microsoft.com/office/powerpoint/2010/main" val="179562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2"/>
          <p:cNvGrpSpPr>
            <a:grpSpLocks/>
          </p:cNvGrpSpPr>
          <p:nvPr/>
        </p:nvGrpSpPr>
        <p:grpSpPr bwMode="auto">
          <a:xfrm flipV="1">
            <a:off x="1456000" y="5367478"/>
            <a:ext cx="6696744" cy="1188417"/>
            <a:chOff x="179388" y="4797425"/>
            <a:chExt cx="8704262" cy="1568450"/>
          </a:xfrm>
          <a:solidFill>
            <a:srgbClr val="92D050">
              <a:alpha val="47059"/>
            </a:srgbClr>
          </a:solidFill>
        </p:grpSpPr>
        <p:sp>
          <p:nvSpPr>
            <p:cNvPr id="17"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18" name="Freeform 5"/>
            <p:cNvSpPr/>
            <p:nvPr/>
          </p:nvSpPr>
          <p:spPr>
            <a:xfrm rot="10800000">
              <a:off x="890588"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err="1" smtClean="0"/>
              <a:t>Fome</a:t>
            </a:r>
            <a:r>
              <a:rPr lang="en-GB" dirty="0" smtClean="0"/>
              <a:t> </a:t>
            </a:r>
            <a:r>
              <a:rPr lang="en-GB" dirty="0" err="1" smtClean="0"/>
              <a:t>Oculta</a:t>
            </a:r>
            <a:r>
              <a:rPr lang="en-GB" dirty="0" smtClean="0"/>
              <a:t> – </a:t>
            </a:r>
            <a:r>
              <a:rPr lang="en-GB" dirty="0" err="1" smtClean="0"/>
              <a:t>Distribuição</a:t>
            </a:r>
            <a:endParaRPr lang="en-GB" dirty="0" smtClean="0"/>
          </a:p>
        </p:txBody>
      </p:sp>
      <p:sp>
        <p:nvSpPr>
          <p:cNvPr id="5" name="Retângulo 4"/>
          <p:cNvSpPr/>
          <p:nvPr/>
        </p:nvSpPr>
        <p:spPr>
          <a:xfrm>
            <a:off x="1701824" y="5824963"/>
            <a:ext cx="6205096" cy="646331"/>
          </a:xfrm>
          <a:prstGeom prst="rect">
            <a:avLst/>
          </a:prstGeom>
        </p:spPr>
        <p:txBody>
          <a:bodyPr wrap="square">
            <a:spAutoFit/>
          </a:bodyPr>
          <a:lstStyle/>
          <a:p>
            <a:pPr algn="ctr"/>
            <a:r>
              <a:rPr lang="en-US" dirty="0" err="1" smtClean="0"/>
              <a:t>Deficiências</a:t>
            </a:r>
            <a:r>
              <a:rPr lang="en-US" dirty="0" smtClean="0"/>
              <a:t> </a:t>
            </a:r>
            <a:r>
              <a:rPr lang="en-US" dirty="0" err="1" smtClean="0">
                <a:latin typeface="+mn-lt"/>
              </a:rPr>
              <a:t>combinadas</a:t>
            </a:r>
            <a:r>
              <a:rPr lang="en-US" dirty="0" smtClean="0">
                <a:latin typeface="+mn-lt"/>
              </a:rPr>
              <a:t> de </a:t>
            </a:r>
            <a:r>
              <a:rPr lang="en-US" dirty="0" err="1" smtClean="0">
                <a:latin typeface="+mn-lt"/>
              </a:rPr>
              <a:t>micronutrientes</a:t>
            </a:r>
            <a:r>
              <a:rPr lang="en-US" dirty="0" smtClean="0">
                <a:latin typeface="+mn-lt"/>
              </a:rPr>
              <a:t> </a:t>
            </a:r>
            <a:r>
              <a:rPr lang="en-US" dirty="0" err="1" smtClean="0">
                <a:latin typeface="+mn-lt"/>
              </a:rPr>
              <a:t>estão</a:t>
            </a:r>
            <a:r>
              <a:rPr lang="en-US" dirty="0" smtClean="0">
                <a:latin typeface="+mn-lt"/>
              </a:rPr>
              <a:t> </a:t>
            </a:r>
            <a:r>
              <a:rPr lang="en-US" dirty="0" err="1" smtClean="0">
                <a:latin typeface="+mn-lt"/>
              </a:rPr>
              <a:t>muito</a:t>
            </a:r>
            <a:r>
              <a:rPr lang="en-US" dirty="0" smtClean="0">
                <a:latin typeface="+mn-lt"/>
              </a:rPr>
              <a:t> </a:t>
            </a:r>
            <a:r>
              <a:rPr lang="en-US" dirty="0" err="1" smtClean="0">
                <a:latin typeface="+mn-lt"/>
              </a:rPr>
              <a:t>difundidas</a:t>
            </a:r>
            <a:r>
              <a:rPr lang="en-US" dirty="0" smtClean="0">
                <a:latin typeface="+mn-lt"/>
              </a:rPr>
              <a:t> </a:t>
            </a:r>
            <a:r>
              <a:rPr lang="en-US" dirty="0" err="1" smtClean="0">
                <a:latin typeface="+mn-lt"/>
              </a:rPr>
              <a:t>nos</a:t>
            </a:r>
            <a:r>
              <a:rPr lang="en-US" dirty="0" smtClean="0">
                <a:latin typeface="+mn-lt"/>
              </a:rPr>
              <a:t> </a:t>
            </a:r>
            <a:r>
              <a:rPr lang="en-US" dirty="0" err="1" smtClean="0">
                <a:latin typeface="+mn-lt"/>
              </a:rPr>
              <a:t>países</a:t>
            </a:r>
            <a:r>
              <a:rPr lang="en-US" dirty="0" smtClean="0">
                <a:latin typeface="+mn-lt"/>
              </a:rPr>
              <a:t> </a:t>
            </a:r>
            <a:r>
              <a:rPr lang="en-US" dirty="0" err="1" smtClean="0">
                <a:latin typeface="+mn-lt"/>
              </a:rPr>
              <a:t>em</a:t>
            </a:r>
            <a:r>
              <a:rPr lang="en-US" dirty="0" smtClean="0">
                <a:latin typeface="+mn-lt"/>
              </a:rPr>
              <a:t> </a:t>
            </a:r>
            <a:r>
              <a:rPr lang="en-US" dirty="0" err="1" smtClean="0">
                <a:latin typeface="+mn-lt"/>
              </a:rPr>
              <a:t>desenvolvimento</a:t>
            </a:r>
            <a:endParaRPr lang="en-GB" dirty="0">
              <a:latin typeface="+mn-lt"/>
            </a:endParaRPr>
          </a:p>
        </p:txBody>
      </p:sp>
      <p:pic>
        <p:nvPicPr>
          <p:cNvPr id="1028" name="Picture 4" descr="http://www.fao.org/docrep/005/y7352e/y7352e3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772816"/>
            <a:ext cx="5886450" cy="3652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1632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1"/>
          <p:cNvGrpSpPr>
            <a:grpSpLocks/>
          </p:cNvGrpSpPr>
          <p:nvPr/>
        </p:nvGrpSpPr>
        <p:grpSpPr bwMode="auto">
          <a:xfrm flipV="1">
            <a:off x="2987824" y="3789040"/>
            <a:ext cx="5760640" cy="1467258"/>
            <a:chOff x="196850" y="2781300"/>
            <a:chExt cx="4879975" cy="1568450"/>
          </a:xfrm>
          <a:solidFill>
            <a:schemeClr val="bg1">
              <a:lumMod val="85000"/>
            </a:schemeClr>
          </a:solidFill>
        </p:grpSpPr>
        <p:sp>
          <p:nvSpPr>
            <p:cNvPr id="8"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9"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err="1" smtClean="0"/>
              <a:t>Biofortificação</a:t>
            </a:r>
            <a:endParaRPr lang="en-GB" dirty="0" smtClean="0"/>
          </a:p>
        </p:txBody>
      </p:sp>
      <p:sp>
        <p:nvSpPr>
          <p:cNvPr id="6" name="Marcador de Posição do Texto 5"/>
          <p:cNvSpPr>
            <a:spLocks noGrp="1"/>
          </p:cNvSpPr>
          <p:nvPr>
            <p:ph type="body" idx="10"/>
          </p:nvPr>
        </p:nvSpPr>
        <p:spPr>
          <a:xfrm>
            <a:off x="3152495" y="3845605"/>
            <a:ext cx="5451953" cy="923424"/>
          </a:xfrm>
        </p:spPr>
        <p:txBody>
          <a:bodyPr/>
          <a:lstStyle/>
          <a:p>
            <a:pPr algn="ctr" eaLnBrk="1" fontAlgn="auto" hangingPunct="1">
              <a:spcAft>
                <a:spcPts val="0"/>
              </a:spcAft>
              <a:defRPr/>
            </a:pPr>
            <a:r>
              <a:rPr lang="pt-PT" sz="1800" b="0" dirty="0" smtClean="0">
                <a:solidFill>
                  <a:schemeClr val="tx1"/>
                </a:solidFill>
              </a:rPr>
              <a:t>Melhorar as culturas alimentares básicas para possuírem </a:t>
            </a:r>
            <a:r>
              <a:rPr lang="pt-PT" sz="1800" dirty="0" smtClean="0">
                <a:solidFill>
                  <a:schemeClr val="tx1"/>
                </a:solidFill>
              </a:rPr>
              <a:t>níveis mais altos de micronutrientes essenciais, </a:t>
            </a:r>
            <a:r>
              <a:rPr lang="pt-PT" sz="1800" b="0" dirty="0" smtClean="0">
                <a:solidFill>
                  <a:schemeClr val="tx1"/>
                </a:solidFill>
              </a:rPr>
              <a:t>usando melhoramento </a:t>
            </a:r>
            <a:r>
              <a:rPr lang="pt-PT" sz="1800" b="0" dirty="0" err="1" smtClean="0">
                <a:solidFill>
                  <a:schemeClr val="tx1"/>
                </a:solidFill>
              </a:rPr>
              <a:t>selectivo</a:t>
            </a:r>
            <a:r>
              <a:rPr lang="pt-PT" sz="1800" b="0" dirty="0" smtClean="0">
                <a:solidFill>
                  <a:schemeClr val="tx1"/>
                </a:solidFill>
              </a:rPr>
              <a:t> e biotecnologia</a:t>
            </a:r>
            <a:endParaRPr lang="pt-PT" sz="1800" dirty="0">
              <a:solidFill>
                <a:schemeClr val="tx1"/>
              </a:solidFill>
            </a:endParaRPr>
          </a:p>
        </p:txBody>
      </p:sp>
      <p:graphicFrame>
        <p:nvGraphicFramePr>
          <p:cNvPr id="2" name="Diagrama 1"/>
          <p:cNvGraphicFramePr/>
          <p:nvPr/>
        </p:nvGraphicFramePr>
        <p:xfrm>
          <a:off x="899592" y="1870372"/>
          <a:ext cx="7584703" cy="972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ta para baixo 2"/>
          <p:cNvSpPr/>
          <p:nvPr/>
        </p:nvSpPr>
        <p:spPr>
          <a:xfrm>
            <a:off x="6840294" y="3068960"/>
            <a:ext cx="1296144" cy="504056"/>
          </a:xfrm>
          <a:prstGeom prst="downArrow">
            <a:avLst>
              <a:gd name="adj1" fmla="val 50000"/>
              <a:gd name="adj2" fmla="val 46140"/>
            </a:avLst>
          </a:prstGeom>
          <a:solidFill>
            <a:srgbClr val="80A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upo 9"/>
          <p:cNvGrpSpPr/>
          <p:nvPr/>
        </p:nvGrpSpPr>
        <p:grpSpPr>
          <a:xfrm>
            <a:off x="3347864" y="5273488"/>
            <a:ext cx="2377269" cy="972220"/>
            <a:chOff x="6666" y="0"/>
            <a:chExt cx="1992465" cy="972220"/>
          </a:xfrm>
          <a:scene3d>
            <a:camera prst="orthographicFront"/>
            <a:lightRig rig="chilly" dir="t"/>
          </a:scene3d>
        </p:grpSpPr>
        <p:sp>
          <p:nvSpPr>
            <p:cNvPr id="11" name="Retângulo arredondado 10"/>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Retângulo 11"/>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err="1" smtClean="0">
                  <a:solidFill>
                    <a:schemeClr val="tx1"/>
                  </a:solidFill>
                </a:rPr>
                <a:t>Biofortificação</a:t>
              </a:r>
              <a:endParaRPr lang="en-GB" sz="2000" b="1" kern="1200" dirty="0">
                <a:solidFill>
                  <a:schemeClr val="tx1"/>
                </a:solidFill>
              </a:endParaRPr>
            </a:p>
          </p:txBody>
        </p:sp>
      </p:grpSp>
      <p:pic>
        <p:nvPicPr>
          <p:cNvPr id="6148" name="Picture 4" descr="http://1svs171z94oz9t7d2y7jqv1s.wpengine.netdna-cdn.com/wp-content/uploads/2013/04/shutterstock_77590927.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324" y="3489486"/>
            <a:ext cx="2903196" cy="2612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0365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11560" y="549275"/>
            <a:ext cx="7317329" cy="503238"/>
          </a:xfrm>
          <a:extLst/>
        </p:spPr>
        <p:txBody>
          <a:bodyPr wrap="square" numCol="1" anchorCtr="0" compatLnSpc="1">
            <a:prstTxWarp prst="textNoShape">
              <a:avLst/>
            </a:prstTxWarp>
          </a:bodyPr>
          <a:lstStyle/>
          <a:p>
            <a:pPr eaLnBrk="1" hangingPunct="1">
              <a:defRPr/>
            </a:pPr>
            <a:r>
              <a:rPr lang="en-GB" dirty="0" err="1" smtClean="0"/>
              <a:t>Biofortificação</a:t>
            </a:r>
            <a:r>
              <a:rPr lang="en-GB" dirty="0" smtClean="0"/>
              <a:t> - </a:t>
            </a:r>
            <a:r>
              <a:rPr lang="en-GB" dirty="0" err="1" smtClean="0"/>
              <a:t>Fortificação</a:t>
            </a:r>
            <a:r>
              <a:rPr lang="en-GB" dirty="0" smtClean="0"/>
              <a:t> - </a:t>
            </a:r>
            <a:r>
              <a:rPr lang="en-GB" dirty="0" err="1" smtClean="0"/>
              <a:t>Suplementação</a:t>
            </a:r>
            <a:endParaRPr lang="en-GB" dirty="0" smtClean="0"/>
          </a:p>
        </p:txBody>
      </p:sp>
      <p:grpSp>
        <p:nvGrpSpPr>
          <p:cNvPr id="16" name="Grupo 15"/>
          <p:cNvGrpSpPr/>
          <p:nvPr/>
        </p:nvGrpSpPr>
        <p:grpSpPr>
          <a:xfrm>
            <a:off x="224563" y="3535577"/>
            <a:ext cx="2227373" cy="588690"/>
            <a:chOff x="6666" y="0"/>
            <a:chExt cx="1992465" cy="972220"/>
          </a:xfrm>
          <a:scene3d>
            <a:camera prst="orthographicFront"/>
            <a:lightRig rig="chilly" dir="t"/>
          </a:scene3d>
        </p:grpSpPr>
        <p:sp>
          <p:nvSpPr>
            <p:cNvPr id="17" name="Retângulo arredondado 16"/>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8" name="Retângulo 17"/>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b="1" kern="1200" dirty="0" err="1" smtClean="0">
                  <a:solidFill>
                    <a:schemeClr val="tx1"/>
                  </a:solidFill>
                </a:rPr>
                <a:t>Fortificação</a:t>
              </a:r>
              <a:endParaRPr lang="en-GB" sz="1600" b="1" kern="1200" dirty="0">
                <a:solidFill>
                  <a:schemeClr val="tx1"/>
                </a:solidFill>
              </a:endParaRPr>
            </a:p>
          </p:txBody>
        </p:sp>
      </p:grpSp>
      <p:grpSp>
        <p:nvGrpSpPr>
          <p:cNvPr id="19" name="Grupo 18"/>
          <p:cNvGrpSpPr/>
          <p:nvPr/>
        </p:nvGrpSpPr>
        <p:grpSpPr>
          <a:xfrm>
            <a:off x="224563" y="1698129"/>
            <a:ext cx="2227373" cy="588690"/>
            <a:chOff x="6666" y="0"/>
            <a:chExt cx="1992465" cy="972220"/>
          </a:xfrm>
          <a:scene3d>
            <a:camera prst="orthographicFront"/>
            <a:lightRig rig="chilly" dir="t"/>
          </a:scene3d>
        </p:grpSpPr>
        <p:sp>
          <p:nvSpPr>
            <p:cNvPr id="20" name="Retângulo arredondado 19"/>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1" name="Retângulo 20"/>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b="1" kern="1200" dirty="0" err="1" smtClean="0">
                  <a:solidFill>
                    <a:schemeClr val="tx1"/>
                  </a:solidFill>
                </a:rPr>
                <a:t>Biofortificação</a:t>
              </a:r>
              <a:endParaRPr lang="en-GB" sz="1600" b="1" kern="1200" dirty="0">
                <a:solidFill>
                  <a:schemeClr val="tx1"/>
                </a:solidFill>
              </a:endParaRPr>
            </a:p>
          </p:txBody>
        </p:sp>
      </p:grpSp>
      <p:grpSp>
        <p:nvGrpSpPr>
          <p:cNvPr id="22" name="Grupo 21"/>
          <p:cNvGrpSpPr/>
          <p:nvPr/>
        </p:nvGrpSpPr>
        <p:grpSpPr>
          <a:xfrm>
            <a:off x="224563" y="5358136"/>
            <a:ext cx="2227373" cy="588690"/>
            <a:chOff x="6666" y="0"/>
            <a:chExt cx="1992465" cy="972220"/>
          </a:xfrm>
          <a:scene3d>
            <a:camera prst="orthographicFront"/>
            <a:lightRig rig="chilly" dir="t"/>
          </a:scene3d>
        </p:grpSpPr>
        <p:sp>
          <p:nvSpPr>
            <p:cNvPr id="23" name="Retângulo arredondado 22"/>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4" name="Retângulo 23"/>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b="1" kern="1200" dirty="0" err="1" smtClean="0">
                  <a:solidFill>
                    <a:schemeClr val="tx1"/>
                  </a:solidFill>
                </a:rPr>
                <a:t>Suplementação</a:t>
              </a:r>
              <a:endParaRPr lang="en-GB" sz="1600" b="1" kern="1200" dirty="0">
                <a:solidFill>
                  <a:schemeClr val="tx1"/>
                </a:solidFill>
              </a:endParaRPr>
            </a:p>
          </p:txBody>
        </p:sp>
      </p:grpSp>
      <p:grpSp>
        <p:nvGrpSpPr>
          <p:cNvPr id="25" name="Grupo 24"/>
          <p:cNvGrpSpPr/>
          <p:nvPr/>
        </p:nvGrpSpPr>
        <p:grpSpPr>
          <a:xfrm>
            <a:off x="224563" y="2448272"/>
            <a:ext cx="2227373" cy="588690"/>
            <a:chOff x="6666" y="0"/>
            <a:chExt cx="1992465" cy="972220"/>
          </a:xfrm>
          <a:solidFill>
            <a:schemeClr val="bg2"/>
          </a:solidFill>
          <a:scene3d>
            <a:camera prst="orthographicFront"/>
            <a:lightRig rig="chilly" dir="t"/>
          </a:scene3d>
        </p:grpSpPr>
        <p:sp>
          <p:nvSpPr>
            <p:cNvPr id="26" name="Retângulo arredondado 25"/>
            <p:cNvSpPr/>
            <p:nvPr/>
          </p:nvSpPr>
          <p:spPr>
            <a:xfrm>
              <a:off x="6666" y="0"/>
              <a:ext cx="1992465" cy="972220"/>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Retângulo 26"/>
            <p:cNvSpPr/>
            <p:nvPr/>
          </p:nvSpPr>
          <p:spPr>
            <a:xfrm>
              <a:off x="35141" y="28475"/>
              <a:ext cx="1935515" cy="9152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dirty="0" smtClean="0">
                  <a:solidFill>
                    <a:schemeClr val="tx1"/>
                  </a:solidFill>
                </a:rPr>
                <a:t>Na </a:t>
              </a:r>
              <a:r>
                <a:rPr lang="en-GB" dirty="0" err="1" smtClean="0">
                  <a:solidFill>
                    <a:schemeClr val="tx1"/>
                  </a:solidFill>
                </a:rPr>
                <a:t>cultura</a:t>
              </a:r>
              <a:r>
                <a:rPr lang="en-GB" kern="1200" dirty="0" smtClean="0">
                  <a:solidFill>
                    <a:schemeClr val="tx1"/>
                  </a:solidFill>
                </a:rPr>
                <a:t>/no campo</a:t>
              </a:r>
              <a:endParaRPr lang="en-GB" sz="1600" kern="1200" dirty="0">
                <a:solidFill>
                  <a:schemeClr val="tx1"/>
                </a:solidFill>
              </a:endParaRPr>
            </a:p>
          </p:txBody>
        </p:sp>
      </p:grpSp>
      <p:grpSp>
        <p:nvGrpSpPr>
          <p:cNvPr id="28" name="Grupo 27"/>
          <p:cNvGrpSpPr/>
          <p:nvPr/>
        </p:nvGrpSpPr>
        <p:grpSpPr>
          <a:xfrm>
            <a:off x="224563" y="4285720"/>
            <a:ext cx="2227373" cy="588690"/>
            <a:chOff x="6666" y="0"/>
            <a:chExt cx="1992465" cy="972220"/>
          </a:xfrm>
          <a:solidFill>
            <a:schemeClr val="bg2"/>
          </a:solidFill>
          <a:scene3d>
            <a:camera prst="orthographicFront"/>
            <a:lightRig rig="chilly" dir="t"/>
          </a:scene3d>
        </p:grpSpPr>
        <p:sp>
          <p:nvSpPr>
            <p:cNvPr id="29" name="Retângulo arredondado 28"/>
            <p:cNvSpPr/>
            <p:nvPr/>
          </p:nvSpPr>
          <p:spPr>
            <a:xfrm>
              <a:off x="6666" y="0"/>
              <a:ext cx="1992465" cy="972220"/>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0" name="Retângulo 29"/>
            <p:cNvSpPr/>
            <p:nvPr/>
          </p:nvSpPr>
          <p:spPr>
            <a:xfrm>
              <a:off x="35141" y="28475"/>
              <a:ext cx="1935515" cy="9152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dirty="0" smtClean="0">
                  <a:solidFill>
                    <a:schemeClr val="tx1"/>
                  </a:solidFill>
                </a:rPr>
                <a:t>N</a:t>
              </a:r>
              <a:r>
                <a:rPr lang="en-GB" kern="1200" dirty="0" smtClean="0">
                  <a:solidFill>
                    <a:schemeClr val="tx1"/>
                  </a:solidFill>
                </a:rPr>
                <a:t>a </a:t>
              </a:r>
              <a:r>
                <a:rPr lang="en-GB" kern="1200" dirty="0" err="1" smtClean="0">
                  <a:solidFill>
                    <a:schemeClr val="tx1"/>
                  </a:solidFill>
                </a:rPr>
                <a:t>fábrica</a:t>
              </a:r>
              <a:endParaRPr lang="en-GB" sz="1600" kern="1200" dirty="0">
                <a:solidFill>
                  <a:schemeClr val="tx1"/>
                </a:solidFill>
              </a:endParaRPr>
            </a:p>
          </p:txBody>
        </p:sp>
      </p:grpSp>
      <p:grpSp>
        <p:nvGrpSpPr>
          <p:cNvPr id="31" name="Grupo 30"/>
          <p:cNvGrpSpPr/>
          <p:nvPr/>
        </p:nvGrpSpPr>
        <p:grpSpPr>
          <a:xfrm>
            <a:off x="224563" y="6122840"/>
            <a:ext cx="2227373" cy="588690"/>
            <a:chOff x="6666" y="0"/>
            <a:chExt cx="1992465" cy="972220"/>
          </a:xfrm>
          <a:solidFill>
            <a:schemeClr val="bg2"/>
          </a:solidFill>
          <a:scene3d>
            <a:camera prst="orthographicFront"/>
            <a:lightRig rig="chilly" dir="t"/>
          </a:scene3d>
        </p:grpSpPr>
        <p:sp>
          <p:nvSpPr>
            <p:cNvPr id="32" name="Retângulo arredondado 31"/>
            <p:cNvSpPr/>
            <p:nvPr/>
          </p:nvSpPr>
          <p:spPr>
            <a:xfrm>
              <a:off x="6666" y="0"/>
              <a:ext cx="1992465" cy="972220"/>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3" name="Retângulo 32"/>
            <p:cNvSpPr/>
            <p:nvPr/>
          </p:nvSpPr>
          <p:spPr>
            <a:xfrm>
              <a:off x="35141" y="28475"/>
              <a:ext cx="1935515" cy="9152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dirty="0" smtClean="0">
                  <a:solidFill>
                    <a:schemeClr val="tx1"/>
                  </a:solidFill>
                </a:rPr>
                <a:t>No </a:t>
              </a:r>
              <a:r>
                <a:rPr lang="en-GB" dirty="0" err="1" smtClean="0">
                  <a:solidFill>
                    <a:schemeClr val="tx1"/>
                  </a:solidFill>
                </a:rPr>
                <a:t>prato</a:t>
              </a:r>
              <a:endParaRPr lang="en-GB" sz="1600" kern="1200" dirty="0">
                <a:solidFill>
                  <a:schemeClr val="tx1"/>
                </a:solidFill>
              </a:endParaRPr>
            </a:p>
          </p:txBody>
        </p:sp>
      </p:grpSp>
      <p:cxnSp>
        <p:nvCxnSpPr>
          <p:cNvPr id="14" name="Conexão reta unidirecional 13"/>
          <p:cNvCxnSpPr/>
          <p:nvPr/>
        </p:nvCxnSpPr>
        <p:spPr>
          <a:xfrm>
            <a:off x="1338249" y="2286819"/>
            <a:ext cx="0" cy="1614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Conexão reta unidirecional 36"/>
          <p:cNvCxnSpPr/>
          <p:nvPr/>
        </p:nvCxnSpPr>
        <p:spPr>
          <a:xfrm>
            <a:off x="1338249" y="4124267"/>
            <a:ext cx="0" cy="1614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Conexão reta unidirecional 37"/>
          <p:cNvCxnSpPr/>
          <p:nvPr/>
        </p:nvCxnSpPr>
        <p:spPr>
          <a:xfrm>
            <a:off x="1338249" y="5946826"/>
            <a:ext cx="0" cy="1614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4" name="Imagem 33"/>
          <p:cNvPicPr>
            <a:picLocks noChangeAspect="1"/>
          </p:cNvPicPr>
          <p:nvPr/>
        </p:nvPicPr>
        <p:blipFill rotWithShape="1">
          <a:blip r:embed="rId3" cstate="print">
            <a:extLst>
              <a:ext uri="{28A0092B-C50C-407E-A947-70E740481C1C}">
                <a14:useLocalDpi xmlns:a14="http://schemas.microsoft.com/office/drawing/2010/main" val="0"/>
              </a:ext>
            </a:extLst>
          </a:blip>
          <a:srcRect l="48688"/>
          <a:stretch/>
        </p:blipFill>
        <p:spPr>
          <a:xfrm>
            <a:off x="2699792" y="3518873"/>
            <a:ext cx="808910" cy="1317929"/>
          </a:xfrm>
          <a:prstGeom prst="rect">
            <a:avLst/>
          </a:prstGeom>
        </p:spPr>
      </p:pic>
      <p:pic>
        <p:nvPicPr>
          <p:cNvPr id="5130" name="Picture 10" descr="http://www.mrbreakfast.com/cereal/c_11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6978" y="3591882"/>
            <a:ext cx="1171911" cy="1171911"/>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Igual 39"/>
          <p:cNvSpPr/>
          <p:nvPr/>
        </p:nvSpPr>
        <p:spPr>
          <a:xfrm>
            <a:off x="6200658" y="3961837"/>
            <a:ext cx="504000" cy="432000"/>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41" name="Mais 40"/>
          <p:cNvSpPr/>
          <p:nvPr/>
        </p:nvSpPr>
        <p:spPr>
          <a:xfrm>
            <a:off x="3790620" y="3961837"/>
            <a:ext cx="432000" cy="4320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132" name="Picture 12" descr="http://www.healthydietbase.com/wp-content/uploads/2015/05/bigstock-Essential-Minerals-83029970-310x1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913" y="3786519"/>
            <a:ext cx="1470407" cy="782636"/>
          </a:xfrm>
          <a:prstGeom prst="rect">
            <a:avLst/>
          </a:prstGeom>
          <a:noFill/>
          <a:extLst>
            <a:ext uri="{909E8E84-426E-40dd-AFC4-6F175D3DCCD1}">
              <a14:hiddenFill xmlns:a14="http://schemas.microsoft.com/office/drawing/2010/main" xmlns="">
                <a:solidFill>
                  <a:srgbClr val="FFFFFF"/>
                </a:solidFill>
              </a14:hiddenFill>
            </a:ext>
          </a:extLst>
        </p:spPr>
      </p:pic>
      <p:pic>
        <p:nvPicPr>
          <p:cNvPr id="5136" name="Picture 16" descr="http://teaching.shu.ac.uk/hwb/sport/techandinnov/showcase0809/kirsty_francis/images/vitam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9589" y="5358135"/>
            <a:ext cx="1116347" cy="1145920"/>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etângulo 41"/>
          <p:cNvSpPr/>
          <p:nvPr/>
        </p:nvSpPr>
        <p:spPr>
          <a:xfrm>
            <a:off x="179512" y="5285113"/>
            <a:ext cx="8352928" cy="1476000"/>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tângulo 52"/>
          <p:cNvSpPr/>
          <p:nvPr/>
        </p:nvSpPr>
        <p:spPr>
          <a:xfrm>
            <a:off x="179512" y="3454382"/>
            <a:ext cx="8352928" cy="1476000"/>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tângulo 53"/>
          <p:cNvSpPr/>
          <p:nvPr/>
        </p:nvSpPr>
        <p:spPr>
          <a:xfrm>
            <a:off x="179512" y="1626952"/>
            <a:ext cx="8352928" cy="1476000"/>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upo 47"/>
          <p:cNvGrpSpPr/>
          <p:nvPr/>
        </p:nvGrpSpPr>
        <p:grpSpPr>
          <a:xfrm>
            <a:off x="2879589" y="1805954"/>
            <a:ext cx="1593177" cy="976676"/>
            <a:chOff x="2715355" y="1805954"/>
            <a:chExt cx="1593177" cy="976676"/>
          </a:xfrm>
        </p:grpSpPr>
        <p:pic>
          <p:nvPicPr>
            <p:cNvPr id="5140" name="Picture 20" descr="Wheat Plant Food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5355" y="1805954"/>
              <a:ext cx="538968" cy="976676"/>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20" descr="Wheat Plant Food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9564" y="1805954"/>
              <a:ext cx="538968" cy="976676"/>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Multiplicar 43"/>
            <p:cNvSpPr/>
            <p:nvPr/>
          </p:nvSpPr>
          <p:spPr>
            <a:xfrm>
              <a:off x="3348631" y="2146293"/>
              <a:ext cx="432000" cy="432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upo 48"/>
          <p:cNvGrpSpPr/>
          <p:nvPr/>
        </p:nvGrpSpPr>
        <p:grpSpPr>
          <a:xfrm>
            <a:off x="5818222" y="1755204"/>
            <a:ext cx="1887617" cy="1059099"/>
            <a:chOff x="5443448" y="1755204"/>
            <a:chExt cx="1887617" cy="1059099"/>
          </a:xfrm>
        </p:grpSpPr>
        <p:pic>
          <p:nvPicPr>
            <p:cNvPr id="5144" name="Picture 24" descr="https://www.michaeljfox.org/files/blog/Genom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432" t="6094" r="37569" b="11090"/>
            <a:stretch/>
          </p:blipFill>
          <p:spPr bwMode="auto">
            <a:xfrm rot="1756292">
              <a:off x="6780653" y="1755204"/>
              <a:ext cx="550412" cy="10590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6" name="Grupo 45"/>
            <p:cNvGrpSpPr/>
            <p:nvPr/>
          </p:nvGrpSpPr>
          <p:grpSpPr>
            <a:xfrm>
              <a:off x="5443448" y="1824744"/>
              <a:ext cx="1081590" cy="939653"/>
              <a:chOff x="5425318" y="1777843"/>
              <a:chExt cx="959105" cy="1147101"/>
            </a:xfrm>
          </p:grpSpPr>
          <p:pic>
            <p:nvPicPr>
              <p:cNvPr id="5146" name="Picture 26" descr="http://www.thunkedup.com/services/images/sprou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492" t="-1" r="32299" b="27941"/>
              <a:stretch/>
            </p:blipFill>
            <p:spPr bwMode="auto">
              <a:xfrm>
                <a:off x="5686789" y="2132855"/>
                <a:ext cx="398011" cy="792089"/>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26" descr="http://www.thunkedup.com/services/images/sprou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492" t="-1" r="32299" b="27941"/>
              <a:stretch/>
            </p:blipFill>
            <p:spPr bwMode="auto">
              <a:xfrm>
                <a:off x="5425318" y="1777843"/>
                <a:ext cx="402540" cy="801102"/>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26" descr="http://www.thunkedup.com/services/images/sprou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492" t="-1" r="32299" b="27941"/>
              <a:stretch/>
            </p:blipFill>
            <p:spPr bwMode="auto">
              <a:xfrm>
                <a:off x="6042176" y="1927262"/>
                <a:ext cx="342247" cy="681113"/>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45" name="CaixaDeTexto 44"/>
          <p:cNvSpPr txBox="1"/>
          <p:nvPr/>
        </p:nvSpPr>
        <p:spPr>
          <a:xfrm>
            <a:off x="4670446" y="2204864"/>
            <a:ext cx="909666" cy="378096"/>
          </a:xfrm>
          <a:prstGeom prst="rect">
            <a:avLst/>
          </a:prstGeom>
          <a:noFill/>
        </p:spPr>
        <p:txBody>
          <a:bodyPr wrap="square" rtlCol="0">
            <a:spAutoFit/>
          </a:bodyPr>
          <a:lstStyle/>
          <a:p>
            <a:r>
              <a:rPr lang="en-GB" i="1" dirty="0" smtClean="0"/>
              <a:t>   e/</a:t>
            </a:r>
            <a:r>
              <a:rPr lang="en-GB" i="1" dirty="0" err="1" smtClean="0"/>
              <a:t>ou</a:t>
            </a:r>
            <a:endParaRPr lang="en-GB" i="1" dirty="0"/>
          </a:p>
        </p:txBody>
      </p:sp>
      <p:sp>
        <p:nvSpPr>
          <p:cNvPr id="47" name="CaixaDeTexto 46"/>
          <p:cNvSpPr txBox="1"/>
          <p:nvPr/>
        </p:nvSpPr>
        <p:spPr>
          <a:xfrm>
            <a:off x="3384156" y="4545758"/>
            <a:ext cx="2664296" cy="338554"/>
          </a:xfrm>
          <a:prstGeom prst="rect">
            <a:avLst/>
          </a:prstGeom>
          <a:noFill/>
        </p:spPr>
        <p:txBody>
          <a:bodyPr wrap="square" rtlCol="0">
            <a:spAutoFit/>
          </a:bodyPr>
          <a:lstStyle/>
          <a:p>
            <a:r>
              <a:rPr lang="en-GB" sz="1600" dirty="0" err="1" smtClean="0"/>
              <a:t>Processamento</a:t>
            </a:r>
            <a:r>
              <a:rPr lang="en-GB" sz="1600" dirty="0" smtClean="0"/>
              <a:t> de </a:t>
            </a:r>
            <a:r>
              <a:rPr lang="en-GB" sz="1600" dirty="0" err="1" smtClean="0"/>
              <a:t>alimentos</a:t>
            </a:r>
            <a:endParaRPr lang="en-GB" sz="1600" dirty="0"/>
          </a:p>
        </p:txBody>
      </p:sp>
      <p:sp>
        <p:nvSpPr>
          <p:cNvPr id="69" name="CaixaDeTexto 68"/>
          <p:cNvSpPr txBox="1"/>
          <p:nvPr/>
        </p:nvSpPr>
        <p:spPr>
          <a:xfrm>
            <a:off x="2555776" y="2708921"/>
            <a:ext cx="2232248" cy="338554"/>
          </a:xfrm>
          <a:prstGeom prst="rect">
            <a:avLst/>
          </a:prstGeom>
          <a:noFill/>
        </p:spPr>
        <p:txBody>
          <a:bodyPr wrap="square" rtlCol="0">
            <a:spAutoFit/>
          </a:bodyPr>
          <a:lstStyle/>
          <a:p>
            <a:r>
              <a:rPr lang="en-GB" sz="1600" dirty="0" err="1" smtClean="0"/>
              <a:t>Melhoramento</a:t>
            </a:r>
            <a:r>
              <a:rPr lang="en-GB" sz="1600" dirty="0" smtClean="0"/>
              <a:t> </a:t>
            </a:r>
            <a:r>
              <a:rPr lang="en-GB" sz="1600" dirty="0" err="1" smtClean="0"/>
              <a:t>selectivo</a:t>
            </a:r>
            <a:r>
              <a:rPr lang="en-GB" sz="1600" dirty="0" smtClean="0"/>
              <a:t> </a:t>
            </a:r>
            <a:endParaRPr lang="en-GB" sz="1600" dirty="0"/>
          </a:p>
        </p:txBody>
      </p:sp>
      <p:sp>
        <p:nvSpPr>
          <p:cNvPr id="70" name="CaixaDeTexto 69"/>
          <p:cNvSpPr txBox="1"/>
          <p:nvPr/>
        </p:nvSpPr>
        <p:spPr>
          <a:xfrm>
            <a:off x="5423668" y="2708920"/>
            <a:ext cx="3252788" cy="338554"/>
          </a:xfrm>
          <a:prstGeom prst="rect">
            <a:avLst/>
          </a:prstGeom>
          <a:noFill/>
        </p:spPr>
        <p:txBody>
          <a:bodyPr wrap="square" rtlCol="0">
            <a:spAutoFit/>
          </a:bodyPr>
          <a:lstStyle/>
          <a:p>
            <a:r>
              <a:rPr lang="en-GB" sz="1600" dirty="0" err="1" smtClean="0"/>
              <a:t>Modificação</a:t>
            </a:r>
            <a:r>
              <a:rPr lang="en-GB" sz="1600" dirty="0" smtClean="0"/>
              <a:t> </a:t>
            </a:r>
            <a:r>
              <a:rPr lang="en-GB" sz="1600" dirty="0" err="1" smtClean="0"/>
              <a:t>genética</a:t>
            </a:r>
            <a:r>
              <a:rPr lang="en-GB" sz="1600" dirty="0" smtClean="0"/>
              <a:t> (</a:t>
            </a:r>
            <a:r>
              <a:rPr lang="en-GB" sz="1600" dirty="0" err="1" smtClean="0"/>
              <a:t>mais</a:t>
            </a:r>
            <a:r>
              <a:rPr lang="en-GB" sz="1600" dirty="0" smtClean="0"/>
              <a:t> </a:t>
            </a:r>
            <a:r>
              <a:rPr lang="en-GB" sz="1600" dirty="0" err="1" smtClean="0"/>
              <a:t>rápido</a:t>
            </a:r>
            <a:r>
              <a:rPr lang="en-GB" sz="1600" dirty="0" smtClean="0"/>
              <a:t>!)</a:t>
            </a:r>
            <a:endParaRPr lang="en-GB" sz="1600" dirty="0"/>
          </a:p>
        </p:txBody>
      </p:sp>
      <p:sp>
        <p:nvSpPr>
          <p:cNvPr id="50" name="CaixaDeTexto 49"/>
          <p:cNvSpPr txBox="1"/>
          <p:nvPr/>
        </p:nvSpPr>
        <p:spPr>
          <a:xfrm>
            <a:off x="2762296" y="6381329"/>
            <a:ext cx="2385767" cy="338554"/>
          </a:xfrm>
          <a:prstGeom prst="rect">
            <a:avLst/>
          </a:prstGeom>
          <a:noFill/>
        </p:spPr>
        <p:txBody>
          <a:bodyPr wrap="square" rtlCol="0">
            <a:spAutoFit/>
          </a:bodyPr>
          <a:lstStyle/>
          <a:p>
            <a:r>
              <a:rPr lang="en-GB" sz="1600" dirty="0" err="1" smtClean="0"/>
              <a:t>Suplementos</a:t>
            </a:r>
            <a:r>
              <a:rPr lang="en-GB" sz="1600" dirty="0" smtClean="0"/>
              <a:t> </a:t>
            </a:r>
            <a:r>
              <a:rPr lang="en-GB" sz="1600" dirty="0" err="1" smtClean="0"/>
              <a:t>dietéticos</a:t>
            </a:r>
            <a:endParaRPr lang="en-GB" sz="1600" dirty="0"/>
          </a:p>
        </p:txBody>
      </p:sp>
    </p:spTree>
    <p:extLst>
      <p:ext uri="{BB962C8B-B14F-4D97-AF65-F5344CB8AC3E}">
        <p14:creationId xmlns:p14="http://schemas.microsoft.com/office/powerpoint/2010/main" val="186517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err="1" smtClean="0"/>
              <a:t>Estratégia</a:t>
            </a:r>
            <a:r>
              <a:rPr lang="en-GB" dirty="0" smtClean="0"/>
              <a:t> de </a:t>
            </a:r>
            <a:r>
              <a:rPr lang="en-GB" dirty="0" err="1" smtClean="0"/>
              <a:t>biofortificação</a:t>
            </a:r>
            <a:endParaRPr lang="en-GB" dirty="0" smtClean="0"/>
          </a:p>
        </p:txBody>
      </p:sp>
      <p:grpSp>
        <p:nvGrpSpPr>
          <p:cNvPr id="15" name="Grupo 14"/>
          <p:cNvGrpSpPr/>
          <p:nvPr/>
        </p:nvGrpSpPr>
        <p:grpSpPr>
          <a:xfrm>
            <a:off x="1" y="1291836"/>
            <a:ext cx="7308303" cy="5566164"/>
            <a:chOff x="53877" y="1427058"/>
            <a:chExt cx="8046515" cy="5278950"/>
          </a:xfrm>
        </p:grpSpPr>
        <p:graphicFrame>
          <p:nvGraphicFramePr>
            <p:cNvPr id="4" name="Diagrama 3"/>
            <p:cNvGraphicFramePr/>
            <p:nvPr>
              <p:extLst>
                <p:ext uri="{D42A27DB-BD31-4B8C-83A1-F6EECF244321}">
                  <p14:modId xmlns:p14="http://schemas.microsoft.com/office/powerpoint/2010/main" val="3473089644"/>
                </p:ext>
              </p:extLst>
            </p:nvPr>
          </p:nvGraphicFramePr>
          <p:xfrm>
            <a:off x="251520" y="1427058"/>
            <a:ext cx="7848872" cy="527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455943" y="5665696"/>
              <a:ext cx="118909" cy="10242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 name="CaixaDeTexto 4"/>
            <p:cNvSpPr txBox="1"/>
            <p:nvPr/>
          </p:nvSpPr>
          <p:spPr>
            <a:xfrm>
              <a:off x="53877" y="5775885"/>
              <a:ext cx="3498213" cy="350274"/>
            </a:xfrm>
            <a:prstGeom prst="rect">
              <a:avLst/>
            </a:prstGeom>
            <a:noFill/>
          </p:spPr>
          <p:txBody>
            <a:bodyPr wrap="square" rtlCol="0">
              <a:spAutoFit/>
            </a:bodyPr>
            <a:lstStyle/>
            <a:p>
              <a:r>
                <a:rPr lang="en-GB" dirty="0" smtClean="0">
                  <a:latin typeface="+mn-lt"/>
                </a:rPr>
                <a:t>    </a:t>
              </a:r>
              <a:r>
                <a:rPr lang="en-GB" dirty="0" err="1" smtClean="0">
                  <a:latin typeface="+mn-lt"/>
                </a:rPr>
                <a:t>Definir</a:t>
              </a:r>
              <a:r>
                <a:rPr lang="en-GB" dirty="0" smtClean="0">
                  <a:latin typeface="+mn-lt"/>
                </a:rPr>
                <a:t> </a:t>
              </a:r>
              <a:r>
                <a:rPr lang="en-GB" dirty="0" err="1" smtClean="0">
                  <a:latin typeface="+mn-lt"/>
                </a:rPr>
                <a:t>alvos</a:t>
              </a:r>
              <a:endParaRPr lang="en-GB" dirty="0">
                <a:latin typeface="+mn-lt"/>
              </a:endParaRPr>
            </a:p>
          </p:txBody>
        </p:sp>
        <p:sp>
          <p:nvSpPr>
            <p:cNvPr id="12" name="CaixaDeTexto 11"/>
            <p:cNvSpPr txBox="1"/>
            <p:nvPr/>
          </p:nvSpPr>
          <p:spPr>
            <a:xfrm>
              <a:off x="2264064" y="5639301"/>
              <a:ext cx="3240360" cy="875686"/>
            </a:xfrm>
            <a:prstGeom prst="rect">
              <a:avLst/>
            </a:prstGeom>
            <a:noFill/>
          </p:spPr>
          <p:txBody>
            <a:bodyPr wrap="square" rtlCol="0">
              <a:spAutoFit/>
            </a:bodyPr>
            <a:lstStyle/>
            <a:p>
              <a:pPr marL="285750" indent="-285750">
                <a:buFont typeface="Wingdings" panose="05000000000000000000" pitchFamily="2" charset="2"/>
                <a:buChar char="q"/>
              </a:pPr>
              <a:r>
                <a:rPr lang="en-GB" dirty="0" err="1" smtClean="0"/>
                <a:t>População</a:t>
              </a:r>
              <a:endParaRPr lang="en-GB" dirty="0" smtClean="0"/>
            </a:p>
            <a:p>
              <a:pPr marL="285750" indent="-285750">
                <a:buFont typeface="Wingdings" panose="05000000000000000000" pitchFamily="2" charset="2"/>
                <a:buChar char="q"/>
              </a:pPr>
              <a:r>
                <a:rPr lang="en-GB" dirty="0" err="1" smtClean="0"/>
                <a:t>Micronutrientes</a:t>
              </a:r>
              <a:endParaRPr lang="en-GB" dirty="0" smtClean="0"/>
            </a:p>
            <a:p>
              <a:pPr marL="285750" indent="-285750">
                <a:buFont typeface="Wingdings" panose="05000000000000000000" pitchFamily="2" charset="2"/>
                <a:buChar char="q"/>
              </a:pPr>
              <a:r>
                <a:rPr lang="en-GB" dirty="0" err="1" smtClean="0"/>
                <a:t>Condições</a:t>
              </a:r>
              <a:r>
                <a:rPr lang="en-GB" dirty="0" smtClean="0"/>
                <a:t> </a:t>
              </a:r>
              <a:r>
                <a:rPr lang="en-GB" dirty="0" err="1" smtClean="0"/>
                <a:t>ambientais</a:t>
              </a:r>
              <a:endParaRPr lang="en-GB" dirty="0"/>
            </a:p>
          </p:txBody>
        </p:sp>
        <p:sp>
          <p:nvSpPr>
            <p:cNvPr id="13" name="Chaveta à direita 12"/>
            <p:cNvSpPr/>
            <p:nvPr/>
          </p:nvSpPr>
          <p:spPr>
            <a:xfrm flipH="1">
              <a:off x="2107560" y="5639302"/>
              <a:ext cx="306054" cy="836056"/>
            </a:xfrm>
            <a:prstGeom prst="rightBrace">
              <a:avLst>
                <a:gd name="adj1" fmla="val 8333"/>
                <a:gd name="adj2" fmla="val 247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 name="Grupo 16"/>
          <p:cNvGrpSpPr/>
          <p:nvPr/>
        </p:nvGrpSpPr>
        <p:grpSpPr>
          <a:xfrm>
            <a:off x="6732240" y="2132856"/>
            <a:ext cx="2161331" cy="855970"/>
            <a:chOff x="-64130" y="-441412"/>
            <a:chExt cx="2124960" cy="1413632"/>
          </a:xfrm>
          <a:solidFill>
            <a:schemeClr val="bg1">
              <a:lumMod val="85000"/>
            </a:schemeClr>
          </a:solidFill>
          <a:scene3d>
            <a:camera prst="orthographicFront"/>
            <a:lightRig rig="chilly" dir="t"/>
          </a:scene3d>
        </p:grpSpPr>
        <p:sp>
          <p:nvSpPr>
            <p:cNvPr id="18" name="Retângulo arredondado 17"/>
            <p:cNvSpPr/>
            <p:nvPr/>
          </p:nvSpPr>
          <p:spPr>
            <a:xfrm>
              <a:off x="6666" y="-203570"/>
              <a:ext cx="1992465" cy="1175790"/>
            </a:xfrm>
            <a:prstGeom prst="roundRect">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Retângulo 18"/>
            <p:cNvSpPr/>
            <p:nvPr/>
          </p:nvSpPr>
          <p:spPr>
            <a:xfrm>
              <a:off x="-64130" y="-441412"/>
              <a:ext cx="2124960" cy="1399092"/>
            </a:xfrm>
            <a:prstGeom prst="round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Aft>
                  <a:spcPct val="35000"/>
                </a:spcAft>
              </a:pPr>
              <a:r>
                <a:rPr lang="en-GB" b="1" dirty="0" err="1" smtClean="0">
                  <a:solidFill>
                    <a:schemeClr val="tx1"/>
                  </a:solidFill>
                </a:rPr>
                <a:t>Dieta</a:t>
              </a:r>
              <a:r>
                <a:rPr lang="en-GB" b="1" dirty="0" smtClean="0">
                  <a:solidFill>
                    <a:schemeClr val="tx1"/>
                  </a:solidFill>
                </a:rPr>
                <a:t> </a:t>
              </a:r>
              <a:r>
                <a:rPr lang="en-GB" b="1" dirty="0" err="1" smtClean="0">
                  <a:solidFill>
                    <a:schemeClr val="tx1"/>
                  </a:solidFill>
                </a:rPr>
                <a:t>melhorada</a:t>
              </a:r>
              <a:r>
                <a:rPr lang="en-GB" b="1" dirty="0" smtClean="0">
                  <a:solidFill>
                    <a:schemeClr val="tx1"/>
                  </a:solidFill>
                </a:rPr>
                <a:t> </a:t>
              </a:r>
              <a:r>
                <a:rPr lang="en-GB" b="1" dirty="0" err="1" smtClean="0">
                  <a:solidFill>
                    <a:schemeClr val="tx1"/>
                  </a:solidFill>
                </a:rPr>
                <a:t>para</a:t>
              </a:r>
              <a:r>
                <a:rPr lang="en-GB" b="1" dirty="0" smtClean="0">
                  <a:solidFill>
                    <a:schemeClr val="tx1"/>
                  </a:solidFill>
                </a:rPr>
                <a:t> </a:t>
              </a:r>
              <a:r>
                <a:rPr lang="en-GB" b="1" dirty="0" err="1" smtClean="0">
                  <a:solidFill>
                    <a:schemeClr val="tx1"/>
                  </a:solidFill>
                </a:rPr>
                <a:t>grupos-alvo</a:t>
              </a:r>
              <a:endParaRPr lang="en-GB" b="1" dirty="0">
                <a:solidFill>
                  <a:schemeClr val="tx1"/>
                </a:solidFill>
              </a:endParaRPr>
            </a:p>
          </p:txBody>
        </p:sp>
      </p:grpSp>
      <p:pic>
        <p:nvPicPr>
          <p:cNvPr id="7172" name="Picture 4" descr="http://blog.cimmyt.org/wp-content/uploads/sites/11/2013/04/provitaminaA_HarvestPlu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930"/>
          <a:stretch/>
        </p:blipFill>
        <p:spPr bwMode="auto">
          <a:xfrm>
            <a:off x="5658052" y="4181935"/>
            <a:ext cx="3155545" cy="24328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6" name="Imagem 15" descr="Recorte de Ecrã"/>
          <p:cNvPicPr>
            <a:picLocks noChangeAspect="1"/>
          </p:cNvPicPr>
          <p:nvPr/>
        </p:nvPicPr>
        <p:blipFill rotWithShape="1">
          <a:blip r:embed="rId9" cstate="print">
            <a:extLst>
              <a:ext uri="{28A0092B-C50C-407E-A947-70E740481C1C}">
                <a14:useLocalDpi xmlns:a14="http://schemas.microsoft.com/office/drawing/2010/main" val="0"/>
              </a:ext>
            </a:extLst>
          </a:blip>
          <a:srcRect t="1685" b="4155"/>
          <a:stretch/>
        </p:blipFill>
        <p:spPr>
          <a:xfrm>
            <a:off x="251520" y="1770756"/>
            <a:ext cx="1365836" cy="23762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9434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err="1" smtClean="0"/>
              <a:t>Biofortificação</a:t>
            </a:r>
            <a:r>
              <a:rPr lang="en-GB" dirty="0" smtClean="0"/>
              <a:t> – </a:t>
            </a:r>
            <a:r>
              <a:rPr lang="en-GB" dirty="0" err="1" smtClean="0"/>
              <a:t>Quem</a:t>
            </a:r>
            <a:r>
              <a:rPr lang="en-GB" dirty="0" smtClean="0"/>
              <a:t> </a:t>
            </a:r>
            <a:r>
              <a:rPr lang="en-GB" dirty="0" err="1" smtClean="0"/>
              <a:t>produz</a:t>
            </a:r>
            <a:r>
              <a:rPr lang="en-GB" dirty="0" smtClean="0"/>
              <a:t> o </a:t>
            </a:r>
            <a:r>
              <a:rPr lang="en-GB" dirty="0" err="1" smtClean="0"/>
              <a:t>quê</a:t>
            </a:r>
            <a:r>
              <a:rPr lang="en-GB" dirty="0" smtClean="0"/>
              <a:t>?</a:t>
            </a:r>
          </a:p>
        </p:txBody>
      </p:sp>
      <p:grpSp>
        <p:nvGrpSpPr>
          <p:cNvPr id="2" name="Grupo 1"/>
          <p:cNvGrpSpPr/>
          <p:nvPr/>
        </p:nvGrpSpPr>
        <p:grpSpPr>
          <a:xfrm>
            <a:off x="539552" y="5911327"/>
            <a:ext cx="7272808" cy="946673"/>
            <a:chOff x="395536" y="5631072"/>
            <a:chExt cx="6696744" cy="946673"/>
          </a:xfrm>
        </p:grpSpPr>
        <p:grpSp>
          <p:nvGrpSpPr>
            <p:cNvPr id="4" name="Grupo 2"/>
            <p:cNvGrpSpPr>
              <a:grpSpLocks/>
            </p:cNvGrpSpPr>
            <p:nvPr/>
          </p:nvGrpSpPr>
          <p:grpSpPr bwMode="auto">
            <a:xfrm flipV="1">
              <a:off x="395536" y="5631072"/>
              <a:ext cx="6696744" cy="720080"/>
              <a:chOff x="179388" y="4797425"/>
              <a:chExt cx="8704262" cy="1568450"/>
            </a:xfrm>
            <a:solidFill>
              <a:srgbClr val="92D050">
                <a:alpha val="47059"/>
              </a:srgbClr>
            </a:solidFill>
          </p:grpSpPr>
          <p:sp>
            <p:nvSpPr>
              <p:cNvPr id="5"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6" name="Freeform 5"/>
              <p:cNvSpPr/>
              <p:nvPr/>
            </p:nvSpPr>
            <p:spPr>
              <a:xfrm rot="10800000">
                <a:off x="890588"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7" name="Retângulo 6"/>
            <p:cNvSpPr/>
            <p:nvPr/>
          </p:nvSpPr>
          <p:spPr>
            <a:xfrm>
              <a:off x="395536" y="5931414"/>
              <a:ext cx="6696744" cy="646331"/>
            </a:xfrm>
            <a:prstGeom prst="rect">
              <a:avLst/>
            </a:prstGeom>
          </p:spPr>
          <p:txBody>
            <a:bodyPr wrap="square">
              <a:spAutoFit/>
            </a:bodyPr>
            <a:lstStyle/>
            <a:p>
              <a:pPr algn="ctr"/>
              <a:r>
                <a:rPr lang="en-US" dirty="0" err="1" smtClean="0">
                  <a:latin typeface="+mn-lt"/>
                </a:rPr>
                <a:t>D</a:t>
              </a:r>
              <a:r>
                <a:rPr lang="en-US" dirty="0" err="1" smtClean="0"/>
                <a:t>eficiências</a:t>
              </a:r>
              <a:r>
                <a:rPr lang="en-US" dirty="0" smtClean="0">
                  <a:latin typeface="+mn-lt"/>
                </a:rPr>
                <a:t> de </a:t>
              </a:r>
              <a:r>
                <a:rPr lang="en-US" dirty="0" err="1" smtClean="0">
                  <a:latin typeface="+mn-lt"/>
                </a:rPr>
                <a:t>micronutrientes</a:t>
              </a:r>
              <a:r>
                <a:rPr lang="en-US" dirty="0" smtClean="0">
                  <a:latin typeface="+mn-lt"/>
                </a:rPr>
                <a:t> </a:t>
              </a:r>
              <a:r>
                <a:rPr lang="en-US" dirty="0" err="1" smtClean="0">
                  <a:latin typeface="+mn-lt"/>
                </a:rPr>
                <a:t>mais</a:t>
              </a:r>
              <a:r>
                <a:rPr lang="en-US" dirty="0" smtClean="0">
                  <a:latin typeface="+mn-lt"/>
                </a:rPr>
                <a:t> </a:t>
              </a:r>
              <a:r>
                <a:rPr lang="en-US" dirty="0" err="1" smtClean="0">
                  <a:latin typeface="+mn-lt"/>
                </a:rPr>
                <a:t>comuns</a:t>
              </a:r>
              <a:r>
                <a:rPr lang="en-US" dirty="0" smtClean="0">
                  <a:latin typeface="+mn-lt"/>
                </a:rPr>
                <a:t> : </a:t>
              </a:r>
              <a:r>
                <a:rPr lang="en-US" b="1" dirty="0" err="1" smtClean="0">
                  <a:latin typeface="+mn-lt"/>
                </a:rPr>
                <a:t>vitamina</a:t>
              </a:r>
              <a:r>
                <a:rPr lang="en-US" b="1" dirty="0" smtClean="0">
                  <a:latin typeface="+mn-lt"/>
                </a:rPr>
                <a:t> A</a:t>
              </a:r>
              <a:r>
                <a:rPr lang="en-US" dirty="0" smtClean="0">
                  <a:latin typeface="+mn-lt"/>
                </a:rPr>
                <a:t>, </a:t>
              </a:r>
              <a:r>
                <a:rPr lang="en-US" b="1" dirty="0" err="1" smtClean="0">
                  <a:latin typeface="+mn-lt"/>
                </a:rPr>
                <a:t>ferro</a:t>
              </a:r>
              <a:r>
                <a:rPr lang="en-US" b="1" dirty="0" smtClean="0">
                  <a:latin typeface="+mn-lt"/>
                </a:rPr>
                <a:t> e</a:t>
              </a:r>
              <a:r>
                <a:rPr lang="en-US" dirty="0" smtClean="0">
                  <a:latin typeface="+mn-lt"/>
                </a:rPr>
                <a:t> </a:t>
              </a:r>
              <a:r>
                <a:rPr lang="en-US" b="1" dirty="0" err="1" smtClean="0">
                  <a:latin typeface="+mn-lt"/>
                </a:rPr>
                <a:t>zinco</a:t>
              </a:r>
              <a:endParaRPr lang="en-GB" b="1" dirty="0">
                <a:latin typeface="+mn-lt"/>
              </a:endParaRPr>
            </a:p>
          </p:txBody>
        </p:sp>
      </p:grpSp>
      <p:grpSp>
        <p:nvGrpSpPr>
          <p:cNvPr id="9" name="Grupo 8"/>
          <p:cNvGrpSpPr/>
          <p:nvPr/>
        </p:nvGrpSpPr>
        <p:grpSpPr>
          <a:xfrm flipV="1">
            <a:off x="827585" y="1484784"/>
            <a:ext cx="8118574" cy="720080"/>
            <a:chOff x="-836903" y="5631072"/>
            <a:chExt cx="8054016" cy="720080"/>
          </a:xfrm>
        </p:grpSpPr>
        <p:grpSp>
          <p:nvGrpSpPr>
            <p:cNvPr id="10" name="Grupo 2"/>
            <p:cNvGrpSpPr>
              <a:grpSpLocks/>
            </p:cNvGrpSpPr>
            <p:nvPr/>
          </p:nvGrpSpPr>
          <p:grpSpPr bwMode="auto">
            <a:xfrm flipV="1">
              <a:off x="-836903" y="5631072"/>
              <a:ext cx="8054016" cy="720080"/>
              <a:chOff x="-1422506" y="4797425"/>
              <a:chExt cx="10468411" cy="1568450"/>
            </a:xfrm>
            <a:solidFill>
              <a:srgbClr val="92D050">
                <a:alpha val="47059"/>
              </a:srgbClr>
            </a:solidFill>
          </p:grpSpPr>
          <p:sp>
            <p:nvSpPr>
              <p:cNvPr id="12" name="Rounded Rectangle 4"/>
              <p:cNvSpPr/>
              <p:nvPr/>
            </p:nvSpPr>
            <p:spPr>
              <a:xfrm>
                <a:off x="-1422506" y="4797425"/>
                <a:ext cx="10468411"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13" name="Freeform 5"/>
              <p:cNvSpPr/>
              <p:nvPr/>
            </p:nvSpPr>
            <p:spPr>
              <a:xfrm rot="10800000">
                <a:off x="-865406"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1" name="Retângulo 10"/>
            <p:cNvSpPr/>
            <p:nvPr/>
          </p:nvSpPr>
          <p:spPr>
            <a:xfrm flipV="1">
              <a:off x="-694033" y="5900077"/>
              <a:ext cx="7911146" cy="369332"/>
            </a:xfrm>
            <a:prstGeom prst="rect">
              <a:avLst/>
            </a:prstGeom>
          </p:spPr>
          <p:txBody>
            <a:bodyPr wrap="square">
              <a:spAutoFit/>
            </a:bodyPr>
            <a:lstStyle/>
            <a:p>
              <a:pPr algn="ctr"/>
              <a:r>
                <a:rPr lang="en-US" dirty="0" err="1" smtClean="0">
                  <a:latin typeface="+mn-lt"/>
                </a:rPr>
                <a:t>Culturas</a:t>
              </a:r>
              <a:r>
                <a:rPr lang="en-US" dirty="0" smtClean="0">
                  <a:latin typeface="+mn-lt"/>
                </a:rPr>
                <a:t> </a:t>
              </a:r>
              <a:r>
                <a:rPr lang="en-US" dirty="0" err="1" smtClean="0">
                  <a:latin typeface="+mn-lt"/>
                </a:rPr>
                <a:t>alimentares</a:t>
              </a:r>
              <a:r>
                <a:rPr lang="en-US" dirty="0" smtClean="0">
                  <a:latin typeface="+mn-lt"/>
                </a:rPr>
                <a:t> </a:t>
              </a:r>
              <a:r>
                <a:rPr lang="en-US" dirty="0" err="1" smtClean="0">
                  <a:latin typeface="+mn-lt"/>
                </a:rPr>
                <a:t>melhoradas</a:t>
              </a:r>
              <a:r>
                <a:rPr lang="en-US" dirty="0" smtClean="0">
                  <a:latin typeface="+mn-lt"/>
                </a:rPr>
                <a:t> </a:t>
              </a:r>
              <a:r>
                <a:rPr lang="en-US" dirty="0" err="1" smtClean="0">
                  <a:latin typeface="+mn-lt"/>
                </a:rPr>
                <a:t>convencionalmente</a:t>
              </a:r>
              <a:r>
                <a:rPr lang="en-US" dirty="0" smtClean="0">
                  <a:latin typeface="+mn-lt"/>
                </a:rPr>
                <a:t>: </a:t>
              </a:r>
              <a:r>
                <a:rPr lang="en-US" b="1" dirty="0" err="1" smtClean="0">
                  <a:latin typeface="+mn-lt"/>
                </a:rPr>
                <a:t>milho</a:t>
              </a:r>
              <a:r>
                <a:rPr lang="en-US" dirty="0" smtClean="0">
                  <a:latin typeface="+mn-lt"/>
                </a:rPr>
                <a:t>, </a:t>
              </a:r>
              <a:r>
                <a:rPr lang="en-US" b="1" dirty="0" err="1" smtClean="0">
                  <a:latin typeface="+mn-lt"/>
                </a:rPr>
                <a:t>feijão</a:t>
              </a:r>
              <a:r>
                <a:rPr lang="en-US" dirty="0" smtClean="0">
                  <a:latin typeface="+mn-lt"/>
                </a:rPr>
                <a:t>, </a:t>
              </a:r>
              <a:r>
                <a:rPr lang="en-US" b="1" dirty="0" err="1" smtClean="0">
                  <a:latin typeface="+mn-lt"/>
                </a:rPr>
                <a:t>arroz</a:t>
              </a:r>
              <a:r>
                <a:rPr lang="en-US" dirty="0" smtClean="0">
                  <a:latin typeface="+mn-lt"/>
                </a:rPr>
                <a:t>, </a:t>
              </a:r>
              <a:r>
                <a:rPr lang="en-US" b="1" dirty="0" err="1" smtClean="0">
                  <a:latin typeface="+mn-lt"/>
                </a:rPr>
                <a:t>trigo</a:t>
              </a:r>
              <a:r>
                <a:rPr lang="en-US" dirty="0" smtClean="0">
                  <a:latin typeface="+mn-lt"/>
                </a:rPr>
                <a:t>…</a:t>
              </a:r>
              <a:endParaRPr lang="en-GB" b="1" dirty="0">
                <a:latin typeface="+mn-lt"/>
              </a:endParaRPr>
            </a:p>
          </p:txBody>
        </p:sp>
      </p:grpSp>
      <p:sp>
        <p:nvSpPr>
          <p:cNvPr id="14" name="Retângulo 13"/>
          <p:cNvSpPr/>
          <p:nvPr/>
        </p:nvSpPr>
        <p:spPr>
          <a:xfrm>
            <a:off x="7740352" y="5901937"/>
            <a:ext cx="1403648" cy="261610"/>
          </a:xfrm>
          <a:prstGeom prst="rect">
            <a:avLst/>
          </a:prstGeom>
        </p:spPr>
        <p:txBody>
          <a:bodyPr wrap="square">
            <a:spAutoFit/>
          </a:bodyPr>
          <a:lstStyle/>
          <a:p>
            <a:r>
              <a:rPr lang="en-GB" sz="1100" dirty="0" smtClean="0"/>
              <a:t>www.harvestplus.org</a:t>
            </a:r>
            <a:endParaRPr lang="en-GB" sz="1100" dirty="0"/>
          </a:p>
        </p:txBody>
      </p:sp>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t="18304" b="11413"/>
          <a:stretch/>
        </p:blipFill>
        <p:spPr>
          <a:xfrm>
            <a:off x="0" y="2230166"/>
            <a:ext cx="9144000" cy="3672408"/>
          </a:xfrm>
          <a:prstGeom prst="rect">
            <a:avLst/>
          </a:prstGeom>
        </p:spPr>
      </p:pic>
    </p:spTree>
    <p:extLst>
      <p:ext uri="{BB962C8B-B14F-4D97-AF65-F5344CB8AC3E}">
        <p14:creationId xmlns:p14="http://schemas.microsoft.com/office/powerpoint/2010/main" val="2038963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a:grpSpLocks/>
          </p:cNvGrpSpPr>
          <p:nvPr/>
        </p:nvGrpSpPr>
        <p:grpSpPr bwMode="auto">
          <a:xfrm rot="10800000" flipH="1">
            <a:off x="323528" y="1869844"/>
            <a:ext cx="6840760" cy="937690"/>
            <a:chOff x="196850" y="2781300"/>
            <a:chExt cx="4879975" cy="1568450"/>
          </a:xfrm>
          <a:solidFill>
            <a:schemeClr val="bg1">
              <a:lumMod val="85000"/>
            </a:schemeClr>
          </a:solidFill>
        </p:grpSpPr>
        <p:sp>
          <p:nvSpPr>
            <p:cNvPr id="7"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8"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2" name="Marcador de Posição do Texto 1"/>
          <p:cNvSpPr>
            <a:spLocks noGrp="1"/>
          </p:cNvSpPr>
          <p:nvPr>
            <p:ph type="body" idx="10"/>
          </p:nvPr>
        </p:nvSpPr>
        <p:spPr>
          <a:xfrm>
            <a:off x="330074" y="1880348"/>
            <a:ext cx="6834214" cy="632972"/>
          </a:xfrm>
        </p:spPr>
        <p:txBody>
          <a:bodyPr/>
          <a:lstStyle/>
          <a:p>
            <a:pPr algn="ctr"/>
            <a:r>
              <a:rPr lang="en-US" sz="1800" b="0" dirty="0" err="1" smtClean="0">
                <a:solidFill>
                  <a:schemeClr val="tx1"/>
                </a:solidFill>
              </a:rPr>
              <a:t>Cultura</a:t>
            </a:r>
            <a:r>
              <a:rPr lang="en-US" sz="1800" b="0" dirty="0" smtClean="0">
                <a:solidFill>
                  <a:schemeClr val="tx1"/>
                </a:solidFill>
              </a:rPr>
              <a:t> </a:t>
            </a:r>
            <a:r>
              <a:rPr lang="en-US" sz="1800" b="0" dirty="0" err="1" smtClean="0">
                <a:solidFill>
                  <a:schemeClr val="tx1"/>
                </a:solidFill>
              </a:rPr>
              <a:t>produzida</a:t>
            </a:r>
            <a:r>
              <a:rPr lang="en-US" sz="1800" b="0" dirty="0" smtClean="0">
                <a:solidFill>
                  <a:schemeClr val="tx1"/>
                </a:solidFill>
              </a:rPr>
              <a:t> </a:t>
            </a:r>
            <a:r>
              <a:rPr lang="en-US" sz="1800" b="0" dirty="0" err="1" smtClean="0">
                <a:solidFill>
                  <a:schemeClr val="tx1"/>
                </a:solidFill>
              </a:rPr>
              <a:t>por</a:t>
            </a:r>
            <a:r>
              <a:rPr lang="en-US" sz="1800" b="0" dirty="0" smtClean="0">
                <a:solidFill>
                  <a:schemeClr val="tx1"/>
                </a:solidFill>
              </a:rPr>
              <a:t> </a:t>
            </a:r>
            <a:r>
              <a:rPr lang="en-US" sz="1800" dirty="0" err="1" smtClean="0">
                <a:solidFill>
                  <a:schemeClr val="tx1"/>
                </a:solidFill>
              </a:rPr>
              <a:t>engenharia</a:t>
            </a:r>
            <a:r>
              <a:rPr lang="en-US" sz="1800" dirty="0" smtClean="0">
                <a:solidFill>
                  <a:schemeClr val="tx1"/>
                </a:solidFill>
              </a:rPr>
              <a:t> </a:t>
            </a:r>
            <a:r>
              <a:rPr lang="en-US" sz="1800" dirty="0" err="1" smtClean="0">
                <a:solidFill>
                  <a:schemeClr val="tx1"/>
                </a:solidFill>
              </a:rPr>
              <a:t>genética</a:t>
            </a:r>
            <a:r>
              <a:rPr lang="en-US" sz="1800" dirty="0" smtClean="0">
                <a:solidFill>
                  <a:schemeClr val="tx1"/>
                </a:solidFill>
              </a:rPr>
              <a:t> </a:t>
            </a:r>
            <a:r>
              <a:rPr lang="en-US" sz="1800" b="0" dirty="0" err="1" smtClean="0">
                <a:solidFill>
                  <a:schemeClr val="tx1"/>
                </a:solidFill>
              </a:rPr>
              <a:t>para</a:t>
            </a:r>
            <a:r>
              <a:rPr lang="en-US" sz="1800" b="0" dirty="0" smtClean="0">
                <a:solidFill>
                  <a:schemeClr val="tx1"/>
                </a:solidFill>
              </a:rPr>
              <a:t> </a:t>
            </a:r>
            <a:r>
              <a:rPr lang="en-US" sz="1800" b="0" dirty="0" err="1" smtClean="0">
                <a:solidFill>
                  <a:schemeClr val="tx1"/>
                </a:solidFill>
              </a:rPr>
              <a:t>biosintetizar</a:t>
            </a:r>
            <a:r>
              <a:rPr lang="en-US" sz="1800" b="0" dirty="0" smtClean="0">
                <a:solidFill>
                  <a:schemeClr val="tx1"/>
                </a:solidFill>
              </a:rPr>
              <a:t> </a:t>
            </a:r>
            <a:br>
              <a:rPr lang="en-US" sz="1800" b="0" dirty="0" smtClean="0">
                <a:solidFill>
                  <a:schemeClr val="tx1"/>
                </a:solidFill>
              </a:rPr>
            </a:br>
            <a:r>
              <a:rPr lang="el-GR" sz="1800" dirty="0" smtClean="0">
                <a:solidFill>
                  <a:schemeClr val="tx1"/>
                </a:solidFill>
              </a:rPr>
              <a:t>β</a:t>
            </a:r>
            <a:r>
              <a:rPr lang="en-US" sz="1800" dirty="0" smtClean="0">
                <a:solidFill>
                  <a:schemeClr val="tx1"/>
                </a:solidFill>
              </a:rPr>
              <a:t>-</a:t>
            </a:r>
            <a:r>
              <a:rPr lang="en-US" sz="1800" dirty="0" err="1" smtClean="0">
                <a:solidFill>
                  <a:schemeClr val="tx1"/>
                </a:solidFill>
              </a:rPr>
              <a:t>caroteno</a:t>
            </a:r>
            <a:r>
              <a:rPr lang="en-US" sz="1800" b="0" dirty="0" smtClean="0">
                <a:solidFill>
                  <a:schemeClr val="tx1"/>
                </a:solidFill>
              </a:rPr>
              <a:t>, um </a:t>
            </a:r>
            <a:r>
              <a:rPr lang="en-US" sz="1800" b="0" dirty="0">
                <a:solidFill>
                  <a:schemeClr val="tx1"/>
                </a:solidFill>
              </a:rPr>
              <a:t>precursor </a:t>
            </a:r>
            <a:r>
              <a:rPr lang="en-US" sz="1800" b="0" dirty="0" smtClean="0">
                <a:solidFill>
                  <a:schemeClr val="tx1"/>
                </a:solidFill>
              </a:rPr>
              <a:t>da </a:t>
            </a:r>
            <a:r>
              <a:rPr lang="en-US" sz="1800" dirty="0" err="1" smtClean="0">
                <a:solidFill>
                  <a:schemeClr val="tx1"/>
                </a:solidFill>
              </a:rPr>
              <a:t>vitamina</a:t>
            </a:r>
            <a:r>
              <a:rPr lang="en-US" sz="1800" dirty="0" smtClean="0">
                <a:solidFill>
                  <a:schemeClr val="tx1"/>
                </a:solidFill>
              </a:rPr>
              <a:t> A</a:t>
            </a:r>
            <a:endParaRPr lang="en-GB" sz="1800" dirty="0">
              <a:solidFill>
                <a:schemeClr val="tx1"/>
              </a:solidFill>
            </a:endParaRPr>
          </a:p>
        </p:txBody>
      </p:sp>
      <p:sp>
        <p:nvSpPr>
          <p:cNvPr id="3" name="Marcador de Posição do Texto 2"/>
          <p:cNvSpPr>
            <a:spLocks noGrp="1"/>
          </p:cNvSpPr>
          <p:nvPr>
            <p:ph type="body" idx="12"/>
          </p:nvPr>
        </p:nvSpPr>
        <p:spPr>
          <a:xfrm>
            <a:off x="467544" y="2780928"/>
            <a:ext cx="4464496" cy="3816424"/>
          </a:xfrm>
          <a:noFill/>
        </p:spPr>
        <p:txBody>
          <a:bodyPr/>
          <a:lstStyle/>
          <a:p>
            <a:pPr marL="285750" indent="-285750" algn="just">
              <a:spcAft>
                <a:spcPts val="600"/>
              </a:spcAft>
              <a:buFont typeface="Wingdings" panose="05000000000000000000" pitchFamily="2" charset="2"/>
              <a:buChar char="q"/>
            </a:pPr>
            <a:r>
              <a:rPr lang="pt-PT" sz="1800" dirty="0" smtClean="0">
                <a:solidFill>
                  <a:schemeClr val="tx1"/>
                </a:solidFill>
              </a:rPr>
              <a:t>Nova forma de combater a deficiência em </a:t>
            </a:r>
            <a:r>
              <a:rPr lang="pt-PT" sz="1800" b="1" dirty="0" smtClean="0">
                <a:solidFill>
                  <a:schemeClr val="tx1"/>
                </a:solidFill>
              </a:rPr>
              <a:t>vitamina A</a:t>
            </a:r>
            <a:r>
              <a:rPr lang="pt-PT" sz="1800" dirty="0" smtClean="0">
                <a:solidFill>
                  <a:schemeClr val="tx1"/>
                </a:solidFill>
              </a:rPr>
              <a:t> </a:t>
            </a:r>
          </a:p>
          <a:p>
            <a:pPr marL="285750" indent="-285750" algn="just">
              <a:spcAft>
                <a:spcPts val="600"/>
              </a:spcAft>
              <a:buFont typeface="Wingdings" panose="05000000000000000000" pitchFamily="2" charset="2"/>
              <a:buChar char="q"/>
            </a:pPr>
            <a:r>
              <a:rPr lang="pt-PT" sz="1800" dirty="0" smtClean="0">
                <a:solidFill>
                  <a:schemeClr val="tx1"/>
                </a:solidFill>
              </a:rPr>
              <a:t>Produção com êxito de </a:t>
            </a:r>
            <a:r>
              <a:rPr lang="pt-PT" sz="1800" i="1" dirty="0" smtClean="0">
                <a:solidFill>
                  <a:schemeClr val="tx1"/>
                </a:solidFill>
              </a:rPr>
              <a:t>Golden Rice 1 </a:t>
            </a:r>
            <a:r>
              <a:rPr lang="pt-PT" sz="1800" dirty="0" smtClean="0">
                <a:solidFill>
                  <a:schemeClr val="tx1"/>
                </a:solidFill>
              </a:rPr>
              <a:t>e </a:t>
            </a:r>
            <a:r>
              <a:rPr lang="pt-PT" sz="1800" i="1" dirty="0" smtClean="0">
                <a:solidFill>
                  <a:schemeClr val="tx1"/>
                </a:solidFill>
              </a:rPr>
              <a:t>Golden Rice 2</a:t>
            </a:r>
            <a:r>
              <a:rPr lang="pt-PT" sz="1800" dirty="0" smtClean="0">
                <a:solidFill>
                  <a:schemeClr val="tx1"/>
                </a:solidFill>
              </a:rPr>
              <a:t> melhorado (que acumula no grão até </a:t>
            </a:r>
            <a:r>
              <a:rPr lang="pt-PT" sz="1800" b="1" dirty="0" smtClean="0">
                <a:solidFill>
                  <a:schemeClr val="tx1"/>
                </a:solidFill>
              </a:rPr>
              <a:t>23 vezes </a:t>
            </a:r>
            <a:r>
              <a:rPr lang="pt-PT" sz="1800" dirty="0" smtClean="0">
                <a:solidFill>
                  <a:schemeClr val="tx1"/>
                </a:solidFill>
              </a:rPr>
              <a:t>mais β-caroteno)</a:t>
            </a:r>
          </a:p>
          <a:p>
            <a:pPr marL="285750" indent="-285750" algn="just">
              <a:spcAft>
                <a:spcPts val="600"/>
              </a:spcAft>
              <a:buFont typeface="Wingdings" panose="05000000000000000000" pitchFamily="2" charset="2"/>
              <a:buChar char="q"/>
            </a:pPr>
            <a:r>
              <a:rPr lang="pt-PT" sz="1800" dirty="0" smtClean="0">
                <a:solidFill>
                  <a:schemeClr val="tx1"/>
                </a:solidFill>
              </a:rPr>
              <a:t>Confirmada a </a:t>
            </a:r>
            <a:r>
              <a:rPr lang="pt-PT" sz="1800" b="1" dirty="0" smtClean="0">
                <a:solidFill>
                  <a:schemeClr val="tx1"/>
                </a:solidFill>
              </a:rPr>
              <a:t>biodisponibilidade: </a:t>
            </a:r>
            <a:r>
              <a:rPr lang="pt-PT" sz="1800" dirty="0" smtClean="0">
                <a:solidFill>
                  <a:schemeClr val="tx1"/>
                </a:solidFill>
              </a:rPr>
              <a:t>72g/dia é suficiente para evitar a deficiência da vitamina</a:t>
            </a:r>
          </a:p>
          <a:p>
            <a:pPr marL="285750" indent="-285750" algn="just">
              <a:spcAft>
                <a:spcPts val="600"/>
              </a:spcAft>
              <a:buFont typeface="Wingdings" panose="05000000000000000000" pitchFamily="2" charset="2"/>
              <a:buChar char="q"/>
            </a:pPr>
            <a:r>
              <a:rPr lang="pt-PT" sz="1800" dirty="0" smtClean="0">
                <a:solidFill>
                  <a:schemeClr val="tx1"/>
                </a:solidFill>
              </a:rPr>
              <a:t>Estudos mostram ausência de </a:t>
            </a:r>
            <a:r>
              <a:rPr lang="pt-PT" sz="1800" b="1" dirty="0" smtClean="0">
                <a:solidFill>
                  <a:schemeClr val="tx1"/>
                </a:solidFill>
              </a:rPr>
              <a:t>riscos</a:t>
            </a:r>
            <a:r>
              <a:rPr lang="pt-PT" sz="1800" dirty="0" smtClean="0">
                <a:solidFill>
                  <a:schemeClr val="tx1"/>
                </a:solidFill>
              </a:rPr>
              <a:t> para a saúde humana</a:t>
            </a:r>
          </a:p>
          <a:p>
            <a:pPr marL="285750" indent="-285750" algn="just">
              <a:spcAft>
                <a:spcPts val="600"/>
              </a:spcAft>
              <a:buFont typeface="Wingdings" panose="05000000000000000000" pitchFamily="2" charset="2"/>
              <a:buChar char="q"/>
            </a:pPr>
            <a:r>
              <a:rPr lang="pt-PT" sz="1800" dirty="0" smtClean="0">
                <a:solidFill>
                  <a:schemeClr val="tx1"/>
                </a:solidFill>
              </a:rPr>
              <a:t>Apesar de divulgado em 2000, continua a não ser</a:t>
            </a:r>
            <a:r>
              <a:rPr lang="pt-PT" sz="1800" b="1" dirty="0" smtClean="0">
                <a:solidFill>
                  <a:schemeClr val="tx1"/>
                </a:solidFill>
              </a:rPr>
              <a:t> produzido comercialmente </a:t>
            </a:r>
            <a:r>
              <a:rPr lang="pt-PT" sz="1800" dirty="0" smtClean="0">
                <a:solidFill>
                  <a:schemeClr val="tx1"/>
                </a:solidFill>
              </a:rPr>
              <a:t>em nenhum país! </a:t>
            </a:r>
            <a:endParaRPr lang="pt-PT" sz="1800" dirty="0">
              <a:solidFill>
                <a:schemeClr val="tx1"/>
              </a:solidFill>
            </a:endParaRPr>
          </a:p>
        </p:txBody>
      </p:sp>
      <p:sp>
        <p:nvSpPr>
          <p:cNvPr id="4" name="Título 3"/>
          <p:cNvSpPr>
            <a:spLocks noGrp="1"/>
          </p:cNvSpPr>
          <p:nvPr>
            <p:ph type="title"/>
          </p:nvPr>
        </p:nvSpPr>
        <p:spPr>
          <a:xfrm>
            <a:off x="611560" y="548680"/>
            <a:ext cx="8208912" cy="504057"/>
          </a:xfrm>
        </p:spPr>
        <p:txBody>
          <a:bodyPr/>
          <a:lstStyle/>
          <a:p>
            <a:r>
              <a:rPr lang="en-GB" dirty="0" err="1"/>
              <a:t>P</a:t>
            </a:r>
            <a:r>
              <a:rPr lang="en-GB" dirty="0" err="1" smtClean="0"/>
              <a:t>rova</a:t>
            </a:r>
            <a:r>
              <a:rPr lang="en-GB" dirty="0" smtClean="0"/>
              <a:t> de </a:t>
            </a:r>
            <a:r>
              <a:rPr lang="en-GB" dirty="0" err="1" smtClean="0"/>
              <a:t>conceito</a:t>
            </a:r>
            <a:r>
              <a:rPr lang="en-GB" dirty="0" smtClean="0"/>
              <a:t> – </a:t>
            </a:r>
            <a:r>
              <a:rPr lang="en-GB" dirty="0" err="1" smtClean="0"/>
              <a:t>Arroz</a:t>
            </a:r>
            <a:r>
              <a:rPr lang="en-GB" dirty="0" smtClean="0"/>
              <a:t> </a:t>
            </a:r>
            <a:r>
              <a:rPr lang="en-GB" dirty="0" err="1" smtClean="0"/>
              <a:t>dourado</a:t>
            </a:r>
            <a:r>
              <a:rPr lang="en-GB" dirty="0" smtClean="0"/>
              <a:t>, India</a:t>
            </a:r>
            <a:endParaRPr lang="en-GB" dirty="0"/>
          </a:p>
        </p:txBody>
      </p:sp>
      <p:pic>
        <p:nvPicPr>
          <p:cNvPr id="2054" name="Picture 6" descr="http://www.northeastern.edu/sei/wp-content/uploads/2015/11/rtx12n8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212976"/>
            <a:ext cx="3744416" cy="25087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86787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4378</TotalTime>
  <Words>2334</Words>
  <Application>Microsoft Office PowerPoint</Application>
  <PresentationFormat>On-screen Show (4:3)</PresentationFormat>
  <Paragraphs>183</Paragraphs>
  <Slides>14</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Lucida Sans</vt:lpstr>
      <vt:lpstr>Wingdings</vt:lpstr>
      <vt:lpstr>ITQB</vt:lpstr>
      <vt:lpstr>Modelo de apresentação personalizado</vt:lpstr>
      <vt:lpstr>2_Modelo de apresentação personalizado</vt:lpstr>
      <vt:lpstr>1_Modelo de apresentação personalizado</vt:lpstr>
      <vt:lpstr>PowerPoint Presentation</vt:lpstr>
      <vt:lpstr>Fome Oculta</vt:lpstr>
      <vt:lpstr>Fome Oculta – Distribuição</vt:lpstr>
      <vt:lpstr>Fome Oculta – Distribuição</vt:lpstr>
      <vt:lpstr>Biofortificação</vt:lpstr>
      <vt:lpstr>Biofortificação - Fortificação - Suplementação</vt:lpstr>
      <vt:lpstr>Estratégia de biofortificação</vt:lpstr>
      <vt:lpstr>Biofortificação – Quem produz o quê?</vt:lpstr>
      <vt:lpstr>Prova de conceito – Arroz dourado, India</vt:lpstr>
      <vt:lpstr>Caso de estudo – Batata doce laranja, Mozambique</vt:lpstr>
      <vt:lpstr>Prova de conceito – Arroz rico em ferro e zinco  </vt:lpstr>
      <vt:lpstr>Prova de conceito – Arroz rico em ferro e zinco</vt:lpstr>
      <vt:lpstr>Referências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mmolive</cp:lastModifiedBy>
  <cp:revision>275</cp:revision>
  <cp:lastPrinted>2011-04-04T15:52:01Z</cp:lastPrinted>
  <dcterms:created xsi:type="dcterms:W3CDTF">2010-12-16T09:53:28Z</dcterms:created>
  <dcterms:modified xsi:type="dcterms:W3CDTF">2017-02-22T11:58:15Z</dcterms:modified>
</cp:coreProperties>
</file>