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16"/>
  </p:notesMasterIdLst>
  <p:sldIdLst>
    <p:sldId id="273" r:id="rId5"/>
    <p:sldId id="265" r:id="rId6"/>
    <p:sldId id="264" r:id="rId7"/>
    <p:sldId id="276" r:id="rId8"/>
    <p:sldId id="277" r:id="rId9"/>
    <p:sldId id="280" r:id="rId10"/>
    <p:sldId id="279" r:id="rId11"/>
    <p:sldId id="281" r:id="rId12"/>
    <p:sldId id="285" r:id="rId13"/>
    <p:sldId id="284" r:id="rId14"/>
    <p:sldId id="283" r:id="rId1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600"/>
    <a:srgbClr val="FF9900"/>
    <a:srgbClr val="8FBC00"/>
    <a:srgbClr val="FF6600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02" autoAdjust="0"/>
  </p:normalViewPr>
  <p:slideViewPr>
    <p:cSldViewPr>
      <p:cViewPr varScale="1">
        <p:scale>
          <a:sx n="73" d="100"/>
          <a:sy n="73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125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As </a:t>
            </a:r>
            <a:r>
              <a:rPr lang="en-US" noProof="0" dirty="0" err="1" smtClean="0"/>
              <a:t>plantas</a:t>
            </a:r>
            <a:r>
              <a:rPr lang="en-US" noProof="0" dirty="0" smtClean="0"/>
              <a:t> </a:t>
            </a:r>
            <a:r>
              <a:rPr lang="en-US" noProof="0" dirty="0" err="1" smtClean="0"/>
              <a:t>podem</a:t>
            </a:r>
            <a:r>
              <a:rPr lang="en-US" noProof="0" dirty="0" smtClean="0"/>
              <a:t> </a:t>
            </a:r>
            <a:r>
              <a:rPr lang="en-US" noProof="0" dirty="0" smtClean="0"/>
              <a:t>de facto </a:t>
            </a:r>
            <a:r>
              <a:rPr lang="en-US" noProof="0" dirty="0" err="1" smtClean="0"/>
              <a:t>ser</a:t>
            </a:r>
            <a:r>
              <a:rPr lang="en-US" noProof="0" dirty="0" smtClean="0"/>
              <a:t> </a:t>
            </a:r>
            <a:r>
              <a:rPr lang="en-US" noProof="0" dirty="0" err="1" smtClean="0"/>
              <a:t>vacinadas</a:t>
            </a:r>
            <a:r>
              <a:rPr lang="en-US" noProof="0" dirty="0" smtClean="0"/>
              <a:t>, </a:t>
            </a:r>
            <a:r>
              <a:rPr lang="en-US" noProof="0" dirty="0" smtClean="0"/>
              <a:t>e </a:t>
            </a:r>
            <a:r>
              <a:rPr lang="en-US" noProof="0" dirty="0" err="1" smtClean="0"/>
              <a:t>desse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modo</a:t>
            </a:r>
            <a:r>
              <a:rPr lang="en-US" noProof="0" dirty="0" smtClean="0"/>
              <a:t> </a:t>
            </a:r>
            <a:r>
              <a:rPr lang="en-US" noProof="0" dirty="0" err="1" smtClean="0"/>
              <a:t>conseguimos</a:t>
            </a:r>
            <a:r>
              <a:rPr lang="en-US" noProof="0" dirty="0" smtClean="0"/>
              <a:t> </a:t>
            </a:r>
            <a:r>
              <a:rPr lang="en-US" noProof="0" dirty="0" err="1" smtClean="0"/>
              <a:t>reduzir</a:t>
            </a:r>
            <a:r>
              <a:rPr lang="en-US" noProof="0" dirty="0" smtClean="0"/>
              <a:t> </a:t>
            </a:r>
            <a:r>
              <a:rPr lang="en-US" noProof="0" dirty="0" smtClean="0"/>
              <a:t>as </a:t>
            </a:r>
            <a:r>
              <a:rPr lang="en-US" noProof="0" dirty="0" err="1" smtClean="0"/>
              <a:t>perdas</a:t>
            </a:r>
            <a:r>
              <a:rPr lang="en-US" noProof="0" dirty="0" smtClean="0"/>
              <a:t> </a:t>
            </a:r>
            <a:r>
              <a:rPr lang="en-US" noProof="0" dirty="0" err="1" smtClean="0"/>
              <a:t>económicas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associadas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às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doenças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virais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melhorando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actuais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sistemas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agrícolas</a:t>
            </a:r>
            <a:r>
              <a:rPr lang="en-US" baseline="0" noProof="0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085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 smtClean="0"/>
              <a:t>Quando</a:t>
            </a:r>
            <a:r>
              <a:rPr lang="en-US" noProof="0" dirty="0" smtClean="0"/>
              <a:t> se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fala</a:t>
            </a:r>
            <a:r>
              <a:rPr lang="en-US" baseline="0" noProof="0" dirty="0" smtClean="0"/>
              <a:t> de</a:t>
            </a:r>
            <a:r>
              <a:rPr lang="en-US" noProof="0" dirty="0" smtClean="0"/>
              <a:t> </a:t>
            </a:r>
            <a:r>
              <a:rPr lang="en-US" noProof="0" dirty="0" err="1" smtClean="0"/>
              <a:t>vírus</a:t>
            </a:r>
            <a:r>
              <a:rPr lang="en-US" noProof="0" dirty="0" smtClean="0"/>
              <a:t>, </a:t>
            </a:r>
            <a:r>
              <a:rPr lang="en-US" noProof="0" dirty="0" err="1" smtClean="0"/>
              <a:t>lembramo-nos</a:t>
            </a:r>
            <a:r>
              <a:rPr lang="en-US" noProof="0" dirty="0" smtClean="0"/>
              <a:t> logo do </a:t>
            </a:r>
            <a:r>
              <a:rPr lang="en-US" noProof="0" dirty="0" err="1" smtClean="0"/>
              <a:t>vírusda</a:t>
            </a:r>
            <a:r>
              <a:rPr lang="en-US" noProof="0" dirty="0" smtClean="0"/>
              <a:t> gripe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Uma forma de </a:t>
            </a:r>
            <a:r>
              <a:rPr lang="en-US" baseline="0" noProof="0" dirty="0" err="1" smtClean="0"/>
              <a:t>protecção</a:t>
            </a:r>
            <a:r>
              <a:rPr lang="en-US" baseline="0" noProof="0" dirty="0" smtClean="0"/>
              <a:t> contra </a:t>
            </a:r>
            <a:r>
              <a:rPr lang="en-US" baseline="0" noProof="0" dirty="0" err="1" smtClean="0"/>
              <a:t>este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tipo</a:t>
            </a:r>
            <a:r>
              <a:rPr lang="en-US" baseline="0" noProof="0" dirty="0" smtClean="0"/>
              <a:t> de </a:t>
            </a:r>
            <a:r>
              <a:rPr lang="en-US" noProof="0" dirty="0" smtClean="0"/>
              <a:t>virus </a:t>
            </a:r>
            <a:r>
              <a:rPr lang="en-US" baseline="0" noProof="0" dirty="0" smtClean="0"/>
              <a:t>é </a:t>
            </a:r>
            <a:r>
              <a:rPr lang="en-US" baseline="0" noProof="0" dirty="0" err="1" smtClean="0"/>
              <a:t>através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vacinação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As </a:t>
            </a:r>
            <a:r>
              <a:rPr lang="en-US" baseline="0" noProof="0" dirty="0" err="1" smtClean="0"/>
              <a:t>vacinas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introduzem</a:t>
            </a:r>
            <a:r>
              <a:rPr lang="en-US" baseline="0" noProof="0" dirty="0" smtClean="0"/>
              <a:t> no </a:t>
            </a:r>
            <a:r>
              <a:rPr lang="en-US" baseline="0" noProof="0" dirty="0" err="1" smtClean="0"/>
              <a:t>organismo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parte do </a:t>
            </a:r>
            <a:r>
              <a:rPr lang="en-US" baseline="0" noProof="0" dirty="0" err="1" smtClean="0"/>
              <a:t>agente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infeccioso</a:t>
            </a:r>
            <a:r>
              <a:rPr lang="en-US" baseline="0" noProof="0" dirty="0" smtClean="0"/>
              <a:t> (no </a:t>
            </a:r>
            <a:r>
              <a:rPr lang="en-US" baseline="0" noProof="0" dirty="0" err="1" smtClean="0"/>
              <a:t>caso</a:t>
            </a:r>
            <a:r>
              <a:rPr lang="en-US" baseline="0" noProof="0" dirty="0" smtClean="0"/>
              <a:t> dos </a:t>
            </a:r>
            <a:r>
              <a:rPr lang="en-US" noProof="0" dirty="0" smtClean="0"/>
              <a:t>virus </a:t>
            </a:r>
            <a:r>
              <a:rPr lang="en-US" baseline="0" noProof="0" dirty="0" err="1" smtClean="0"/>
              <a:t>pode</a:t>
            </a:r>
            <a:r>
              <a:rPr lang="en-US" baseline="0" noProof="0" dirty="0" smtClean="0"/>
              <a:t> ser a </a:t>
            </a:r>
            <a:r>
              <a:rPr lang="en-US" baseline="0" noProof="0" dirty="0" err="1" smtClean="0"/>
              <a:t>proteína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revestimento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cápside</a:t>
            </a:r>
            <a:r>
              <a:rPr lang="en-US" baseline="0" noProof="0" dirty="0" smtClean="0"/>
              <a:t> viral </a:t>
            </a:r>
            <a:r>
              <a:rPr lang="en-US" baseline="0" noProof="0" dirty="0" err="1" smtClean="0"/>
              <a:t>ou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todo</a:t>
            </a:r>
            <a:r>
              <a:rPr lang="en-US" baseline="0" noProof="0" dirty="0" smtClean="0"/>
              <a:t> o </a:t>
            </a:r>
            <a:r>
              <a:rPr lang="en-US" noProof="0" dirty="0" smtClean="0"/>
              <a:t>virus </a:t>
            </a:r>
            <a:r>
              <a:rPr lang="en-US" baseline="0" noProof="0" dirty="0" err="1" smtClean="0"/>
              <a:t>inactivado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forma a </a:t>
            </a:r>
            <a:r>
              <a:rPr lang="en-US" baseline="0" noProof="0" dirty="0" err="1" smtClean="0"/>
              <a:t>alertar</a:t>
            </a:r>
            <a:r>
              <a:rPr lang="en-US" baseline="0" noProof="0" dirty="0" smtClean="0"/>
              <a:t> o </a:t>
            </a:r>
            <a:r>
              <a:rPr lang="en-US" baseline="0" noProof="0" dirty="0" err="1" smtClean="0"/>
              <a:t>organismo</a:t>
            </a:r>
            <a:r>
              <a:rPr lang="en-US" baseline="0" noProof="0" dirty="0" smtClean="0"/>
              <a:t> para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possivel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infecção</a:t>
            </a:r>
            <a:r>
              <a:rPr lang="en-US" baseline="0" noProof="0" dirty="0" smtClean="0"/>
              <a:t>. </a:t>
            </a:r>
          </a:p>
          <a:p>
            <a:r>
              <a:rPr lang="en-US" baseline="0" noProof="0" dirty="0" err="1" smtClean="0"/>
              <a:t>Quando</a:t>
            </a:r>
            <a:r>
              <a:rPr lang="en-US" baseline="0" noProof="0" dirty="0" smtClean="0"/>
              <a:t> o “</a:t>
            </a:r>
            <a:r>
              <a:rPr lang="en-US" baseline="0" noProof="0" dirty="0" err="1" smtClean="0"/>
              <a:t>verdadeiro</a:t>
            </a:r>
            <a:r>
              <a:rPr lang="en-US" baseline="0" noProof="0" dirty="0" smtClean="0"/>
              <a:t>” </a:t>
            </a:r>
            <a:r>
              <a:rPr lang="en-US" noProof="0" dirty="0" smtClean="0"/>
              <a:t>virus </a:t>
            </a:r>
            <a:r>
              <a:rPr lang="en-US" baseline="0" noProof="0" dirty="0" err="1" smtClean="0"/>
              <a:t>chega</a:t>
            </a:r>
            <a:r>
              <a:rPr lang="en-US" baseline="0" noProof="0" dirty="0" smtClean="0"/>
              <a:t>, o </a:t>
            </a:r>
            <a:r>
              <a:rPr lang="en-US" baseline="0" noProof="0" dirty="0" err="1" smtClean="0"/>
              <a:t>nosso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corpo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já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está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preparado</a:t>
            </a:r>
            <a:r>
              <a:rPr lang="en-US" baseline="0" noProof="0" dirty="0" smtClean="0"/>
              <a:t> para o </a:t>
            </a:r>
            <a:r>
              <a:rPr lang="en-US" baseline="0" noProof="0" dirty="0" err="1" smtClean="0"/>
              <a:t>reconhecer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ameaça</a:t>
            </a:r>
            <a:r>
              <a:rPr lang="en-US" baseline="0" noProof="0" dirty="0" smtClean="0"/>
              <a:t> e </a:t>
            </a:r>
            <a:r>
              <a:rPr lang="en-US" baseline="0" noProof="0" dirty="0" err="1" smtClean="0"/>
              <a:t>destruí</a:t>
            </a:r>
            <a:r>
              <a:rPr lang="en-US" baseline="0" noProof="0" dirty="0" smtClean="0"/>
              <a:t>-lo-á.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617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 smtClean="0"/>
              <a:t>Os</a:t>
            </a:r>
            <a:r>
              <a:rPr lang="en-US" noProof="0" dirty="0" smtClean="0"/>
              <a:t> virus </a:t>
            </a:r>
            <a:r>
              <a:rPr lang="en-US" noProof="0" dirty="0" err="1" smtClean="0"/>
              <a:t>atacam</a:t>
            </a:r>
            <a:r>
              <a:rPr lang="en-US" noProof="0" dirty="0" smtClean="0"/>
              <a:t> </a:t>
            </a:r>
            <a:r>
              <a:rPr lang="en-US" noProof="0" dirty="0" err="1" smtClean="0"/>
              <a:t>tanto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pessoas</a:t>
            </a:r>
            <a:r>
              <a:rPr lang="en-US" baseline="0" noProof="0" dirty="0" smtClean="0"/>
              <a:t> e </a:t>
            </a:r>
            <a:r>
              <a:rPr lang="en-US" baseline="0" noProof="0" dirty="0" err="1" smtClean="0"/>
              <a:t>animais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embora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sejam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virus </a:t>
            </a:r>
            <a:r>
              <a:rPr lang="en-US" baseline="0" noProof="0" dirty="0" err="1" smtClean="0"/>
              <a:t>diferentes</a:t>
            </a:r>
            <a:r>
              <a:rPr lang="en-US" baseline="0" noProof="0" dirty="0" smtClean="0"/>
              <a:t>).</a:t>
            </a:r>
          </a:p>
          <a:p>
            <a:r>
              <a:rPr lang="en-US" baseline="0" noProof="0" dirty="0" smtClean="0"/>
              <a:t>As </a:t>
            </a:r>
            <a:r>
              <a:rPr lang="en-US" baseline="0" noProof="0" dirty="0" err="1" smtClean="0"/>
              <a:t>infecções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virais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podem</a:t>
            </a:r>
            <a:r>
              <a:rPr lang="en-US" baseline="0" noProof="0" dirty="0" smtClean="0"/>
              <a:t> ser </a:t>
            </a:r>
            <a:r>
              <a:rPr lang="en-US" baseline="0" noProof="0" dirty="0" err="1" smtClean="0"/>
              <a:t>controladas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directamente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pela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aplicação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produtos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químicos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ao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contrário</a:t>
            </a:r>
            <a:r>
              <a:rPr lang="en-US" baseline="0" noProof="0" dirty="0" smtClean="0"/>
              <a:t> do </a:t>
            </a:r>
            <a:r>
              <a:rPr lang="en-US" baseline="0" noProof="0" dirty="0" err="1" smtClean="0"/>
              <a:t>que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sucede</a:t>
            </a:r>
            <a:r>
              <a:rPr lang="en-US" baseline="0" noProof="0" dirty="0" smtClean="0"/>
              <a:t> com as </a:t>
            </a:r>
            <a:r>
              <a:rPr lang="en-US" baseline="0" noProof="0" dirty="0" err="1" smtClean="0"/>
              <a:t>infecções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bacterianas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ou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fúngicas</a:t>
            </a:r>
            <a:r>
              <a:rPr lang="en-US" baseline="0" noProof="0" dirty="0" smtClean="0"/>
              <a:t>). </a:t>
            </a:r>
          </a:p>
          <a:p>
            <a:r>
              <a:rPr lang="en-US" baseline="0" noProof="0" dirty="0" err="1" smtClean="0"/>
              <a:t>Portanto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quando</a:t>
            </a:r>
            <a:r>
              <a:rPr lang="en-US" baseline="0" noProof="0" dirty="0" smtClean="0"/>
              <a:t> as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infectadas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noProof="0" dirty="0" err="1" smtClean="0"/>
              <a:t>vírus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maioria</a:t>
            </a:r>
            <a:r>
              <a:rPr lang="en-US" baseline="0" noProof="0" dirty="0" smtClean="0"/>
              <a:t> dos </a:t>
            </a:r>
            <a:r>
              <a:rPr lang="en-US" baseline="0" noProof="0" dirty="0" err="1" smtClean="0"/>
              <a:t>casos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única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solução</a:t>
            </a:r>
            <a:r>
              <a:rPr lang="en-US" baseline="0" noProof="0" dirty="0" smtClean="0"/>
              <a:t> é </a:t>
            </a:r>
            <a:r>
              <a:rPr lang="en-US" baseline="0" noProof="0" dirty="0" err="1" smtClean="0"/>
              <a:t>queimar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área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terreno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afectada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Este </a:t>
            </a:r>
            <a:r>
              <a:rPr lang="en-US" baseline="0" noProof="0" dirty="0" err="1" smtClean="0"/>
              <a:t>processo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erradicação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contudo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não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oferece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garantia</a:t>
            </a:r>
            <a:r>
              <a:rPr lang="en-US" baseline="0" noProof="0" dirty="0" smtClean="0"/>
              <a:t> de que o </a:t>
            </a:r>
            <a:r>
              <a:rPr lang="en-US" noProof="0" dirty="0" smtClean="0"/>
              <a:t>virus </a:t>
            </a:r>
            <a:r>
              <a:rPr lang="en-US" baseline="0" noProof="0" dirty="0" err="1" smtClean="0"/>
              <a:t>não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voltará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tarde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vez</a:t>
            </a:r>
            <a:r>
              <a:rPr lang="en-US" baseline="0" noProof="0" dirty="0" smtClean="0"/>
              <a:t> que </a:t>
            </a:r>
            <a:r>
              <a:rPr lang="en-US" baseline="0" noProof="0" dirty="0" err="1" smtClean="0"/>
              <a:t>ele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pode</a:t>
            </a:r>
            <a:r>
              <a:rPr lang="en-US" baseline="0" noProof="0" dirty="0" smtClean="0"/>
              <a:t> ser </a:t>
            </a:r>
            <a:r>
              <a:rPr lang="en-US" baseline="0" noProof="0" dirty="0" err="1" smtClean="0"/>
              <a:t>transportado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numerosos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vectores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não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só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insectos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pelo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próprio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pólen</a:t>
            </a:r>
            <a:r>
              <a:rPr lang="en-US" baseline="0" noProof="0" dirty="0" smtClean="0"/>
              <a:t>).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746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Se as </a:t>
            </a:r>
            <a:r>
              <a:rPr lang="en-US" noProof="0" dirty="0" err="1" smtClean="0"/>
              <a:t>pessoas</a:t>
            </a:r>
            <a:r>
              <a:rPr lang="en-US" noProof="0" dirty="0" smtClean="0"/>
              <a:t> e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</a:t>
            </a:r>
            <a:r>
              <a:rPr lang="en-US" noProof="0" dirty="0" err="1" smtClean="0"/>
              <a:t>animais</a:t>
            </a:r>
            <a:r>
              <a:rPr lang="en-US" noProof="0" dirty="0" smtClean="0"/>
              <a:t> </a:t>
            </a:r>
            <a:r>
              <a:rPr lang="en-US" noProof="0" dirty="0" err="1" smtClean="0"/>
              <a:t>são</a:t>
            </a:r>
            <a:r>
              <a:rPr lang="en-US" noProof="0" dirty="0" smtClean="0"/>
              <a:t> </a:t>
            </a:r>
            <a:r>
              <a:rPr lang="en-US" noProof="0" dirty="0" err="1" smtClean="0"/>
              <a:t>vacinados</a:t>
            </a:r>
            <a:r>
              <a:rPr lang="en-US" noProof="0" dirty="0" smtClean="0"/>
              <a:t> para se </a:t>
            </a:r>
            <a:r>
              <a:rPr lang="en-US" noProof="0" dirty="0" err="1" smtClean="0"/>
              <a:t>protegerem</a:t>
            </a:r>
            <a:r>
              <a:rPr lang="en-US" noProof="0" dirty="0" smtClean="0"/>
              <a:t>, </a:t>
            </a:r>
            <a:r>
              <a:rPr lang="en-US" noProof="0" dirty="0" err="1" smtClean="0"/>
              <a:t>poderá</a:t>
            </a:r>
            <a:r>
              <a:rPr lang="en-US" noProof="0" dirty="0" smtClean="0"/>
              <a:t> </a:t>
            </a:r>
            <a:r>
              <a:rPr lang="en-US" noProof="0" dirty="0" err="1" smtClean="0"/>
              <a:t>fazer</a:t>
            </a:r>
            <a:r>
              <a:rPr lang="en-US" noProof="0" dirty="0" smtClean="0"/>
              <a:t>-se o </a:t>
            </a:r>
            <a:r>
              <a:rPr lang="en-US" noProof="0" dirty="0" err="1" smtClean="0"/>
              <a:t>mesmo</a:t>
            </a:r>
            <a:r>
              <a:rPr lang="en-US" noProof="0" dirty="0" smtClean="0"/>
              <a:t> </a:t>
            </a:r>
            <a:r>
              <a:rPr lang="en-US" noProof="0" dirty="0" err="1" smtClean="0"/>
              <a:t>às</a:t>
            </a:r>
            <a:r>
              <a:rPr lang="en-US" noProof="0" dirty="0" smtClean="0"/>
              <a:t> </a:t>
            </a:r>
            <a:r>
              <a:rPr lang="en-US" noProof="0" dirty="0" err="1" smtClean="0"/>
              <a:t>plantas</a:t>
            </a:r>
            <a:r>
              <a:rPr lang="en-US" baseline="0" noProof="0" dirty="0" smtClean="0"/>
              <a:t>?</a:t>
            </a:r>
          </a:p>
          <a:p>
            <a:r>
              <a:rPr lang="en-US" baseline="0" noProof="0" dirty="0" smtClean="0"/>
              <a:t>Claro que </a:t>
            </a:r>
            <a:r>
              <a:rPr lang="en-US" baseline="0" noProof="0" dirty="0" err="1" smtClean="0"/>
              <a:t>cada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virus </a:t>
            </a:r>
            <a:r>
              <a:rPr lang="en-US" baseline="0" noProof="0" dirty="0" smtClean="0"/>
              <a:t>e </a:t>
            </a:r>
            <a:r>
              <a:rPr lang="en-US" baseline="0" noProof="0" dirty="0" err="1" smtClean="0"/>
              <a:t>cada</a:t>
            </a:r>
            <a:r>
              <a:rPr lang="en-US" baseline="0" noProof="0" dirty="0" smtClean="0"/>
              <a:t> planta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diferentes</a:t>
            </a:r>
            <a:r>
              <a:rPr lang="en-US" baseline="0" noProof="0" dirty="0" smtClean="0"/>
              <a:t> e, </a:t>
            </a:r>
            <a:r>
              <a:rPr lang="en-US" baseline="0" noProof="0" dirty="0" err="1" smtClean="0"/>
              <a:t>assim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necessários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tratamentos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personalizados</a:t>
            </a:r>
            <a:r>
              <a:rPr lang="en-US" baseline="0" noProof="0" dirty="0" smtClean="0"/>
              <a:t>. 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Nos </a:t>
            </a:r>
            <a:r>
              <a:rPr lang="en-US" baseline="0" noProof="0" dirty="0" err="1" smtClean="0"/>
              <a:t>próximos</a:t>
            </a:r>
            <a:r>
              <a:rPr lang="en-US" baseline="0" noProof="0" dirty="0" smtClean="0"/>
              <a:t> 2 slides </a:t>
            </a:r>
            <a:r>
              <a:rPr lang="en-US" baseline="0" noProof="0" dirty="0" err="1" smtClean="0"/>
              <a:t>apresentam</a:t>
            </a:r>
            <a:r>
              <a:rPr lang="en-US" baseline="0" noProof="0" dirty="0" smtClean="0"/>
              <a:t>-se 2 </a:t>
            </a:r>
            <a:r>
              <a:rPr lang="en-US" baseline="0" noProof="0" dirty="0" err="1" smtClean="0"/>
              <a:t>exemplos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vacinação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contra </a:t>
            </a:r>
            <a:r>
              <a:rPr lang="en-US" noProof="0" dirty="0" err="1" smtClean="0"/>
              <a:t>vírus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161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 </a:t>
            </a:r>
            <a:r>
              <a:rPr lang="en-US" noProof="0" dirty="0" err="1" smtClean="0"/>
              <a:t>Havai</a:t>
            </a:r>
            <a:r>
              <a:rPr lang="en-US" noProof="0" dirty="0" smtClean="0"/>
              <a:t> é o </a:t>
            </a:r>
            <a:r>
              <a:rPr lang="en-US" noProof="0" dirty="0" err="1" smtClean="0"/>
              <a:t>maior</a:t>
            </a:r>
            <a:r>
              <a:rPr lang="en-US" noProof="0" dirty="0" smtClean="0"/>
              <a:t> </a:t>
            </a:r>
            <a:r>
              <a:rPr lang="en-US" noProof="0" dirty="0" err="1" smtClean="0"/>
              <a:t>produtor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papaia</a:t>
            </a:r>
            <a:r>
              <a:rPr lang="en-US" noProof="0" dirty="0" smtClean="0"/>
              <a:t> dos EUA e um dos </a:t>
            </a:r>
            <a:r>
              <a:rPr lang="en-US" noProof="0" dirty="0" err="1" smtClean="0"/>
              <a:t>maiores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mundo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Esta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produção</a:t>
            </a:r>
            <a:r>
              <a:rPr lang="en-US" baseline="0" noProof="0" dirty="0" smtClean="0"/>
              <a:t> é um factor </a:t>
            </a:r>
            <a:r>
              <a:rPr lang="en-US" baseline="0" noProof="0" dirty="0" err="1" smtClean="0"/>
              <a:t>importante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desenvolvimento</a:t>
            </a:r>
            <a:r>
              <a:rPr lang="en-US" baseline="0" noProof="0" dirty="0" smtClean="0"/>
              <a:t> e </a:t>
            </a:r>
            <a:r>
              <a:rPr lang="en-US" baseline="0" noProof="0" dirty="0" err="1" smtClean="0"/>
              <a:t>sustentabilidade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economia</a:t>
            </a:r>
            <a:r>
              <a:rPr lang="en-US" baseline="0" noProof="0" dirty="0" smtClean="0"/>
              <a:t> local.</a:t>
            </a:r>
          </a:p>
          <a:p>
            <a:endParaRPr lang="en-US" baseline="0" noProof="0" dirty="0" smtClean="0"/>
          </a:p>
          <a:p>
            <a:r>
              <a:rPr lang="en-US" baseline="0" noProof="0" dirty="0" err="1" smtClean="0"/>
              <a:t>Embora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1950 a </a:t>
            </a:r>
            <a:r>
              <a:rPr lang="en-US" baseline="0" noProof="0" dirty="0" err="1" smtClean="0"/>
              <a:t>papaia</a:t>
            </a:r>
            <a:r>
              <a:rPr lang="en-US" baseline="0" noProof="0" dirty="0" smtClean="0"/>
              <a:t> fosse </a:t>
            </a:r>
            <a:r>
              <a:rPr lang="en-US" baseline="0" noProof="0" dirty="0" err="1" smtClean="0"/>
              <a:t>ainda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pouco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afectada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pelo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virus </a:t>
            </a:r>
            <a:r>
              <a:rPr lang="en-US" baseline="0" noProof="0" dirty="0" smtClean="0"/>
              <a:t>do “Ringspot” da </a:t>
            </a:r>
            <a:r>
              <a:rPr lang="en-US" baseline="0" noProof="0" dirty="0" err="1" smtClean="0"/>
              <a:t>papaia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conhecido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transmissível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diferentes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tipos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afídeos</a:t>
            </a:r>
            <a:r>
              <a:rPr lang="en-US" baseline="0" noProof="0" dirty="0" smtClean="0"/>
              <a:t>),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apenas</a:t>
            </a:r>
            <a:r>
              <a:rPr lang="en-US" baseline="0" noProof="0" dirty="0" smtClean="0"/>
              <a:t> 12 </a:t>
            </a:r>
            <a:r>
              <a:rPr lang="en-US" baseline="0" noProof="0" dirty="0" err="1" smtClean="0"/>
              <a:t>anos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infecção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vírus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resultou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num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decréscimo</a:t>
            </a:r>
            <a:r>
              <a:rPr lang="en-US" baseline="0" noProof="0" dirty="0" smtClean="0"/>
              <a:t> de 94% da </a:t>
            </a:r>
            <a:r>
              <a:rPr lang="en-US" baseline="0" noProof="0" dirty="0" err="1" smtClean="0"/>
              <a:t>área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produção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papaia</a:t>
            </a:r>
            <a:r>
              <a:rPr lang="en-US" baseline="0" noProof="0" dirty="0" smtClean="0"/>
              <a:t>. </a:t>
            </a:r>
          </a:p>
          <a:p>
            <a:r>
              <a:rPr lang="en-US" baseline="0" noProof="0" dirty="0" smtClean="0"/>
              <a:t>A </a:t>
            </a:r>
            <a:r>
              <a:rPr lang="en-US" baseline="0" noProof="0" dirty="0" err="1" smtClean="0"/>
              <a:t>área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produção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foi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então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deslocada</a:t>
            </a:r>
            <a:r>
              <a:rPr lang="en-US" baseline="0" noProof="0" dirty="0" smtClean="0"/>
              <a:t> para </a:t>
            </a:r>
            <a:r>
              <a:rPr lang="en-US" baseline="0" noProof="0" dirty="0" err="1" smtClean="0"/>
              <a:t>regiões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resguardadas</a:t>
            </a:r>
            <a:r>
              <a:rPr lang="en-US" baseline="0" noProof="0" dirty="0" smtClean="0"/>
              <a:t>, mas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1995  </a:t>
            </a:r>
            <a:r>
              <a:rPr lang="en-US" baseline="0" noProof="0" dirty="0" err="1" smtClean="0"/>
              <a:t>também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nessas</a:t>
            </a:r>
            <a:r>
              <a:rPr lang="en-US" baseline="0" noProof="0" dirty="0" smtClean="0"/>
              <a:t> se </a:t>
            </a:r>
            <a:r>
              <a:rPr lang="en-US" baseline="0" noProof="0" dirty="0" err="1" smtClean="0"/>
              <a:t>tornou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impossivel</a:t>
            </a:r>
            <a:r>
              <a:rPr lang="en-US" baseline="0" noProof="0" dirty="0" smtClean="0"/>
              <a:t> o </a:t>
            </a:r>
            <a:r>
              <a:rPr lang="en-US" baseline="0" noProof="0" dirty="0" err="1" smtClean="0"/>
              <a:t>cultivo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deste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fruto</a:t>
            </a:r>
            <a:r>
              <a:rPr lang="en-US" baseline="0" noProof="0" dirty="0" smtClean="0"/>
              <a:t>. As </a:t>
            </a:r>
            <a:r>
              <a:rPr lang="en-US" baseline="0" noProof="0" dirty="0" err="1" smtClean="0"/>
              <a:t>perdas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produção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atingiram</a:t>
            </a:r>
            <a:r>
              <a:rPr lang="en-US" baseline="0" noProof="0" dirty="0" smtClean="0"/>
              <a:t> as 10 mil </a:t>
            </a:r>
            <a:r>
              <a:rPr lang="en-US" baseline="0" noProof="0" dirty="0" err="1" smtClean="0"/>
              <a:t>toneladas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ano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309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Para se resolver o </a:t>
            </a:r>
            <a:r>
              <a:rPr lang="en-US" noProof="0" dirty="0" err="1" smtClean="0"/>
              <a:t>problema</a:t>
            </a:r>
            <a:r>
              <a:rPr lang="en-US" noProof="0" dirty="0" smtClean="0"/>
              <a:t> da </a:t>
            </a:r>
            <a:r>
              <a:rPr lang="en-US" noProof="0" dirty="0" err="1" smtClean="0"/>
              <a:t>virose</a:t>
            </a:r>
            <a:r>
              <a:rPr lang="en-US" noProof="0" dirty="0" smtClean="0"/>
              <a:t> da </a:t>
            </a:r>
            <a:r>
              <a:rPr lang="en-US" noProof="0" dirty="0" err="1" smtClean="0"/>
              <a:t>papaia</a:t>
            </a:r>
            <a:r>
              <a:rPr lang="en-US" noProof="0" dirty="0" smtClean="0"/>
              <a:t> </a:t>
            </a:r>
            <a:r>
              <a:rPr lang="en-US" noProof="0" dirty="0" err="1" smtClean="0"/>
              <a:t>foi</a:t>
            </a:r>
            <a:r>
              <a:rPr lang="en-US" noProof="0" dirty="0" smtClean="0"/>
              <a:t> </a:t>
            </a:r>
            <a:r>
              <a:rPr lang="en-US" noProof="0" dirty="0" err="1" smtClean="0"/>
              <a:t>necessáriodesenvolver</a:t>
            </a:r>
            <a:r>
              <a:rPr lang="en-US" noProof="0" dirty="0" smtClean="0"/>
              <a:t> </a:t>
            </a:r>
            <a:r>
              <a:rPr lang="en-US" noProof="0" dirty="0" err="1" smtClean="0"/>
              <a:t>plantas</a:t>
            </a:r>
            <a:r>
              <a:rPr lang="en-US" noProof="0" dirty="0" smtClean="0"/>
              <a:t> </a:t>
            </a:r>
            <a:r>
              <a:rPr lang="en-US" noProof="0" dirty="0" err="1" smtClean="0"/>
              <a:t>melhoradas</a:t>
            </a:r>
            <a:r>
              <a:rPr lang="en-US" noProof="0" dirty="0" smtClean="0"/>
              <a:t> </a:t>
            </a:r>
            <a:r>
              <a:rPr lang="en-US" noProof="0" dirty="0" err="1" smtClean="0"/>
              <a:t>capazes</a:t>
            </a:r>
            <a:r>
              <a:rPr lang="en-US" noProof="0" dirty="0" smtClean="0"/>
              <a:t> de expresser</a:t>
            </a:r>
            <a:r>
              <a:rPr lang="en-US" baseline="0" noProof="0" dirty="0" smtClean="0"/>
              <a:t> o gene da </a:t>
            </a:r>
            <a:r>
              <a:rPr lang="en-US" baseline="0" noProof="0" dirty="0" err="1" smtClean="0"/>
              <a:t>proteína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capa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cápside</a:t>
            </a:r>
            <a:r>
              <a:rPr lang="en-US" baseline="0" noProof="0" dirty="0" smtClean="0"/>
              <a:t>) do </a:t>
            </a:r>
            <a:r>
              <a:rPr lang="en-US" baseline="0" noProof="0" dirty="0" err="1" smtClean="0"/>
              <a:t>vírus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patogénico</a:t>
            </a:r>
            <a:r>
              <a:rPr lang="en-US" baseline="0" noProof="0" dirty="0" smtClean="0"/>
              <a:t>. </a:t>
            </a:r>
            <a:br>
              <a:rPr lang="en-US" baseline="0" noProof="0" dirty="0" smtClean="0"/>
            </a:br>
            <a:r>
              <a:rPr lang="en-US" baseline="0" noProof="0" dirty="0" smtClean="0"/>
              <a:t>Com </a:t>
            </a:r>
            <a:r>
              <a:rPr lang="en-US" baseline="0" noProof="0" dirty="0" err="1" smtClean="0"/>
              <a:t>este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processo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vacinação</a:t>
            </a:r>
            <a:r>
              <a:rPr lang="en-US" baseline="0" noProof="0" dirty="0" smtClean="0"/>
              <a:t>, as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adquiriram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resistência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infecção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pelo</a:t>
            </a:r>
            <a:r>
              <a:rPr lang="en-US" baseline="0" noProof="0" dirty="0" smtClean="0"/>
              <a:t> virus, e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1998 </a:t>
            </a:r>
            <a:r>
              <a:rPr lang="en-US" baseline="0" noProof="0" dirty="0" err="1" smtClean="0"/>
              <a:t>voltou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ser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possível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recuperar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produção</a:t>
            </a:r>
            <a:r>
              <a:rPr lang="en-US" baseline="0" noProof="0" dirty="0" smtClean="0"/>
              <a:t> industrial de </a:t>
            </a:r>
            <a:r>
              <a:rPr lang="en-US" baseline="0" noProof="0" dirty="0" err="1" smtClean="0"/>
              <a:t>papaia</a:t>
            </a:r>
            <a:r>
              <a:rPr lang="en-US" baseline="0" noProof="0" dirty="0" smtClean="0"/>
              <a:t> no </a:t>
            </a:r>
            <a:r>
              <a:rPr lang="en-US" baseline="0" noProof="0" dirty="0" err="1" smtClean="0"/>
              <a:t>Havai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744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 sul da Ásia é, de longe, a mais importante região mundial de produção e consumo de arroz</a:t>
            </a:r>
            <a:r>
              <a:rPr lang="pt-PT" baseline="0" dirty="0" smtClean="0"/>
              <a:t>.</a:t>
            </a:r>
            <a:br>
              <a:rPr lang="pt-PT" baseline="0" dirty="0" smtClean="0"/>
            </a:br>
            <a:endParaRPr lang="pt-PT" baseline="0" dirty="0" smtClean="0"/>
          </a:p>
          <a:p>
            <a:r>
              <a:rPr lang="en-US" baseline="0" noProof="0" dirty="0" err="1" smtClean="0"/>
              <a:t>Contudo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volta</a:t>
            </a:r>
            <a:r>
              <a:rPr lang="en-US" baseline="0" noProof="0" dirty="0" smtClean="0"/>
              <a:t> de 1950 (1940 </a:t>
            </a:r>
            <a:r>
              <a:rPr lang="en-US" baseline="0" noProof="0" dirty="0" err="1" smtClean="0"/>
              <a:t>nas</a:t>
            </a:r>
            <a:r>
              <a:rPr lang="en-US" baseline="0" noProof="0" dirty="0" smtClean="0"/>
              <a:t> Filipinas)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campos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arroz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foram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severamente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atacados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dois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vírus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muito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parecidos</a:t>
            </a:r>
            <a:r>
              <a:rPr lang="en-US" baseline="0" noProof="0" dirty="0" smtClean="0"/>
              <a:t>: RTBV e RTSV, que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 a causa da </a:t>
            </a:r>
            <a:r>
              <a:rPr lang="en-US" baseline="0" noProof="0" dirty="0" err="1" smtClean="0"/>
              <a:t>doença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Tungro</a:t>
            </a:r>
            <a:r>
              <a:rPr lang="en-US" baseline="0" noProof="0" dirty="0" smtClean="0"/>
              <a:t> do </a:t>
            </a:r>
            <a:r>
              <a:rPr lang="en-US" baseline="0" noProof="0" dirty="0" err="1" smtClean="0"/>
              <a:t>arroz</a:t>
            </a:r>
            <a:r>
              <a:rPr lang="en-US" baseline="0" noProof="0" dirty="0" smtClean="0"/>
              <a:t>. </a:t>
            </a:r>
          </a:p>
          <a:p>
            <a:r>
              <a:rPr lang="en-US" baseline="0" noProof="0" dirty="0" err="1" smtClean="0"/>
              <a:t>Tungro</a:t>
            </a:r>
            <a:r>
              <a:rPr lang="en-US" baseline="0" noProof="0" dirty="0" smtClean="0"/>
              <a:t>, que </a:t>
            </a:r>
            <a:r>
              <a:rPr lang="en-US" baseline="0" noProof="0" dirty="0" err="1" smtClean="0"/>
              <a:t>significa</a:t>
            </a:r>
            <a:r>
              <a:rPr lang="en-US" baseline="0" noProof="0" dirty="0" smtClean="0"/>
              <a:t> “</a:t>
            </a:r>
            <a:r>
              <a:rPr lang="en-US" baseline="0" noProof="0" dirty="0" err="1" smtClean="0"/>
              <a:t>crescimento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degenerado</a:t>
            </a:r>
            <a:r>
              <a:rPr lang="en-US" baseline="0" noProof="0" dirty="0" smtClean="0"/>
              <a:t>”, causa a </a:t>
            </a:r>
            <a:r>
              <a:rPr lang="en-US" baseline="0" noProof="0" dirty="0" err="1" smtClean="0"/>
              <a:t>morte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prematura</a:t>
            </a:r>
            <a:r>
              <a:rPr lang="en-US" baseline="0" noProof="0" dirty="0" smtClean="0"/>
              <a:t> da planta e </a:t>
            </a:r>
            <a:r>
              <a:rPr lang="en-US" baseline="0" noProof="0" dirty="0" err="1" smtClean="0"/>
              <a:t>portanto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perda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colheita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parte dos </a:t>
            </a:r>
            <a:r>
              <a:rPr lang="en-US" baseline="0" noProof="0" dirty="0" err="1" smtClean="0"/>
              <a:t>agricultores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174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Para</a:t>
            </a:r>
            <a:r>
              <a:rPr lang="en-US" baseline="0" noProof="0" dirty="0" smtClean="0"/>
              <a:t> resolver </a:t>
            </a:r>
            <a:r>
              <a:rPr lang="en-US" baseline="0" noProof="0" dirty="0" err="1" smtClean="0"/>
              <a:t>este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problema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produziu</a:t>
            </a:r>
            <a:r>
              <a:rPr lang="en-US" baseline="0" noProof="0" dirty="0" smtClean="0"/>
              <a:t>-se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nova </a:t>
            </a:r>
            <a:r>
              <a:rPr lang="en-US" baseline="0" noProof="0" dirty="0" err="1" smtClean="0"/>
              <a:t>variedade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arroz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capaz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expressar</a:t>
            </a:r>
            <a:r>
              <a:rPr lang="en-US" baseline="0" noProof="0" dirty="0" smtClean="0"/>
              <a:t> o gene</a:t>
            </a:r>
            <a:r>
              <a:rPr lang="en-US" noProof="0" dirty="0" smtClean="0"/>
              <a:t> da </a:t>
            </a:r>
            <a:r>
              <a:rPr lang="en-US" noProof="0" dirty="0" err="1" smtClean="0"/>
              <a:t>proteína</a:t>
            </a:r>
            <a:r>
              <a:rPr lang="en-US" noProof="0" dirty="0" smtClean="0"/>
              <a:t> da </a:t>
            </a:r>
            <a:r>
              <a:rPr lang="en-US" noProof="0" dirty="0" err="1" smtClean="0"/>
              <a:t>cápside</a:t>
            </a:r>
            <a:r>
              <a:rPr lang="en-US" noProof="0" dirty="0" smtClean="0"/>
              <a:t> viral</a:t>
            </a:r>
            <a:r>
              <a:rPr lang="en-US" baseline="0" noProof="0" dirty="0" smtClean="0"/>
              <a:t>. De </a:t>
            </a:r>
            <a:r>
              <a:rPr lang="en-US" baseline="0" noProof="0" dirty="0" err="1" smtClean="0"/>
              <a:t>cada</a:t>
            </a:r>
            <a:r>
              <a:rPr lang="en-US" baseline="0" noProof="0" dirty="0" smtClean="0"/>
              <a:t> um dos virus. Na </a:t>
            </a:r>
            <a:r>
              <a:rPr lang="en-US" baseline="0" noProof="0" dirty="0" err="1" smtClean="0"/>
              <a:t>imagem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ver</a:t>
            </a:r>
            <a:r>
              <a:rPr lang="en-US" baseline="0" noProof="0" dirty="0" smtClean="0"/>
              <a:t>-se:</a:t>
            </a:r>
            <a:br>
              <a:rPr lang="en-US" baseline="0" noProof="0" dirty="0" smtClean="0"/>
            </a:br>
            <a:r>
              <a:rPr lang="en-US" baseline="0" noProof="0" dirty="0" smtClean="0"/>
              <a:t>1</a:t>
            </a:r>
            <a:r>
              <a:rPr lang="en-US" baseline="30000" noProof="0" dirty="0" smtClean="0"/>
              <a:t>ª</a:t>
            </a:r>
            <a:r>
              <a:rPr lang="en-US" baseline="0" noProof="0" dirty="0" smtClean="0"/>
              <a:t> planta: </a:t>
            </a:r>
            <a:r>
              <a:rPr lang="en-US" baseline="0" noProof="0" dirty="0" err="1" smtClean="0"/>
              <a:t>saudável</a:t>
            </a:r>
            <a:endParaRPr lang="en-US" baseline="0" noProof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2</a:t>
            </a:r>
            <a:r>
              <a:rPr lang="en-US" baseline="30000" noProof="0" dirty="0" smtClean="0"/>
              <a:t>ª</a:t>
            </a:r>
            <a:r>
              <a:rPr lang="en-US" baseline="0" noProof="0" dirty="0" smtClean="0"/>
              <a:t> e 3</a:t>
            </a:r>
            <a:r>
              <a:rPr lang="en-US" baseline="30000" noProof="0" dirty="0" smtClean="0"/>
              <a:t>ª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infectadas</a:t>
            </a:r>
            <a:r>
              <a:rPr lang="en-US" baseline="0" noProof="0" dirty="0" smtClean="0"/>
              <a:t> com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vírus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Tungro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que a 2</a:t>
            </a:r>
            <a:r>
              <a:rPr lang="en-US" baseline="30000" noProof="0" dirty="0" smtClean="0"/>
              <a:t>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expressa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genes das </a:t>
            </a:r>
            <a:r>
              <a:rPr lang="en-US" baseline="0" noProof="0" dirty="0" err="1" smtClean="0"/>
              <a:t>proteínas</a:t>
            </a:r>
            <a:r>
              <a:rPr lang="en-US" baseline="0" noProof="0" dirty="0" smtClean="0"/>
              <a:t> das </a:t>
            </a:r>
            <a:r>
              <a:rPr lang="en-US" baseline="0" noProof="0" dirty="0" err="1" smtClean="0"/>
              <a:t>cápsides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virais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enquanto</a:t>
            </a:r>
            <a:r>
              <a:rPr lang="en-US" baseline="0" noProof="0" dirty="0" smtClean="0"/>
              <a:t> que a 3</a:t>
            </a:r>
            <a:r>
              <a:rPr lang="en-US" baseline="30000" noProof="0" dirty="0" smtClean="0"/>
              <a:t>ª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não</a:t>
            </a:r>
            <a:r>
              <a:rPr lang="en-US" baseline="0" noProof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err="1" smtClean="0"/>
              <a:t>Pode</a:t>
            </a:r>
            <a:r>
              <a:rPr lang="en-US" baseline="0" noProof="0" dirty="0" smtClean="0"/>
              <a:t>-se </a:t>
            </a:r>
            <a:r>
              <a:rPr lang="en-US" baseline="0" noProof="0" dirty="0" err="1" smtClean="0"/>
              <a:t>concluir</a:t>
            </a:r>
            <a:r>
              <a:rPr lang="en-US" baseline="0" noProof="0" dirty="0" smtClean="0"/>
              <a:t> que a </a:t>
            </a:r>
            <a:r>
              <a:rPr lang="en-US" baseline="0" noProof="0" dirty="0" err="1" smtClean="0"/>
              <a:t>introdução</a:t>
            </a:r>
            <a:r>
              <a:rPr lang="en-US" baseline="0" noProof="0" dirty="0" smtClean="0"/>
              <a:t> dos genes das capsids </a:t>
            </a:r>
            <a:r>
              <a:rPr lang="en-US" baseline="0" noProof="0" dirty="0" err="1" smtClean="0"/>
              <a:t>virais</a:t>
            </a:r>
            <a:r>
              <a:rPr lang="en-US" baseline="0" noProof="0" dirty="0" smtClean="0"/>
              <a:t> de RTBV e RTSV </a:t>
            </a:r>
            <a:r>
              <a:rPr lang="en-US" baseline="0" noProof="0" dirty="0" err="1" smtClean="0"/>
              <a:t>originou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resistentes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doença</a:t>
            </a:r>
            <a:r>
              <a:rPr lang="en-US" baseline="0" noProof="0" dirty="0" smtClean="0"/>
              <a:t> do </a:t>
            </a:r>
            <a:r>
              <a:rPr lang="en-US" baseline="0" noProof="0" dirty="0" err="1" smtClean="0"/>
              <a:t>Tungro</a:t>
            </a:r>
            <a:r>
              <a:rPr lang="en-US" baseline="0" noProof="0" dirty="0" smtClean="0"/>
              <a:t>.</a:t>
            </a:r>
            <a:endParaRPr lang="en-US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494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Outras</a:t>
            </a:r>
            <a:r>
              <a:rPr lang="pt-PT" baseline="0" dirty="0" smtClean="0"/>
              <a:t> estratégias podem ser usadas para lutar contra as infecções virais.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69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5658" r="4427" b="73824"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G-yUuiqIZ0" TargetMode="External"/><Relationship Id="rId2" Type="http://schemas.openxmlformats.org/officeDocument/2006/relationships/hyperlink" Target="http://www.apsnet.org/edcenter/intropp/lessons/viruses/Pages/PapayaRingspotvirus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1820" b="9373"/>
          <a:stretch>
            <a:fillRect/>
          </a:stretch>
        </p:blipFill>
        <p:spPr bwMode="auto">
          <a:xfrm>
            <a:off x="-7938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66907" y="779220"/>
            <a:ext cx="71829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pt-PT" sz="3200" b="1" dirty="0" err="1" smtClean="0">
                <a:solidFill>
                  <a:schemeClr val="bg1"/>
                </a:solidFill>
              </a:rPr>
              <a:t>Engenharia</a:t>
            </a:r>
            <a:r>
              <a:rPr lang="en-US" altLang="pt-PT" sz="3200" b="1" dirty="0" smtClean="0">
                <a:solidFill>
                  <a:schemeClr val="bg1"/>
                </a:solidFill>
              </a:rPr>
              <a:t> </a:t>
            </a:r>
            <a:r>
              <a:rPr lang="en-US" altLang="pt-PT" sz="3200" b="1" dirty="0" err="1" smtClean="0">
                <a:solidFill>
                  <a:schemeClr val="bg1"/>
                </a:solidFill>
              </a:rPr>
              <a:t>genética</a:t>
            </a:r>
            <a:r>
              <a:rPr lang="en-US" altLang="pt-PT" sz="3200" b="1" dirty="0" smtClean="0">
                <a:solidFill>
                  <a:schemeClr val="bg1"/>
                </a:solidFill>
              </a:rPr>
              <a:t> para </a:t>
            </a:r>
            <a:r>
              <a:rPr lang="en-US" altLang="pt-PT" sz="3200" b="1" dirty="0" err="1" smtClean="0">
                <a:solidFill>
                  <a:schemeClr val="bg1"/>
                </a:solidFill>
              </a:rPr>
              <a:t>resistir</a:t>
            </a:r>
            <a:r>
              <a:rPr lang="en-US" altLang="pt-PT" sz="3200" b="1" dirty="0" smtClean="0">
                <a:solidFill>
                  <a:schemeClr val="bg1"/>
                </a:solidFill>
              </a:rPr>
              <a:t> a </a:t>
            </a:r>
            <a:r>
              <a:rPr lang="en-US" altLang="pt-PT" sz="3200" b="1" dirty="0" err="1" smtClean="0">
                <a:solidFill>
                  <a:schemeClr val="bg1"/>
                </a:solidFill>
              </a:rPr>
              <a:t>vírus</a:t>
            </a:r>
            <a:r>
              <a:rPr lang="en-US" altLang="pt-PT" sz="3200" b="1" dirty="0" smtClean="0">
                <a:solidFill>
                  <a:schemeClr val="bg1"/>
                </a:solidFill>
              </a:rPr>
              <a:t> -  </a:t>
            </a:r>
            <a:endParaRPr lang="en-US" altLang="pt-PT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pt-PT" sz="3200" b="1" i="1" dirty="0" smtClean="0">
                <a:solidFill>
                  <a:schemeClr val="bg1"/>
                </a:solidFill>
              </a:rPr>
              <a:t>                </a:t>
            </a:r>
            <a:r>
              <a:rPr lang="en-US" altLang="pt-PT" sz="3200" i="1" dirty="0">
                <a:solidFill>
                  <a:schemeClr val="bg1"/>
                </a:solidFill>
              </a:rPr>
              <a:t> </a:t>
            </a:r>
            <a:r>
              <a:rPr lang="en-US" altLang="pt-PT" sz="3200" i="1" dirty="0" smtClean="0">
                <a:solidFill>
                  <a:schemeClr val="bg1"/>
                </a:solidFill>
              </a:rPr>
              <a:t> </a:t>
            </a:r>
            <a:r>
              <a:rPr lang="en-US" altLang="pt-PT" sz="3200" i="1" dirty="0" smtClean="0">
                <a:solidFill>
                  <a:schemeClr val="bg1"/>
                </a:solidFill>
              </a:rPr>
              <a:t>É </a:t>
            </a:r>
            <a:r>
              <a:rPr lang="en-US" altLang="pt-PT" sz="3200" i="1" dirty="0" err="1" smtClean="0">
                <a:solidFill>
                  <a:schemeClr val="bg1"/>
                </a:solidFill>
              </a:rPr>
              <a:t>possível</a:t>
            </a:r>
            <a:r>
              <a:rPr lang="en-US" altLang="pt-PT" sz="3200" i="1" dirty="0" smtClean="0">
                <a:solidFill>
                  <a:schemeClr val="bg1"/>
                </a:solidFill>
              </a:rPr>
              <a:t> </a:t>
            </a:r>
            <a:r>
              <a:rPr lang="en-US" altLang="pt-PT" sz="3200" i="1" dirty="0" err="1" smtClean="0">
                <a:solidFill>
                  <a:schemeClr val="bg1"/>
                </a:solidFill>
              </a:rPr>
              <a:t>vacinar</a:t>
            </a:r>
            <a:r>
              <a:rPr lang="en-US" altLang="pt-PT" sz="3200" i="1" dirty="0" smtClean="0">
                <a:solidFill>
                  <a:schemeClr val="bg1"/>
                </a:solidFill>
              </a:rPr>
              <a:t> </a:t>
            </a:r>
            <a:r>
              <a:rPr lang="en-US" altLang="pt-PT" sz="3200" i="1" dirty="0" err="1" smtClean="0">
                <a:solidFill>
                  <a:schemeClr val="bg1"/>
                </a:solidFill>
              </a:rPr>
              <a:t>uma</a:t>
            </a:r>
            <a:r>
              <a:rPr lang="en-US" altLang="pt-PT" sz="3200" i="1" dirty="0" smtClean="0">
                <a:solidFill>
                  <a:schemeClr val="bg1"/>
                </a:solidFill>
              </a:rPr>
              <a:t> planta?                         </a:t>
            </a:r>
            <a:endParaRPr lang="en-US" altLang="pt-PT" sz="3200" i="1" dirty="0">
              <a:solidFill>
                <a:schemeClr val="bg1"/>
              </a:solidFill>
            </a:endParaRP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2" b="22015"/>
          <a:stretch/>
        </p:blipFill>
        <p:spPr bwMode="auto">
          <a:xfrm>
            <a:off x="726808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phd-space.iastro.pt/wp-content/uploads/2014/01/policromatico_v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46" y="6039473"/>
            <a:ext cx="1047666" cy="83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-3" y="5675359"/>
            <a:ext cx="2627787" cy="360040"/>
            <a:chOff x="4792140" y="1772816"/>
            <a:chExt cx="1828590" cy="360040"/>
          </a:xfrm>
        </p:grpSpPr>
        <p:sp>
          <p:nvSpPr>
            <p:cNvPr id="15" name="Oval 14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Rectângulo 13"/>
            <p:cNvSpPr/>
            <p:nvPr/>
          </p:nvSpPr>
          <p:spPr>
            <a:xfrm>
              <a:off x="4792140" y="1772816"/>
              <a:ext cx="1721757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Ana Margarida Sampaio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Grupo 11"/>
          <p:cNvGrpSpPr/>
          <p:nvPr/>
        </p:nvGrpSpPr>
        <p:grpSpPr>
          <a:xfrm>
            <a:off x="-8336" y="6106743"/>
            <a:ext cx="5660456" cy="753962"/>
            <a:chOff x="5077532" y="1783558"/>
            <a:chExt cx="991219" cy="360040"/>
          </a:xfrm>
        </p:grpSpPr>
        <p:sp>
          <p:nvSpPr>
            <p:cNvPr id="19" name="Oval 18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2016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Humans</a:t>
            </a:r>
            <a:r>
              <a:rPr lang="pt-PT" dirty="0" smtClean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Plants</a:t>
            </a:r>
            <a:endParaRPr lang="en-GB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3288" y="4649056"/>
            <a:ext cx="2942231" cy="1475656"/>
          </a:xfrm>
          <a:prstGeom prst="rect">
            <a:avLst/>
          </a:prstGeom>
        </p:spPr>
      </p:pic>
      <p:grpSp>
        <p:nvGrpSpPr>
          <p:cNvPr id="11" name="Grupo 2"/>
          <p:cNvGrpSpPr>
            <a:grpSpLocks/>
          </p:cNvGrpSpPr>
          <p:nvPr/>
        </p:nvGrpSpPr>
        <p:grpSpPr bwMode="auto">
          <a:xfrm>
            <a:off x="323528" y="2035310"/>
            <a:ext cx="8640960" cy="1887639"/>
            <a:chOff x="179388" y="4797425"/>
            <a:chExt cx="8704262" cy="1568450"/>
          </a:xfrm>
          <a:solidFill>
            <a:schemeClr val="accent3">
              <a:lumMod val="75000"/>
            </a:schemeClr>
          </a:solidFill>
        </p:grpSpPr>
        <p:sp>
          <p:nvSpPr>
            <p:cNvPr id="12" name="Rounded Rectangle 4"/>
            <p:cNvSpPr/>
            <p:nvPr/>
          </p:nvSpPr>
          <p:spPr>
            <a:xfrm>
              <a:off x="179388" y="4797425"/>
              <a:ext cx="8704262" cy="10763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739600"/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>
            <a:xfrm rot="10800000">
              <a:off x="890588" y="5873750"/>
              <a:ext cx="781050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" name="Arredondar Retângulo de Canto Diagonal 8"/>
          <p:cNvSpPr/>
          <p:nvPr/>
        </p:nvSpPr>
        <p:spPr>
          <a:xfrm>
            <a:off x="179512" y="260648"/>
            <a:ext cx="8784976" cy="144016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1029556" y="235982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cap="small" dirty="0" smtClean="0"/>
              <a:t>SIM</a:t>
            </a:r>
            <a:r>
              <a:rPr lang="en-GB" sz="3600" cap="small" dirty="0" smtClean="0"/>
              <a:t>, as </a:t>
            </a:r>
            <a:r>
              <a:rPr lang="en-GB" sz="3600" cap="small" dirty="0" err="1" smtClean="0"/>
              <a:t>plantas</a:t>
            </a:r>
            <a:r>
              <a:rPr lang="en-GB" sz="3600" cap="small" dirty="0" smtClean="0"/>
              <a:t> </a:t>
            </a:r>
            <a:r>
              <a:rPr lang="en-GB" sz="3600" cap="small" dirty="0" err="1" smtClean="0"/>
              <a:t>podem</a:t>
            </a:r>
            <a:r>
              <a:rPr lang="en-GB" sz="3600" cap="small" dirty="0" smtClean="0"/>
              <a:t> ser </a:t>
            </a:r>
            <a:r>
              <a:rPr lang="en-GB" sz="3600" cap="small" dirty="0" err="1" smtClean="0"/>
              <a:t>vacinadas</a:t>
            </a:r>
            <a:r>
              <a:rPr lang="en-GB" sz="3600" cap="small" dirty="0" smtClean="0"/>
              <a:t>!</a:t>
            </a:r>
            <a:endParaRPr lang="en-GB" sz="3600" cap="small" dirty="0"/>
          </a:p>
        </p:txBody>
      </p:sp>
      <p:grpSp>
        <p:nvGrpSpPr>
          <p:cNvPr id="5" name="Grupo 4"/>
          <p:cNvGrpSpPr/>
          <p:nvPr/>
        </p:nvGrpSpPr>
        <p:grpSpPr>
          <a:xfrm>
            <a:off x="4381194" y="5450655"/>
            <a:ext cx="4306939" cy="1411399"/>
            <a:chOff x="4381194" y="5450655"/>
            <a:chExt cx="4306939" cy="1411399"/>
          </a:xfrm>
        </p:grpSpPr>
        <p:pic>
          <p:nvPicPr>
            <p:cNvPr id="16" name="Picture 6" descr="http://www.typodermic.com/garden/pics/tuffguy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194" y="5454709"/>
              <a:ext cx="1078684" cy="1407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typodermic.com/garden/pics/tuffguy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081" y="5454709"/>
              <a:ext cx="1078684" cy="1407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www.typodermic.com/garden/pics/tuffguy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765" y="5454709"/>
              <a:ext cx="1078684" cy="1407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www.typodermic.com/garden/pics/tuffguy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9449" y="5450655"/>
              <a:ext cx="1078684" cy="1407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40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611560" y="1916832"/>
            <a:ext cx="7920880" cy="4464496"/>
          </a:xfrm>
        </p:spPr>
        <p:txBody>
          <a:bodyPr/>
          <a:lstStyle/>
          <a:p>
            <a:pPr algn="just"/>
            <a:r>
              <a:rPr lang="pt-PT" sz="1600" dirty="0" err="1" smtClean="0"/>
              <a:t>Bunawan</a:t>
            </a:r>
            <a:r>
              <a:rPr lang="pt-PT" sz="1600" dirty="0" smtClean="0"/>
              <a:t> H., </a:t>
            </a:r>
            <a:r>
              <a:rPr lang="pt-PT" sz="1600" dirty="0" err="1" smtClean="0"/>
              <a:t>Dusik</a:t>
            </a:r>
            <a:r>
              <a:rPr lang="pt-PT" sz="1600" dirty="0" smtClean="0"/>
              <a:t> L., </a:t>
            </a:r>
            <a:r>
              <a:rPr lang="pt-PT" sz="1600" dirty="0" err="1" smtClean="0"/>
              <a:t>Bunawan</a:t>
            </a:r>
            <a:r>
              <a:rPr lang="pt-PT" sz="1600" dirty="0" smtClean="0"/>
              <a:t> S.N., </a:t>
            </a:r>
            <a:r>
              <a:rPr lang="pt-PT" sz="1600" dirty="0" err="1" smtClean="0"/>
              <a:t>Amin</a:t>
            </a:r>
            <a:r>
              <a:rPr lang="pt-PT" sz="1600" dirty="0" smtClean="0"/>
              <a:t> N.M. (2014) </a:t>
            </a:r>
            <a:r>
              <a:rPr lang="en-GB" sz="1600" dirty="0"/>
              <a:t>Rice </a:t>
            </a:r>
            <a:r>
              <a:rPr lang="en-GB" sz="1600" dirty="0" err="1"/>
              <a:t>Tungro</a:t>
            </a:r>
            <a:r>
              <a:rPr lang="en-GB" sz="1600" dirty="0"/>
              <a:t> Disease: From Identification to Disease </a:t>
            </a:r>
            <a:r>
              <a:rPr lang="en-GB" sz="1600" dirty="0" smtClean="0"/>
              <a:t>Control. </a:t>
            </a:r>
            <a:r>
              <a:rPr lang="en-GB" sz="1600" i="1" dirty="0"/>
              <a:t>World Applied Sciences </a:t>
            </a:r>
            <a:r>
              <a:rPr lang="en-GB" sz="1600" i="1" dirty="0" smtClean="0"/>
              <a:t>Journal</a:t>
            </a:r>
            <a:r>
              <a:rPr lang="en-GB" sz="1600" dirty="0" smtClean="0"/>
              <a:t>, 31(6</a:t>
            </a:r>
            <a:r>
              <a:rPr lang="en-GB" sz="1600" dirty="0"/>
              <a:t>): </a:t>
            </a:r>
            <a:r>
              <a:rPr lang="en-GB" sz="1600" dirty="0" smtClean="0"/>
              <a:t>1221-1226.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err="1" smtClean="0"/>
              <a:t>Gonsalves</a:t>
            </a:r>
            <a:r>
              <a:rPr lang="pt-PT" sz="1600" dirty="0" smtClean="0"/>
              <a:t> D. (1998) </a:t>
            </a:r>
            <a:r>
              <a:rPr lang="en-GB" sz="1600" dirty="0" smtClean="0"/>
              <a:t>Control of papaya ringspot virus in papaya: </a:t>
            </a:r>
            <a:r>
              <a:rPr lang="en-GB" sz="1600" dirty="0"/>
              <a:t>A Case </a:t>
            </a:r>
            <a:r>
              <a:rPr lang="en-GB" sz="1600" dirty="0" smtClean="0"/>
              <a:t>Study. </a:t>
            </a:r>
            <a:r>
              <a:rPr lang="en-GB" sz="1600" i="1" dirty="0" err="1"/>
              <a:t>Annu</a:t>
            </a:r>
            <a:r>
              <a:rPr lang="en-GB" sz="1600" i="1" dirty="0"/>
              <a:t>. Rev. </a:t>
            </a:r>
            <a:r>
              <a:rPr lang="en-GB" sz="1600" i="1" dirty="0" err="1"/>
              <a:t>Phytopathol</a:t>
            </a:r>
            <a:r>
              <a:rPr lang="en-GB" sz="1600" i="1" dirty="0" smtClean="0"/>
              <a:t>., </a:t>
            </a:r>
            <a:r>
              <a:rPr lang="en-GB" sz="1600" dirty="0" smtClean="0"/>
              <a:t>36: 41-437.</a:t>
            </a:r>
          </a:p>
          <a:p>
            <a:pPr algn="just"/>
            <a:endParaRPr lang="pt-PT" sz="1600" dirty="0"/>
          </a:p>
          <a:p>
            <a:pPr algn="just"/>
            <a:r>
              <a:rPr lang="en-GB" sz="1600" dirty="0" err="1" smtClean="0"/>
              <a:t>Gonsalves</a:t>
            </a:r>
            <a:r>
              <a:rPr lang="en-GB" sz="1600" dirty="0" smtClean="0"/>
              <a:t> D., Suzuki J.Y., </a:t>
            </a:r>
            <a:r>
              <a:rPr lang="en-GB" sz="1600" dirty="0" err="1" smtClean="0"/>
              <a:t>Tripathi</a:t>
            </a:r>
            <a:r>
              <a:rPr lang="en-GB" sz="1600" dirty="0" smtClean="0"/>
              <a:t> S., Ferreira S.A. (2007</a:t>
            </a:r>
            <a:r>
              <a:rPr lang="en-GB" sz="1600" dirty="0"/>
              <a:t>)  Papaya ringspot virus (</a:t>
            </a:r>
            <a:r>
              <a:rPr lang="en-GB" sz="1600" dirty="0" err="1"/>
              <a:t>Potyviridae</a:t>
            </a:r>
            <a:r>
              <a:rPr lang="en-GB" sz="1600" dirty="0"/>
              <a:t>).  In: </a:t>
            </a:r>
            <a:r>
              <a:rPr lang="en-GB" sz="1600" dirty="0" err="1" smtClean="0"/>
              <a:t>Mahy</a:t>
            </a:r>
            <a:r>
              <a:rPr lang="en-GB" sz="1600" dirty="0" smtClean="0"/>
              <a:t> B.W.J. </a:t>
            </a:r>
            <a:r>
              <a:rPr lang="en-GB" sz="1600" dirty="0"/>
              <a:t>and </a:t>
            </a:r>
            <a:r>
              <a:rPr lang="en-GB" sz="1600" dirty="0" smtClean="0"/>
              <a:t>van </a:t>
            </a:r>
            <a:r>
              <a:rPr lang="en-GB" sz="1600" dirty="0" err="1" smtClean="0"/>
              <a:t>Regenmortel</a:t>
            </a:r>
            <a:r>
              <a:rPr lang="en-GB" sz="1600" dirty="0" smtClean="0"/>
              <a:t> M.H.V. </a:t>
            </a:r>
            <a:r>
              <a:rPr lang="en-GB" sz="1600" dirty="0"/>
              <a:t>(Eds.), </a:t>
            </a:r>
            <a:r>
              <a:rPr lang="en-GB" sz="1600" dirty="0" err="1"/>
              <a:t>Encyclopedia</a:t>
            </a:r>
            <a:r>
              <a:rPr lang="en-GB" sz="1600" dirty="0"/>
              <a:t> of Virology, 5 vols. Elsevier Ltd, Oxford, UK.</a:t>
            </a:r>
            <a:endParaRPr lang="en-GB" sz="1600" dirty="0" smtClean="0"/>
          </a:p>
          <a:p>
            <a:pPr algn="just"/>
            <a:endParaRPr lang="pt-PT" sz="1600" dirty="0"/>
          </a:p>
          <a:p>
            <a:pPr algn="just"/>
            <a:r>
              <a:rPr lang="pt-PT" sz="1600" dirty="0" err="1" smtClean="0"/>
              <a:t>Sivamani</a:t>
            </a:r>
            <a:r>
              <a:rPr lang="pt-PT" sz="1600" dirty="0" smtClean="0"/>
              <a:t> E., </a:t>
            </a:r>
            <a:r>
              <a:rPr lang="pt-PT" sz="1600" dirty="0" err="1" smtClean="0"/>
              <a:t>Huet</a:t>
            </a:r>
            <a:r>
              <a:rPr lang="pt-PT" sz="1600" dirty="0" smtClean="0"/>
              <a:t> H., </a:t>
            </a:r>
            <a:r>
              <a:rPr lang="pt-PT" sz="1600" dirty="0" err="1" smtClean="0"/>
              <a:t>Shen</a:t>
            </a:r>
            <a:r>
              <a:rPr lang="pt-PT" sz="1600" dirty="0" smtClean="0"/>
              <a:t> P., </a:t>
            </a:r>
            <a:r>
              <a:rPr lang="pt-PT" sz="1600" dirty="0" err="1" smtClean="0"/>
              <a:t>Ong</a:t>
            </a:r>
            <a:r>
              <a:rPr lang="pt-PT" sz="1600" dirty="0" smtClean="0"/>
              <a:t> C.A., </a:t>
            </a:r>
            <a:r>
              <a:rPr lang="pt-PT" sz="1600" dirty="0" err="1" smtClean="0"/>
              <a:t>Kochko</a:t>
            </a:r>
            <a:r>
              <a:rPr lang="pt-PT" sz="1600" dirty="0" smtClean="0"/>
              <a:t> A., </a:t>
            </a:r>
            <a:r>
              <a:rPr lang="pt-PT" sz="1600" dirty="0" err="1" smtClean="0"/>
              <a:t>Fauquet</a:t>
            </a:r>
            <a:r>
              <a:rPr lang="pt-PT" sz="1600" dirty="0" smtClean="0"/>
              <a:t> C., </a:t>
            </a:r>
            <a:r>
              <a:rPr lang="pt-PT" sz="1600" dirty="0" err="1" smtClean="0"/>
              <a:t>Beachy</a:t>
            </a:r>
            <a:r>
              <a:rPr lang="pt-PT" sz="1600" dirty="0" smtClean="0"/>
              <a:t> R.N. (1999) Rice </a:t>
            </a:r>
            <a:r>
              <a:rPr lang="pt-PT" sz="1600" dirty="0" err="1" smtClean="0"/>
              <a:t>plant</a:t>
            </a:r>
            <a:r>
              <a:rPr lang="pt-PT" sz="1600" dirty="0" smtClean="0"/>
              <a:t> (</a:t>
            </a:r>
            <a:r>
              <a:rPr lang="pt-PT" sz="1600" i="1" dirty="0" err="1" smtClean="0"/>
              <a:t>Oryza</a:t>
            </a:r>
            <a:r>
              <a:rPr lang="pt-PT" sz="1600" i="1" dirty="0" smtClean="0"/>
              <a:t> sativa </a:t>
            </a:r>
            <a:r>
              <a:rPr lang="pt-PT" sz="1600" dirty="0" smtClean="0"/>
              <a:t>L.) </a:t>
            </a:r>
            <a:r>
              <a:rPr lang="pt-PT" sz="1600" dirty="0" err="1" smtClean="0"/>
              <a:t>containing</a:t>
            </a:r>
            <a:r>
              <a:rPr lang="pt-PT" sz="1600" dirty="0" smtClean="0"/>
              <a:t> Rice tungro </a:t>
            </a:r>
            <a:r>
              <a:rPr lang="pt-PT" sz="1600" dirty="0" err="1" smtClean="0"/>
              <a:t>spherical</a:t>
            </a:r>
            <a:r>
              <a:rPr lang="pt-PT" sz="1600" dirty="0" smtClean="0"/>
              <a:t> </a:t>
            </a:r>
            <a:r>
              <a:rPr lang="pt-PT" sz="1600" dirty="0" err="1" smtClean="0"/>
              <a:t>virus</a:t>
            </a:r>
            <a:r>
              <a:rPr lang="pt-PT" sz="1600" dirty="0" smtClean="0"/>
              <a:t> (RTSV) </a:t>
            </a:r>
            <a:r>
              <a:rPr lang="pt-PT" sz="1600" dirty="0" err="1" smtClean="0"/>
              <a:t>coat</a:t>
            </a:r>
            <a:r>
              <a:rPr lang="pt-PT" sz="1600" dirty="0" smtClean="0"/>
              <a:t> </a:t>
            </a:r>
            <a:r>
              <a:rPr lang="pt-PT" sz="1600" dirty="0" err="1" smtClean="0"/>
              <a:t>protein</a:t>
            </a:r>
            <a:r>
              <a:rPr lang="pt-PT" sz="1600" dirty="0" smtClean="0"/>
              <a:t> </a:t>
            </a:r>
            <a:r>
              <a:rPr lang="pt-PT" sz="1600" dirty="0" err="1" smtClean="0"/>
              <a:t>transgenes</a:t>
            </a:r>
            <a:r>
              <a:rPr lang="pt-PT" sz="1600" dirty="0" smtClean="0"/>
              <a:t> are </a:t>
            </a:r>
            <a:r>
              <a:rPr lang="pt-PT" sz="1600" dirty="0" err="1" smtClean="0"/>
              <a:t>resistant</a:t>
            </a:r>
            <a:r>
              <a:rPr lang="pt-PT" sz="1600" dirty="0" smtClean="0"/>
              <a:t> to </a:t>
            </a:r>
            <a:r>
              <a:rPr lang="pt-PT" sz="1600" dirty="0" err="1" smtClean="0"/>
              <a:t>virus</a:t>
            </a:r>
            <a:r>
              <a:rPr lang="pt-PT" sz="1600" dirty="0" smtClean="0"/>
              <a:t> </a:t>
            </a:r>
            <a:r>
              <a:rPr lang="pt-PT" sz="1600" dirty="0" err="1" smtClean="0"/>
              <a:t>infection</a:t>
            </a:r>
            <a:r>
              <a:rPr lang="pt-PT" sz="1600" i="1" dirty="0" smtClean="0"/>
              <a:t>. Molecular </a:t>
            </a:r>
            <a:r>
              <a:rPr lang="pt-PT" sz="1600" i="1" dirty="0" err="1" smtClean="0"/>
              <a:t>Breeding</a:t>
            </a:r>
            <a:r>
              <a:rPr lang="pt-PT" sz="1600" dirty="0" smtClean="0"/>
              <a:t>, 5: 177-185. </a:t>
            </a:r>
          </a:p>
          <a:p>
            <a:pPr algn="just"/>
            <a:endParaRPr lang="pt-PT" sz="1600" dirty="0"/>
          </a:p>
          <a:p>
            <a:pPr algn="just"/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www.apsnet.org/edcenter/intropp/lessons/viruses/Pages/PapayaRingspotvirus.aspx</a:t>
            </a:r>
            <a:r>
              <a:rPr lang="en-GB" sz="1600" dirty="0" smtClean="0"/>
              <a:t> </a:t>
            </a:r>
          </a:p>
          <a:p>
            <a:pPr algn="just"/>
            <a:endParaRPr lang="pt-PT" sz="1600" dirty="0"/>
          </a:p>
          <a:p>
            <a:pPr algn="just"/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www.youtube.com/watch?v=2G-yUuiqIZ0</a:t>
            </a:r>
            <a:r>
              <a:rPr lang="en-GB" sz="1600" dirty="0" smtClean="0"/>
              <a:t> </a:t>
            </a:r>
          </a:p>
          <a:p>
            <a:endParaRPr lang="pt-PT" dirty="0"/>
          </a:p>
          <a:p>
            <a:endParaRPr lang="en-GB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Referências</a:t>
            </a:r>
            <a:r>
              <a:rPr lang="en-US" dirty="0" smtClean="0"/>
              <a:t> de </a:t>
            </a:r>
            <a:r>
              <a:rPr lang="en-US" dirty="0" err="1" smtClean="0"/>
              <a:t>interesse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480175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small" dirty="0" smtClean="0"/>
              <a:t>O </a:t>
            </a:r>
            <a:r>
              <a:rPr lang="en-US" cap="small" dirty="0" err="1" smtClean="0"/>
              <a:t>Conceito</a:t>
            </a:r>
            <a:r>
              <a:rPr lang="en-US" cap="small" dirty="0" smtClean="0"/>
              <a:t> de </a:t>
            </a:r>
            <a:r>
              <a:rPr lang="en-US" cap="small" dirty="0" err="1" smtClean="0"/>
              <a:t>Vírus</a:t>
            </a:r>
            <a:endParaRPr lang="en-US" cap="small" dirty="0" smtClean="0"/>
          </a:p>
        </p:txBody>
      </p:sp>
      <p:pic>
        <p:nvPicPr>
          <p:cNvPr id="1026" name="Picture 2" descr="http://www.purainfo.com.br/wp-content/uploads/Vir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" y="2057396"/>
            <a:ext cx="2687138" cy="2235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3791233" y="2311150"/>
            <a:ext cx="4633158" cy="2066746"/>
            <a:chOff x="3791233" y="2311150"/>
            <a:chExt cx="4633158" cy="2066746"/>
          </a:xfrm>
        </p:grpSpPr>
        <p:grpSp>
          <p:nvGrpSpPr>
            <p:cNvPr id="9" name="Grupo 8"/>
            <p:cNvGrpSpPr/>
            <p:nvPr/>
          </p:nvGrpSpPr>
          <p:grpSpPr>
            <a:xfrm>
              <a:off x="3791233" y="2311150"/>
              <a:ext cx="4633158" cy="1728192"/>
              <a:chOff x="3791233" y="2311150"/>
              <a:chExt cx="4633158" cy="1728192"/>
            </a:xfrm>
          </p:grpSpPr>
          <p:pic>
            <p:nvPicPr>
              <p:cNvPr id="1030" name="Picture 6" descr="http://www.maisopiniao.com/wp-content/uploads/grip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8007" y="2311150"/>
                <a:ext cx="3456384" cy="1728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Seta para a direita 2"/>
              <p:cNvSpPr/>
              <p:nvPr/>
            </p:nvSpPr>
            <p:spPr>
              <a:xfrm>
                <a:off x="3791233" y="2995226"/>
                <a:ext cx="792287" cy="214298"/>
              </a:xfrm>
              <a:prstGeom prst="right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5220035" y="4039342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 smtClean="0"/>
                <a:t>Virus da Gripe</a:t>
              </a:r>
              <a:endParaRPr lang="en-GB" sz="1600" dirty="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89481" y="5601434"/>
            <a:ext cx="8365039" cy="834926"/>
            <a:chOff x="239409" y="4944035"/>
            <a:chExt cx="8365039" cy="834926"/>
          </a:xfrm>
        </p:grpSpPr>
        <p:sp>
          <p:nvSpPr>
            <p:cNvPr id="8" name="CaixaDeTexto 7"/>
            <p:cNvSpPr txBox="1"/>
            <p:nvPr/>
          </p:nvSpPr>
          <p:spPr>
            <a:xfrm>
              <a:off x="239409" y="5098435"/>
              <a:ext cx="1932105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cap="small" dirty="0" err="1" smtClean="0"/>
                <a:t>Vacinação</a:t>
              </a:r>
              <a:endParaRPr lang="en-US" sz="2400" b="1" dirty="0"/>
            </a:p>
          </p:txBody>
        </p:sp>
        <p:sp>
          <p:nvSpPr>
            <p:cNvPr id="12" name="Seta para a direita 11"/>
            <p:cNvSpPr/>
            <p:nvPr/>
          </p:nvSpPr>
          <p:spPr>
            <a:xfrm>
              <a:off x="2318086" y="5211899"/>
              <a:ext cx="517380" cy="172159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982038" y="5071075"/>
              <a:ext cx="2148919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Agente</a:t>
              </a:r>
              <a:r>
                <a:rPr lang="en-US" sz="2000" dirty="0" smtClean="0"/>
                <a:t>  </a:t>
              </a:r>
            </a:p>
            <a:p>
              <a:pPr algn="ctr"/>
              <a:r>
                <a:rPr lang="en-US" sz="2000" dirty="0" err="1" smtClean="0"/>
                <a:t>infeccioso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inactivo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14" name="Seta para a direita 13"/>
            <p:cNvSpPr/>
            <p:nvPr/>
          </p:nvSpPr>
          <p:spPr>
            <a:xfrm>
              <a:off x="5277529" y="5185050"/>
              <a:ext cx="517380" cy="172159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941481" y="4944035"/>
              <a:ext cx="2662967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Alerta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para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possível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infecção</a:t>
              </a:r>
              <a:endParaRPr lang="en-US" sz="200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107504" y="4653136"/>
            <a:ext cx="885698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Um virus </a:t>
            </a:r>
            <a:r>
              <a:rPr lang="en-US" sz="2000" dirty="0" err="1" smtClean="0"/>
              <a:t>necessita</a:t>
            </a:r>
            <a:r>
              <a:rPr lang="en-US" sz="2000" dirty="0" smtClean="0"/>
              <a:t> de um </a:t>
            </a:r>
            <a:r>
              <a:rPr lang="en-US" sz="2000" dirty="0" err="1" smtClean="0"/>
              <a:t>hospedeiro</a:t>
            </a:r>
            <a:r>
              <a:rPr lang="en-US" sz="2000" dirty="0" smtClean="0"/>
              <a:t> =&gt; para </a:t>
            </a:r>
            <a:r>
              <a:rPr lang="en-US" sz="2000" dirty="0" err="1" smtClean="0"/>
              <a:t>matar</a:t>
            </a:r>
            <a:r>
              <a:rPr lang="en-US" sz="2000" dirty="0" smtClean="0"/>
              <a:t> o </a:t>
            </a:r>
            <a:r>
              <a:rPr lang="en-US" sz="2000" dirty="0" err="1" smtClean="0"/>
              <a:t>vírus</a:t>
            </a:r>
            <a:r>
              <a:rPr lang="en-US" sz="2000" dirty="0" smtClean="0"/>
              <a:t> </a:t>
            </a:r>
            <a:r>
              <a:rPr lang="en-US" sz="2000" dirty="0" err="1" smtClean="0"/>
              <a:t>há</a:t>
            </a:r>
            <a:r>
              <a:rPr lang="en-US" sz="2000" dirty="0" smtClean="0"/>
              <a:t> que </a:t>
            </a:r>
            <a:r>
              <a:rPr lang="en-US" sz="2000" dirty="0" err="1" smtClean="0"/>
              <a:t>atacar</a:t>
            </a:r>
            <a:r>
              <a:rPr lang="en-US" sz="2000" dirty="0" smtClean="0"/>
              <a:t> o </a:t>
            </a:r>
            <a:r>
              <a:rPr lang="en-US" sz="2000" dirty="0" err="1" smtClean="0"/>
              <a:t>hospedeiro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small" dirty="0" smtClean="0"/>
              <a:t>Virus de </a:t>
            </a:r>
            <a:r>
              <a:rPr lang="en-US" cap="small" dirty="0" err="1" smtClean="0"/>
              <a:t>plantas</a:t>
            </a:r>
            <a:endParaRPr lang="en-US" cap="small" dirty="0" smtClean="0"/>
          </a:p>
        </p:txBody>
      </p:sp>
      <p:sp>
        <p:nvSpPr>
          <p:cNvPr id="8" name="AutoShape 4" descr="data:image/jpeg;base64,/9j/4AAQSkZJRgABAQAAAQABAAD/2wCEAAkGBxISEhUTExATFhMVGBUWFRgVGBcYGRcTGBYXFxcXFxcZIDQgGxslGxUXITEiJykrLi4uFx8zODMtNygtLisBCgoKDg0OGxAQGy0lICUtLy0tKy0vLS0tLS8wLy0tMi0tLS0tLS0tLS0vNS0tLSstLS0tLS0vLS8tLS0tLS0tLf/AABEIAM0A9gMBEQACEQEDEQH/xAAcAAEAAgMBAQEAAAAAAAAAAAAABQYDBAcCAQj/xABAEAABAwIDBQcBBQUGBwAAAAABAAIRAyEEEjEFBkFRcQcTImGBkaEyQlKxwdEUI2Jy8DNzgpKy8RUWJDRj0uH/xAAaAQEAAwEBAQAAAAAAAAAAAAAAAQIDBAUG/8QANxEBAAICAAQEAwUHAwUAAAAAAAECAxEEEiExBUFRYRNxsSIygZHwFCNSocHR4RUzNCRCYrLx/9oADAMBAAIRAxEAPwDuKAgICAgICAgICAgICAgICAgICAgICAgICAgICAgICAgICAgICAgICAgICAgICAgICAgICAgICAgICAgICAgICAgICAgICAgICAgICAgICAgxueGySQALyTAH9QqbisztG9NahtfDvdlZXpucdAHAz0VK8RitOotG1Iy0mdRMN1bNBAQEBAQEBAQEBAQEBAQEBAQEBAQEBAQaeF2lSqWa7yva6wpxGO86iWdctbdm4t2ggII/a+16eGDTUDodmuBIGVswfMrl4jiowzETE9d9fTX92eTJFNbcr2xtypiSajz/ACt+y0cgPzXi3vfNfd3mZb2vbqmOz7d99UtxNQkU2uBYPvuaf9IPvdenw/DVmYtMdnThwRaeafJ0xei7hAQEBAQEBAQEBAQEBAQEBAQEBBir4hjPqcB1WWXPjxffnStr1r3l6pVQ4S0gjyVseSuSOak7hMTE9Ye1dIgqm0dmPpYjvGmKbw63/kufQ3I8wPK/k8Tgmltx2lx5MfLbcMtXbZpCm585Q8Nf5NcCDPR2U+hVacbNOXm7b/l/iVZ4jkiJn1WYFew7hBWu0DZz62FLmAl1I95lGrmgFrwPPK4n0XHxuKb49x5Mc9OavTyU7dXdCrXcHVWllFpvNi88mjl5rj4bh/ifa8vq5MWGbzuezqdGk1jQ1oAa0AACwAGgC9eI10h6ERrpD2pSICAgICAgICAgICAgICAgICAgr28e230HBrIBifEJmZ/RcHE8TfHflq58uWazqFdpbXdWeS+A7y0gcl4nFzN788uK95tbcrXu++Kb3OIDQZk2AgXJK9LwmeXFa09t/wBHXw33Zlhrb2YdroBc4QLtHXnHl7ra/imGs66z8o/vpa3E0iWzgt4sNVMCplPJ/h+Tb5WuLxDBk6ROvn0/wtXiMdvNvYxtMsd3hbkjxFxAAHOTp1XVkis1nm7NLREx1VLaWzi+m6nTzuFsr+7dFjIB+8PMT+S8TiOEtaJiu5j5OHLg5omsdn3dvejJGHxMNLYYx4+kgeGHHhpr7wV1cHxtZrFLfLf904OJiv7u/l5rPtTadLDsz1XZWzAsSSdYAHQr0MmWuON2l22vFY3KsbF3p73EVACTTcCWg8CBYRwmwXiU4vLS1rW6xO9R/wCuvo46Z5+JPpK3YWlkY1vICevH5XtYMXwsdaekOysajTKtVhAQEBAQEBAQEBAQEBAQEBAQEBBp7S2ZSrty1GzGh0I6FZZcNMkfahS9It3UHY2xhiKtdtKrlNB4aMwkOa4EtMjSYK8qnCTmrOpccYOfepT+O2fWr0G0qBZkaYeXkgPeDciAZaDz49FXDivnwVrj6Vjvvznz/DfZp8O00ite31Qw3Lxc3fRvr4nf+qt/puT2/X4Mv2W/sVt0MS0XqUi51gAXXP8Al0jionw60ecInhLeqy7ubDqUQRXe2plINIS4hg4kB1gfMD8V6HDcPOKNWnfp7OrDimkamdp9dbdVd69jMM1C3wOINQjVjtO8HUWcOh4LyeOwck/EjtPf2n1/HtP4S4uKwxMb/Xz/ALqxtlz4oU31BUptB7t3GCQCHcJBGXouPJe0xWJnca6T/f3js5p5orETO48v17MO5NP/AKunP0kuHWGkj5AU8PWL5qxb13+XWGmL78Orr6F6QgICAgICAgICAgICAgICAgICAgIK3vJvXTwzjSLHOdluRECQYmT091wZ+MrW1sUd9fVhkzRWeVGbuuAoVqtP+1xNUUmdGtDWGOEAuceS5+eY4flr9606j9e0dWdLap07z0XHCYcU2NY3RoAH69V6mLHXHSKV7R0dNaxWNQyVHhoJOgVrTERuVpnTFQpmS9w8RsB91v3evE+fQKtYn709/orEecs6usIPL2BwIIkEEEHiDqFFqxaJie0kxtQ96MAaVI04nK7PRPEMtnZ8A+i+a4iJ4e0Yb9u9Z9vOPo4MmPljl/Jo7jsnEUjyDv8AQ5bcH1z1/H6Srh/3IdMX0D0RAQEBAQEBAQEBAQEBAQEBAQEBAQc4332Y44hzoJFSC3qGhpHW3yvneNxzTPNvVwZ4mL7Su4eznBrS7SlnDf7x5l56hsN911eGxOWfiW7V6R857z9Ia4I31nyXJew6mAtc59x4GxH8TufQfifIKmpm3XtHZXrMs6usICAgi9o0g+vRa4AgZ3EHlELyeKrGXjcVJ7RFpn6Mrxu1YY9h7vUsK57qZcc+gJ+luuUevFdfD8HTBMzX9QUxRSZmEwutqICAg1cVXEik10PeCRGoYPqcJt5dSFne/WKx3n6K2ny85bIC0WfUBAQEBAQEBAQEBBTt493sbWqufTxINM/Swkty8xAseq8/Lw+W1pne4c+THeZ7oR+720maSelSfxKx/Z80eX82Xw7tvAYLbAMB0DnUe1w6QZPsFpTHxHl/Of8A6vWuV72lu417xTe4NxLwXNJLu7eeQAuLAniVyzTL8T4XadbjfWJ9o8/z2pbF11vqiRsLaGHkto+GWg5crwWkwXZZOmswrfCzxWZyV+kqxivHeFz3ZxFTM+n3LhS+ttSIBcTcSdfTSCp8Etf9njcdJ3O/xb4d9tdFhXsugQEBAQEEYwziz/DTj1JBXlY/teIXn+GsR+fVl3yfgk16rUQEBBTO0vab6VDIwkBwuRqdRlXFxV53FPJhmtPZrbt7RD8bQoMdNOhhAPIv8AJ+FTh8kZcnNXtEahSkxN40vi9B1CAgICAgICAgICAgICAgjdvbN76n4TFRhzU3DUOF/wAh7BcvFYJyU3X70dYZ5ac0dO75gNo97hy82e0ODxyeBf04jyKp+0Rk4W1/PU79p0VvzU2y7FH7hnT8yq+FxrhMceycf3Yby71xAQEBAQRGzjOJxB5ZB8H9F5PBdeLz294j+TGn+5ZLr1mwgICCmdqNIHDNJN2kkfH9eq4eMmImv4sM3aGj2XbOOfEYh38NJv8Aha0v+cvyo4GmqbU4ePN0Fd7qEBAQEBAQEBAQEBAQEBBC7Z3moYZ4Y7M58Zi1gHhbzcSQB01XNfiqVtNe8x39mWTNWnSUDU23SLn1KBtVaRUY6xafvxodTcSLmeC8fi80Y+eadrxMTHpOu/4uacsbma+feEDX3qxdKplp1PAIytLWkRA1MTrPFOE4u9MNa77Qz+PavaXSdi47v6FOqWwXC45EEgx5SF7mDL8XHF/V3Yr89Is3Vq0EBAQYMTVePoplx6hoHUm/sFWZnyhWZnyhQ9r4x5OKguAYWGtkmBeBexImfYyvn8XN8TNM9ubr+enFfm3bX4q1V3xqtgNrublNomL8wDB04rrxZK1jVJRWb+S8bhby1MUHNrOBfqw5Q2W8QYtM+S7cGfnnlnu6cWXc8srgupuIKdv7WBimRMsdDeZJEe2Ue68XxTJqY15R9ZcnE21MQsexMA2hQZTAiBLvN7ruPuSvVwY/h4619nRjry1iG8tVxAQEBAQEBAQEBAQEBAQQ23t2aGLu8Fr4gPZZ0DQHgR1WGXBXJ7T6wzvirfur/wDyQ+mCWVmubDrFpBIi4sV5XEeGXmszzb8+zknhLRO4l92NurQxDWVnOfoWuaCIcWkgGdRaPZRwHCY8+Ct537wtjwVvWJlc8Lh202NYwQ1ogDyXtY6Vx1ite0OutYrGoZVdYQEBAQVzdig1zsW4tBFSs5pBEggTYjiPEV5XhkRauS0+dpYYus2+bU3q3IoV6BbQo06dVslhaA0EnUOjXynRdWbhq2jdI1MLXxxroh+zvYmKpYh76tJ1OmBAzQJdpbn10WXD4bxk5pjTLHjmLxLoy9B1IHfLaz8PQ/dmKtRwYw65bEudHkAfWFy8XmnHWIr3lnlvy16KHumTiMQGvL3uDwC9ziZaBmcBOlxJ/mC8e2Hnz46b3udz8ocfLNrxEutL6J6AgICAgICAgICAgICAgICAgIILdQZW1af3Krh6afkvK8J+zjvj/htMMMHSJj3Tq9VuICAgICCC3P8A7KoedaofwC8vwj/j795YYO0/NOr1G4gIKn2gNOSkeGZw9SAR8NK8/jo+7Pz/AKOfiO0IfsqwMBzzq0X/AJ3mT6hoA9VhwVfiZ7ZfKI1H9VcMbvMuiL13UICAgICAgICAgICAgICAgICCG2e3Ji67eDw14/P5cvK4X7HGZqeupY0jWSUyvVbCAgICD4VE9hC7otigf7yp+K8zwf8A4sfOWOD7v4pteo2EBBF7yYMVaDg4wG+PQH6bxfnouPj4/cWtvWo3+TPLXdWvuZgxSwrY+2XOPqYHwAs/C6zHDVmfPqrgjVNpxeg2EBAQEBAQEBAQEBAQEBAQEBBF4jw4qmfvsc32k/ovLyfY4+k/xVmPy6sp6XhKL1GogICAg+FRbsIndcRRI5Pf+K8zwf8A42veWWH7qXXqNRAQRm8tTLhqnmAPched4tbl4S/vqP5s8s6pLPsinloUh/A38AunhK8uCke0fROKNUhuLoXEBAQEBAQEBAQEBAQEBAQEBBG7Xs6i/k8D0P8AsvL8Q+xlw5P/AC1+bPJ5S2aOMa6o6m2+QNJIgiSXDL1GTTzC765Ytaax5ef59P5L766bK1SICAgre+u2sTg6Yq0aLKjLipmmWaZXQDcag+i4+Ky5MWprrXuzvaa9le3G33bUqjDVKWU1XOcx7T4cxE5S03GhvJXN4bMY6/D9Z2pit5S6KvVbiAghd7D+4jm5o/FeR41P/TxHraGOf7iXoNhrRyAHwvVpGqxDWsah7VkiAgICAgICAgICAgICAgICAgr2/bHnBv7t0EEEkGDF9DzmPleZ4rH7mJ9Jhjn3y9GPs+2T+z4Nkznq/vHk/wAX0j/LHrK6eDxxTFHv1WxxqqyrqaCAgIPFakHtLXCWuBBB4giCFFoiY1IpO4+xKFOvXmk01aLsrXkXA8QkcAYXk+Gz9u9Z/wC2dfWHPij7UwvK9d0CAghd6LsYObwvG8X6xjr62Y5vuperVaxpc5wa0XJcQAB5k6L2JmIjctmtgtq0Kzi2lVY8tAJyGRB0uLKtclbTqJVi0TOoluK6wgICAgICAgICAgICAgIPhKDXfj6QOU1GzylUnJWPNbllWtu7wUMRQqNovzw4NLgDlJDm5gCdddRax5LyPFc8TjjHHfpLDN0jSt1O2LDUm5Rha5yQyTkaDlsSLnkvVpb7Ma9G0V6IveLtl7ymWYSk6m50fvH5SW9GaT1KndpW1EIHZ/a1tClULqj21mT4mua1toNmlgGXXiDop6o6JjG9suJjwUKDDH2s7r36Rwtfqo3ZOoaVXtixgaJFHNYeESDzME2KrMX33THLrsY3tbxhqju3NFNrSCC1sucQLuPCCDERxmVERfXWepM130hl2zvNiKGFZWp1i2piW0c9Qay6kXl2msg+68vg4n9qyxHrP1c2KY57bY93u1jFh7DiajXUmiHAUxmeYgOke/ovUmLx2l09F7wfaVhn0GVX1WUy52WHQ4iPtODTYH4lUm+SOhFYlsYTtIwTgZrsbBLbyM0faAE+E8zCmMmTzhM0j1Y6u9FLFU2VWfTTf4okyQCTEi+i8jj8trZcUTHaXNniItFYlFbybwDadKnTwzXZfE6oHkU4cDka10ngc1hxA5Lr4vNa1opEdus/0Vz73y1WDdLZuH2fRu4535RUcSQ1zyTlDWngM0TErowWrSNz3ltTDNfms9HFsd9LgbltvvNs4dRB9l1RkrPmnllnV0CAgICAgICAgICAgpm+2+pwVWjRZTYXVSw56j2tbkFRoqCCRfKbONhM3ghZzk66haK+qs79dqZpMq0aFN1OuH5M1TK4FhuKjCxxBBbofMKkWtaenZPLEQ5vhu0HH0qBw9PEvyT9Z8TxzAeZME+vurTSJk5kJjdqVqlTvaj3l5Ml7icxjSP/AIpisdjmle+z/FOqYfLqKb3Anqc4/wBXwvA8Tpy5on1j/Dkzb5lG2jVaJLJnMc8kmQSbRoYI1XuUidRt176dGrSqtaLshxuNbCdSFeAqyASRyjp0PqrIeG1rEEG9xx4Xt/WiD130RZo4SQbSNeMKJHms1umaSdYEfJ/RI2TEOm7QIbsmkSBfDYeMwBglrWt9bgeq8CkT/qFtermrH7zo5i+oA4gN8+i990vWHqAuAnXnx8gOKEMlepZ1xNxe9uHr+ijuns6Lu/iMuzIaeDgIn6iwl0f43OXh8VEzxUTPrH9HFbfxPxaO6e3H0cMC0j942o13GwqOvf8APmt+Im1c14iO+vova/Lkt02zY3bL6zclXFtY0eENOUw3kATY2F7kQmKl4nm1M+hXJkrqYjfTTFV3vxWG8VLabqp406gzWm5DjIm/NpvxXZj5rdLU177/AFP1b48l5+9GklV7XcaRTLW025T+8tIeJ0E6W5FbRW0ebXdfRZN1+1trzU/bGNpsuaRYHEm58LuExF7aFXiZjv1VmIns6dhMUyq0PY9rmni0gj3FleJ3G4UmNMykEBAQEBAQfHGLqJnQqm3N6GDBvrU61HO2WjK8Pa2oIkTaSMwtHFc97TOmla9X532vtrE4nL+0ValRzAQC65DSZImJPqtoiO6syj20swlz2+UH4QfadrgfSCRM2JtNrQgzMZUeCQC5jSM5AmMxIEgcDBUTMR0T1XnsweGjEtk5R3Lrn7RNRunovJ8WrutJ92OaOkKA/DONUiAfE6PUmJXrVn7MfJrDa2hhg4lzSLZWNIIgBrYeAJ++SZVKT+v17L300+4cbSLAwZ9pGt1eFJZqFA3DwQ3UDTp/vxUj4+kw2zZCDHizexIET6BRtOmBzT9ojXQQSYN1PdGl6302zhn0aWHpPzNpCi10TBDKWUiesLzeF4e9c1sto77UrXVtyo9RjfuSJsQT83816S77QpNcbsFtZLhA0tHG6idpjTJUpBv0DUDUhxBHIeya9Taw7s4p37OaXFj5AGozSR6ySvP4vFvJzernyUnfMyd200qrc2Uto1Cy4E1AQ0RpF6mb/CVFazN4n3hFa7ttVG0stg5p1zQf6uvTdDNh8rXDMA8nhwB9FEjK+qec2PmBrx9RqiWOkHc446zbrw6dUQ/QvY9s2pRwDXVMw70941ruDSBB1+1rwSsd0TK9K6BAQEBAQEGvtHCCtSqUiYFRjmEjgHAiflVtXmjSYnT83727A2hgG91WFT9lY6WPa5xokk/Vya48QQDrrqY0nartqmTDhPCRyvqmhr2mXEnnca8UH3u4zG4abA8J5E+6D0cUW2aSAQQYi4kan0Ca33TvTb2HtI0i8jMHObkaRoLg6aE6RKxzYoyaie29qzG2X9okCRTaQA0OaIJ11JN3XuYk2lacul9tTGMgQ1/hDQQ2ACTxcTzNz0hTCJa1EsLrWE8T9kG5MdfhOqGzWoPeCA8G32ZJhs+fAEnVNp1LDiaZnxAgwM0tLSbQCAedlME9Wt3brAG0wJ6i6lDafRgXMmY9hdRsYu5eSBo2eJjXy91IkDiquU3gHg0R05nmqckLc0sDarmtnLqTlzfKsq+4PG1KbgQ0y4aEWcwmw6SPdVtWLR1TE6bmOipFSJaPDlBEtdMwR589LKmOOX7MHJEdYRzbE6gHUDQLZD2wRLQ6J1GpJ0056oLDsDcDaOLINPDvbTOr6wNJnXxeJw/laVOpRt1ndPskw2HLamJIxFQQQ0iKTT/Kbvjzt5JpDpAUggICAgICAgIPjmgiCJB1B5IKntfs42biCXHDNpvP2qJ7s9YHhJ6hNCobS7EWO/sca4Dg2tTD/lpH4KNJ2gsX2N41p8LqDx/C4tPU5gB7KNG2rj+zKvTZlZg6j3DV5IdmHJrWut11WURkmdz+TSZprUISruRjWeI4esMutnCPiIV1UTisDVYaeag6WmXOJd4gHTEH6YFvQeamYRDBi6b3ue92pLjc38midVERyxEJmdztqDuhYyCOYkdNJVlWZuIe0AsItAbliLW4cT5qsxtaJeXVqjzDvE4A68ALxe8COPJTERHY3trd+QbsPnlsfdENtz2v7stIdYgzbxTJkH0UR57TPZ7pYcmb5uMNE3vA+VO0GE2Ti3kZcNXdJ4UajvkNU6RuE0NydqVXks2fXykmMwFOBwjOR/QURE6TNo30S+E7ItqVCHOpUmEZYNWsDEaWpg/ip0jmWLZ3YhVma2OY0mSe6pl0zrdxA+E0blaMD2P7ObBqmtWjg5+Rv+WmB7SpiDcrbsjdvB4X/t8JRpnm1gzertT7qUJVAQEBAQEBAQEBAQEBAQEBAQeX0wdQD1CDWq7LoO+qhSPVjT+IQalTdnAu+rBYY9aNP9EGNm6WzxpgMMOlJn6KND4dz9nST/w/CyTJPc05J1nRNDNT3awTdMFhh0pU/wBE0NinsnDt+nD0R0psH4BNDaZRa3RrR0ACke1AICk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155575" y="-144463"/>
            <a:ext cx="981172" cy="98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upo 1"/>
          <p:cNvGrpSpPr/>
          <p:nvPr/>
        </p:nvGrpSpPr>
        <p:grpSpPr>
          <a:xfrm>
            <a:off x="503548" y="4077072"/>
            <a:ext cx="8136904" cy="2261865"/>
            <a:chOff x="467507" y="4096948"/>
            <a:chExt cx="8136904" cy="2261865"/>
          </a:xfrm>
        </p:grpSpPr>
        <p:sp>
          <p:nvSpPr>
            <p:cNvPr id="17" name="CaixaDeTexto 16"/>
            <p:cNvSpPr txBox="1"/>
            <p:nvPr/>
          </p:nvSpPr>
          <p:spPr>
            <a:xfrm>
              <a:off x="467507" y="4096948"/>
              <a:ext cx="8136904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/>
                <a:t>Os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vírus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são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dificilmente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controlados</a:t>
              </a:r>
              <a:r>
                <a:rPr lang="en-GB" sz="2000" dirty="0" smtClean="0"/>
                <a:t> com </a:t>
              </a:r>
              <a:r>
                <a:rPr lang="en-GB" sz="2000" dirty="0" err="1" smtClean="0"/>
                <a:t>aplicações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químicas</a:t>
              </a:r>
              <a:r>
                <a:rPr lang="en-GB" sz="2000" dirty="0" smtClean="0"/>
                <a:t>, </a:t>
              </a:r>
              <a:r>
                <a:rPr lang="en-GB" sz="2000" dirty="0" err="1" smtClean="0"/>
                <a:t>sempre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associadas</a:t>
              </a:r>
              <a:r>
                <a:rPr lang="en-GB" sz="2000" dirty="0" smtClean="0"/>
                <a:t> a fortes </a:t>
              </a:r>
              <a:r>
                <a:rPr lang="en-GB" sz="2000" dirty="0" err="1" smtClean="0"/>
                <a:t>danos</a:t>
              </a:r>
              <a:r>
                <a:rPr lang="en-GB" sz="2000" dirty="0" smtClean="0"/>
                <a:t> para as </a:t>
              </a:r>
              <a:r>
                <a:rPr lang="en-GB" sz="2000" dirty="0" err="1" smtClean="0"/>
                <a:t>plantas</a:t>
              </a:r>
              <a:endParaRPr lang="en-GB" sz="2000" dirty="0"/>
            </a:p>
          </p:txBody>
        </p:sp>
        <p:sp>
          <p:nvSpPr>
            <p:cNvPr id="19" name="Seta para a direita 18"/>
            <p:cNvSpPr/>
            <p:nvPr/>
          </p:nvSpPr>
          <p:spPr>
            <a:xfrm rot="5400000">
              <a:off x="4175857" y="5250039"/>
              <a:ext cx="792287" cy="214298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744797" y="5897148"/>
              <a:ext cx="3654406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cap="small" dirty="0" err="1" smtClean="0"/>
                <a:t>Queimar</a:t>
              </a:r>
              <a:r>
                <a:rPr lang="en-US" sz="2400" b="1" cap="small" dirty="0" smtClean="0"/>
                <a:t> a </a:t>
              </a:r>
              <a:r>
                <a:rPr lang="en-US" sz="2400" b="1" cap="small" dirty="0" err="1" smtClean="0"/>
                <a:t>área</a:t>
              </a:r>
              <a:r>
                <a:rPr lang="en-US" sz="2400" b="1" cap="small" dirty="0" smtClean="0"/>
                <a:t> </a:t>
              </a:r>
              <a:r>
                <a:rPr lang="en-US" sz="2400" b="1" cap="small" dirty="0" err="1" smtClean="0"/>
                <a:t>infectada</a:t>
              </a:r>
              <a:endParaRPr lang="en-US" sz="2400" b="1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187662" y="1412776"/>
            <a:ext cx="6768677" cy="2463317"/>
            <a:chOff x="719609" y="1578983"/>
            <a:chExt cx="6768677" cy="2463317"/>
          </a:xfrm>
        </p:grpSpPr>
        <p:pic>
          <p:nvPicPr>
            <p:cNvPr id="26" name="Picture 2" descr="http://www.purainfo.com.br/wp-content/uploads/Viru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09" y="1772816"/>
              <a:ext cx="2687138" cy="22357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Seta para a direita 30"/>
            <p:cNvSpPr/>
            <p:nvPr/>
          </p:nvSpPr>
          <p:spPr>
            <a:xfrm>
              <a:off x="3791233" y="2710646"/>
              <a:ext cx="792287" cy="214298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6" name="Picture 12" descr="https://vienna-wv.com/images/tre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3" b="9994"/>
            <a:stretch/>
          </p:blipFill>
          <p:spPr bwMode="auto">
            <a:xfrm>
              <a:off x="4968006" y="1578983"/>
              <a:ext cx="2520280" cy="24633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Humans</a:t>
            </a:r>
            <a:r>
              <a:rPr lang="pt-PT" dirty="0" smtClean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Plants</a:t>
            </a:r>
            <a:endParaRPr lang="en-GB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3288" y="4649056"/>
            <a:ext cx="2942231" cy="1475656"/>
          </a:xfrm>
          <a:prstGeom prst="rect">
            <a:avLst/>
          </a:prstGeom>
        </p:spPr>
      </p:pic>
      <p:grpSp>
        <p:nvGrpSpPr>
          <p:cNvPr id="11" name="Grupo 2"/>
          <p:cNvGrpSpPr>
            <a:grpSpLocks/>
          </p:cNvGrpSpPr>
          <p:nvPr/>
        </p:nvGrpSpPr>
        <p:grpSpPr bwMode="auto">
          <a:xfrm>
            <a:off x="323528" y="2156664"/>
            <a:ext cx="8640960" cy="1887639"/>
            <a:chOff x="179388" y="4797425"/>
            <a:chExt cx="8704262" cy="1568450"/>
          </a:xfrm>
          <a:solidFill>
            <a:schemeClr val="accent3">
              <a:lumMod val="75000"/>
            </a:schemeClr>
          </a:solidFill>
        </p:grpSpPr>
        <p:sp>
          <p:nvSpPr>
            <p:cNvPr id="12" name="Rounded Rectangle 4"/>
            <p:cNvSpPr/>
            <p:nvPr/>
          </p:nvSpPr>
          <p:spPr>
            <a:xfrm>
              <a:off x="179388" y="4797425"/>
              <a:ext cx="8704262" cy="10763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739600"/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>
            <a:xfrm rot="10800000">
              <a:off x="890588" y="5873750"/>
              <a:ext cx="781050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" name="Arredondar Retângulo de Canto Diagonal 8"/>
          <p:cNvSpPr/>
          <p:nvPr/>
        </p:nvSpPr>
        <p:spPr>
          <a:xfrm>
            <a:off x="179512" y="260648"/>
            <a:ext cx="8784976" cy="144016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467544" y="23488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Se as </a:t>
            </a:r>
            <a:r>
              <a:rPr lang="en-GB" sz="2800" dirty="0" err="1" smtClean="0"/>
              <a:t>pessoas</a:t>
            </a:r>
            <a:r>
              <a:rPr lang="en-GB" sz="2800" dirty="0" smtClean="0"/>
              <a:t> e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animais</a:t>
            </a:r>
            <a:r>
              <a:rPr lang="en-GB" sz="2800" dirty="0" smtClean="0"/>
              <a:t> </a:t>
            </a:r>
            <a:r>
              <a:rPr lang="en-GB" sz="2800" dirty="0" err="1" smtClean="0"/>
              <a:t>podem</a:t>
            </a:r>
            <a:r>
              <a:rPr lang="en-GB" sz="2800" dirty="0" smtClean="0"/>
              <a:t> ser </a:t>
            </a:r>
            <a:r>
              <a:rPr lang="en-GB" sz="2800" dirty="0" err="1" smtClean="0"/>
              <a:t>protegidos</a:t>
            </a:r>
            <a:r>
              <a:rPr lang="en-GB" sz="2800" dirty="0" smtClean="0"/>
              <a:t>  dos </a:t>
            </a:r>
            <a:r>
              <a:rPr lang="en-GB" sz="2800" dirty="0" err="1" smtClean="0"/>
              <a:t>vírus</a:t>
            </a:r>
            <a:r>
              <a:rPr lang="en-GB" sz="2800" dirty="0" smtClean="0"/>
              <a:t> </a:t>
            </a:r>
            <a:r>
              <a:rPr lang="en-GB" sz="2800" dirty="0" err="1" smtClean="0"/>
              <a:t>por</a:t>
            </a:r>
            <a:r>
              <a:rPr lang="en-GB" sz="2800" dirty="0" smtClean="0"/>
              <a:t> </a:t>
            </a:r>
            <a:r>
              <a:rPr lang="en-GB" sz="2800" dirty="0" err="1" smtClean="0"/>
              <a:t>meio</a:t>
            </a:r>
            <a:r>
              <a:rPr lang="en-GB" sz="2800" dirty="0" smtClean="0"/>
              <a:t> de </a:t>
            </a:r>
            <a:r>
              <a:rPr lang="en-GB" sz="2800" dirty="0" err="1" smtClean="0"/>
              <a:t>vacinas</a:t>
            </a:r>
            <a:r>
              <a:rPr lang="en-GB" sz="2800" dirty="0" smtClean="0"/>
              <a:t>, </a:t>
            </a:r>
            <a:r>
              <a:rPr lang="en-GB" sz="2800" dirty="0" err="1" smtClean="0"/>
              <a:t>porque</a:t>
            </a:r>
            <a:r>
              <a:rPr lang="en-GB" sz="2800" dirty="0" smtClean="0"/>
              <a:t> </a:t>
            </a:r>
            <a:r>
              <a:rPr lang="en-GB" sz="2800" dirty="0" err="1" smtClean="0"/>
              <a:t>não</a:t>
            </a:r>
            <a:r>
              <a:rPr lang="en-GB" sz="2800" dirty="0" smtClean="0"/>
              <a:t> as </a:t>
            </a:r>
            <a:r>
              <a:rPr lang="en-GB" sz="2800" dirty="0" err="1" smtClean="0"/>
              <a:t>plantas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9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papaia do Havai e a doença “Ringspot”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9952" y="1988840"/>
            <a:ext cx="3888432" cy="40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8" name="Picture 4" descr="Symptoms of PRS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52914"/>
            <a:ext cx="4032448" cy="3303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2204864"/>
            <a:ext cx="756084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1950</a:t>
            </a:r>
            <a:r>
              <a:rPr lang="en-US" sz="2000" dirty="0" smtClean="0"/>
              <a:t>: </a:t>
            </a:r>
            <a:r>
              <a:rPr lang="en-US" sz="2000" dirty="0" err="1" smtClean="0"/>
              <a:t>surgiu</a:t>
            </a:r>
            <a:r>
              <a:rPr lang="en-US" sz="2000" dirty="0" smtClean="0"/>
              <a:t> a </a:t>
            </a:r>
            <a:r>
              <a:rPr lang="en-US" sz="2000" dirty="0" err="1" smtClean="0"/>
              <a:t>severa</a:t>
            </a:r>
            <a:r>
              <a:rPr lang="en-US" sz="2000" dirty="0" smtClean="0"/>
              <a:t> </a:t>
            </a:r>
            <a:r>
              <a:rPr lang="en-US" sz="2000" dirty="0" err="1" smtClean="0"/>
              <a:t>infecção</a:t>
            </a:r>
            <a:r>
              <a:rPr lang="en-US" sz="2000" dirty="0" smtClean="0"/>
              <a:t> </a:t>
            </a:r>
            <a:r>
              <a:rPr lang="en-US" sz="2000" dirty="0" err="1" smtClean="0"/>
              <a:t>pelo</a:t>
            </a:r>
            <a:r>
              <a:rPr lang="en-US" sz="2000" dirty="0" smtClean="0"/>
              <a:t> </a:t>
            </a:r>
            <a:r>
              <a:rPr lang="en-US" sz="2000" dirty="0" err="1" smtClean="0"/>
              <a:t>vírus</a:t>
            </a:r>
            <a:r>
              <a:rPr lang="en-US" sz="2000" dirty="0" smtClean="0"/>
              <a:t> “Ringspot” da </a:t>
            </a:r>
            <a:r>
              <a:rPr lang="en-US" sz="2000" dirty="0" err="1" smtClean="0"/>
              <a:t>papaia</a:t>
            </a:r>
            <a:r>
              <a:rPr lang="en-US" sz="2000" dirty="0" smtClean="0"/>
              <a:t> (PRSV) </a:t>
            </a:r>
            <a:endParaRPr lang="en-US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52120" y="3857272"/>
            <a:ext cx="2880320" cy="160043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▼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94 % da </a:t>
            </a:r>
            <a:r>
              <a:rPr lang="en-US" sz="2000" dirty="0" err="1" smtClean="0">
                <a:latin typeface="+mn-lt"/>
                <a:cs typeface="Times New Roman" panose="02020603050405020304" pitchFamily="18" charset="0"/>
              </a:rPr>
              <a:t>área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+mn-lt"/>
                <a:cs typeface="Times New Roman" panose="02020603050405020304" pitchFamily="18" charset="0"/>
              </a:rPr>
              <a:t>produção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12 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anos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endParaRPr lang="en-US" sz="2000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▼10 mil </a:t>
            </a:r>
            <a:r>
              <a:rPr lang="en-US" sz="2000" dirty="0" err="1" smtClean="0">
                <a:latin typeface="+mn-lt"/>
                <a:cs typeface="Times New Roman" panose="02020603050405020304" pitchFamily="18" charset="0"/>
              </a:rPr>
              <a:t>toneladas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+mn-lt"/>
                <a:cs typeface="Times New Roman" panose="02020603050405020304" pitchFamily="18" charset="0"/>
              </a:rPr>
            </a:br>
            <a:r>
              <a:rPr lang="en-US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por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ano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) </a:t>
            </a:r>
            <a:endParaRPr lang="en-US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71600" y="1700808"/>
            <a:ext cx="5688632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Havai</a:t>
            </a:r>
            <a:r>
              <a:rPr lang="en-US" sz="2000" b="1" dirty="0" smtClean="0"/>
              <a:t>: </a:t>
            </a:r>
            <a:r>
              <a:rPr lang="en-US" sz="2000" dirty="0" smtClean="0"/>
              <a:t>principal </a:t>
            </a:r>
            <a:r>
              <a:rPr lang="en-US" sz="2000" dirty="0" err="1" smtClean="0"/>
              <a:t>produtor</a:t>
            </a:r>
            <a:r>
              <a:rPr lang="en-US" sz="2000" dirty="0" smtClean="0"/>
              <a:t> de </a:t>
            </a:r>
            <a:r>
              <a:rPr lang="en-US" sz="2000" dirty="0" err="1" smtClean="0"/>
              <a:t>papaia</a:t>
            </a:r>
            <a:r>
              <a:rPr lang="en-US" sz="2000" dirty="0" smtClean="0"/>
              <a:t> dos EUA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00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48872" cy="648072"/>
          </a:xfrm>
        </p:spPr>
        <p:txBody>
          <a:bodyPr/>
          <a:lstStyle/>
          <a:p>
            <a:r>
              <a:rPr lang="pt-PT" dirty="0" smtClean="0"/>
              <a:t>A papaia do Havai adquiriu resistência ao virus PRSV  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1753436"/>
            <a:ext cx="424847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err="1" smtClean="0"/>
              <a:t>Solução</a:t>
            </a:r>
            <a:r>
              <a:rPr lang="en-US" sz="2800" b="1" cap="small" dirty="0" smtClean="0"/>
              <a:t> </a:t>
            </a:r>
            <a:r>
              <a:rPr lang="en-US" sz="2400" cap="small" dirty="0" smtClean="0"/>
              <a:t>(</a:t>
            </a:r>
            <a:r>
              <a:rPr lang="en-US" sz="2400" cap="small" dirty="0" err="1" smtClean="0"/>
              <a:t>disponível</a:t>
            </a:r>
            <a:r>
              <a:rPr lang="en-US" sz="2400" cap="small" dirty="0" smtClean="0"/>
              <a:t> </a:t>
            </a:r>
            <a:r>
              <a:rPr lang="en-US" sz="2400" cap="small" dirty="0" err="1" smtClean="0"/>
              <a:t>em</a:t>
            </a:r>
            <a:r>
              <a:rPr lang="en-US" sz="2400" cap="small" dirty="0" smtClean="0"/>
              <a:t> 1997)</a:t>
            </a:r>
            <a:endParaRPr lang="en-US" sz="2400" cap="small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2452826"/>
            <a:ext cx="792088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Papaia</a:t>
            </a:r>
            <a:r>
              <a:rPr lang="en-US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 err="1" smtClean="0"/>
              <a:t>expressar</a:t>
            </a:r>
            <a:r>
              <a:rPr lang="en-US" sz="2000" dirty="0" smtClean="0"/>
              <a:t> </a:t>
            </a:r>
            <a:r>
              <a:rPr lang="en-US" sz="2000" dirty="0" smtClean="0"/>
              <a:t>o gene da </a:t>
            </a:r>
            <a:r>
              <a:rPr lang="en-US" sz="2000" dirty="0" err="1" smtClean="0"/>
              <a:t>proteína</a:t>
            </a:r>
            <a:r>
              <a:rPr lang="en-US" sz="2000" dirty="0" smtClean="0"/>
              <a:t> de </a:t>
            </a:r>
            <a:r>
              <a:rPr lang="en-US" sz="2000" dirty="0" err="1" smtClean="0"/>
              <a:t>revestimento</a:t>
            </a:r>
            <a:r>
              <a:rPr lang="en-US" sz="2000" dirty="0" smtClean="0"/>
              <a:t> do </a:t>
            </a:r>
            <a:r>
              <a:rPr lang="en-US" sz="2000" dirty="0" err="1" smtClean="0"/>
              <a:t>vírus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cpPRSV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1557745" y="3429000"/>
            <a:ext cx="6028511" cy="2592288"/>
            <a:chOff x="1495817" y="3429000"/>
            <a:chExt cx="6028511" cy="2592288"/>
          </a:xfrm>
        </p:grpSpPr>
        <p:pic>
          <p:nvPicPr>
            <p:cNvPr id="2050" name="Picture 2" descr="Non-transgenic Sunrise and transgenic virus-resistant Rainb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324" y="3429000"/>
              <a:ext cx="3909004" cy="25922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ransgenic line 55-1 and its non-transgenic control Sunse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817" y="3429000"/>
              <a:ext cx="1996064" cy="25913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Arroz da Ásia e a doença “Tungro” 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1753437"/>
            <a:ext cx="518457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Sul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Ásia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produção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consumo</a:t>
            </a:r>
            <a:r>
              <a:rPr lang="en-US" sz="2000" dirty="0" smtClean="0"/>
              <a:t> de </a:t>
            </a:r>
            <a:r>
              <a:rPr lang="en-US" sz="2000" dirty="0" err="1" smtClean="0"/>
              <a:t>arroz</a:t>
            </a:r>
            <a:endParaRPr lang="en-U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0" y="2308810"/>
            <a:ext cx="542023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doença</a:t>
            </a:r>
            <a:r>
              <a:rPr lang="en-US" sz="2000" dirty="0" smtClean="0"/>
              <a:t> “</a:t>
            </a:r>
            <a:r>
              <a:rPr lang="en-US" sz="2000" dirty="0" err="1" smtClean="0"/>
              <a:t>Tungro</a:t>
            </a:r>
            <a:r>
              <a:rPr lang="en-US" sz="2000" dirty="0" smtClean="0"/>
              <a:t>” é </a:t>
            </a:r>
            <a:r>
              <a:rPr lang="en-US" sz="2000" dirty="0" err="1" smtClean="0"/>
              <a:t>causada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dois</a:t>
            </a:r>
            <a:r>
              <a:rPr lang="en-US" sz="2000" dirty="0" smtClean="0"/>
              <a:t> </a:t>
            </a:r>
            <a:r>
              <a:rPr lang="en-US" sz="2000" dirty="0" err="1" smtClean="0"/>
              <a:t>vírus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	</a:t>
            </a:r>
            <a:r>
              <a:rPr lang="en-US" sz="2000" i="1" dirty="0" err="1" smtClean="0"/>
              <a:t>Vírus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BaciliformeTungro</a:t>
            </a:r>
            <a:r>
              <a:rPr lang="en-US" sz="2000" i="1" dirty="0" smtClean="0"/>
              <a:t> do </a:t>
            </a:r>
            <a:r>
              <a:rPr lang="en-US" sz="2000" i="1" dirty="0" err="1" smtClean="0"/>
              <a:t>Arroz</a:t>
            </a:r>
            <a:r>
              <a:rPr lang="en-US" sz="2000" i="1" dirty="0" smtClean="0"/>
              <a:t> </a:t>
            </a:r>
            <a:r>
              <a:rPr lang="en-US" sz="2000" dirty="0" smtClean="0"/>
              <a:t>(RTBV),</a:t>
            </a:r>
          </a:p>
          <a:p>
            <a:r>
              <a:rPr lang="en-US" sz="2000" dirty="0" smtClean="0"/>
              <a:t>	</a:t>
            </a:r>
            <a:r>
              <a:rPr lang="en-US" sz="2000" i="1" dirty="0"/>
              <a:t> </a:t>
            </a:r>
            <a:r>
              <a:rPr lang="en-US" sz="2000" i="1" dirty="0" err="1"/>
              <a:t>Vírus</a:t>
            </a:r>
            <a:r>
              <a:rPr lang="en-US" sz="2000" i="1" dirty="0"/>
              <a:t> </a:t>
            </a:r>
            <a:r>
              <a:rPr lang="en-US" sz="2000" i="1" dirty="0" err="1"/>
              <a:t>Esférico</a:t>
            </a:r>
            <a:r>
              <a:rPr lang="en-US" sz="2000" i="1" dirty="0"/>
              <a:t> </a:t>
            </a:r>
            <a:r>
              <a:rPr lang="en-US" sz="2000" i="1" dirty="0" err="1" smtClean="0"/>
              <a:t>Tungro</a:t>
            </a:r>
            <a:r>
              <a:rPr lang="en-US" sz="2000" i="1" dirty="0" smtClean="0"/>
              <a:t> do </a:t>
            </a:r>
            <a:r>
              <a:rPr lang="en-US" sz="2000" i="1" dirty="0" err="1" smtClean="0"/>
              <a:t>Arroz</a:t>
            </a:r>
            <a:r>
              <a:rPr lang="en-US" sz="2000" i="1" dirty="0" smtClean="0"/>
              <a:t> </a:t>
            </a:r>
            <a:r>
              <a:rPr lang="en-US" sz="2000" dirty="0" smtClean="0"/>
              <a:t>(RTSV)</a:t>
            </a:r>
            <a:endParaRPr lang="en-US" sz="2000" dirty="0"/>
          </a:p>
        </p:txBody>
      </p:sp>
      <p:pic>
        <p:nvPicPr>
          <p:cNvPr id="1026" name="Picture 2" descr="http://www.knowledgebank.irri.org/images/stories/rice-grassy-stu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3" y="3501008"/>
            <a:ext cx="3751299" cy="2467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619965" y="4005064"/>
            <a:ext cx="2272515" cy="150810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▼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199 000 ha</a:t>
            </a:r>
          </a:p>
          <a:p>
            <a:pPr algn="ctr"/>
            <a:r>
              <a:rPr lang="en-US" dirty="0" smtClean="0">
                <a:latin typeface="+mn-lt"/>
                <a:cs typeface="Times New Roman" panose="02020603050405020304" pitchFamily="18" charset="0"/>
              </a:rPr>
              <a:t>(1968-1994)</a:t>
            </a:r>
          </a:p>
          <a:p>
            <a:pPr algn="ctr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▼ 1 500 </a:t>
            </a:r>
            <a:r>
              <a:rPr lang="en-US" sz="2000" dirty="0" err="1" smtClean="0">
                <a:latin typeface="+mn-lt"/>
                <a:cs typeface="Times New Roman" panose="02020603050405020304" pitchFamily="18" charset="0"/>
              </a:rPr>
              <a:t>milhões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+mn-lt"/>
                <a:cs typeface="Times New Roman" panose="02020603050405020304" pitchFamily="18" charset="0"/>
              </a:rPr>
              <a:t>dólares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por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cs typeface="Times New Roman" panose="02020603050405020304" pitchFamily="18" charset="0"/>
              </a:rPr>
              <a:t>ano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30" name="Picture 6" descr="http://www.knowledgebank.irri.org/images/stories/tungro-pl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7" y="3501009"/>
            <a:ext cx="1387783" cy="2467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Arroz da Ásia com resistência ao vírus “Tungro”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1700808"/>
            <a:ext cx="1872208" cy="52343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err="1" smtClean="0"/>
              <a:t>Solução</a:t>
            </a:r>
            <a:endParaRPr lang="en-US" sz="2800" cap="small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0" y="2420888"/>
            <a:ext cx="669674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Arroz</a:t>
            </a:r>
            <a:r>
              <a:rPr lang="en-US" sz="2000" dirty="0" smtClean="0"/>
              <a:t> </a:t>
            </a:r>
            <a:r>
              <a:rPr lang="en-US" sz="2000" dirty="0" err="1" smtClean="0"/>
              <a:t>expressando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genes das </a:t>
            </a:r>
            <a:r>
              <a:rPr lang="en-US" sz="2000" dirty="0" err="1" smtClean="0"/>
              <a:t>proteínas</a:t>
            </a:r>
            <a:r>
              <a:rPr lang="en-US" sz="2000" dirty="0" smtClean="0"/>
              <a:t> da </a:t>
            </a:r>
            <a:r>
              <a:rPr lang="en-US" sz="2000" dirty="0" err="1" smtClean="0"/>
              <a:t>capa</a:t>
            </a:r>
            <a:r>
              <a:rPr lang="en-US" sz="2000" dirty="0" smtClean="0"/>
              <a:t> </a:t>
            </a:r>
            <a:r>
              <a:rPr lang="en-US" sz="2000" dirty="0" err="1" smtClean="0"/>
              <a:t>proteica</a:t>
            </a:r>
            <a:r>
              <a:rPr lang="en-US" sz="2000" dirty="0" smtClean="0"/>
              <a:t> dos </a:t>
            </a:r>
            <a:r>
              <a:rPr lang="en-US" sz="2000" dirty="0" err="1" smtClean="0"/>
              <a:t>dois</a:t>
            </a:r>
            <a:r>
              <a:rPr lang="en-US" sz="2000" dirty="0" smtClean="0"/>
              <a:t> </a:t>
            </a:r>
            <a:r>
              <a:rPr lang="en-US" sz="2000" dirty="0" err="1" smtClean="0"/>
              <a:t>vírus</a:t>
            </a:r>
            <a:r>
              <a:rPr lang="en-US" sz="2000" dirty="0" smtClean="0"/>
              <a:t> (</a:t>
            </a:r>
            <a:r>
              <a:rPr lang="en-US" sz="2000" dirty="0" err="1" smtClean="0"/>
              <a:t>cpRTBV</a:t>
            </a:r>
            <a:r>
              <a:rPr lang="en-US" sz="2000" dirty="0" smtClean="0"/>
              <a:t> and </a:t>
            </a:r>
            <a:r>
              <a:rPr lang="en-US" sz="2000" dirty="0" err="1" smtClean="0"/>
              <a:t>cpRTSV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64573" y="5570113"/>
            <a:ext cx="136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Controlo</a:t>
            </a:r>
            <a:endParaRPr lang="en-US" sz="1400" dirty="0"/>
          </a:p>
        </p:txBody>
      </p:sp>
      <p:grpSp>
        <p:nvGrpSpPr>
          <p:cNvPr id="4" name="Grupo 3"/>
          <p:cNvGrpSpPr/>
          <p:nvPr/>
        </p:nvGrpSpPr>
        <p:grpSpPr>
          <a:xfrm>
            <a:off x="4134082" y="5570113"/>
            <a:ext cx="2285500" cy="738664"/>
            <a:chOff x="4134082" y="5759973"/>
            <a:chExt cx="2285500" cy="738664"/>
          </a:xfrm>
        </p:grpSpPr>
        <p:sp>
          <p:nvSpPr>
            <p:cNvPr id="8" name="CaixaDeTexto 7"/>
            <p:cNvSpPr txBox="1"/>
            <p:nvPr/>
          </p:nvSpPr>
          <p:spPr>
            <a:xfrm>
              <a:off x="4134082" y="5759973"/>
              <a:ext cx="8640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cpRTBV</a:t>
              </a:r>
              <a:r>
                <a:rPr lang="en-US" sz="1400" dirty="0"/>
                <a:t> </a:t>
              </a:r>
              <a:r>
                <a:rPr lang="en-US" sz="1400" dirty="0" smtClean="0"/>
                <a:t>+ </a:t>
              </a:r>
              <a:r>
                <a:rPr lang="en-US" sz="1400" dirty="0" err="1" smtClean="0"/>
                <a:t>cpRTSV</a:t>
              </a:r>
              <a:endParaRPr lang="en-US" sz="14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871410" y="5759973"/>
              <a:ext cx="154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Não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Tratado</a:t>
              </a:r>
              <a:endParaRPr lang="en-US" sz="1400" dirty="0"/>
            </a:p>
          </p:txBody>
        </p:sp>
      </p:grpSp>
      <p:pic>
        <p:nvPicPr>
          <p:cNvPr id="2052" name="Picture 4" descr="fmicb-04-00409-g004.jpg (892×1434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0" b="7939"/>
          <a:stretch/>
        </p:blipFill>
        <p:spPr bwMode="auto">
          <a:xfrm>
            <a:off x="2411760" y="3284984"/>
            <a:ext cx="3964873" cy="2251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572000" y="625879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cap="small" dirty="0" smtClean="0"/>
              <a:t>Infectado</a:t>
            </a:r>
            <a:endParaRPr lang="en-GB" cap="small" dirty="0"/>
          </a:p>
        </p:txBody>
      </p:sp>
      <p:cxnSp>
        <p:nvCxnSpPr>
          <p:cNvPr id="16" name="Conexão reta 15"/>
          <p:cNvCxnSpPr/>
          <p:nvPr/>
        </p:nvCxnSpPr>
        <p:spPr>
          <a:xfrm flipV="1">
            <a:off x="4238666" y="6237312"/>
            <a:ext cx="1989518" cy="549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>
            <a:off x="2915816" y="6237312"/>
            <a:ext cx="1074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562325" y="6258798"/>
            <a:ext cx="179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cap="small" dirty="0" smtClean="0"/>
              <a:t>Não-Infectado</a:t>
            </a:r>
            <a:endParaRPr lang="en-GB" cap="small" dirty="0"/>
          </a:p>
        </p:txBody>
      </p:sp>
    </p:spTree>
    <p:extLst>
      <p:ext uri="{BB962C8B-B14F-4D97-AF65-F5344CB8AC3E}">
        <p14:creationId xmlns:p14="http://schemas.microsoft.com/office/powerpoint/2010/main" val="9668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Outras estratégias para proteção das plantas  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7229" y="2400046"/>
            <a:ext cx="2771262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dirty="0" err="1" smtClean="0"/>
              <a:t>Explorar</a:t>
            </a:r>
            <a:r>
              <a:rPr lang="en-US" sz="2000" cap="small" dirty="0" smtClean="0"/>
              <a:t> as </a:t>
            </a:r>
            <a:r>
              <a:rPr lang="en-US" sz="2000" cap="small" dirty="0" err="1" smtClean="0"/>
              <a:t>estratégias</a:t>
            </a:r>
            <a:r>
              <a:rPr lang="en-US" sz="2000" cap="small" dirty="0" smtClean="0"/>
              <a:t> </a:t>
            </a:r>
            <a:r>
              <a:rPr lang="en-US" sz="2000" cap="small" dirty="0" err="1" smtClean="0"/>
              <a:t>naturais</a:t>
            </a:r>
            <a:r>
              <a:rPr lang="en-US" sz="2000" cap="small" dirty="0" smtClean="0"/>
              <a:t> de </a:t>
            </a:r>
            <a:r>
              <a:rPr lang="en-US" sz="2000" cap="small" dirty="0" err="1" smtClean="0"/>
              <a:t>defesa</a:t>
            </a:r>
            <a:r>
              <a:rPr lang="en-US" sz="2000" cap="small" dirty="0" smtClean="0"/>
              <a:t> da planta </a:t>
            </a:r>
            <a:endParaRPr lang="en-US" sz="2000" cap="small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87947" y="2400046"/>
            <a:ext cx="435882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Usar</a:t>
            </a:r>
            <a:r>
              <a:rPr lang="en-US" sz="2000" dirty="0" smtClean="0"/>
              <a:t> genes da </a:t>
            </a:r>
            <a:r>
              <a:rPr lang="en-US" sz="2000" dirty="0" err="1" smtClean="0"/>
              <a:t>planta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activam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mecanismos</a:t>
            </a:r>
            <a:r>
              <a:rPr lang="en-US" sz="2000" dirty="0" smtClean="0"/>
              <a:t> </a:t>
            </a:r>
            <a:r>
              <a:rPr lang="en-US" sz="2000" dirty="0" err="1" smtClean="0"/>
              <a:t>naturais</a:t>
            </a:r>
            <a:r>
              <a:rPr lang="en-US" sz="2000" dirty="0" smtClean="0"/>
              <a:t> de </a:t>
            </a:r>
            <a:r>
              <a:rPr lang="en-US" sz="2000" dirty="0" err="1" smtClean="0"/>
              <a:t>resistência</a:t>
            </a:r>
            <a:r>
              <a:rPr lang="en-US" sz="2000" dirty="0" smtClean="0"/>
              <a:t>  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3519529" y="2712198"/>
            <a:ext cx="517380" cy="17215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upo 1"/>
          <p:cNvGrpSpPr/>
          <p:nvPr/>
        </p:nvGrpSpPr>
        <p:grpSpPr>
          <a:xfrm>
            <a:off x="427507" y="4077073"/>
            <a:ext cx="8464972" cy="1938992"/>
            <a:chOff x="427507" y="4032532"/>
            <a:chExt cx="8464972" cy="1938992"/>
          </a:xfrm>
        </p:grpSpPr>
        <p:sp>
          <p:nvSpPr>
            <p:cNvPr id="6" name="CaixaDeTexto 5"/>
            <p:cNvSpPr txBox="1"/>
            <p:nvPr/>
          </p:nvSpPr>
          <p:spPr>
            <a:xfrm>
              <a:off x="427507" y="4385021"/>
              <a:ext cx="2740984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cap="small" dirty="0" err="1" smtClean="0"/>
                <a:t>Explorar</a:t>
              </a:r>
              <a:r>
                <a:rPr lang="en-US" sz="2000" cap="small" dirty="0" smtClean="0"/>
                <a:t> as </a:t>
              </a:r>
              <a:r>
                <a:rPr lang="en-US" sz="2000" cap="small" dirty="0" err="1" smtClean="0"/>
                <a:t>características</a:t>
              </a:r>
              <a:r>
                <a:rPr lang="en-US" sz="2000" cap="small" dirty="0" smtClean="0"/>
                <a:t> do </a:t>
              </a:r>
              <a:r>
                <a:rPr lang="en-US" sz="2000" cap="small" dirty="0" err="1" smtClean="0"/>
                <a:t>vírus</a:t>
              </a:r>
              <a:r>
                <a:rPr lang="en-US" sz="2000" cap="small" dirty="0" smtClean="0"/>
                <a:t>  </a:t>
              </a:r>
              <a:endParaRPr lang="en-US" sz="2000" cap="small" dirty="0"/>
            </a:p>
          </p:txBody>
        </p:sp>
        <p:sp>
          <p:nvSpPr>
            <p:cNvPr id="15" name="Seta para a direita 14"/>
            <p:cNvSpPr/>
            <p:nvPr/>
          </p:nvSpPr>
          <p:spPr>
            <a:xfrm>
              <a:off x="3514560" y="4652883"/>
              <a:ext cx="517380" cy="172159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387946" y="4032532"/>
              <a:ext cx="4504533" cy="19389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/>
                <a:t>Usar</a:t>
              </a:r>
              <a:r>
                <a:rPr lang="en-GB" sz="2000" dirty="0" smtClean="0"/>
                <a:t> o </a:t>
              </a:r>
              <a:r>
                <a:rPr lang="en-GB" sz="2000" dirty="0" err="1" smtClean="0"/>
                <a:t>silenciamento</a:t>
              </a:r>
              <a:r>
                <a:rPr lang="en-GB" sz="2000" dirty="0" smtClean="0"/>
                <a:t> de</a:t>
              </a:r>
              <a:r>
                <a:rPr lang="en-US" sz="2000" dirty="0" smtClean="0"/>
                <a:t> genes-</a:t>
              </a:r>
              <a:r>
                <a:rPr lang="en-US" sz="2000" dirty="0" err="1" smtClean="0"/>
                <a:t>alvo</a:t>
              </a:r>
              <a:r>
                <a:rPr lang="en-US" sz="2000" dirty="0" smtClean="0"/>
                <a:t>  </a:t>
              </a:r>
              <a:r>
                <a:rPr lang="en-US" sz="2000" dirty="0" err="1" smtClean="0"/>
                <a:t>para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bloquear</a:t>
              </a:r>
              <a:r>
                <a:rPr lang="en-US" sz="2000" dirty="0" smtClean="0"/>
                <a:t>:</a:t>
              </a:r>
            </a:p>
            <a:p>
              <a:r>
                <a:rPr lang="en-US" sz="2000" dirty="0" smtClean="0"/>
                <a:t>1. O </a:t>
              </a:r>
              <a:r>
                <a:rPr lang="en-US" sz="2000" dirty="0" err="1" smtClean="0"/>
                <a:t>reconhecimento</a:t>
              </a:r>
              <a:r>
                <a:rPr lang="en-US" sz="2000" dirty="0" smtClean="0"/>
                <a:t> do </a:t>
              </a:r>
              <a:r>
                <a:rPr lang="en-US" sz="2000" dirty="0" err="1" smtClean="0"/>
                <a:t>vírus</a:t>
              </a:r>
              <a:r>
                <a:rPr lang="en-US" sz="2000" dirty="0" smtClean="0"/>
                <a:t> pela planta</a:t>
              </a:r>
            </a:p>
            <a:p>
              <a:r>
                <a:rPr lang="en-US" sz="2000" dirty="0" smtClean="0"/>
                <a:t>2. A </a:t>
              </a:r>
              <a:r>
                <a:rPr lang="en-US" sz="2000" dirty="0" err="1" smtClean="0"/>
                <a:t>replicação</a:t>
              </a:r>
              <a:r>
                <a:rPr lang="en-US" sz="2000" dirty="0" smtClean="0"/>
                <a:t> do </a:t>
              </a:r>
              <a:r>
                <a:rPr lang="en-US" sz="2000" dirty="0" err="1"/>
                <a:t>vírus</a:t>
              </a:r>
              <a:r>
                <a:rPr lang="en-US" sz="2000" dirty="0"/>
                <a:t> </a:t>
              </a:r>
              <a:endParaRPr lang="en-US" sz="2000" dirty="0" smtClean="0"/>
            </a:p>
            <a:p>
              <a:r>
                <a:rPr lang="en-US" sz="2000" dirty="0" smtClean="0"/>
                <a:t>3. A </a:t>
              </a:r>
              <a:r>
                <a:rPr lang="en-US" sz="2000" dirty="0" err="1" smtClean="0"/>
                <a:t>propagação</a:t>
              </a:r>
              <a:r>
                <a:rPr lang="en-US" sz="2000" dirty="0" smtClean="0"/>
                <a:t> do </a:t>
              </a:r>
              <a:r>
                <a:rPr lang="en-US" sz="2000" dirty="0" err="1"/>
                <a:t>vírus</a:t>
              </a:r>
              <a:r>
                <a:rPr lang="en-US" sz="2000" dirty="0"/>
                <a:t> </a:t>
              </a:r>
              <a:r>
                <a:rPr lang="en-US" sz="2000" dirty="0" err="1"/>
                <a:t>na</a:t>
              </a:r>
              <a:r>
                <a:rPr lang="en-US" sz="2000" dirty="0"/>
                <a:t> </a:t>
              </a:r>
              <a:r>
                <a:rPr lang="en-US" sz="2000" dirty="0" smtClean="0"/>
                <a:t>planta </a:t>
              </a:r>
              <a:r>
                <a:rPr lang="en-US" sz="2000" dirty="0" err="1" smtClean="0"/>
                <a:t>ou</a:t>
              </a:r>
              <a:r>
                <a:rPr lang="en-US" sz="2000" dirty="0" smtClean="0"/>
                <a:t> entre </a:t>
              </a:r>
              <a:r>
                <a:rPr lang="en-US" sz="2000" dirty="0" err="1" smtClean="0"/>
                <a:t>plantas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882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5056</TotalTime>
  <Words>935</Words>
  <Application>Microsoft Office PowerPoint</Application>
  <PresentationFormat>On-screen Show (4:3)</PresentationFormat>
  <Paragraphs>109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Lucida Sans</vt:lpstr>
      <vt:lpstr>Times New Roman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O Conceito de Vírus</vt:lpstr>
      <vt:lpstr>Virus de plantas</vt:lpstr>
      <vt:lpstr>Humans vs Plants</vt:lpstr>
      <vt:lpstr>A papaia do Havai e a doença “Ringspot”</vt:lpstr>
      <vt:lpstr>A papaia do Havai adquiriu resistência ao virus PRSV  </vt:lpstr>
      <vt:lpstr>Arroz da Ásia e a doença “Tungro” </vt:lpstr>
      <vt:lpstr>Arroz da Ásia com resistência ao vírus “Tungro”</vt:lpstr>
      <vt:lpstr>Outras estratégias para proteção das plantas  </vt:lpstr>
      <vt:lpstr>Humans vs Plants</vt:lpstr>
      <vt:lpstr>Referências de interesse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mmolive</cp:lastModifiedBy>
  <cp:revision>247</cp:revision>
  <cp:lastPrinted>2011-04-04T15:52:01Z</cp:lastPrinted>
  <dcterms:created xsi:type="dcterms:W3CDTF">2010-12-16T09:53:28Z</dcterms:created>
  <dcterms:modified xsi:type="dcterms:W3CDTF">2017-02-22T13:50:19Z</dcterms:modified>
</cp:coreProperties>
</file>