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20"/>
  </p:notesMasterIdLst>
  <p:sldIdLst>
    <p:sldId id="273" r:id="rId5"/>
    <p:sldId id="26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6" r:id="rId14"/>
    <p:sldId id="287" r:id="rId15"/>
    <p:sldId id="284" r:id="rId16"/>
    <p:sldId id="285" r:id="rId17"/>
    <p:sldId id="292" r:id="rId18"/>
    <p:sldId id="291" r:id="rId19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DB5"/>
    <a:srgbClr val="CFFC8C"/>
    <a:srgbClr val="739600"/>
    <a:srgbClr val="8FBC00"/>
    <a:srgbClr val="FFDBBD"/>
    <a:srgbClr val="FFE4CD"/>
    <a:srgbClr val="FFF2E7"/>
    <a:srgbClr val="FFDDC1"/>
    <a:srgbClr val="FFD1A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4" autoAdjust="0"/>
    <p:restoredTop sz="63589" autoAdjust="0"/>
  </p:normalViewPr>
  <p:slideViewPr>
    <p:cSldViewPr>
      <p:cViewPr varScale="1">
        <p:scale>
          <a:sx n="62" d="100"/>
          <a:sy n="62" d="100"/>
        </p:scale>
        <p:origin x="10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FB556-AB20-4A4E-A325-65DC68883AB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CCBB52-27BF-49FC-AA78-652AA21445C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t-PT" sz="2400" b="1" dirty="0" smtClean="0"/>
            <a:t>Menos água disponível para a agricultura</a:t>
          </a:r>
          <a:endParaRPr lang="en-US" sz="2400" b="1" dirty="0"/>
        </a:p>
      </dgm:t>
    </dgm:pt>
    <dgm:pt modelId="{F6FF1EAE-2B0F-4B51-B1D7-38C111EBF22A}" type="sibTrans" cxnId="{407B9235-A4A8-4EA1-8C6B-838E23443B44}">
      <dgm:prSet/>
      <dgm:spPr/>
      <dgm:t>
        <a:bodyPr/>
        <a:lstStyle/>
        <a:p>
          <a:endParaRPr lang="en-US"/>
        </a:p>
      </dgm:t>
    </dgm:pt>
    <dgm:pt modelId="{49D3B77B-878D-46CC-87E6-5B54E56E4BFF}" type="parTrans" cxnId="{407B9235-A4A8-4EA1-8C6B-838E23443B44}">
      <dgm:prSet/>
      <dgm:spPr/>
      <dgm:t>
        <a:bodyPr/>
        <a:lstStyle/>
        <a:p>
          <a:endParaRPr lang="en-US"/>
        </a:p>
      </dgm:t>
    </dgm:pt>
    <dgm:pt modelId="{570DDD5A-AC18-4E81-BFDD-D6B005A370BB}" type="pres">
      <dgm:prSet presAssocID="{B6AFB556-AB20-4A4E-A325-65DC68883AB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E18A2732-FB3B-46E8-BE65-FDFD43A5D8FE}" type="pres">
      <dgm:prSet presAssocID="{B6AFB556-AB20-4A4E-A325-65DC68883ABE}" presName="arrowNode" presStyleLbl="node1" presStyleIdx="0" presStyleCnt="1" custAng="21069656" custLinFactNeighborX="1624" custLinFactNeighborY="-4274"/>
      <dgm:spPr/>
    </dgm:pt>
    <dgm:pt modelId="{DD0231BE-FC3B-44AD-A325-21BA6840DE25}" type="pres">
      <dgm:prSet presAssocID="{71CCBB52-27BF-49FC-AA78-652AA21445CF}" presName="txNode1" presStyleLbl="revTx" presStyleIdx="0" presStyleCnt="1" custScaleX="155539" custScaleY="102703" custLinFactX="65533" custLinFactY="200000" custLinFactNeighborX="100000" custLinFactNeighborY="294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B9235-A4A8-4EA1-8C6B-838E23443B44}" srcId="{B6AFB556-AB20-4A4E-A325-65DC68883ABE}" destId="{71CCBB52-27BF-49FC-AA78-652AA21445CF}" srcOrd="0" destOrd="0" parTransId="{49D3B77B-878D-46CC-87E6-5B54E56E4BFF}" sibTransId="{F6FF1EAE-2B0F-4B51-B1D7-38C111EBF22A}"/>
    <dgm:cxn modelId="{BDE2FEE5-8D40-4109-88AB-304E56BF0021}" type="presOf" srcId="{71CCBB52-27BF-49FC-AA78-652AA21445CF}" destId="{DD0231BE-FC3B-44AD-A325-21BA6840DE25}" srcOrd="0" destOrd="0" presId="urn:microsoft.com/office/officeart/2009/3/layout/DescendingProcess"/>
    <dgm:cxn modelId="{DCEE6DC5-5774-4405-B9FD-E2D15532F94B}" type="presOf" srcId="{B6AFB556-AB20-4A4E-A325-65DC68883ABE}" destId="{570DDD5A-AC18-4E81-BFDD-D6B005A370BB}" srcOrd="0" destOrd="0" presId="urn:microsoft.com/office/officeart/2009/3/layout/DescendingProcess"/>
    <dgm:cxn modelId="{F947D561-CADC-440B-9F4D-342452639427}" type="presParOf" srcId="{570DDD5A-AC18-4E81-BFDD-D6B005A370BB}" destId="{E18A2732-FB3B-46E8-BE65-FDFD43A5D8FE}" srcOrd="0" destOrd="0" presId="urn:microsoft.com/office/officeart/2009/3/layout/DescendingProcess"/>
    <dgm:cxn modelId="{CE607282-BBDF-4766-93F3-70776C86E5FB}" type="presParOf" srcId="{570DDD5A-AC18-4E81-BFDD-D6B005A370BB}" destId="{DD0231BE-FC3B-44AD-A325-21BA6840DE25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A2732-FB3B-46E8-BE65-FDFD43A5D8FE}">
      <dsp:nvSpPr>
        <dsp:cNvPr id="0" name=""/>
        <dsp:cNvSpPr/>
      </dsp:nvSpPr>
      <dsp:spPr>
        <a:xfrm rot="3866030">
          <a:off x="2428556" y="838365"/>
          <a:ext cx="4599956" cy="320789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231BE-FC3B-44AD-A325-21BA6840DE25}">
      <dsp:nvSpPr>
        <dsp:cNvPr id="0" name=""/>
        <dsp:cNvSpPr/>
      </dsp:nvSpPr>
      <dsp:spPr>
        <a:xfrm>
          <a:off x="4928503" y="4211840"/>
          <a:ext cx="3373231" cy="87561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Menos água disponível para a agricultura</a:t>
          </a:r>
          <a:endParaRPr lang="en-US" sz="2400" b="1" kern="1200" dirty="0"/>
        </a:p>
      </dsp:txBody>
      <dsp:txXfrm>
        <a:off x="4928503" y="4211840"/>
        <a:ext cx="3373231" cy="875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 crescimento da população mundial tem levado a exigência acrescida de alimentos, mas a exigência de água também tem aumentado dramaticamente. Isto tem significado uma cada vez maior pressão sobre os</a:t>
            </a:r>
            <a:r>
              <a:rPr lang="pt-PT" baseline="0" dirty="0" smtClean="0"/>
              <a:t> recursos</a:t>
            </a:r>
            <a:r>
              <a:rPr lang="pt-PT" dirty="0" smtClean="0"/>
              <a:t> globais de água.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445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 </a:t>
            </a:r>
            <a:r>
              <a:rPr lang="en-US" noProof="0" dirty="0" err="1" smtClean="0"/>
              <a:t>tolerância</a:t>
            </a:r>
            <a:r>
              <a:rPr lang="en-US" noProof="0" dirty="0" smtClean="0"/>
              <a:t> à </a:t>
            </a:r>
            <a:r>
              <a:rPr lang="en-US" noProof="0" dirty="0" err="1" smtClean="0"/>
              <a:t>seca</a:t>
            </a:r>
            <a:r>
              <a:rPr lang="en-US" noProof="0" dirty="0" smtClean="0"/>
              <a:t> é </a:t>
            </a:r>
            <a:r>
              <a:rPr lang="en-US" noProof="0" dirty="0" err="1" smtClean="0"/>
              <a:t>uma</a:t>
            </a:r>
            <a:r>
              <a:rPr lang="en-US" noProof="0" dirty="0" smtClean="0"/>
              <a:t> </a:t>
            </a:r>
            <a:r>
              <a:rPr lang="en-US" noProof="0" dirty="0" err="1" smtClean="0"/>
              <a:t>característica</a:t>
            </a:r>
            <a:r>
              <a:rPr lang="en-US" noProof="0" dirty="0" smtClean="0"/>
              <a:t> </a:t>
            </a:r>
            <a:r>
              <a:rPr lang="en-US" noProof="0" dirty="0" err="1" smtClean="0"/>
              <a:t>complexa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influenciada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vários</a:t>
            </a:r>
            <a:r>
              <a:rPr lang="en-US" baseline="0" noProof="0" dirty="0" smtClean="0"/>
              <a:t> genes. </a:t>
            </a:r>
          </a:p>
          <a:p>
            <a:r>
              <a:rPr lang="en-US" baseline="0" noProof="0" dirty="0" err="1" smtClean="0"/>
              <a:t>Podem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detectar</a:t>
            </a:r>
            <a:r>
              <a:rPr lang="en-US" baseline="0" noProof="0" dirty="0" smtClean="0"/>
              <a:t>-se </a:t>
            </a:r>
            <a:r>
              <a:rPr lang="en-US" baseline="0" noProof="0" dirty="0" err="1" smtClean="0"/>
              <a:t>esses</a:t>
            </a:r>
            <a:r>
              <a:rPr lang="en-US" baseline="0" noProof="0" dirty="0" smtClean="0"/>
              <a:t> genes </a:t>
            </a:r>
            <a:r>
              <a:rPr lang="en-US" baseline="0" noProof="0" dirty="0" err="1" smtClean="0"/>
              <a:t>através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identificação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marcadores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moleculares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como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exemplo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QTLs.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QTLs </a:t>
            </a:r>
            <a:r>
              <a:rPr lang="en-US" baseline="0" noProof="0" dirty="0" err="1" smtClean="0"/>
              <a:t>são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regiões</a:t>
            </a:r>
            <a:r>
              <a:rPr lang="en-US" baseline="0" noProof="0" dirty="0" smtClean="0"/>
              <a:t> dos </a:t>
            </a:r>
            <a:r>
              <a:rPr lang="en-US" baseline="0" noProof="0" dirty="0" err="1" smtClean="0"/>
              <a:t>cromossomas</a:t>
            </a:r>
            <a:r>
              <a:rPr lang="en-US" baseline="0" noProof="0" dirty="0" smtClean="0"/>
              <a:t> que </a:t>
            </a:r>
            <a:r>
              <a:rPr lang="en-US" baseline="0" noProof="0" dirty="0" err="1" smtClean="0"/>
              <a:t>estão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associadas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característica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interesse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neste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caso</a:t>
            </a:r>
            <a:r>
              <a:rPr lang="en-US" baseline="0" noProof="0" dirty="0" smtClean="0"/>
              <a:t>, a </a:t>
            </a:r>
            <a:r>
              <a:rPr lang="en-US" baseline="0" noProof="0" dirty="0" err="1" smtClean="0"/>
              <a:t>tolerância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seca</a:t>
            </a:r>
            <a:r>
              <a:rPr lang="en-US" baseline="0" noProof="0" dirty="0" smtClean="0"/>
              <a:t>). Os QTL </a:t>
            </a:r>
            <a:r>
              <a:rPr lang="en-US" baseline="0" noProof="0" dirty="0" err="1" smtClean="0"/>
              <a:t>podem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conter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mais</a:t>
            </a:r>
            <a:r>
              <a:rPr lang="en-US" baseline="0" noProof="0" dirty="0" smtClean="0"/>
              <a:t> de um gene </a:t>
            </a:r>
            <a:r>
              <a:rPr lang="en-US" baseline="0" noProof="0" dirty="0" err="1" smtClean="0"/>
              <a:t>contribuindo</a:t>
            </a:r>
            <a:r>
              <a:rPr lang="en-US" baseline="0" noProof="0" dirty="0" smtClean="0"/>
              <a:t> para a </a:t>
            </a:r>
            <a:r>
              <a:rPr lang="en-US" baseline="0" noProof="0" dirty="0" err="1" smtClean="0"/>
              <a:t>característica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interesse</a:t>
            </a:r>
            <a:r>
              <a:rPr lang="en-US" baseline="0" noProof="0" dirty="0" smtClean="0"/>
              <a:t> (ex.: , a </a:t>
            </a:r>
            <a:r>
              <a:rPr lang="en-US" baseline="0" noProof="0" dirty="0" err="1" smtClean="0"/>
              <a:t>tolerância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seca</a:t>
            </a:r>
            <a:r>
              <a:rPr lang="en-US" baseline="0" noProof="0" dirty="0" smtClean="0"/>
              <a:t> da planta).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err="1" smtClean="0"/>
              <a:t>Está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exemplificado</a:t>
            </a:r>
            <a:r>
              <a:rPr lang="en-US" baseline="0" noProof="0" dirty="0" smtClean="0"/>
              <a:t> o </a:t>
            </a:r>
            <a:r>
              <a:rPr lang="en-US" baseline="0" noProof="0" dirty="0" err="1" smtClean="0"/>
              <a:t>caso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variedade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arroz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melhorada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para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tolerância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seca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usando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QTL </a:t>
            </a:r>
            <a:r>
              <a:rPr lang="en-US" baseline="0" noProof="0" dirty="0" err="1" smtClean="0"/>
              <a:t>como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ferramenta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para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identificação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dessa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tolerância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Num </a:t>
            </a:r>
            <a:r>
              <a:rPr lang="en-US" baseline="0" noProof="0" dirty="0" err="1" smtClean="0"/>
              <a:t>estudo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variedade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filipina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arroz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identificada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tolerante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seca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detectaram</a:t>
            </a:r>
            <a:r>
              <a:rPr lang="en-US" baseline="0" noProof="0" dirty="0" smtClean="0"/>
              <a:t>-se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QTLs da </a:t>
            </a:r>
            <a:r>
              <a:rPr lang="en-US" baseline="0" noProof="0" dirty="0" err="1" smtClean="0"/>
              <a:t>tolerância</a:t>
            </a:r>
            <a:r>
              <a:rPr lang="en-US" baseline="0" noProof="0" dirty="0" smtClean="0"/>
              <a:t>. Para </a:t>
            </a:r>
            <a:r>
              <a:rPr lang="en-US" baseline="0" noProof="0" dirty="0" err="1" smtClean="0"/>
              <a:t>transferir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essa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característica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tolerância</a:t>
            </a:r>
            <a:r>
              <a:rPr lang="en-US" baseline="0" noProof="0" dirty="0" smtClean="0"/>
              <a:t> para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variedade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arroz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qualidade</a:t>
            </a:r>
            <a:r>
              <a:rPr lang="en-US" baseline="0" noProof="0" dirty="0" smtClean="0"/>
              <a:t> elite, da </a:t>
            </a:r>
            <a:r>
              <a:rPr lang="en-US" baseline="0" noProof="0" dirty="0" err="1" smtClean="0"/>
              <a:t>Índia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houve</a:t>
            </a:r>
            <a:r>
              <a:rPr lang="en-US" baseline="0" noProof="0" dirty="0" smtClean="0"/>
              <a:t> que </a:t>
            </a:r>
            <a:r>
              <a:rPr lang="en-US" baseline="0" noProof="0" dirty="0" err="1" smtClean="0"/>
              <a:t>lhe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introduzir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esses</a:t>
            </a:r>
            <a:r>
              <a:rPr lang="en-US" baseline="0" noProof="0" dirty="0" smtClean="0"/>
              <a:t> QTL, o que </a:t>
            </a:r>
            <a:r>
              <a:rPr lang="en-US" baseline="0" noProof="0" dirty="0" err="1" smtClean="0"/>
              <a:t>foi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feito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cruzamento</a:t>
            </a:r>
            <a:r>
              <a:rPr lang="en-US" baseline="0" noProof="0" dirty="0" smtClean="0"/>
              <a:t> das </a:t>
            </a:r>
            <a:r>
              <a:rPr lang="en-US" baseline="0" noProof="0" dirty="0" err="1" smtClean="0"/>
              <a:t>duas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variedades</a:t>
            </a:r>
            <a:r>
              <a:rPr lang="en-US" baseline="0" noProof="0" dirty="0" smtClean="0"/>
              <a:t> entre </a:t>
            </a:r>
            <a:r>
              <a:rPr lang="en-US" baseline="0" noProof="0" dirty="0" err="1" smtClean="0"/>
              <a:t>si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Feito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esse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cruzamento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seleccionou</a:t>
            </a:r>
            <a:r>
              <a:rPr lang="en-US" baseline="0" noProof="0" dirty="0" smtClean="0"/>
              <a:t>-se a </a:t>
            </a:r>
            <a:r>
              <a:rPr lang="en-US" baseline="0" noProof="0" dirty="0" err="1" smtClean="0"/>
              <a:t>descendência</a:t>
            </a:r>
            <a:r>
              <a:rPr lang="en-US" baseline="0" noProof="0" dirty="0" smtClean="0"/>
              <a:t> que era de boa </a:t>
            </a:r>
            <a:r>
              <a:rPr lang="en-US" baseline="0" noProof="0" dirty="0" err="1" smtClean="0"/>
              <a:t>qualidade</a:t>
            </a:r>
            <a:r>
              <a:rPr lang="en-US" baseline="0" noProof="0" dirty="0" smtClean="0"/>
              <a:t> e </a:t>
            </a:r>
            <a:r>
              <a:rPr lang="en-US" baseline="0" noProof="0" dirty="0" err="1" smtClean="0"/>
              <a:t>também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tinha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QTLs de </a:t>
            </a:r>
            <a:r>
              <a:rPr lang="en-US" baseline="0" noProof="0" dirty="0" err="1" smtClean="0"/>
              <a:t>tolerância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seca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eliminando</a:t>
            </a:r>
            <a:r>
              <a:rPr lang="en-US" baseline="0" noProof="0" dirty="0" smtClean="0"/>
              <a:t>-se a restante </a:t>
            </a:r>
            <a:r>
              <a:rPr lang="en-US" baseline="0" noProof="0" dirty="0" err="1" smtClean="0"/>
              <a:t>descendência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Cruzando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seguida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essa</a:t>
            </a:r>
            <a:r>
              <a:rPr lang="en-US" baseline="0" noProof="0" dirty="0" smtClean="0"/>
              <a:t> boa </a:t>
            </a:r>
            <a:r>
              <a:rPr lang="en-US" baseline="0" noProof="0" dirty="0" err="1" smtClean="0"/>
              <a:t>descendência</a:t>
            </a:r>
            <a:r>
              <a:rPr lang="en-US" baseline="0" noProof="0" dirty="0" smtClean="0"/>
              <a:t> com a </a:t>
            </a:r>
            <a:r>
              <a:rPr lang="en-US" baseline="0" noProof="0" dirty="0" err="1" smtClean="0"/>
              <a:t>variedade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qualidade</a:t>
            </a:r>
            <a:r>
              <a:rPr lang="en-US" baseline="0" noProof="0" dirty="0" smtClean="0"/>
              <a:t> elite fez-se nova </a:t>
            </a:r>
            <a:r>
              <a:rPr lang="en-US" baseline="0" noProof="0" dirty="0" err="1" smtClean="0"/>
              <a:t>selecção</a:t>
            </a:r>
            <a:r>
              <a:rPr lang="en-US" baseline="0" noProof="0" dirty="0" smtClean="0"/>
              <a:t>, da </a:t>
            </a:r>
            <a:r>
              <a:rPr lang="en-US" baseline="0" noProof="0" dirty="0" err="1" smtClean="0"/>
              <a:t>descendência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interesse</a:t>
            </a:r>
            <a:r>
              <a:rPr lang="en-US" baseline="0" noProof="0" dirty="0" smtClean="0"/>
              <a:t>. Este </a:t>
            </a:r>
            <a:r>
              <a:rPr lang="en-US" baseline="0" noProof="0" dirty="0" err="1" smtClean="0"/>
              <a:t>procedimento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cruzamentos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foi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repetido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várias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vezes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até</a:t>
            </a:r>
            <a:r>
              <a:rPr lang="en-US" baseline="0" noProof="0" dirty="0" smtClean="0"/>
              <a:t> se </a:t>
            </a:r>
            <a:r>
              <a:rPr lang="en-US" baseline="0" noProof="0" dirty="0" err="1" smtClean="0"/>
              <a:t>obter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variedade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considerada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qualidade</a:t>
            </a:r>
            <a:r>
              <a:rPr lang="en-US" baseline="0" noProof="0" dirty="0" smtClean="0"/>
              <a:t> elite, </a:t>
            </a:r>
            <a:r>
              <a:rPr lang="en-US" baseline="0" noProof="0" dirty="0" err="1" smtClean="0"/>
              <a:t>mas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também</a:t>
            </a:r>
            <a:r>
              <a:rPr lang="en-US" baseline="0" noProof="0" dirty="0" smtClean="0"/>
              <a:t> com a </a:t>
            </a:r>
            <a:r>
              <a:rPr lang="en-US" baseline="0" noProof="0" dirty="0" err="1" smtClean="0"/>
              <a:t>característica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tolerância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seca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7802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/>
              <a:t>A </a:t>
            </a:r>
            <a:r>
              <a:rPr lang="en-US" baseline="0" noProof="0" dirty="0" err="1" smtClean="0"/>
              <a:t>trealose</a:t>
            </a:r>
            <a:r>
              <a:rPr lang="en-US" baseline="0" noProof="0" dirty="0" smtClean="0"/>
              <a:t>, um </a:t>
            </a:r>
            <a:r>
              <a:rPr lang="en-US" baseline="0" noProof="0" dirty="0" err="1" smtClean="0"/>
              <a:t>açúcar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que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protege</a:t>
            </a:r>
            <a:r>
              <a:rPr lang="en-US" baseline="0" noProof="0" dirty="0" smtClean="0"/>
              <a:t> as </a:t>
            </a:r>
            <a:r>
              <a:rPr lang="en-US" baseline="0" noProof="0" dirty="0" err="1" smtClean="0"/>
              <a:t>células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danos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dessecação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está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presente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vários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organismos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como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bactérias</a:t>
            </a:r>
            <a:r>
              <a:rPr lang="en-US" baseline="0" noProof="0" dirty="0" smtClean="0"/>
              <a:t> e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ressurreição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mas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maioria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outras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encontra</a:t>
            </a:r>
            <a:r>
              <a:rPr lang="en-US" baseline="0" noProof="0" dirty="0" smtClean="0"/>
              <a:t>-se </a:t>
            </a:r>
            <a:r>
              <a:rPr lang="en-US" baseline="0" noProof="0" dirty="0" err="1" smtClean="0"/>
              <a:t>apenas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muito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pequenas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quantidades</a:t>
            </a:r>
            <a:r>
              <a:rPr lang="en-US" baseline="0" noProof="0" dirty="0" smtClean="0"/>
              <a:t>.</a:t>
            </a:r>
            <a:endParaRPr lang="en-US" noProof="0" dirty="0" smtClean="0"/>
          </a:p>
          <a:p>
            <a:r>
              <a:rPr lang="en-US" noProof="0" dirty="0" err="1" smtClean="0"/>
              <a:t>Assim</a:t>
            </a:r>
            <a:r>
              <a:rPr lang="en-US" noProof="0" dirty="0" smtClean="0"/>
              <a:t>, num </a:t>
            </a:r>
            <a:r>
              <a:rPr lang="en-US" noProof="0" dirty="0" err="1" smtClean="0"/>
              <a:t>outro</a:t>
            </a:r>
            <a:r>
              <a:rPr lang="en-US" noProof="0" dirty="0" smtClean="0"/>
              <a:t> </a:t>
            </a:r>
            <a:r>
              <a:rPr lang="en-US" noProof="0" dirty="0" err="1" smtClean="0"/>
              <a:t>estudo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o </a:t>
            </a:r>
            <a:r>
              <a:rPr lang="en-US" noProof="0" dirty="0" err="1" smtClean="0"/>
              <a:t>melhoramento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uma</a:t>
            </a:r>
            <a:r>
              <a:rPr lang="en-US" noProof="0" dirty="0" smtClean="0"/>
              <a:t> </a:t>
            </a:r>
            <a:r>
              <a:rPr lang="en-US" noProof="0" dirty="0" err="1" smtClean="0"/>
              <a:t>cultura</a:t>
            </a:r>
            <a:r>
              <a:rPr lang="en-US" noProof="0" dirty="0" smtClean="0"/>
              <a:t> </a:t>
            </a:r>
            <a:r>
              <a:rPr lang="en-US" noProof="0" dirty="0" err="1" smtClean="0"/>
              <a:t>agrícola</a:t>
            </a:r>
            <a:r>
              <a:rPr lang="en-US" baseline="0" noProof="0" dirty="0" smtClean="0"/>
              <a:t> com</a:t>
            </a:r>
            <a:r>
              <a:rPr lang="en-US" noProof="0" dirty="0" smtClean="0"/>
              <a:t> </a:t>
            </a:r>
            <a:r>
              <a:rPr lang="en-US" noProof="0" dirty="0" err="1" smtClean="0"/>
              <a:t>recurso</a:t>
            </a:r>
            <a:r>
              <a:rPr lang="en-US" noProof="0" dirty="0" smtClean="0"/>
              <a:t> a </a:t>
            </a:r>
            <a:r>
              <a:rPr lang="en-US" noProof="0" dirty="0" err="1" smtClean="0"/>
              <a:t>ferramentas</a:t>
            </a:r>
            <a:r>
              <a:rPr lang="en-US" noProof="0" dirty="0" smtClean="0"/>
              <a:t> </a:t>
            </a:r>
            <a:r>
              <a:rPr lang="en-US" noProof="0" dirty="0" err="1" smtClean="0"/>
              <a:t>biotecnológicas</a:t>
            </a:r>
            <a:r>
              <a:rPr lang="en-US" noProof="0" dirty="0" smtClean="0"/>
              <a:t>, </a:t>
            </a:r>
            <a:r>
              <a:rPr lang="en-US" noProof="0" dirty="0" err="1" smtClean="0"/>
              <a:t>os</a:t>
            </a:r>
            <a:r>
              <a:rPr lang="en-US" noProof="0" dirty="0" smtClean="0"/>
              <a:t> genes da </a:t>
            </a:r>
            <a:r>
              <a:rPr lang="en-US" noProof="0" dirty="0" err="1" smtClean="0"/>
              <a:t>biossíntese</a:t>
            </a:r>
            <a:r>
              <a:rPr lang="en-US" noProof="0" dirty="0" smtClean="0"/>
              <a:t> da </a:t>
            </a:r>
            <a:r>
              <a:rPr lang="en-US" noProof="0" dirty="0" err="1" smtClean="0"/>
              <a:t>trealose</a:t>
            </a:r>
            <a:r>
              <a:rPr lang="en-US" noProof="0" dirty="0" smtClean="0"/>
              <a:t> </a:t>
            </a:r>
            <a:r>
              <a:rPr lang="en-US" noProof="0" dirty="0" err="1" smtClean="0"/>
              <a:t>foram</a:t>
            </a:r>
            <a:r>
              <a:rPr lang="en-US" noProof="0" dirty="0" smtClean="0"/>
              <a:t> </a:t>
            </a:r>
            <a:r>
              <a:rPr lang="en-US" noProof="0" dirty="0" err="1" smtClean="0"/>
              <a:t>transferidos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arroz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o </a:t>
            </a:r>
            <a:r>
              <a:rPr lang="en-US" noProof="0" dirty="0" err="1" smtClean="0"/>
              <a:t>milho</a:t>
            </a:r>
            <a:r>
              <a:rPr lang="en-US" noProof="0" dirty="0" smtClean="0"/>
              <a:t>, </a:t>
            </a:r>
            <a:r>
              <a:rPr lang="en-US" noProof="0" dirty="0" err="1" smtClean="0"/>
              <a:t>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meio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engenharia</a:t>
            </a:r>
            <a:r>
              <a:rPr lang="en-US" noProof="0" dirty="0" smtClean="0"/>
              <a:t> </a:t>
            </a:r>
            <a:r>
              <a:rPr lang="en-US" noProof="0" dirty="0" err="1" smtClean="0"/>
              <a:t>genética</a:t>
            </a:r>
            <a:r>
              <a:rPr lang="en-US" baseline="0" noProof="0" dirty="0" smtClean="0"/>
              <a:t>. As </a:t>
            </a:r>
            <a:r>
              <a:rPr lang="en-US" baseline="0" noProof="0" dirty="0" err="1" smtClean="0"/>
              <a:t>variedade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milho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geneticamente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modificadas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apresentaram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teores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aumentados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trealose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flores</a:t>
            </a:r>
            <a:r>
              <a:rPr lang="en-US" baseline="0" noProof="0" dirty="0" smtClean="0"/>
              <a:t> e </a:t>
            </a:r>
            <a:r>
              <a:rPr lang="en-US" baseline="0" noProof="0" dirty="0" err="1" smtClean="0"/>
              <a:t>maçarocas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desenvolvimento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Deste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modo</a:t>
            </a:r>
            <a:r>
              <a:rPr lang="en-US" baseline="0" noProof="0" dirty="0" smtClean="0"/>
              <a:t>, se a </a:t>
            </a:r>
            <a:r>
              <a:rPr lang="en-US" baseline="0" noProof="0" dirty="0" err="1" smtClean="0"/>
              <a:t>seca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ocorrer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durante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formação</a:t>
            </a:r>
            <a:r>
              <a:rPr lang="en-US" baseline="0" noProof="0" dirty="0" smtClean="0"/>
              <a:t> das </a:t>
            </a:r>
            <a:r>
              <a:rPr lang="en-US" baseline="0" noProof="0" dirty="0" err="1" smtClean="0"/>
              <a:t>flores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fecundação</a:t>
            </a:r>
            <a:r>
              <a:rPr lang="en-US" baseline="0" noProof="0" dirty="0" smtClean="0"/>
              <a:t> e </a:t>
            </a:r>
            <a:r>
              <a:rPr lang="en-US" baseline="0" noProof="0" dirty="0" err="1" smtClean="0"/>
              <a:t>desenvolvimento</a:t>
            </a:r>
            <a:r>
              <a:rPr lang="en-US" baseline="0" noProof="0" dirty="0" smtClean="0"/>
              <a:t> das </a:t>
            </a:r>
            <a:r>
              <a:rPr lang="en-US" baseline="0" noProof="0" dirty="0" err="1" smtClean="0"/>
              <a:t>sementes</a:t>
            </a:r>
            <a:r>
              <a:rPr lang="en-US" baseline="0" noProof="0" dirty="0" smtClean="0"/>
              <a:t>, a </a:t>
            </a:r>
            <a:r>
              <a:rPr lang="en-US" baseline="0" noProof="0" dirty="0" err="1" smtClean="0"/>
              <a:t>produção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será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afectada</a:t>
            </a:r>
            <a:r>
              <a:rPr lang="en-US" baseline="0" noProof="0" dirty="0" smtClean="0"/>
              <a:t>. De facto,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condições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seca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milho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melhorado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evidenciou</a:t>
            </a:r>
            <a:r>
              <a:rPr lang="en-US" baseline="0" noProof="0" dirty="0" smtClean="0"/>
              <a:t> um </a:t>
            </a:r>
            <a:r>
              <a:rPr lang="en-US" baseline="0" noProof="0" dirty="0" err="1" smtClean="0"/>
              <a:t>aumento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produção</a:t>
            </a:r>
            <a:r>
              <a:rPr lang="en-US" baseline="0" noProof="0" dirty="0" smtClean="0"/>
              <a:t> de 31-123%, </a:t>
            </a:r>
            <a:r>
              <a:rPr lang="en-US" baseline="0" noProof="0" dirty="0" err="1" smtClean="0"/>
              <a:t>relativamente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variedade</a:t>
            </a:r>
            <a:r>
              <a:rPr lang="en-US" baseline="0" noProof="0" dirty="0" smtClean="0"/>
              <a:t> original </a:t>
            </a:r>
            <a:r>
              <a:rPr lang="en-US" baseline="0" noProof="0" dirty="0" err="1" smtClean="0"/>
              <a:t>sensível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seca</a:t>
            </a:r>
            <a:r>
              <a:rPr lang="pt-PT" baseline="0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2931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Como </a:t>
            </a:r>
            <a:r>
              <a:rPr lang="en-US" noProof="0" dirty="0" err="1" smtClean="0"/>
              <a:t>apresentado</a:t>
            </a:r>
            <a:r>
              <a:rPr lang="en-US" noProof="0" dirty="0" smtClean="0"/>
              <a:t>, </a:t>
            </a:r>
            <a:r>
              <a:rPr lang="en-US" noProof="0" dirty="0" smtClean="0"/>
              <a:t>a </a:t>
            </a:r>
            <a:r>
              <a:rPr lang="en-US" noProof="0" dirty="0" err="1" smtClean="0"/>
              <a:t>seca</a:t>
            </a:r>
            <a:r>
              <a:rPr lang="en-US" noProof="0" dirty="0" smtClean="0"/>
              <a:t> e a </a:t>
            </a:r>
            <a:r>
              <a:rPr lang="en-US" noProof="0" dirty="0" err="1" smtClean="0"/>
              <a:t>escassez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água</a:t>
            </a:r>
            <a:r>
              <a:rPr lang="en-US" noProof="0" dirty="0" smtClean="0"/>
              <a:t> </a:t>
            </a:r>
            <a:r>
              <a:rPr lang="en-US" noProof="0" dirty="0" err="1" smtClean="0"/>
              <a:t>são</a:t>
            </a:r>
            <a:r>
              <a:rPr lang="en-US" noProof="0" dirty="0" smtClean="0"/>
              <a:t>, </a:t>
            </a:r>
            <a:r>
              <a:rPr lang="en-US" noProof="0" dirty="0" err="1" smtClean="0"/>
              <a:t>pois</a:t>
            </a:r>
            <a:r>
              <a:rPr lang="en-US" noProof="0" dirty="0" smtClean="0"/>
              <a:t>, </a:t>
            </a:r>
            <a:r>
              <a:rPr lang="en-US" noProof="0" dirty="0" err="1" smtClean="0"/>
              <a:t>ameaças</a:t>
            </a:r>
            <a:r>
              <a:rPr lang="en-US" noProof="0" dirty="0" smtClean="0"/>
              <a:t> </a:t>
            </a:r>
            <a:r>
              <a:rPr lang="en-US" noProof="0" dirty="0" err="1" smtClean="0"/>
              <a:t>sérias</a:t>
            </a:r>
            <a:r>
              <a:rPr lang="en-US" noProof="0" dirty="0" smtClean="0"/>
              <a:t> à </a:t>
            </a:r>
            <a:r>
              <a:rPr lang="en-US" noProof="0" dirty="0" err="1" smtClean="0"/>
              <a:t>segurança</a:t>
            </a:r>
            <a:r>
              <a:rPr lang="en-US" noProof="0" dirty="0" smtClean="0"/>
              <a:t> </a:t>
            </a:r>
            <a:r>
              <a:rPr lang="en-US" noProof="0" dirty="0" err="1" smtClean="0"/>
              <a:t>alimentar</a:t>
            </a:r>
            <a:r>
              <a:rPr lang="en-US" noProof="0" dirty="0" smtClean="0"/>
              <a:t>, </a:t>
            </a:r>
            <a:r>
              <a:rPr lang="en-US" noProof="0" dirty="0" err="1" smtClean="0"/>
              <a:t>em</a:t>
            </a:r>
            <a:r>
              <a:rPr lang="en-US" noProof="0" dirty="0" smtClean="0"/>
              <a:t> </a:t>
            </a:r>
            <a:r>
              <a:rPr lang="en-US" noProof="0" dirty="0" err="1" smtClean="0"/>
              <a:t>todo</a:t>
            </a:r>
            <a:r>
              <a:rPr lang="en-US" noProof="0" dirty="0" smtClean="0"/>
              <a:t> o </a:t>
            </a:r>
            <a:r>
              <a:rPr lang="en-US" noProof="0" dirty="0" err="1" smtClean="0"/>
              <a:t>mundo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sendo</a:t>
            </a:r>
            <a:r>
              <a:rPr lang="en-US" noProof="0" dirty="0" smtClean="0"/>
              <a:t> </a:t>
            </a:r>
            <a:r>
              <a:rPr lang="en-US" noProof="0" dirty="0" err="1" smtClean="0"/>
              <a:t>necessário</a:t>
            </a:r>
            <a:r>
              <a:rPr lang="en-US" noProof="0" dirty="0" smtClean="0"/>
              <a:t> </a:t>
            </a:r>
            <a:r>
              <a:rPr lang="en-US" noProof="0" dirty="0" err="1" smtClean="0"/>
              <a:t>dispor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culturas</a:t>
            </a:r>
            <a:r>
              <a:rPr lang="en-US" noProof="0" dirty="0" smtClean="0"/>
              <a:t> </a:t>
            </a:r>
            <a:r>
              <a:rPr lang="en-US" noProof="0" dirty="0" err="1" smtClean="0"/>
              <a:t>agrícolas</a:t>
            </a:r>
            <a:r>
              <a:rPr lang="en-US" noProof="0" dirty="0" smtClean="0"/>
              <a:t> </a:t>
            </a:r>
            <a:r>
              <a:rPr lang="en-US" noProof="0" dirty="0" err="1" smtClean="0"/>
              <a:t>tolerantes</a:t>
            </a:r>
            <a:r>
              <a:rPr lang="en-US" noProof="0" dirty="0" smtClean="0"/>
              <a:t> à </a:t>
            </a:r>
            <a:r>
              <a:rPr lang="en-US" noProof="0" dirty="0" err="1" smtClean="0"/>
              <a:t>seca</a:t>
            </a:r>
            <a:r>
              <a:rPr lang="en-US" noProof="0" dirty="0" smtClean="0"/>
              <a:t>, </a:t>
            </a:r>
            <a:r>
              <a:rPr lang="en-US" noProof="0" dirty="0" err="1" smtClean="0"/>
              <a:t>principalmente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naquelas</a:t>
            </a:r>
            <a:r>
              <a:rPr lang="en-US" noProof="0" dirty="0" smtClean="0"/>
              <a:t> </a:t>
            </a:r>
            <a:r>
              <a:rPr lang="en-US" noProof="0" dirty="0" err="1" smtClean="0"/>
              <a:t>regiões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que a </a:t>
            </a:r>
            <a:r>
              <a:rPr lang="en-US" baseline="0" noProof="0" dirty="0" err="1" smtClean="0"/>
              <a:t>água</a:t>
            </a:r>
            <a:r>
              <a:rPr lang="en-US" baseline="0" noProof="0" dirty="0" smtClean="0"/>
              <a:t> para as </a:t>
            </a:r>
            <a:r>
              <a:rPr lang="en-US" baseline="0" noProof="0" dirty="0" err="1" smtClean="0"/>
              <a:t>culturas</a:t>
            </a:r>
            <a:r>
              <a:rPr lang="en-US" baseline="0" noProof="0" dirty="0" smtClean="0"/>
              <a:t> se </a:t>
            </a:r>
            <a:r>
              <a:rPr lang="en-US" baseline="0" noProof="0" dirty="0" err="1" smtClean="0"/>
              <a:t>origina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exclusivamente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chuva</a:t>
            </a:r>
            <a:r>
              <a:rPr lang="en-US" baseline="0" noProof="0" dirty="0" smtClean="0"/>
              <a:t>. </a:t>
            </a:r>
          </a:p>
          <a:p>
            <a:r>
              <a:rPr lang="en-US" baseline="0" noProof="0" dirty="0" err="1" smtClean="0"/>
              <a:t>Essas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são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precisamente</a:t>
            </a:r>
            <a:r>
              <a:rPr lang="en-US" baseline="0" noProof="0" dirty="0" smtClean="0"/>
              <a:t>, as </a:t>
            </a:r>
            <a:r>
              <a:rPr lang="en-US" baseline="0" noProof="0" dirty="0" err="1" smtClean="0"/>
              <a:t>regiões</a:t>
            </a:r>
            <a:r>
              <a:rPr lang="en-US" baseline="0" noProof="0" dirty="0" smtClean="0"/>
              <a:t> com a </a:t>
            </a:r>
            <a:r>
              <a:rPr lang="en-US" baseline="0" noProof="0" dirty="0" err="1" smtClean="0"/>
              <a:t>mais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elevada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escassez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alimentos</a:t>
            </a:r>
            <a:r>
              <a:rPr lang="en-US" baseline="0" noProof="0" dirty="0" smtClean="0"/>
              <a:t> e com as </a:t>
            </a:r>
            <a:r>
              <a:rPr lang="en-US" baseline="0" noProof="0" dirty="0" err="1" smtClean="0"/>
              <a:t>mais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pobres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comunidades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humanas</a:t>
            </a:r>
            <a:r>
              <a:rPr lang="en-US" baseline="0" noProof="0" dirty="0" smtClean="0"/>
              <a:t>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A </a:t>
            </a:r>
            <a:r>
              <a:rPr lang="en-US" baseline="0" noProof="0" dirty="0" err="1" smtClean="0"/>
              <a:t>biotecnologia</a:t>
            </a:r>
            <a:r>
              <a:rPr lang="en-US" baseline="0" noProof="0" dirty="0" smtClean="0"/>
              <a:t> vegetal </a:t>
            </a:r>
            <a:r>
              <a:rPr lang="en-US" baseline="0" noProof="0" dirty="0" err="1" smtClean="0"/>
              <a:t>pode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disponibilizar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ferramentas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extremamente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importantes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para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criar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culturas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agrícolas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melhoradas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2931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293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800" dirty="0" smtClean="0"/>
              <a:t>Presentemente, a maior parte de água doce</a:t>
            </a:r>
            <a:r>
              <a:rPr lang="pt-PT" sz="1800" baseline="0" dirty="0" smtClean="0"/>
              <a:t> é usada para a agricultura</a:t>
            </a:r>
            <a:r>
              <a:rPr lang="pt-PT" sz="1800" dirty="0" smtClean="0"/>
              <a:t> (barras verde</a:t>
            </a:r>
            <a:r>
              <a:rPr lang="pt-PT" sz="1800" baseline="0" dirty="0" smtClean="0"/>
              <a:t> claro na figura</a:t>
            </a:r>
            <a:r>
              <a:rPr lang="pt-PT" sz="1800" dirty="0" smtClean="0"/>
              <a:t>), mas com o aumento da população e da melhoria do nível de vida, é expectável que a água seja progressivamente mais usada para outros fins, como produção fabril e de electricidade</a:t>
            </a:r>
            <a:r>
              <a:rPr lang="pt-PT" sz="1800" baseline="0" dirty="0" smtClean="0"/>
              <a:t> e usos domésticos. Deste modo, a água disponível para a agricultura reduzir-se-á.</a:t>
            </a:r>
            <a:endParaRPr lang="en-US" sz="1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51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Cerca de 30% de toda a água doce líquida é subterrânea</a:t>
            </a:r>
            <a:r>
              <a:rPr lang="pt-PT" baseline="0" dirty="0" smtClean="0"/>
              <a:t> (lençóis freáticos), a qual é fonte</a:t>
            </a:r>
            <a:r>
              <a:rPr lang="pt-PT" dirty="0" smtClean="0"/>
              <a:t> vital de água para beber para pessoas e gado,</a:t>
            </a:r>
            <a:r>
              <a:rPr lang="pt-PT" baseline="0" dirty="0" smtClean="0"/>
              <a:t> principalmente nos países pobres.</a:t>
            </a:r>
          </a:p>
          <a:p>
            <a:r>
              <a:rPr lang="pt-PT" baseline="0" dirty="0" smtClean="0"/>
              <a:t>Os lençóis freáticos têm sido altamente explorados para a agricultura, particularmente em países como a Índia e a China. </a:t>
            </a:r>
          </a:p>
          <a:p>
            <a:r>
              <a:rPr lang="pt-PT" baseline="0" dirty="0" smtClean="0"/>
              <a:t>Só como exemplo, na Índia um novo furo para bombear água é terminado cada 6 segundos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898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A </a:t>
            </a:r>
            <a:r>
              <a:rPr lang="en-GB" noProof="0" dirty="0" err="1" smtClean="0"/>
              <a:t>água</a:t>
            </a:r>
            <a:r>
              <a:rPr lang="en-GB" noProof="0" dirty="0" smtClean="0"/>
              <a:t> </a:t>
            </a:r>
            <a:r>
              <a:rPr lang="en-GB" noProof="0" dirty="0" err="1" smtClean="0"/>
              <a:t>doce</a:t>
            </a:r>
            <a:r>
              <a:rPr lang="en-GB" noProof="0" dirty="0" smtClean="0"/>
              <a:t> </a:t>
            </a:r>
            <a:r>
              <a:rPr lang="en-GB" noProof="0" dirty="0" err="1" smtClean="0"/>
              <a:t>está</a:t>
            </a:r>
            <a:r>
              <a:rPr lang="en-GB" noProof="0" dirty="0" smtClean="0"/>
              <a:t> a ser </a:t>
            </a:r>
            <a:r>
              <a:rPr lang="en-GB" noProof="0" dirty="0" err="1" smtClean="0"/>
              <a:t>cada</a:t>
            </a:r>
            <a:r>
              <a:rPr lang="en-GB" noProof="0" dirty="0" smtClean="0"/>
              <a:t> </a:t>
            </a:r>
            <a:r>
              <a:rPr lang="en-GB" noProof="0" dirty="0" err="1" smtClean="0"/>
              <a:t>vez</a:t>
            </a:r>
            <a:r>
              <a:rPr lang="en-GB" noProof="0" dirty="0" smtClean="0"/>
              <a:t> </a:t>
            </a:r>
            <a:r>
              <a:rPr lang="en-GB" noProof="0" dirty="0" err="1" smtClean="0"/>
              <a:t>mais</a:t>
            </a:r>
            <a:r>
              <a:rPr lang="en-GB" noProof="0" dirty="0" smtClean="0"/>
              <a:t> </a:t>
            </a:r>
            <a:r>
              <a:rPr lang="en-GB" noProof="0" dirty="0" err="1" smtClean="0"/>
              <a:t>usada</a:t>
            </a:r>
            <a:r>
              <a:rPr lang="en-GB" noProof="0" dirty="0" smtClean="0"/>
              <a:t> para outros fins do que </a:t>
            </a:r>
            <a:r>
              <a:rPr lang="en-GB" noProof="0" dirty="0" err="1" smtClean="0"/>
              <a:t>agricultura</a:t>
            </a:r>
            <a:r>
              <a:rPr lang="en-GB" noProof="0" dirty="0" smtClean="0"/>
              <a:t>; </a:t>
            </a:r>
          </a:p>
          <a:p>
            <a:r>
              <a:rPr lang="en-GB" noProof="0" dirty="0" smtClean="0"/>
              <a:t>	- a </a:t>
            </a:r>
            <a:r>
              <a:rPr lang="en-GB" noProof="0" dirty="0" err="1" smtClean="0"/>
              <a:t>sobrexploração</a:t>
            </a:r>
            <a:r>
              <a:rPr lang="en-GB" baseline="0" noProof="0" dirty="0" smtClean="0"/>
              <a:t> dos </a:t>
            </a:r>
            <a:r>
              <a:rPr lang="en-GB" baseline="0" noProof="0" dirty="0" err="1" smtClean="0"/>
              <a:t>lençóis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freáticos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esgota</a:t>
            </a:r>
            <a:r>
              <a:rPr lang="en-GB" baseline="0" noProof="0" dirty="0" smtClean="0"/>
              <a:t> as </a:t>
            </a:r>
            <a:r>
              <a:rPr lang="en-GB" baseline="0" noProof="0" dirty="0" err="1" smtClean="0"/>
              <a:t>reservas</a:t>
            </a:r>
            <a:r>
              <a:rPr lang="en-GB" baseline="0" noProof="0" dirty="0" smtClean="0"/>
              <a:t>; </a:t>
            </a:r>
          </a:p>
          <a:p>
            <a:r>
              <a:rPr lang="en-GB" baseline="0" noProof="0" dirty="0" smtClean="0"/>
              <a:t>	- as </a:t>
            </a:r>
            <a:r>
              <a:rPr lang="en-GB" baseline="0" noProof="0" dirty="0" err="1" smtClean="0"/>
              <a:t>altas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densidades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populacionais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causam</a:t>
            </a:r>
            <a:r>
              <a:rPr lang="en-GB" baseline="0" noProof="0" dirty="0" smtClean="0"/>
              <a:t> altos </a:t>
            </a:r>
            <a:r>
              <a:rPr lang="en-GB" baseline="0" noProof="0" dirty="0" err="1" smtClean="0"/>
              <a:t>níveis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contaminação</a:t>
            </a:r>
            <a:r>
              <a:rPr lang="en-GB" baseline="0" noProof="0" dirty="0" smtClean="0"/>
              <a:t> com </a:t>
            </a:r>
            <a:r>
              <a:rPr lang="en-GB" baseline="0" noProof="0" dirty="0" err="1" smtClean="0"/>
              <a:t>poluentes</a:t>
            </a:r>
            <a:r>
              <a:rPr lang="en-GB" baseline="0" noProof="0" dirty="0" smtClean="0"/>
              <a:t> e </a:t>
            </a:r>
            <a:r>
              <a:rPr lang="en-GB" baseline="0" noProof="0" dirty="0" err="1" smtClean="0"/>
              <a:t>dejectos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humanos</a:t>
            </a:r>
            <a:r>
              <a:rPr lang="en-GB" baseline="0" noProof="0" dirty="0" smtClean="0"/>
              <a:t>; </a:t>
            </a:r>
          </a:p>
          <a:p>
            <a:r>
              <a:rPr lang="en-GB" baseline="0" noProof="0" dirty="0" smtClean="0"/>
              <a:t>	- </a:t>
            </a:r>
            <a:r>
              <a:rPr lang="en-GB" baseline="0" noProof="0" dirty="0" err="1" smtClean="0"/>
              <a:t>tudo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isto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conduz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sério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decréscimo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água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disponível</a:t>
            </a:r>
            <a:r>
              <a:rPr lang="en-GB" baseline="0" noProof="0" dirty="0" smtClean="0"/>
              <a:t> para a </a:t>
            </a:r>
            <a:r>
              <a:rPr lang="en-GB" baseline="0" noProof="0" dirty="0" err="1" smtClean="0"/>
              <a:t>agricultura</a:t>
            </a:r>
            <a:r>
              <a:rPr lang="en-GB" baseline="0" noProof="0" dirty="0" smtClean="0"/>
              <a:t>.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534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 smtClean="0"/>
              <a:t>Nem</a:t>
            </a:r>
            <a:r>
              <a:rPr lang="en-US" noProof="0" dirty="0" smtClean="0"/>
              <a:t> </a:t>
            </a:r>
            <a:r>
              <a:rPr lang="en-US" noProof="0" dirty="0" err="1" smtClean="0"/>
              <a:t>todos</a:t>
            </a:r>
            <a:r>
              <a:rPr lang="en-US" noProof="0" dirty="0" smtClean="0"/>
              <a:t> </a:t>
            </a:r>
            <a:r>
              <a:rPr lang="en-US" noProof="0" dirty="0" err="1" smtClean="0"/>
              <a:t>os</a:t>
            </a:r>
            <a:r>
              <a:rPr lang="en-US" noProof="0" dirty="0" smtClean="0"/>
              <a:t> </a:t>
            </a:r>
            <a:r>
              <a:rPr lang="en-US" noProof="0" dirty="0" err="1" smtClean="0"/>
              <a:t>campos</a:t>
            </a:r>
            <a:r>
              <a:rPr lang="en-US" noProof="0" dirty="0" smtClean="0"/>
              <a:t> </a:t>
            </a:r>
            <a:r>
              <a:rPr lang="en-US" noProof="0" dirty="0" err="1" smtClean="0"/>
              <a:t>agricultados</a:t>
            </a:r>
            <a:r>
              <a:rPr lang="en-US" noProof="0" dirty="0" smtClean="0"/>
              <a:t> </a:t>
            </a:r>
            <a:r>
              <a:rPr lang="en-US" noProof="0" dirty="0" err="1" smtClean="0"/>
              <a:t>são</a:t>
            </a:r>
            <a:r>
              <a:rPr lang="en-US" noProof="0" dirty="0" smtClean="0"/>
              <a:t> </a:t>
            </a:r>
            <a:r>
              <a:rPr lang="en-US" noProof="0" dirty="0" err="1" smtClean="0"/>
              <a:t>irrigados</a:t>
            </a:r>
            <a:r>
              <a:rPr lang="en-US" noProof="0" dirty="0" smtClean="0"/>
              <a:t>, </a:t>
            </a:r>
            <a:r>
              <a:rPr lang="en-US" noProof="0" dirty="0" err="1" smtClean="0"/>
              <a:t>estando</a:t>
            </a:r>
            <a:r>
              <a:rPr lang="en-US" noProof="0" dirty="0" smtClean="0"/>
              <a:t> a </a:t>
            </a:r>
            <a:r>
              <a:rPr lang="en-US" noProof="0" dirty="0" err="1" smtClean="0"/>
              <a:t>agricultura</a:t>
            </a:r>
            <a:r>
              <a:rPr lang="en-US" noProof="0" dirty="0" smtClean="0"/>
              <a:t> </a:t>
            </a:r>
            <a:r>
              <a:rPr lang="en-US" noProof="0" dirty="0" err="1" smtClean="0"/>
              <a:t>ainda</a:t>
            </a:r>
            <a:r>
              <a:rPr lang="en-US" noProof="0" dirty="0" smtClean="0"/>
              <a:t> </a:t>
            </a:r>
            <a:r>
              <a:rPr lang="en-US" noProof="0" dirty="0" err="1" smtClean="0"/>
              <a:t>totalmente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dependente</a:t>
            </a:r>
            <a:r>
              <a:rPr lang="en-US" noProof="0" dirty="0" smtClean="0"/>
              <a:t> da </a:t>
            </a:r>
            <a:r>
              <a:rPr lang="en-US" noProof="0" dirty="0" err="1" smtClean="0"/>
              <a:t>água</a:t>
            </a:r>
            <a:r>
              <a:rPr lang="en-US" noProof="0" dirty="0" smtClean="0"/>
              <a:t> da </a:t>
            </a:r>
            <a:r>
              <a:rPr lang="en-US" noProof="0" dirty="0" err="1" smtClean="0"/>
              <a:t>chuva</a:t>
            </a:r>
            <a:r>
              <a:rPr lang="en-US" noProof="0" dirty="0" smtClean="0"/>
              <a:t> </a:t>
            </a:r>
            <a:r>
              <a:rPr lang="en-US" noProof="0" dirty="0" err="1" smtClean="0"/>
              <a:t>em</a:t>
            </a:r>
            <a:r>
              <a:rPr lang="en-US" noProof="0" dirty="0" smtClean="0"/>
              <a:t> </a:t>
            </a:r>
            <a:r>
              <a:rPr lang="en-US" noProof="0" dirty="0" err="1" smtClean="0"/>
              <a:t>vastas</a:t>
            </a:r>
            <a:r>
              <a:rPr lang="en-US" noProof="0" dirty="0" smtClean="0"/>
              <a:t> </a:t>
            </a:r>
            <a:r>
              <a:rPr lang="en-US" noProof="0" dirty="0" err="1" smtClean="0"/>
              <a:t>áreas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globo</a:t>
            </a:r>
            <a:r>
              <a:rPr lang="en-US" noProof="0" dirty="0" smtClean="0"/>
              <a:t>, </a:t>
            </a:r>
            <a:r>
              <a:rPr lang="en-US" noProof="0" dirty="0" err="1" smtClean="0"/>
              <a:t>principalmente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nos</a:t>
            </a:r>
            <a:r>
              <a:rPr lang="en-US" noProof="0" dirty="0" smtClean="0"/>
              <a:t> </a:t>
            </a:r>
            <a:r>
              <a:rPr lang="en-US" noProof="0" dirty="0" err="1" smtClean="0"/>
              <a:t>países</a:t>
            </a:r>
            <a:r>
              <a:rPr lang="en-US" noProof="0" dirty="0" smtClean="0"/>
              <a:t> </a:t>
            </a:r>
            <a:r>
              <a:rPr lang="en-US" noProof="0" dirty="0" err="1" smtClean="0"/>
              <a:t>em</a:t>
            </a:r>
            <a:r>
              <a:rPr lang="en-US" noProof="0" dirty="0" smtClean="0"/>
              <a:t> </a:t>
            </a:r>
            <a:r>
              <a:rPr lang="en-US" noProof="0" dirty="0" err="1" smtClean="0"/>
              <a:t>desenvolvimento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exemplo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África</a:t>
            </a:r>
            <a:r>
              <a:rPr lang="en-US" baseline="0" noProof="0" dirty="0" smtClean="0"/>
              <a:t> Sub-</a:t>
            </a:r>
            <a:r>
              <a:rPr lang="en-US" baseline="0" noProof="0" dirty="0" err="1" smtClean="0"/>
              <a:t>Sahareana</a:t>
            </a:r>
            <a:r>
              <a:rPr lang="en-US" baseline="0" noProof="0" dirty="0" smtClean="0"/>
              <a:t> 95% da </a:t>
            </a:r>
            <a:r>
              <a:rPr lang="en-US" baseline="0" noProof="0" dirty="0" err="1" smtClean="0"/>
              <a:t>agricultura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depende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chuva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América</a:t>
            </a:r>
            <a:r>
              <a:rPr lang="en-US" baseline="0" noProof="0" dirty="0" smtClean="0"/>
              <a:t> Latina </a:t>
            </a:r>
            <a:r>
              <a:rPr lang="en-US" baseline="0" noProof="0" dirty="0" err="1" smtClean="0"/>
              <a:t>depende</a:t>
            </a:r>
            <a:r>
              <a:rPr lang="en-US" baseline="0" noProof="0" dirty="0" smtClean="0"/>
              <a:t> 90% e no </a:t>
            </a:r>
            <a:r>
              <a:rPr lang="en-US" baseline="0" noProof="0" dirty="0" err="1" smtClean="0"/>
              <a:t>Próximo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Oriente</a:t>
            </a:r>
            <a:r>
              <a:rPr lang="en-US" baseline="0" noProof="0" dirty="0" smtClean="0"/>
              <a:t> e Norte de </a:t>
            </a:r>
            <a:r>
              <a:rPr lang="en-US" baseline="0" noProof="0" dirty="0" err="1" smtClean="0"/>
              <a:t>África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depende</a:t>
            </a:r>
            <a:r>
              <a:rPr lang="en-US" baseline="0" noProof="0" dirty="0" smtClean="0"/>
              <a:t> 75%.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6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 agricultura dependente da chuva está grandemente sujeita ás condições do clima e, consequentemente, é muito incerta</a:t>
            </a:r>
            <a:r>
              <a:rPr lang="pt-PT" baseline="0" dirty="0" smtClean="0"/>
              <a:t>.</a:t>
            </a:r>
          </a:p>
          <a:p>
            <a:r>
              <a:rPr lang="en-US" baseline="0" dirty="0" smtClean="0"/>
              <a:t>Para </a:t>
            </a:r>
            <a:r>
              <a:rPr lang="en-US" baseline="0" dirty="0" err="1" smtClean="0"/>
              <a:t>além</a:t>
            </a:r>
            <a:r>
              <a:rPr lang="en-US" baseline="0" dirty="0" smtClean="0"/>
              <a:t> disso,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severamente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afectada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climáticas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vez</a:t>
            </a:r>
            <a:r>
              <a:rPr lang="en-US" baseline="0" dirty="0" smtClean="0"/>
              <a:t> ser </a:t>
            </a:r>
            <a:r>
              <a:rPr lang="en-US" baseline="0" dirty="0" err="1" smtClean="0"/>
              <a:t>previsto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períodos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longos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frequentes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severos</a:t>
            </a:r>
            <a:r>
              <a:rPr lang="en-US" baseline="0" dirty="0" smtClean="0"/>
              <a:t>.</a:t>
            </a:r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2887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Um dos maiores desafios actuais da agricultura é produzir “mais produto agrícola</a:t>
            </a:r>
            <a:r>
              <a:rPr lang="pt-PT" baseline="0" dirty="0" smtClean="0"/>
              <a:t> por cada gota de água”, ou seja, maior quantidade de alimentos com menos água. </a:t>
            </a:r>
            <a:r>
              <a:rPr lang="pt-PT" dirty="0" smtClean="0"/>
              <a:t>One of the major current challenges in agriculture is to produce “more crop per drop”, this is to produce more crop food with less water.</a:t>
            </a:r>
          </a:p>
          <a:p>
            <a:r>
              <a:rPr lang="pt-PT" baseline="0" dirty="0" smtClean="0"/>
              <a:t>Para se atingir este fim é necessário dispor de culturas mais eficientes no uso da água e culturas capazes de suportar períodos de seca.</a:t>
            </a:r>
          </a:p>
          <a:p>
            <a:endParaRPr lang="pt-PT" baseline="0" dirty="0" smtClean="0"/>
          </a:p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328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Há muitas plantas que são naturalmente tolerantes à seca e algumas, como as plantas da ressurreição, podem mesmo suportar a dessecação total e recuperar completamente</a:t>
            </a:r>
            <a:r>
              <a:rPr lang="pt-PT" baseline="0" dirty="0" smtClean="0"/>
              <a:t> quando são novamente hidratadas.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394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As</a:t>
            </a:r>
            <a:r>
              <a:rPr lang="pt-PT" baseline="0" dirty="0" smtClean="0"/>
              <a:t> p</a:t>
            </a:r>
            <a:r>
              <a:rPr lang="pt-PT" dirty="0" smtClean="0"/>
              <a:t>lantas recorrem</a:t>
            </a:r>
            <a:r>
              <a:rPr lang="pt-PT" baseline="0" dirty="0" smtClean="0"/>
              <a:t> a</a:t>
            </a:r>
            <a:r>
              <a:rPr lang="pt-PT" dirty="0" smtClean="0"/>
              <a:t> diferentes mecanismos para evitar a perda de água, como</a:t>
            </a:r>
            <a:r>
              <a:rPr lang="pt-PT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Desenvolver extensos sistemas radiculares para poderem atingir a água que existe em profundidade no solo, ou reproduzirem-se muito cedo para poderem garantir a formação de sementes antes que chegue a estação da seca;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Produzir compostos protectores das células que evitam a sua danificação em condições de seca, conseguindo, assim, tolerar esse stress.</a:t>
            </a:r>
          </a:p>
          <a:p>
            <a:pPr marL="0" indent="0">
              <a:buFontTx/>
              <a:buNone/>
            </a:pPr>
            <a:r>
              <a:rPr lang="pt-PT" baseline="0" dirty="0" smtClean="0"/>
              <a:t>É importante estudar e compreender estes mecanismos por forma a conseguir transferí-los para plantas agrícolas, recorrendo a ferramentas biotecnológicas.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394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5658" r="4427" b="73824"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wmi.cgiar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1820" b="9373"/>
          <a:stretch>
            <a:fillRect/>
          </a:stretch>
        </p:blipFill>
        <p:spPr bwMode="auto">
          <a:xfrm>
            <a:off x="-1588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0" y="779220"/>
            <a:ext cx="71360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PT" altLang="pt-PT" sz="3200" b="1" dirty="0" smtClean="0">
                <a:solidFill>
                  <a:schemeClr val="bg1"/>
                </a:solidFill>
              </a:rPr>
              <a:t>    </a:t>
            </a:r>
            <a:r>
              <a:rPr lang="pt-PT" altLang="pt-PT" sz="3200" b="1" dirty="0" smtClean="0">
                <a:solidFill>
                  <a:schemeClr val="bg1"/>
                </a:solidFill>
              </a:rPr>
              <a:t>Dar </a:t>
            </a:r>
            <a:r>
              <a:rPr lang="pt-PT" altLang="pt-PT" sz="3200" b="1" dirty="0" smtClean="0">
                <a:solidFill>
                  <a:schemeClr val="bg1"/>
                </a:solidFill>
              </a:rPr>
              <a:t>poderes às plantas “com sede”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PT" sz="3200" i="1" dirty="0" smtClean="0">
                <a:solidFill>
                  <a:schemeClr val="bg1"/>
                </a:solidFill>
              </a:rPr>
              <a:t>                     </a:t>
            </a:r>
            <a:r>
              <a:rPr lang="pt-PT" altLang="pt-PT" sz="3200" i="1" dirty="0" smtClean="0">
                <a:solidFill>
                  <a:schemeClr val="bg1"/>
                </a:solidFill>
              </a:rPr>
              <a:t> </a:t>
            </a:r>
            <a:r>
              <a:rPr lang="pt-PT" altLang="pt-PT" sz="3200" i="1" dirty="0" smtClean="0">
                <a:solidFill>
                  <a:schemeClr val="bg1"/>
                </a:solidFill>
              </a:rPr>
              <a:t>- formas de tolerância à seca</a:t>
            </a:r>
            <a:endParaRPr lang="pt-PT" altLang="pt-PT" sz="3200" i="1" dirty="0">
              <a:solidFill>
                <a:schemeClr val="bg1"/>
              </a:solidFill>
            </a:endParaRP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2" b="22015"/>
          <a:stretch/>
        </p:blipFill>
        <p:spPr bwMode="auto">
          <a:xfrm>
            <a:off x="726808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phd-space.iastro.pt/wp-content/uploads/2014/01/policromatico_v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46" y="6039473"/>
            <a:ext cx="1047666" cy="83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2"/>
          <p:cNvGrpSpPr/>
          <p:nvPr/>
        </p:nvGrpSpPr>
        <p:grpSpPr>
          <a:xfrm>
            <a:off x="-5410" y="5675359"/>
            <a:ext cx="1916925" cy="360040"/>
            <a:chOff x="5075023" y="1772816"/>
            <a:chExt cx="1545707" cy="360040"/>
          </a:xfrm>
        </p:grpSpPr>
        <p:sp>
          <p:nvSpPr>
            <p:cNvPr id="15" name="Oval 14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Inês Modesto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18" name="Oval 17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2016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4"/>
          <p:cNvSpPr txBox="1">
            <a:spLocks noChangeArrowheads="1"/>
          </p:cNvSpPr>
          <p:nvPr/>
        </p:nvSpPr>
        <p:spPr bwMode="auto">
          <a:xfrm>
            <a:off x="35496" y="6237312"/>
            <a:ext cx="1331818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 err="1" smtClean="0"/>
              <a:t>Benefícios</a:t>
            </a:r>
            <a:endParaRPr lang="en-GB" altLang="en-US" sz="1600" b="1" i="1" dirty="0"/>
          </a:p>
        </p:txBody>
      </p:sp>
      <p:sp>
        <p:nvSpPr>
          <p:cNvPr id="98" name="Rectângulo 97"/>
          <p:cNvSpPr/>
          <p:nvPr/>
        </p:nvSpPr>
        <p:spPr>
          <a:xfrm>
            <a:off x="5986342" y="3356992"/>
            <a:ext cx="2592288" cy="34190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ângulo 1"/>
          <p:cNvSpPr/>
          <p:nvPr/>
        </p:nvSpPr>
        <p:spPr>
          <a:xfrm>
            <a:off x="1299415" y="3369859"/>
            <a:ext cx="4455034" cy="34190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CaixaDeTexto 98"/>
          <p:cNvSpPr txBox="1"/>
          <p:nvPr/>
        </p:nvSpPr>
        <p:spPr>
          <a:xfrm>
            <a:off x="5868144" y="2993504"/>
            <a:ext cx="224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Tolerância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à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seca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251520" y="548903"/>
            <a:ext cx="8136904" cy="575841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Diversidade de mecanismos para evitar a falta de água</a:t>
            </a:r>
          </a:p>
        </p:txBody>
      </p:sp>
      <p:pic>
        <p:nvPicPr>
          <p:cNvPr id="13322" name="Picture 10" descr="http://blog.ucsusa.org/wp-content/uploads/2012/08/Kansas-Drought-Cor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3014" b="12014"/>
          <a:stretch/>
        </p:blipFill>
        <p:spPr bwMode="auto">
          <a:xfrm>
            <a:off x="5995451" y="1357480"/>
            <a:ext cx="2599413" cy="169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6130358" y="3342594"/>
            <a:ext cx="2507371" cy="3464144"/>
            <a:chOff x="3060123" y="1773299"/>
            <a:chExt cx="2507371" cy="3464144"/>
          </a:xfrm>
        </p:grpSpPr>
        <p:sp>
          <p:nvSpPr>
            <p:cNvPr id="39" name="TextBox 3"/>
            <p:cNvSpPr txBox="1">
              <a:spLocks noChangeArrowheads="1"/>
            </p:cNvSpPr>
            <p:nvPr/>
          </p:nvSpPr>
          <p:spPr bwMode="auto">
            <a:xfrm>
              <a:off x="3326824" y="1773299"/>
              <a:ext cx="1752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 err="1" smtClean="0">
                  <a:latin typeface="+mj-lt"/>
                </a:rPr>
                <a:t>Protectores</a:t>
              </a:r>
              <a:r>
                <a:rPr lang="en-GB" altLang="en-US" sz="2000" b="1" dirty="0" smtClean="0">
                  <a:latin typeface="+mj-lt"/>
                </a:rPr>
                <a:t> </a:t>
              </a:r>
              <a:r>
                <a:rPr lang="en-GB" altLang="en-US" sz="2000" b="1" dirty="0" err="1" smtClean="0">
                  <a:latin typeface="+mj-lt"/>
                </a:rPr>
                <a:t>celulares</a:t>
              </a:r>
              <a:endParaRPr lang="en-GB" altLang="en-US" sz="2000" b="1" dirty="0">
                <a:latin typeface="+mj-lt"/>
              </a:endParaRPr>
            </a:p>
          </p:txBody>
        </p:sp>
        <p:sp>
          <p:nvSpPr>
            <p:cNvPr id="42" name="TextBox 9"/>
            <p:cNvSpPr txBox="1">
              <a:spLocks noChangeArrowheads="1"/>
            </p:cNvSpPr>
            <p:nvPr/>
          </p:nvSpPr>
          <p:spPr bwMode="auto">
            <a:xfrm>
              <a:off x="3060123" y="4591112"/>
              <a:ext cx="25073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 err="1" smtClean="0">
                  <a:latin typeface="+mj-lt"/>
                </a:rPr>
                <a:t>Evitar</a:t>
              </a:r>
              <a:r>
                <a:rPr lang="en-GB" altLang="en-US" sz="1800" dirty="0" smtClean="0">
                  <a:latin typeface="+mj-lt"/>
                </a:rPr>
                <a:t> </a:t>
              </a:r>
              <a:r>
                <a:rPr lang="en-GB" altLang="en-US" sz="1800" dirty="0" err="1" smtClean="0">
                  <a:latin typeface="+mj-lt"/>
                </a:rPr>
                <a:t>morte</a:t>
              </a:r>
              <a:r>
                <a:rPr lang="en-GB" altLang="en-US" sz="1800" dirty="0" smtClean="0">
                  <a:latin typeface="+mj-lt"/>
                </a:rPr>
                <a:t> </a:t>
              </a:r>
              <a:r>
                <a:rPr lang="en-GB" altLang="en-US" sz="1800" dirty="0" err="1" smtClean="0">
                  <a:latin typeface="+mj-lt"/>
                </a:rPr>
                <a:t>celular</a:t>
              </a:r>
              <a:r>
                <a:rPr lang="en-GB" altLang="en-US" sz="1800" dirty="0" smtClean="0">
                  <a:latin typeface="+mj-lt"/>
                </a:rPr>
                <a:t> </a:t>
              </a:r>
              <a:r>
                <a:rPr lang="en-GB" altLang="en-US" sz="1800" dirty="0" err="1" smtClean="0">
                  <a:latin typeface="+mj-lt"/>
                </a:rPr>
                <a:t>durante</a:t>
              </a:r>
              <a:r>
                <a:rPr lang="en-GB" altLang="en-US" sz="1800" dirty="0" smtClean="0">
                  <a:latin typeface="+mj-lt"/>
                </a:rPr>
                <a:t> </a:t>
              </a:r>
              <a:r>
                <a:rPr lang="en-GB" altLang="en-US" sz="1800" dirty="0" err="1" smtClean="0">
                  <a:latin typeface="+mj-lt"/>
                </a:rPr>
                <a:t>seca</a:t>
              </a:r>
              <a:r>
                <a:rPr lang="en-GB" altLang="en-US" sz="1800" dirty="0" smtClean="0">
                  <a:latin typeface="+mj-lt"/>
                </a:rPr>
                <a:t> </a:t>
              </a:r>
              <a:r>
                <a:rPr lang="en-GB" altLang="en-US" sz="1800" dirty="0" err="1" smtClean="0">
                  <a:latin typeface="+mj-lt"/>
                </a:rPr>
                <a:t>severa</a:t>
              </a:r>
              <a:endParaRPr lang="en-GB" altLang="en-US" sz="1800" dirty="0">
                <a:latin typeface="+mj-lt"/>
              </a:endParaRPr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287" y="2573399"/>
              <a:ext cx="1463675" cy="196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3773541" y="3369859"/>
            <a:ext cx="1980909" cy="3464144"/>
            <a:chOff x="6119483" y="1773299"/>
            <a:chExt cx="1980909" cy="3464144"/>
          </a:xfrm>
        </p:grpSpPr>
        <p:sp>
          <p:nvSpPr>
            <p:cNvPr id="52" name="TextBox 62"/>
            <p:cNvSpPr txBox="1">
              <a:spLocks noChangeArrowheads="1"/>
            </p:cNvSpPr>
            <p:nvPr/>
          </p:nvSpPr>
          <p:spPr bwMode="auto">
            <a:xfrm>
              <a:off x="6195684" y="1773299"/>
              <a:ext cx="1752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 err="1" smtClean="0">
                  <a:latin typeface="+mj-lt"/>
                </a:rPr>
                <a:t>Reprodução</a:t>
              </a:r>
              <a:r>
                <a:rPr lang="en-GB" altLang="en-US" sz="2000" b="1" dirty="0" smtClean="0">
                  <a:latin typeface="+mj-lt"/>
                </a:rPr>
                <a:t> </a:t>
              </a:r>
              <a:r>
                <a:rPr lang="en-GB" altLang="en-US" sz="2000" b="1" dirty="0" err="1" smtClean="0">
                  <a:latin typeface="+mj-lt"/>
                </a:rPr>
                <a:t>precoce</a:t>
              </a:r>
              <a:endParaRPr lang="en-GB" altLang="en-US" sz="2000" b="1" dirty="0">
                <a:latin typeface="+mj-lt"/>
              </a:endParaRPr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284" y="2563873"/>
              <a:ext cx="1295400" cy="1931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69"/>
            <p:cNvSpPr txBox="1">
              <a:spLocks noChangeArrowheads="1"/>
            </p:cNvSpPr>
            <p:nvPr/>
          </p:nvSpPr>
          <p:spPr bwMode="auto">
            <a:xfrm>
              <a:off x="6119483" y="4591112"/>
              <a:ext cx="19809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 err="1" smtClean="0">
                  <a:latin typeface="+mj-lt"/>
                </a:rPr>
                <a:t>Evitar</a:t>
              </a:r>
              <a:r>
                <a:rPr lang="en-GB" altLang="en-US" sz="1800" dirty="0" smtClean="0">
                  <a:latin typeface="+mj-lt"/>
                </a:rPr>
                <a:t> deficit </a:t>
              </a:r>
              <a:r>
                <a:rPr lang="en-GB" altLang="en-US" sz="1800" dirty="0" err="1" smtClean="0">
                  <a:latin typeface="+mj-lt"/>
                </a:rPr>
                <a:t>tardio</a:t>
              </a:r>
              <a:r>
                <a:rPr lang="en-GB" altLang="en-US" sz="1800" dirty="0" smtClean="0">
                  <a:latin typeface="+mj-lt"/>
                </a:rPr>
                <a:t> de </a:t>
              </a:r>
              <a:r>
                <a:rPr lang="en-GB" altLang="en-US" sz="1800" dirty="0" err="1" smtClean="0">
                  <a:latin typeface="+mj-lt"/>
                </a:rPr>
                <a:t>água</a:t>
              </a:r>
              <a:endParaRPr lang="en-GB" altLang="en-US" sz="1800" dirty="0">
                <a:latin typeface="+mj-lt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028793" y="3284984"/>
            <a:ext cx="2823126" cy="3526651"/>
            <a:chOff x="82550" y="1672439"/>
            <a:chExt cx="2823126" cy="3526651"/>
          </a:xfrm>
        </p:grpSpPr>
        <p:sp>
          <p:nvSpPr>
            <p:cNvPr id="38" name="TextBox 2"/>
            <p:cNvSpPr txBox="1">
              <a:spLocks noChangeArrowheads="1"/>
            </p:cNvSpPr>
            <p:nvPr/>
          </p:nvSpPr>
          <p:spPr bwMode="auto">
            <a:xfrm>
              <a:off x="457405" y="1672439"/>
              <a:ext cx="237626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 err="1" smtClean="0">
                  <a:latin typeface="+mj-lt"/>
                </a:rPr>
                <a:t>Sistema</a:t>
              </a:r>
              <a:r>
                <a:rPr lang="en-GB" altLang="en-US" sz="2000" b="1" dirty="0" smtClean="0">
                  <a:latin typeface="+mj-lt"/>
                </a:rPr>
                <a:t> </a:t>
              </a:r>
              <a:r>
                <a:rPr lang="en-GB" altLang="en-US" sz="2000" b="1" dirty="0" err="1" smtClean="0">
                  <a:latin typeface="+mj-lt"/>
                </a:rPr>
                <a:t>radicular</a:t>
              </a:r>
              <a:r>
                <a:rPr lang="en-GB" altLang="en-US" sz="2000" b="1" dirty="0" smtClean="0">
                  <a:latin typeface="+mj-lt"/>
                </a:rPr>
                <a:t> </a:t>
              </a:r>
              <a:r>
                <a:rPr lang="en-GB" altLang="en-US" sz="2000" b="1" dirty="0" err="1" smtClean="0">
                  <a:latin typeface="+mj-lt"/>
                </a:rPr>
                <a:t>extenso</a:t>
              </a:r>
              <a:r>
                <a:rPr lang="en-GB" altLang="en-US" sz="2000" b="1" dirty="0" smtClean="0">
                  <a:latin typeface="+mj-lt"/>
                </a:rPr>
                <a:t> </a:t>
              </a:r>
              <a:endParaRPr lang="en-GB" altLang="en-US" sz="2000" b="1" dirty="0">
                <a:latin typeface="+mj-lt"/>
              </a:endParaRPr>
            </a:p>
          </p:txBody>
        </p:sp>
        <p:grpSp>
          <p:nvGrpSpPr>
            <p:cNvPr id="46" name="Group 61"/>
            <p:cNvGrpSpPr>
              <a:grpSpLocks/>
            </p:cNvGrpSpPr>
            <p:nvPr/>
          </p:nvGrpSpPr>
          <p:grpSpPr bwMode="auto">
            <a:xfrm>
              <a:off x="1101725" y="2494024"/>
              <a:ext cx="893763" cy="2173288"/>
              <a:chOff x="1196557" y="2107898"/>
              <a:chExt cx="893357" cy="2579147"/>
            </a:xfrm>
          </p:grpSpPr>
          <p:grpSp>
            <p:nvGrpSpPr>
              <p:cNvPr id="60" name="Group 34"/>
              <p:cNvGrpSpPr>
                <a:grpSpLocks/>
              </p:cNvGrpSpPr>
              <p:nvPr/>
            </p:nvGrpSpPr>
            <p:grpSpPr bwMode="auto">
              <a:xfrm>
                <a:off x="1418732" y="2107898"/>
                <a:ext cx="550862" cy="514181"/>
                <a:chOff x="293688" y="3244755"/>
                <a:chExt cx="2135187" cy="2219420"/>
              </a:xfrm>
            </p:grpSpPr>
            <p:sp>
              <p:nvSpPr>
                <p:cNvPr id="95" name="Freeform 15"/>
                <p:cNvSpPr/>
                <p:nvPr/>
              </p:nvSpPr>
              <p:spPr>
                <a:xfrm>
                  <a:off x="293587" y="4188065"/>
                  <a:ext cx="1100940" cy="902648"/>
                </a:xfrm>
                <a:custGeom>
                  <a:avLst/>
                  <a:gdLst>
                    <a:gd name="connsiteX0" fmla="*/ 1100278 w 1100278"/>
                    <a:gd name="connsiteY0" fmla="*/ 455598 h 902075"/>
                    <a:gd name="connsiteX1" fmla="*/ 512449 w 1100278"/>
                    <a:gd name="connsiteY1" fmla="*/ 107255 h 902075"/>
                    <a:gd name="connsiteX2" fmla="*/ 821 w 1100278"/>
                    <a:gd name="connsiteY2" fmla="*/ 901912 h 902075"/>
                    <a:gd name="connsiteX3" fmla="*/ 632192 w 1100278"/>
                    <a:gd name="connsiteY3" fmla="*/ 31055 h 902075"/>
                    <a:gd name="connsiteX4" fmla="*/ 1078507 w 1100278"/>
                    <a:gd name="connsiteY4" fmla="*/ 194341 h 902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0278" h="902075">
                      <a:moveTo>
                        <a:pt x="1100278" y="455598"/>
                      </a:moveTo>
                      <a:cubicBezTo>
                        <a:pt x="897985" y="244233"/>
                        <a:pt x="695692" y="32869"/>
                        <a:pt x="512449" y="107255"/>
                      </a:cubicBezTo>
                      <a:cubicBezTo>
                        <a:pt x="329206" y="181641"/>
                        <a:pt x="-19136" y="914612"/>
                        <a:pt x="821" y="901912"/>
                      </a:cubicBezTo>
                      <a:cubicBezTo>
                        <a:pt x="20778" y="889212"/>
                        <a:pt x="452578" y="148983"/>
                        <a:pt x="632192" y="31055"/>
                      </a:cubicBezTo>
                      <a:cubicBezTo>
                        <a:pt x="811806" y="-86873"/>
                        <a:pt x="1004121" y="167127"/>
                        <a:pt x="1078507" y="194341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6" name="Freeform 16"/>
                <p:cNvSpPr/>
                <p:nvPr/>
              </p:nvSpPr>
              <p:spPr>
                <a:xfrm flipH="1">
                  <a:off x="1326870" y="3667618"/>
                  <a:ext cx="1100940" cy="902648"/>
                </a:xfrm>
                <a:custGeom>
                  <a:avLst/>
                  <a:gdLst>
                    <a:gd name="connsiteX0" fmla="*/ 1100278 w 1100278"/>
                    <a:gd name="connsiteY0" fmla="*/ 455598 h 902075"/>
                    <a:gd name="connsiteX1" fmla="*/ 512449 w 1100278"/>
                    <a:gd name="connsiteY1" fmla="*/ 107255 h 902075"/>
                    <a:gd name="connsiteX2" fmla="*/ 821 w 1100278"/>
                    <a:gd name="connsiteY2" fmla="*/ 901912 h 902075"/>
                    <a:gd name="connsiteX3" fmla="*/ 632192 w 1100278"/>
                    <a:gd name="connsiteY3" fmla="*/ 31055 h 902075"/>
                    <a:gd name="connsiteX4" fmla="*/ 1078507 w 1100278"/>
                    <a:gd name="connsiteY4" fmla="*/ 194341 h 902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0278" h="902075">
                      <a:moveTo>
                        <a:pt x="1100278" y="455598"/>
                      </a:moveTo>
                      <a:cubicBezTo>
                        <a:pt x="897985" y="244233"/>
                        <a:pt x="695692" y="32869"/>
                        <a:pt x="512449" y="107255"/>
                      </a:cubicBezTo>
                      <a:cubicBezTo>
                        <a:pt x="329206" y="181641"/>
                        <a:pt x="-19136" y="914612"/>
                        <a:pt x="821" y="901912"/>
                      </a:cubicBezTo>
                      <a:cubicBezTo>
                        <a:pt x="20778" y="889212"/>
                        <a:pt x="452578" y="148983"/>
                        <a:pt x="632192" y="31055"/>
                      </a:cubicBezTo>
                      <a:cubicBezTo>
                        <a:pt x="811806" y="-86873"/>
                        <a:pt x="1004121" y="167127"/>
                        <a:pt x="1078507" y="194341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7" name="Freeform 18"/>
                <p:cNvSpPr/>
                <p:nvPr/>
              </p:nvSpPr>
              <p:spPr>
                <a:xfrm>
                  <a:off x="1216161" y="3244755"/>
                  <a:ext cx="178366" cy="2220030"/>
                </a:xfrm>
                <a:custGeom>
                  <a:avLst/>
                  <a:gdLst>
                    <a:gd name="connsiteX0" fmla="*/ 0 w 65314"/>
                    <a:gd name="connsiteY0" fmla="*/ 3864429 h 3864429"/>
                    <a:gd name="connsiteX1" fmla="*/ 21771 w 65314"/>
                    <a:gd name="connsiteY1" fmla="*/ 0 h 3864429"/>
                    <a:gd name="connsiteX2" fmla="*/ 65314 w 65314"/>
                    <a:gd name="connsiteY2" fmla="*/ 3853543 h 3864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314" h="3864429">
                      <a:moveTo>
                        <a:pt x="0" y="3864429"/>
                      </a:moveTo>
                      <a:cubicBezTo>
                        <a:pt x="5442" y="1933121"/>
                        <a:pt x="10885" y="1814"/>
                        <a:pt x="21771" y="0"/>
                      </a:cubicBezTo>
                      <a:cubicBezTo>
                        <a:pt x="32657" y="-1814"/>
                        <a:pt x="58057" y="3209472"/>
                        <a:pt x="65314" y="3853543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61" name="Group 20"/>
              <p:cNvGrpSpPr>
                <a:grpSpLocks/>
              </p:cNvGrpSpPr>
              <p:nvPr/>
            </p:nvGrpSpPr>
            <p:grpSpPr bwMode="auto">
              <a:xfrm>
                <a:off x="1196557" y="2626512"/>
                <a:ext cx="893357" cy="2060533"/>
                <a:chOff x="2037971" y="1435652"/>
                <a:chExt cx="1640239" cy="4536523"/>
              </a:xfrm>
            </p:grpSpPr>
            <p:sp>
              <p:nvSpPr>
                <p:cNvPr id="62" name="Freeform 21"/>
                <p:cNvSpPr/>
                <p:nvPr/>
              </p:nvSpPr>
              <p:spPr>
                <a:xfrm>
                  <a:off x="2684743" y="1484271"/>
                  <a:ext cx="276773" cy="4487904"/>
                </a:xfrm>
                <a:custGeom>
                  <a:avLst/>
                  <a:gdLst>
                    <a:gd name="connsiteX0" fmla="*/ 277379 w 277379"/>
                    <a:gd name="connsiteY0" fmla="*/ 4486275 h 4486275"/>
                    <a:gd name="connsiteX1" fmla="*/ 1154 w 277379"/>
                    <a:gd name="connsiteY1" fmla="*/ 3581400 h 4486275"/>
                    <a:gd name="connsiteX2" fmla="*/ 182129 w 277379"/>
                    <a:gd name="connsiteY2" fmla="*/ 2419350 h 4486275"/>
                    <a:gd name="connsiteX3" fmla="*/ 267854 w 277379"/>
                    <a:gd name="connsiteY3" fmla="*/ 942975 h 4486275"/>
                    <a:gd name="connsiteX4" fmla="*/ 248804 w 277379"/>
                    <a:gd name="connsiteY4" fmla="*/ 0 h 4486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379" h="4486275">
                      <a:moveTo>
                        <a:pt x="277379" y="4486275"/>
                      </a:moveTo>
                      <a:cubicBezTo>
                        <a:pt x="147204" y="4206081"/>
                        <a:pt x="17029" y="3925887"/>
                        <a:pt x="1154" y="3581400"/>
                      </a:cubicBezTo>
                      <a:cubicBezTo>
                        <a:pt x="-14721" y="3236912"/>
                        <a:pt x="137679" y="2859087"/>
                        <a:pt x="182129" y="2419350"/>
                      </a:cubicBezTo>
                      <a:cubicBezTo>
                        <a:pt x="226579" y="1979612"/>
                        <a:pt x="256742" y="1346200"/>
                        <a:pt x="267854" y="942975"/>
                      </a:cubicBezTo>
                      <a:cubicBezTo>
                        <a:pt x="278966" y="539750"/>
                        <a:pt x="248804" y="0"/>
                        <a:pt x="248804" y="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3" name="Freeform 22"/>
                <p:cNvSpPr/>
                <p:nvPr/>
              </p:nvSpPr>
              <p:spPr>
                <a:xfrm>
                  <a:off x="2745925" y="1434497"/>
                  <a:ext cx="425355" cy="4205855"/>
                </a:xfrm>
                <a:custGeom>
                  <a:avLst/>
                  <a:gdLst>
                    <a:gd name="connsiteX0" fmla="*/ 425987 w 425987"/>
                    <a:gd name="connsiteY0" fmla="*/ 4203148 h 4203148"/>
                    <a:gd name="connsiteX1" fmla="*/ 25937 w 425987"/>
                    <a:gd name="connsiteY1" fmla="*/ 3441148 h 4203148"/>
                    <a:gd name="connsiteX2" fmla="*/ 54512 w 425987"/>
                    <a:gd name="connsiteY2" fmla="*/ 2193373 h 4203148"/>
                    <a:gd name="connsiteX3" fmla="*/ 178337 w 425987"/>
                    <a:gd name="connsiteY3" fmla="*/ 145498 h 4203148"/>
                    <a:gd name="connsiteX4" fmla="*/ 178337 w 425987"/>
                    <a:gd name="connsiteY4" fmla="*/ 164548 h 4203148"/>
                    <a:gd name="connsiteX5" fmla="*/ 178337 w 425987"/>
                    <a:gd name="connsiteY5" fmla="*/ 59773 h 4203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5987" h="4203148">
                      <a:moveTo>
                        <a:pt x="425987" y="4203148"/>
                      </a:moveTo>
                      <a:cubicBezTo>
                        <a:pt x="256918" y="3989629"/>
                        <a:pt x="87849" y="3776110"/>
                        <a:pt x="25937" y="3441148"/>
                      </a:cubicBezTo>
                      <a:cubicBezTo>
                        <a:pt x="-35976" y="3106185"/>
                        <a:pt x="29112" y="2742648"/>
                        <a:pt x="54512" y="2193373"/>
                      </a:cubicBezTo>
                      <a:cubicBezTo>
                        <a:pt x="79912" y="1644098"/>
                        <a:pt x="157700" y="483635"/>
                        <a:pt x="178337" y="145498"/>
                      </a:cubicBezTo>
                      <a:cubicBezTo>
                        <a:pt x="198974" y="-192639"/>
                        <a:pt x="178337" y="164548"/>
                        <a:pt x="178337" y="164548"/>
                      </a:cubicBezTo>
                      <a:cubicBezTo>
                        <a:pt x="178337" y="150261"/>
                        <a:pt x="176750" y="77235"/>
                        <a:pt x="178337" y="59773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4" name="Freeform 23"/>
                <p:cNvSpPr/>
                <p:nvPr/>
              </p:nvSpPr>
              <p:spPr>
                <a:xfrm>
                  <a:off x="2268130" y="1475975"/>
                  <a:ext cx="655512" cy="3666643"/>
                </a:xfrm>
                <a:custGeom>
                  <a:avLst/>
                  <a:gdLst>
                    <a:gd name="connsiteX0" fmla="*/ 141956 w 656306"/>
                    <a:gd name="connsiteY0" fmla="*/ 3667125 h 3667125"/>
                    <a:gd name="connsiteX1" fmla="*/ 275306 w 656306"/>
                    <a:gd name="connsiteY1" fmla="*/ 2476500 h 3667125"/>
                    <a:gd name="connsiteX2" fmla="*/ 8606 w 656306"/>
                    <a:gd name="connsiteY2" fmla="*/ 1123950 h 3667125"/>
                    <a:gd name="connsiteX3" fmla="*/ 656306 w 656306"/>
                    <a:gd name="connsiteY3" fmla="*/ 0 h 3667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306" h="3667125">
                      <a:moveTo>
                        <a:pt x="141956" y="3667125"/>
                      </a:moveTo>
                      <a:cubicBezTo>
                        <a:pt x="219743" y="3283743"/>
                        <a:pt x="297531" y="2900362"/>
                        <a:pt x="275306" y="2476500"/>
                      </a:cubicBezTo>
                      <a:cubicBezTo>
                        <a:pt x="253081" y="2052638"/>
                        <a:pt x="-54894" y="1536700"/>
                        <a:pt x="8606" y="1123950"/>
                      </a:cubicBezTo>
                      <a:cubicBezTo>
                        <a:pt x="72106" y="711200"/>
                        <a:pt x="656306" y="0"/>
                        <a:pt x="656306" y="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5" name="Freeform 24"/>
                <p:cNvSpPr/>
                <p:nvPr/>
              </p:nvSpPr>
              <p:spPr>
                <a:xfrm>
                  <a:off x="2923641" y="1521602"/>
                  <a:ext cx="608899" cy="3098395"/>
                </a:xfrm>
                <a:custGeom>
                  <a:avLst/>
                  <a:gdLst>
                    <a:gd name="connsiteX0" fmla="*/ 104775 w 607319"/>
                    <a:gd name="connsiteY0" fmla="*/ 3095625 h 3095625"/>
                    <a:gd name="connsiteX1" fmla="*/ 552450 w 607319"/>
                    <a:gd name="connsiteY1" fmla="*/ 2209800 h 3095625"/>
                    <a:gd name="connsiteX2" fmla="*/ 571500 w 607319"/>
                    <a:gd name="connsiteY2" fmla="*/ 1285875 h 3095625"/>
                    <a:gd name="connsiteX3" fmla="*/ 561975 w 607319"/>
                    <a:gd name="connsiteY3" fmla="*/ 657225 h 3095625"/>
                    <a:gd name="connsiteX4" fmla="*/ 0 w 607319"/>
                    <a:gd name="connsiteY4" fmla="*/ 0 h 309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319" h="3095625">
                      <a:moveTo>
                        <a:pt x="104775" y="3095625"/>
                      </a:moveTo>
                      <a:cubicBezTo>
                        <a:pt x="289719" y="2803525"/>
                        <a:pt x="474663" y="2511425"/>
                        <a:pt x="552450" y="2209800"/>
                      </a:cubicBezTo>
                      <a:cubicBezTo>
                        <a:pt x="630237" y="1908175"/>
                        <a:pt x="569913" y="1544637"/>
                        <a:pt x="571500" y="1285875"/>
                      </a:cubicBezTo>
                      <a:cubicBezTo>
                        <a:pt x="573087" y="1027113"/>
                        <a:pt x="657225" y="871538"/>
                        <a:pt x="561975" y="657225"/>
                      </a:cubicBezTo>
                      <a:cubicBezTo>
                        <a:pt x="466725" y="442912"/>
                        <a:pt x="93662" y="107950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6" name="Freeform 25"/>
                <p:cNvSpPr/>
                <p:nvPr/>
              </p:nvSpPr>
              <p:spPr>
                <a:xfrm>
                  <a:off x="2961516" y="1484271"/>
                  <a:ext cx="716694" cy="2915895"/>
                </a:xfrm>
                <a:custGeom>
                  <a:avLst/>
                  <a:gdLst>
                    <a:gd name="connsiteX0" fmla="*/ 0 w 715935"/>
                    <a:gd name="connsiteY0" fmla="*/ 0 h 2914650"/>
                    <a:gd name="connsiteX1" fmla="*/ 381000 w 715935"/>
                    <a:gd name="connsiteY1" fmla="*/ 180975 h 2914650"/>
                    <a:gd name="connsiteX2" fmla="*/ 676275 w 715935"/>
                    <a:gd name="connsiteY2" fmla="*/ 695325 h 2914650"/>
                    <a:gd name="connsiteX3" fmla="*/ 704850 w 715935"/>
                    <a:gd name="connsiteY3" fmla="*/ 1590675 h 2914650"/>
                    <a:gd name="connsiteX4" fmla="*/ 600075 w 715935"/>
                    <a:gd name="connsiteY4" fmla="*/ 2124075 h 2914650"/>
                    <a:gd name="connsiteX5" fmla="*/ 114300 w 715935"/>
                    <a:gd name="connsiteY5" fmla="*/ 2914650 h 291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935" h="2914650">
                      <a:moveTo>
                        <a:pt x="0" y="0"/>
                      </a:moveTo>
                      <a:cubicBezTo>
                        <a:pt x="134144" y="32544"/>
                        <a:pt x="268288" y="65088"/>
                        <a:pt x="381000" y="180975"/>
                      </a:cubicBezTo>
                      <a:cubicBezTo>
                        <a:pt x="493712" y="296862"/>
                        <a:pt x="622300" y="460375"/>
                        <a:pt x="676275" y="695325"/>
                      </a:cubicBezTo>
                      <a:cubicBezTo>
                        <a:pt x="730250" y="930275"/>
                        <a:pt x="717550" y="1352550"/>
                        <a:pt x="704850" y="1590675"/>
                      </a:cubicBezTo>
                      <a:cubicBezTo>
                        <a:pt x="692150" y="1828800"/>
                        <a:pt x="698500" y="1903413"/>
                        <a:pt x="600075" y="2124075"/>
                      </a:cubicBezTo>
                      <a:cubicBezTo>
                        <a:pt x="501650" y="2344737"/>
                        <a:pt x="114300" y="2914650"/>
                        <a:pt x="114300" y="291465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7" name="Freeform 26"/>
                <p:cNvSpPr/>
                <p:nvPr/>
              </p:nvSpPr>
              <p:spPr>
                <a:xfrm>
                  <a:off x="2070019" y="1505011"/>
                  <a:ext cx="844883" cy="3077657"/>
                </a:xfrm>
                <a:custGeom>
                  <a:avLst/>
                  <a:gdLst>
                    <a:gd name="connsiteX0" fmla="*/ 501051 w 843951"/>
                    <a:gd name="connsiteY0" fmla="*/ 3076575 h 3076575"/>
                    <a:gd name="connsiteX1" fmla="*/ 253401 w 843951"/>
                    <a:gd name="connsiteY1" fmla="*/ 2419350 h 3076575"/>
                    <a:gd name="connsiteX2" fmla="*/ 24801 w 843951"/>
                    <a:gd name="connsiteY2" fmla="*/ 1190625 h 3076575"/>
                    <a:gd name="connsiteX3" fmla="*/ 53376 w 843951"/>
                    <a:gd name="connsiteY3" fmla="*/ 628650 h 3076575"/>
                    <a:gd name="connsiteX4" fmla="*/ 443901 w 843951"/>
                    <a:gd name="connsiteY4" fmla="*/ 200025 h 3076575"/>
                    <a:gd name="connsiteX5" fmla="*/ 843951 w 843951"/>
                    <a:gd name="connsiteY5" fmla="*/ 0 h 3076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3951" h="3076575">
                      <a:moveTo>
                        <a:pt x="501051" y="3076575"/>
                      </a:moveTo>
                      <a:cubicBezTo>
                        <a:pt x="416913" y="2905125"/>
                        <a:pt x="332776" y="2733675"/>
                        <a:pt x="253401" y="2419350"/>
                      </a:cubicBezTo>
                      <a:cubicBezTo>
                        <a:pt x="174026" y="2105025"/>
                        <a:pt x="58138" y="1489075"/>
                        <a:pt x="24801" y="1190625"/>
                      </a:cubicBezTo>
                      <a:cubicBezTo>
                        <a:pt x="-8536" y="892175"/>
                        <a:pt x="-16474" y="793750"/>
                        <a:pt x="53376" y="628650"/>
                      </a:cubicBezTo>
                      <a:cubicBezTo>
                        <a:pt x="123226" y="463550"/>
                        <a:pt x="312139" y="304800"/>
                        <a:pt x="443901" y="200025"/>
                      </a:cubicBezTo>
                      <a:cubicBezTo>
                        <a:pt x="575663" y="95250"/>
                        <a:pt x="775689" y="31750"/>
                        <a:pt x="843951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8" name="Freeform 27"/>
                <p:cNvSpPr/>
                <p:nvPr/>
              </p:nvSpPr>
              <p:spPr>
                <a:xfrm>
                  <a:off x="2606083" y="1571375"/>
                  <a:ext cx="594331" cy="2264691"/>
                </a:xfrm>
                <a:custGeom>
                  <a:avLst/>
                  <a:gdLst>
                    <a:gd name="connsiteX0" fmla="*/ 595451 w 595451"/>
                    <a:gd name="connsiteY0" fmla="*/ 2266950 h 2266950"/>
                    <a:gd name="connsiteX1" fmla="*/ 366851 w 595451"/>
                    <a:gd name="connsiteY1" fmla="*/ 1666875 h 2266950"/>
                    <a:gd name="connsiteX2" fmla="*/ 128726 w 595451"/>
                    <a:gd name="connsiteY2" fmla="*/ 1066800 h 2266950"/>
                    <a:gd name="connsiteX3" fmla="*/ 4901 w 595451"/>
                    <a:gd name="connsiteY3" fmla="*/ 561975 h 2266950"/>
                    <a:gd name="connsiteX4" fmla="*/ 290651 w 595451"/>
                    <a:gd name="connsiteY4" fmla="*/ 0 h 2266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451" h="2266950">
                      <a:moveTo>
                        <a:pt x="595451" y="2266950"/>
                      </a:moveTo>
                      <a:cubicBezTo>
                        <a:pt x="520044" y="2066925"/>
                        <a:pt x="444638" y="1866900"/>
                        <a:pt x="366851" y="1666875"/>
                      </a:cubicBezTo>
                      <a:cubicBezTo>
                        <a:pt x="289063" y="1466850"/>
                        <a:pt x="189051" y="1250950"/>
                        <a:pt x="128726" y="1066800"/>
                      </a:cubicBezTo>
                      <a:cubicBezTo>
                        <a:pt x="68401" y="882650"/>
                        <a:pt x="-22086" y="739775"/>
                        <a:pt x="4901" y="561975"/>
                      </a:cubicBezTo>
                      <a:cubicBezTo>
                        <a:pt x="31888" y="384175"/>
                        <a:pt x="241439" y="95250"/>
                        <a:pt x="290651" y="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9" name="Freeform 28"/>
                <p:cNvSpPr/>
                <p:nvPr/>
              </p:nvSpPr>
              <p:spPr>
                <a:xfrm>
                  <a:off x="2932382" y="1484271"/>
                  <a:ext cx="483623" cy="2078042"/>
                </a:xfrm>
                <a:custGeom>
                  <a:avLst/>
                  <a:gdLst>
                    <a:gd name="connsiteX0" fmla="*/ 0 w 481109"/>
                    <a:gd name="connsiteY0" fmla="*/ 2076450 h 2076450"/>
                    <a:gd name="connsiteX1" fmla="*/ 381000 w 481109"/>
                    <a:gd name="connsiteY1" fmla="*/ 1066800 h 2076450"/>
                    <a:gd name="connsiteX2" fmla="*/ 457200 w 481109"/>
                    <a:gd name="connsiteY2" fmla="*/ 523875 h 2076450"/>
                    <a:gd name="connsiteX3" fmla="*/ 28575 w 481109"/>
                    <a:gd name="connsiteY3" fmla="*/ 0 h 2076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1109" h="2076450">
                      <a:moveTo>
                        <a:pt x="0" y="2076450"/>
                      </a:moveTo>
                      <a:cubicBezTo>
                        <a:pt x="152400" y="1701006"/>
                        <a:pt x="304800" y="1325562"/>
                        <a:pt x="381000" y="1066800"/>
                      </a:cubicBezTo>
                      <a:cubicBezTo>
                        <a:pt x="457200" y="808038"/>
                        <a:pt x="515937" y="701675"/>
                        <a:pt x="457200" y="523875"/>
                      </a:cubicBezTo>
                      <a:cubicBezTo>
                        <a:pt x="398463" y="346075"/>
                        <a:pt x="100013" y="88900"/>
                        <a:pt x="28575" y="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0" name="Freeform 29"/>
                <p:cNvSpPr/>
                <p:nvPr/>
              </p:nvSpPr>
              <p:spPr>
                <a:xfrm>
                  <a:off x="2288522" y="1571375"/>
                  <a:ext cx="617638" cy="3932101"/>
                </a:xfrm>
                <a:custGeom>
                  <a:avLst/>
                  <a:gdLst>
                    <a:gd name="connsiteX0" fmla="*/ 282826 w 616201"/>
                    <a:gd name="connsiteY0" fmla="*/ 3933825 h 3933825"/>
                    <a:gd name="connsiteX1" fmla="*/ 444751 w 616201"/>
                    <a:gd name="connsiteY1" fmla="*/ 3038475 h 3933825"/>
                    <a:gd name="connsiteX2" fmla="*/ 139951 w 616201"/>
                    <a:gd name="connsiteY2" fmla="*/ 2247900 h 3933825"/>
                    <a:gd name="connsiteX3" fmla="*/ 25651 w 616201"/>
                    <a:gd name="connsiteY3" fmla="*/ 1371600 h 3933825"/>
                    <a:gd name="connsiteX4" fmla="*/ 616201 w 616201"/>
                    <a:gd name="connsiteY4" fmla="*/ 0 h 393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6201" h="3933825">
                      <a:moveTo>
                        <a:pt x="282826" y="3933825"/>
                      </a:moveTo>
                      <a:cubicBezTo>
                        <a:pt x="375695" y="3626644"/>
                        <a:pt x="468564" y="3319463"/>
                        <a:pt x="444751" y="3038475"/>
                      </a:cubicBezTo>
                      <a:cubicBezTo>
                        <a:pt x="420938" y="2757487"/>
                        <a:pt x="209801" y="2525712"/>
                        <a:pt x="139951" y="2247900"/>
                      </a:cubicBezTo>
                      <a:cubicBezTo>
                        <a:pt x="70101" y="1970088"/>
                        <a:pt x="-53724" y="1746250"/>
                        <a:pt x="25651" y="1371600"/>
                      </a:cubicBezTo>
                      <a:cubicBezTo>
                        <a:pt x="105026" y="996950"/>
                        <a:pt x="517776" y="228600"/>
                        <a:pt x="616201" y="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1" name="Freeform 30"/>
                <p:cNvSpPr/>
                <p:nvPr/>
              </p:nvSpPr>
              <p:spPr>
                <a:xfrm>
                  <a:off x="2780886" y="2400933"/>
                  <a:ext cx="582678" cy="2418158"/>
                </a:xfrm>
                <a:custGeom>
                  <a:avLst/>
                  <a:gdLst>
                    <a:gd name="connsiteX0" fmla="*/ 0 w 581025"/>
                    <a:gd name="connsiteY0" fmla="*/ 2419350 h 2419350"/>
                    <a:gd name="connsiteX1" fmla="*/ 361950 w 581025"/>
                    <a:gd name="connsiteY1" fmla="*/ 1685925 h 2419350"/>
                    <a:gd name="connsiteX2" fmla="*/ 542925 w 581025"/>
                    <a:gd name="connsiteY2" fmla="*/ 638175 h 2419350"/>
                    <a:gd name="connsiteX3" fmla="*/ 581025 w 581025"/>
                    <a:gd name="connsiteY3" fmla="*/ 0 h 2419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19350">
                      <a:moveTo>
                        <a:pt x="0" y="2419350"/>
                      </a:moveTo>
                      <a:cubicBezTo>
                        <a:pt x="135731" y="2201068"/>
                        <a:pt x="271463" y="1982787"/>
                        <a:pt x="361950" y="1685925"/>
                      </a:cubicBezTo>
                      <a:cubicBezTo>
                        <a:pt x="452437" y="1389063"/>
                        <a:pt x="506413" y="919162"/>
                        <a:pt x="542925" y="638175"/>
                      </a:cubicBezTo>
                      <a:cubicBezTo>
                        <a:pt x="579437" y="357188"/>
                        <a:pt x="574675" y="106362"/>
                        <a:pt x="581025" y="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2" name="Freeform 31"/>
                <p:cNvSpPr/>
                <p:nvPr/>
              </p:nvSpPr>
              <p:spPr>
                <a:xfrm>
                  <a:off x="3410178" y="1741433"/>
                  <a:ext cx="183543" cy="1227745"/>
                </a:xfrm>
                <a:custGeom>
                  <a:avLst/>
                  <a:gdLst>
                    <a:gd name="connsiteX0" fmla="*/ 161925 w 185118"/>
                    <a:gd name="connsiteY0" fmla="*/ 1228725 h 1228725"/>
                    <a:gd name="connsiteX1" fmla="*/ 171450 w 185118"/>
                    <a:gd name="connsiteY1" fmla="*/ 438150 h 1228725"/>
                    <a:gd name="connsiteX2" fmla="*/ 0 w 185118"/>
                    <a:gd name="connsiteY2" fmla="*/ 0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5118" h="1228725">
                      <a:moveTo>
                        <a:pt x="161925" y="1228725"/>
                      </a:moveTo>
                      <a:cubicBezTo>
                        <a:pt x="180181" y="935831"/>
                        <a:pt x="198437" y="642937"/>
                        <a:pt x="171450" y="438150"/>
                      </a:cubicBezTo>
                      <a:cubicBezTo>
                        <a:pt x="144463" y="233363"/>
                        <a:pt x="28575" y="73025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3" name="Freeform 32"/>
                <p:cNvSpPr/>
                <p:nvPr/>
              </p:nvSpPr>
              <p:spPr>
                <a:xfrm>
                  <a:off x="2696397" y="2085701"/>
                  <a:ext cx="256378" cy="1800139"/>
                </a:xfrm>
                <a:custGeom>
                  <a:avLst/>
                  <a:gdLst>
                    <a:gd name="connsiteX0" fmla="*/ 257696 w 257696"/>
                    <a:gd name="connsiteY0" fmla="*/ 1800225 h 1800225"/>
                    <a:gd name="connsiteX1" fmla="*/ 521 w 257696"/>
                    <a:gd name="connsiteY1" fmla="*/ 1114425 h 1800225"/>
                    <a:gd name="connsiteX2" fmla="*/ 191021 w 257696"/>
                    <a:gd name="connsiteY2" fmla="*/ 0 h 1800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7696" h="1800225">
                      <a:moveTo>
                        <a:pt x="257696" y="1800225"/>
                      </a:moveTo>
                      <a:cubicBezTo>
                        <a:pt x="134664" y="1607343"/>
                        <a:pt x="11633" y="1414462"/>
                        <a:pt x="521" y="1114425"/>
                      </a:cubicBezTo>
                      <a:cubicBezTo>
                        <a:pt x="-10592" y="814387"/>
                        <a:pt x="159271" y="185737"/>
                        <a:pt x="191021" y="0"/>
                      </a:cubicBezTo>
                    </a:path>
                  </a:pathLst>
                </a:custGeom>
                <a:no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4" name="Freeform 33"/>
                <p:cNvSpPr/>
                <p:nvPr/>
              </p:nvSpPr>
              <p:spPr>
                <a:xfrm>
                  <a:off x="2676004" y="1534044"/>
                  <a:ext cx="445748" cy="2571627"/>
                </a:xfrm>
                <a:custGeom>
                  <a:avLst/>
                  <a:gdLst>
                    <a:gd name="connsiteX0" fmla="*/ 285750 w 446640"/>
                    <a:gd name="connsiteY0" fmla="*/ 0 h 2571750"/>
                    <a:gd name="connsiteX1" fmla="*/ 438150 w 446640"/>
                    <a:gd name="connsiteY1" fmla="*/ 647700 h 2571750"/>
                    <a:gd name="connsiteX2" fmla="*/ 381000 w 446640"/>
                    <a:gd name="connsiteY2" fmla="*/ 1381125 h 2571750"/>
                    <a:gd name="connsiteX3" fmla="*/ 0 w 446640"/>
                    <a:gd name="connsiteY3" fmla="*/ 2571750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6640" h="2571750">
                      <a:moveTo>
                        <a:pt x="285750" y="0"/>
                      </a:moveTo>
                      <a:cubicBezTo>
                        <a:pt x="354012" y="208756"/>
                        <a:pt x="422275" y="417513"/>
                        <a:pt x="438150" y="647700"/>
                      </a:cubicBezTo>
                      <a:cubicBezTo>
                        <a:pt x="454025" y="877888"/>
                        <a:pt x="454025" y="1060450"/>
                        <a:pt x="381000" y="1381125"/>
                      </a:cubicBezTo>
                      <a:cubicBezTo>
                        <a:pt x="307975" y="1701800"/>
                        <a:pt x="0" y="2571750"/>
                        <a:pt x="0" y="257175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5" name="Freeform 34"/>
                <p:cNvSpPr/>
                <p:nvPr/>
              </p:nvSpPr>
              <p:spPr>
                <a:xfrm>
                  <a:off x="2113719" y="1845129"/>
                  <a:ext cx="643860" cy="1285814"/>
                </a:xfrm>
                <a:custGeom>
                  <a:avLst/>
                  <a:gdLst>
                    <a:gd name="connsiteX0" fmla="*/ 0 w 645583"/>
                    <a:gd name="connsiteY0" fmla="*/ 1285875 h 1285875"/>
                    <a:gd name="connsiteX1" fmla="*/ 400050 w 645583"/>
                    <a:gd name="connsiteY1" fmla="*/ 609600 h 1285875"/>
                    <a:gd name="connsiteX2" fmla="*/ 628650 w 645583"/>
                    <a:gd name="connsiteY2" fmla="*/ 85725 h 1285875"/>
                    <a:gd name="connsiteX3" fmla="*/ 628650 w 645583"/>
                    <a:gd name="connsiteY3" fmla="*/ 0 h 1285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583" h="1285875">
                      <a:moveTo>
                        <a:pt x="0" y="1285875"/>
                      </a:moveTo>
                      <a:cubicBezTo>
                        <a:pt x="147637" y="1047750"/>
                        <a:pt x="295275" y="809625"/>
                        <a:pt x="400050" y="609600"/>
                      </a:cubicBezTo>
                      <a:cubicBezTo>
                        <a:pt x="504825" y="409575"/>
                        <a:pt x="590550" y="187325"/>
                        <a:pt x="628650" y="85725"/>
                      </a:cubicBezTo>
                      <a:cubicBezTo>
                        <a:pt x="666750" y="-15875"/>
                        <a:pt x="628650" y="12700"/>
                        <a:pt x="628650" y="0"/>
                      </a:cubicBezTo>
                    </a:path>
                  </a:pathLst>
                </a:custGeom>
                <a:no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6" name="Freeform 35"/>
                <p:cNvSpPr/>
                <p:nvPr/>
              </p:nvSpPr>
              <p:spPr>
                <a:xfrm>
                  <a:off x="3011043" y="1762174"/>
                  <a:ext cx="55355" cy="2264691"/>
                </a:xfrm>
                <a:custGeom>
                  <a:avLst/>
                  <a:gdLst>
                    <a:gd name="connsiteX0" fmla="*/ 0 w 57150"/>
                    <a:gd name="connsiteY0" fmla="*/ 2266950 h 2266950"/>
                    <a:gd name="connsiteX1" fmla="*/ 28575 w 57150"/>
                    <a:gd name="connsiteY1" fmla="*/ 1390650 h 2266950"/>
                    <a:gd name="connsiteX2" fmla="*/ 9525 w 57150"/>
                    <a:gd name="connsiteY2" fmla="*/ 600075 h 2266950"/>
                    <a:gd name="connsiteX3" fmla="*/ 57150 w 57150"/>
                    <a:gd name="connsiteY3" fmla="*/ 0 h 2266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2266950">
                      <a:moveTo>
                        <a:pt x="0" y="2266950"/>
                      </a:moveTo>
                      <a:cubicBezTo>
                        <a:pt x="13494" y="1967706"/>
                        <a:pt x="26988" y="1668462"/>
                        <a:pt x="28575" y="1390650"/>
                      </a:cubicBezTo>
                      <a:cubicBezTo>
                        <a:pt x="30162" y="1112838"/>
                        <a:pt x="4763" y="831850"/>
                        <a:pt x="9525" y="600075"/>
                      </a:cubicBezTo>
                      <a:cubicBezTo>
                        <a:pt x="14287" y="368300"/>
                        <a:pt x="49213" y="100012"/>
                        <a:pt x="57150" y="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7" name="Freeform 36"/>
                <p:cNvSpPr/>
                <p:nvPr/>
              </p:nvSpPr>
              <p:spPr>
                <a:xfrm>
                  <a:off x="2961516" y="1571375"/>
                  <a:ext cx="276771" cy="1874799"/>
                </a:xfrm>
                <a:custGeom>
                  <a:avLst/>
                  <a:gdLst>
                    <a:gd name="connsiteX0" fmla="*/ 0 w 275034"/>
                    <a:gd name="connsiteY0" fmla="*/ 0 h 1876425"/>
                    <a:gd name="connsiteX1" fmla="*/ 266700 w 275034"/>
                    <a:gd name="connsiteY1" fmla="*/ 552450 h 1876425"/>
                    <a:gd name="connsiteX2" fmla="*/ 209550 w 275034"/>
                    <a:gd name="connsiteY2" fmla="*/ 1123950 h 1876425"/>
                    <a:gd name="connsiteX3" fmla="*/ 228600 w 275034"/>
                    <a:gd name="connsiteY3" fmla="*/ 1876425 h 187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034" h="1876425">
                      <a:moveTo>
                        <a:pt x="0" y="0"/>
                      </a:moveTo>
                      <a:cubicBezTo>
                        <a:pt x="115887" y="182562"/>
                        <a:pt x="231775" y="365125"/>
                        <a:pt x="266700" y="552450"/>
                      </a:cubicBezTo>
                      <a:cubicBezTo>
                        <a:pt x="301625" y="739775"/>
                        <a:pt x="215900" y="903288"/>
                        <a:pt x="209550" y="1123950"/>
                      </a:cubicBezTo>
                      <a:cubicBezTo>
                        <a:pt x="203200" y="1344612"/>
                        <a:pt x="225425" y="1749425"/>
                        <a:pt x="228600" y="1876425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8" name="Freeform 37"/>
                <p:cNvSpPr/>
                <p:nvPr/>
              </p:nvSpPr>
              <p:spPr>
                <a:xfrm>
                  <a:off x="2512854" y="1579671"/>
                  <a:ext cx="393307" cy="2629696"/>
                </a:xfrm>
                <a:custGeom>
                  <a:avLst/>
                  <a:gdLst>
                    <a:gd name="connsiteX0" fmla="*/ 162664 w 391264"/>
                    <a:gd name="connsiteY0" fmla="*/ 2628900 h 2628900"/>
                    <a:gd name="connsiteX1" fmla="*/ 739 w 391264"/>
                    <a:gd name="connsiteY1" fmla="*/ 1590675 h 2628900"/>
                    <a:gd name="connsiteX2" fmla="*/ 115039 w 391264"/>
                    <a:gd name="connsiteY2" fmla="*/ 609600 h 2628900"/>
                    <a:gd name="connsiteX3" fmla="*/ 391264 w 391264"/>
                    <a:gd name="connsiteY3" fmla="*/ 0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1264" h="2628900">
                      <a:moveTo>
                        <a:pt x="162664" y="2628900"/>
                      </a:moveTo>
                      <a:cubicBezTo>
                        <a:pt x="85670" y="2278062"/>
                        <a:pt x="8676" y="1927225"/>
                        <a:pt x="739" y="1590675"/>
                      </a:cubicBezTo>
                      <a:cubicBezTo>
                        <a:pt x="-7198" y="1254125"/>
                        <a:pt x="49951" y="874712"/>
                        <a:pt x="115039" y="609600"/>
                      </a:cubicBezTo>
                      <a:cubicBezTo>
                        <a:pt x="180127" y="344487"/>
                        <a:pt x="343639" y="100012"/>
                        <a:pt x="391264" y="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9" name="Freeform 38"/>
                <p:cNvSpPr/>
                <p:nvPr/>
              </p:nvSpPr>
              <p:spPr>
                <a:xfrm>
                  <a:off x="2107892" y="1571375"/>
                  <a:ext cx="760395" cy="2360089"/>
                </a:xfrm>
                <a:custGeom>
                  <a:avLst/>
                  <a:gdLst>
                    <a:gd name="connsiteX0" fmla="*/ 138933 w 758058"/>
                    <a:gd name="connsiteY0" fmla="*/ 2362200 h 2362200"/>
                    <a:gd name="connsiteX1" fmla="*/ 43683 w 758058"/>
                    <a:gd name="connsiteY1" fmla="*/ 1047750 h 2362200"/>
                    <a:gd name="connsiteX2" fmla="*/ 758058 w 758058"/>
                    <a:gd name="connsiteY2" fmla="*/ 0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8058" h="2362200">
                      <a:moveTo>
                        <a:pt x="138933" y="2362200"/>
                      </a:moveTo>
                      <a:cubicBezTo>
                        <a:pt x="39714" y="1901825"/>
                        <a:pt x="-59504" y="1441450"/>
                        <a:pt x="43683" y="1047750"/>
                      </a:cubicBezTo>
                      <a:cubicBezTo>
                        <a:pt x="146870" y="654050"/>
                        <a:pt x="635821" y="174625"/>
                        <a:pt x="758058" y="0"/>
                      </a:cubicBez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0" name="Freeform 39"/>
                <p:cNvSpPr/>
                <p:nvPr/>
              </p:nvSpPr>
              <p:spPr>
                <a:xfrm>
                  <a:off x="3363564" y="2429966"/>
                  <a:ext cx="64095" cy="522621"/>
                </a:xfrm>
                <a:custGeom>
                  <a:avLst/>
                  <a:gdLst>
                    <a:gd name="connsiteX0" fmla="*/ 0 w 66675"/>
                    <a:gd name="connsiteY0" fmla="*/ 0 h 523875"/>
                    <a:gd name="connsiteX1" fmla="*/ 66675 w 66675"/>
                    <a:gd name="connsiteY1" fmla="*/ 5238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675" h="523875">
                      <a:moveTo>
                        <a:pt x="0" y="0"/>
                      </a:moveTo>
                      <a:lnTo>
                        <a:pt x="66675" y="523875"/>
                      </a:lnTo>
                    </a:path>
                  </a:pathLst>
                </a:custGeom>
                <a:no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1" name="Freeform 40"/>
                <p:cNvSpPr/>
                <p:nvPr/>
              </p:nvSpPr>
              <p:spPr>
                <a:xfrm>
                  <a:off x="2448760" y="2732755"/>
                  <a:ext cx="75748" cy="398187"/>
                </a:xfrm>
                <a:custGeom>
                  <a:avLst/>
                  <a:gdLst>
                    <a:gd name="connsiteX0" fmla="*/ 0 w 76200"/>
                    <a:gd name="connsiteY0" fmla="*/ 400050 h 400050"/>
                    <a:gd name="connsiteX1" fmla="*/ 76200 w 76200"/>
                    <a:gd name="connsiteY1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400050">
                      <a:moveTo>
                        <a:pt x="0" y="400050"/>
                      </a:moveTo>
                      <a:lnTo>
                        <a:pt x="76200" y="0"/>
                      </a:lnTo>
                    </a:path>
                  </a:pathLst>
                </a:custGeom>
                <a:noFill/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2" name="Freeform 41"/>
                <p:cNvSpPr/>
                <p:nvPr/>
              </p:nvSpPr>
              <p:spPr>
                <a:xfrm>
                  <a:off x="2646870" y="2873780"/>
                  <a:ext cx="67007" cy="593132"/>
                </a:xfrm>
                <a:custGeom>
                  <a:avLst/>
                  <a:gdLst>
                    <a:gd name="connsiteX0" fmla="*/ 0 w 66675"/>
                    <a:gd name="connsiteY0" fmla="*/ 590550 h 590550"/>
                    <a:gd name="connsiteX1" fmla="*/ 66675 w 66675"/>
                    <a:gd name="connsiteY1" fmla="*/ 0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675" h="590550">
                      <a:moveTo>
                        <a:pt x="0" y="590550"/>
                      </a:moveTo>
                      <a:lnTo>
                        <a:pt x="66675" y="0"/>
                      </a:lnTo>
                    </a:path>
                  </a:pathLst>
                </a:cu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3" name="Freeform 42"/>
                <p:cNvSpPr/>
                <p:nvPr/>
              </p:nvSpPr>
              <p:spPr>
                <a:xfrm>
                  <a:off x="2276869" y="1778765"/>
                  <a:ext cx="122362" cy="476994"/>
                </a:xfrm>
                <a:custGeom>
                  <a:avLst/>
                  <a:gdLst>
                    <a:gd name="connsiteX0" fmla="*/ 0 w 123825"/>
                    <a:gd name="connsiteY0" fmla="*/ 476250 h 476250"/>
                    <a:gd name="connsiteX1" fmla="*/ 123825 w 123825"/>
                    <a:gd name="connsiteY1" fmla="*/ 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825" h="476250">
                      <a:moveTo>
                        <a:pt x="0" y="476250"/>
                      </a:moveTo>
                      <a:lnTo>
                        <a:pt x="123825" y="0"/>
                      </a:lnTo>
                    </a:path>
                  </a:pathLst>
                </a:custGeom>
                <a:no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4" name="Freeform 43"/>
                <p:cNvSpPr/>
                <p:nvPr/>
              </p:nvSpPr>
              <p:spPr>
                <a:xfrm>
                  <a:off x="3582067" y="2969178"/>
                  <a:ext cx="84489" cy="381596"/>
                </a:xfrm>
                <a:custGeom>
                  <a:avLst/>
                  <a:gdLst>
                    <a:gd name="connsiteX0" fmla="*/ 0 w 85725"/>
                    <a:gd name="connsiteY0" fmla="*/ 381000 h 381000"/>
                    <a:gd name="connsiteX1" fmla="*/ 85725 w 85725"/>
                    <a:gd name="connsiteY1" fmla="*/ 0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25" h="381000">
                      <a:moveTo>
                        <a:pt x="0" y="381000"/>
                      </a:moveTo>
                      <a:lnTo>
                        <a:pt x="85725" y="0"/>
                      </a:lnTo>
                    </a:path>
                  </a:pathLst>
                </a:custGeom>
                <a:no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5" name="Freeform 44"/>
                <p:cNvSpPr/>
                <p:nvPr/>
              </p:nvSpPr>
              <p:spPr>
                <a:xfrm>
                  <a:off x="2297264" y="3321741"/>
                  <a:ext cx="206850" cy="497734"/>
                </a:xfrm>
                <a:custGeom>
                  <a:avLst/>
                  <a:gdLst>
                    <a:gd name="connsiteX0" fmla="*/ 207797 w 207797"/>
                    <a:gd name="connsiteY0" fmla="*/ 498885 h 498885"/>
                    <a:gd name="connsiteX1" fmla="*/ 17297 w 207797"/>
                    <a:gd name="connsiteY1" fmla="*/ 51210 h 498885"/>
                    <a:gd name="connsiteX2" fmla="*/ 7772 w 207797"/>
                    <a:gd name="connsiteY2" fmla="*/ 3585 h 498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7797" h="498885">
                      <a:moveTo>
                        <a:pt x="207797" y="498885"/>
                      </a:moveTo>
                      <a:cubicBezTo>
                        <a:pt x="129215" y="316322"/>
                        <a:pt x="50634" y="133760"/>
                        <a:pt x="17297" y="51210"/>
                      </a:cubicBezTo>
                      <a:cubicBezTo>
                        <a:pt x="-16040" y="-31340"/>
                        <a:pt x="9359" y="13110"/>
                        <a:pt x="7772" y="3585"/>
                      </a:cubicBezTo>
                    </a:path>
                  </a:pathLst>
                </a:custGeom>
                <a:noFill/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6" name="Freeform 45"/>
                <p:cNvSpPr/>
                <p:nvPr/>
              </p:nvSpPr>
              <p:spPr>
                <a:xfrm>
                  <a:off x="3267421" y="2703720"/>
                  <a:ext cx="0" cy="389892"/>
                </a:xfrm>
                <a:custGeom>
                  <a:avLst/>
                  <a:gdLst>
                    <a:gd name="connsiteX0" fmla="*/ 0 w 0"/>
                    <a:gd name="connsiteY0" fmla="*/ 0 h 390525"/>
                    <a:gd name="connsiteX1" fmla="*/ 0 w 0"/>
                    <a:gd name="connsiteY1" fmla="*/ 390525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90525">
                      <a:moveTo>
                        <a:pt x="0" y="0"/>
                      </a:moveTo>
                      <a:lnTo>
                        <a:pt x="0" y="390525"/>
                      </a:lnTo>
                    </a:path>
                  </a:pathLst>
                </a:custGeom>
                <a:noFill/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7" name="Freeform 46"/>
                <p:cNvSpPr/>
                <p:nvPr/>
              </p:nvSpPr>
              <p:spPr>
                <a:xfrm>
                  <a:off x="3334430" y="3189012"/>
                  <a:ext cx="180630" cy="667792"/>
                </a:xfrm>
                <a:custGeom>
                  <a:avLst/>
                  <a:gdLst>
                    <a:gd name="connsiteX0" fmla="*/ 0 w 180975"/>
                    <a:gd name="connsiteY0" fmla="*/ 666750 h 666750"/>
                    <a:gd name="connsiteX1" fmla="*/ 180975 w 180975"/>
                    <a:gd name="connsiteY1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0975" h="666750">
                      <a:moveTo>
                        <a:pt x="0" y="666750"/>
                      </a:moveTo>
                      <a:cubicBezTo>
                        <a:pt x="75406" y="389731"/>
                        <a:pt x="150813" y="112712"/>
                        <a:pt x="180975" y="0"/>
                      </a:cubicBezTo>
                    </a:path>
                  </a:pathLst>
                </a:custGeom>
                <a:noFill/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8" name="Freeform 47"/>
                <p:cNvSpPr/>
                <p:nvPr/>
              </p:nvSpPr>
              <p:spPr>
                <a:xfrm>
                  <a:off x="2818759" y="1741433"/>
                  <a:ext cx="75748" cy="402337"/>
                </a:xfrm>
                <a:custGeom>
                  <a:avLst/>
                  <a:gdLst>
                    <a:gd name="connsiteX0" fmla="*/ 0 w 76200"/>
                    <a:gd name="connsiteY0" fmla="*/ 400050 h 400050"/>
                    <a:gd name="connsiteX1" fmla="*/ 76200 w 76200"/>
                    <a:gd name="connsiteY1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400050">
                      <a:moveTo>
                        <a:pt x="0" y="400050"/>
                      </a:moveTo>
                      <a:lnTo>
                        <a:pt x="76200" y="0"/>
                      </a:lnTo>
                    </a:path>
                  </a:pathLst>
                </a:custGeom>
                <a:noFill/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9" name="Freeform 48"/>
                <p:cNvSpPr/>
                <p:nvPr/>
              </p:nvSpPr>
              <p:spPr>
                <a:xfrm>
                  <a:off x="3593721" y="3408843"/>
                  <a:ext cx="46614" cy="696828"/>
                </a:xfrm>
                <a:custGeom>
                  <a:avLst/>
                  <a:gdLst>
                    <a:gd name="connsiteX0" fmla="*/ 0 w 76200"/>
                    <a:gd name="connsiteY0" fmla="*/ 400050 h 400050"/>
                    <a:gd name="connsiteX1" fmla="*/ 76200 w 76200"/>
                    <a:gd name="connsiteY1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400050">
                      <a:moveTo>
                        <a:pt x="0" y="400050"/>
                      </a:moveTo>
                      <a:lnTo>
                        <a:pt x="76200" y="0"/>
                      </a:lnTo>
                    </a:path>
                  </a:pathLst>
                </a:custGeom>
                <a:noFill/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0" name="Freeform 49"/>
                <p:cNvSpPr/>
                <p:nvPr/>
              </p:nvSpPr>
              <p:spPr>
                <a:xfrm>
                  <a:off x="2268130" y="3885840"/>
                  <a:ext cx="46614" cy="696828"/>
                </a:xfrm>
                <a:custGeom>
                  <a:avLst/>
                  <a:gdLst>
                    <a:gd name="connsiteX0" fmla="*/ 0 w 76200"/>
                    <a:gd name="connsiteY0" fmla="*/ 400050 h 400050"/>
                    <a:gd name="connsiteX1" fmla="*/ 76200 w 76200"/>
                    <a:gd name="connsiteY1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400050">
                      <a:moveTo>
                        <a:pt x="0" y="400050"/>
                      </a:moveTo>
                      <a:lnTo>
                        <a:pt x="76200" y="0"/>
                      </a:lnTo>
                    </a:path>
                  </a:pathLst>
                </a:custGeom>
                <a:noFill/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1" name="Freeform 50"/>
                <p:cNvSpPr/>
                <p:nvPr/>
              </p:nvSpPr>
              <p:spPr>
                <a:xfrm>
                  <a:off x="2037971" y="2840598"/>
                  <a:ext cx="46614" cy="696828"/>
                </a:xfrm>
                <a:custGeom>
                  <a:avLst/>
                  <a:gdLst>
                    <a:gd name="connsiteX0" fmla="*/ 0 w 76200"/>
                    <a:gd name="connsiteY0" fmla="*/ 400050 h 400050"/>
                    <a:gd name="connsiteX1" fmla="*/ 76200 w 76200"/>
                    <a:gd name="connsiteY1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400050">
                      <a:moveTo>
                        <a:pt x="0" y="400050"/>
                      </a:moveTo>
                      <a:lnTo>
                        <a:pt x="76200" y="0"/>
                      </a:lnTo>
                    </a:path>
                  </a:pathLst>
                </a:custGeom>
                <a:noFill/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2" name="Freeform 51"/>
                <p:cNvSpPr/>
                <p:nvPr/>
              </p:nvSpPr>
              <p:spPr>
                <a:xfrm rot="20598903">
                  <a:off x="2437106" y="2243317"/>
                  <a:ext cx="515669" cy="510176"/>
                </a:xfrm>
                <a:custGeom>
                  <a:avLst/>
                  <a:gdLst>
                    <a:gd name="connsiteX0" fmla="*/ 0 w 76200"/>
                    <a:gd name="connsiteY0" fmla="*/ 400050 h 400050"/>
                    <a:gd name="connsiteX1" fmla="*/ 76200 w 76200"/>
                    <a:gd name="connsiteY1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400050">
                      <a:moveTo>
                        <a:pt x="0" y="400050"/>
                      </a:moveTo>
                      <a:lnTo>
                        <a:pt x="76200" y="0"/>
                      </a:lnTo>
                    </a:path>
                  </a:pathLst>
                </a:custGeom>
                <a:noFill/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3" name="Freeform 52"/>
                <p:cNvSpPr/>
                <p:nvPr/>
              </p:nvSpPr>
              <p:spPr>
                <a:xfrm rot="20598903">
                  <a:off x="2961516" y="2060814"/>
                  <a:ext cx="515669" cy="514325"/>
                </a:xfrm>
                <a:custGeom>
                  <a:avLst/>
                  <a:gdLst>
                    <a:gd name="connsiteX0" fmla="*/ 0 w 76200"/>
                    <a:gd name="connsiteY0" fmla="*/ 400050 h 400050"/>
                    <a:gd name="connsiteX1" fmla="*/ 76200 w 76200"/>
                    <a:gd name="connsiteY1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400050">
                      <a:moveTo>
                        <a:pt x="0" y="400050"/>
                      </a:moveTo>
                      <a:lnTo>
                        <a:pt x="76200" y="0"/>
                      </a:lnTo>
                    </a:path>
                  </a:pathLst>
                </a:custGeom>
                <a:noFill/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4" name="Freeform 53"/>
                <p:cNvSpPr/>
                <p:nvPr/>
              </p:nvSpPr>
              <p:spPr>
                <a:xfrm rot="1001097" flipH="1">
                  <a:off x="2285610" y="3259523"/>
                  <a:ext cx="518583" cy="514325"/>
                </a:xfrm>
                <a:custGeom>
                  <a:avLst/>
                  <a:gdLst>
                    <a:gd name="connsiteX0" fmla="*/ 0 w 76200"/>
                    <a:gd name="connsiteY0" fmla="*/ 400050 h 400050"/>
                    <a:gd name="connsiteX1" fmla="*/ 76200 w 76200"/>
                    <a:gd name="connsiteY1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400050">
                      <a:moveTo>
                        <a:pt x="0" y="400050"/>
                      </a:moveTo>
                      <a:lnTo>
                        <a:pt x="76200" y="0"/>
                      </a:lnTo>
                    </a:path>
                  </a:pathLst>
                </a:custGeom>
                <a:noFill/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</p:grpSp>
        <p:sp>
          <p:nvSpPr>
            <p:cNvPr id="47" name="TextBox 7"/>
            <p:cNvSpPr txBox="1">
              <a:spLocks noChangeArrowheads="1"/>
            </p:cNvSpPr>
            <p:nvPr/>
          </p:nvSpPr>
          <p:spPr bwMode="auto">
            <a:xfrm>
              <a:off x="818433" y="4552759"/>
              <a:ext cx="20872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 err="1" smtClean="0">
                  <a:latin typeface="+mj-lt"/>
                </a:rPr>
                <a:t>Aumentar</a:t>
              </a:r>
              <a:r>
                <a:rPr lang="en-GB" altLang="en-US" sz="1800" dirty="0" smtClean="0">
                  <a:latin typeface="+mj-lt"/>
                </a:rPr>
                <a:t> </a:t>
              </a:r>
              <a:r>
                <a:rPr lang="en-GB" altLang="en-US" sz="1800" dirty="0" err="1" smtClean="0">
                  <a:latin typeface="+mj-lt"/>
                </a:rPr>
                <a:t>absorção</a:t>
              </a:r>
              <a:r>
                <a:rPr lang="en-GB" altLang="en-US" sz="1800" dirty="0" smtClean="0">
                  <a:latin typeface="+mj-lt"/>
                </a:rPr>
                <a:t> de </a:t>
              </a:r>
              <a:r>
                <a:rPr lang="en-GB" altLang="en-US" sz="1800" dirty="0" err="1" smtClean="0">
                  <a:latin typeface="+mj-lt"/>
                </a:rPr>
                <a:t>água</a:t>
              </a:r>
              <a:r>
                <a:rPr lang="en-GB" altLang="en-US" sz="1800" dirty="0" smtClean="0">
                  <a:latin typeface="+mj-lt"/>
                </a:rPr>
                <a:t> </a:t>
              </a:r>
            </a:p>
          </p:txBody>
        </p:sp>
        <p:sp>
          <p:nvSpPr>
            <p:cNvPr id="48" name="Circular Arrow 54"/>
            <p:cNvSpPr/>
            <p:nvPr/>
          </p:nvSpPr>
          <p:spPr bwMode="auto">
            <a:xfrm rot="1070692" flipV="1">
              <a:off x="82550" y="2460686"/>
              <a:ext cx="1558925" cy="18430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31102"/>
                <a:gd name="adj5" fmla="val 12500"/>
              </a:avLst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Straight Connector 11"/>
          <p:cNvCxnSpPr/>
          <p:nvPr/>
        </p:nvCxnSpPr>
        <p:spPr bwMode="auto">
          <a:xfrm>
            <a:off x="-46994" y="4059126"/>
            <a:ext cx="91535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82"/>
          <p:cNvCxnSpPr/>
          <p:nvPr/>
        </p:nvCxnSpPr>
        <p:spPr bwMode="auto">
          <a:xfrm>
            <a:off x="-29532" y="6184329"/>
            <a:ext cx="91535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14634" y="2996952"/>
            <a:ext cx="270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Fuga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à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seca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442238" y="2060848"/>
            <a:ext cx="432048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Down Arrow 100"/>
          <p:cNvSpPr/>
          <p:nvPr/>
        </p:nvSpPr>
        <p:spPr>
          <a:xfrm rot="17506107">
            <a:off x="3039888" y="909900"/>
            <a:ext cx="432048" cy="28168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4"/>
          <p:cNvSpPr txBox="1">
            <a:spLocks noChangeArrowheads="1"/>
          </p:cNvSpPr>
          <p:nvPr/>
        </p:nvSpPr>
        <p:spPr bwMode="auto">
          <a:xfrm>
            <a:off x="0" y="3645024"/>
            <a:ext cx="1187624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 err="1" smtClean="0"/>
              <a:t>Estratégia</a:t>
            </a:r>
            <a:endParaRPr lang="en-GB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3931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467544" y="470608"/>
            <a:ext cx="8064896" cy="798152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Ferramentas biotecnológicas </a:t>
            </a:r>
            <a:r>
              <a:rPr lang="pt-PT" sz="2200" dirty="0" smtClean="0"/>
              <a:t>=&gt; busca de soluções </a:t>
            </a:r>
            <a:br>
              <a:rPr lang="pt-PT" sz="2200" dirty="0" smtClean="0"/>
            </a:br>
            <a:r>
              <a:rPr lang="pt-PT" sz="2200" dirty="0" smtClean="0"/>
              <a:t>						- (1) Arroz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67544" y="1878573"/>
            <a:ext cx="1576347" cy="1982245"/>
            <a:chOff x="672293" y="1878573"/>
            <a:chExt cx="1576347" cy="1982245"/>
          </a:xfrm>
        </p:grpSpPr>
        <p:pic>
          <p:nvPicPr>
            <p:cNvPr id="36" name="Picture 5" descr="https://dr282zn36sxxg.cloudfront.net/datastreams/f-d%3Abcb4690dac33e5ac72a971a7e47cf5058abcd21b4335a9e473a4ecae%2BIMAGE%2BIMAGE.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4" t="4622" r="79261" b="29040"/>
            <a:stretch/>
          </p:blipFill>
          <p:spPr bwMode="auto">
            <a:xfrm rot="746295">
              <a:off x="1778786" y="2431778"/>
              <a:ext cx="386066" cy="820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upo 32"/>
            <p:cNvGrpSpPr/>
            <p:nvPr/>
          </p:nvGrpSpPr>
          <p:grpSpPr>
            <a:xfrm rot="746295">
              <a:off x="1232680" y="1878573"/>
              <a:ext cx="453055" cy="962393"/>
              <a:chOff x="2205872" y="2178575"/>
              <a:chExt cx="453055" cy="962393"/>
            </a:xfrm>
          </p:grpSpPr>
          <p:pic>
            <p:nvPicPr>
              <p:cNvPr id="12293" name="Picture 5" descr="https://dr282zn36sxxg.cloudfront.net/datastreams/f-d%3Abcb4690dac33e5ac72a971a7e47cf5058abcd21b4335a9e473a4ecae%2BIMAGE%2BIMAGE.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4" t="4622" r="79261" b="29040"/>
              <a:stretch/>
            </p:blipFill>
            <p:spPr bwMode="auto">
              <a:xfrm>
                <a:off x="2205872" y="2178575"/>
                <a:ext cx="453055" cy="96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ângulo arredondado 12"/>
              <p:cNvSpPr/>
              <p:nvPr/>
            </p:nvSpPr>
            <p:spPr>
              <a:xfrm rot="21023600">
                <a:off x="2296007" y="2348880"/>
                <a:ext cx="95280" cy="4571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ângulo arredondado 36"/>
              <p:cNvSpPr/>
              <p:nvPr/>
            </p:nvSpPr>
            <p:spPr>
              <a:xfrm rot="854463">
                <a:off x="2483768" y="2348880"/>
                <a:ext cx="95280" cy="4571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ângulo arredondado 37"/>
              <p:cNvSpPr/>
              <p:nvPr/>
            </p:nvSpPr>
            <p:spPr>
              <a:xfrm rot="789802">
                <a:off x="2304000" y="2736000"/>
                <a:ext cx="87287" cy="11693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ângulo arredondado 40"/>
              <p:cNvSpPr/>
              <p:nvPr/>
            </p:nvSpPr>
            <p:spPr>
              <a:xfrm rot="20810198" flipV="1">
                <a:off x="2480400" y="2727597"/>
                <a:ext cx="87287" cy="11693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ângulo arredondado 17"/>
              <p:cNvSpPr/>
              <p:nvPr/>
            </p:nvSpPr>
            <p:spPr>
              <a:xfrm rot="420000">
                <a:off x="2279399" y="2997182"/>
                <a:ext cx="72000" cy="4571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ângulo arredondado 41"/>
              <p:cNvSpPr/>
              <p:nvPr/>
            </p:nvSpPr>
            <p:spPr>
              <a:xfrm rot="21180000" flipH="1">
                <a:off x="2520000" y="3001169"/>
                <a:ext cx="72000" cy="4571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ângulo arredondado 42"/>
              <p:cNvSpPr/>
              <p:nvPr/>
            </p:nvSpPr>
            <p:spPr>
              <a:xfrm rot="21023600" flipV="1">
                <a:off x="2296602" y="2269554"/>
                <a:ext cx="72000" cy="36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ângulo arredondado 43"/>
              <p:cNvSpPr/>
              <p:nvPr/>
            </p:nvSpPr>
            <p:spPr>
              <a:xfrm rot="576400" flipH="1" flipV="1">
                <a:off x="2500563" y="2269553"/>
                <a:ext cx="72000" cy="36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upo 51"/>
            <p:cNvGrpSpPr/>
            <p:nvPr/>
          </p:nvGrpSpPr>
          <p:grpSpPr>
            <a:xfrm rot="746295">
              <a:off x="672293" y="2684383"/>
              <a:ext cx="381047" cy="809431"/>
              <a:chOff x="1763688" y="2924944"/>
              <a:chExt cx="381047" cy="809431"/>
            </a:xfrm>
          </p:grpSpPr>
          <p:pic>
            <p:nvPicPr>
              <p:cNvPr id="34" name="Picture 5" descr="https://dr282zn36sxxg.cloudfront.net/datastreams/f-d%3Abcb4690dac33e5ac72a971a7e47cf5058abcd21b4335a9e473a4ecae%2BIMAGE%2BIMAGE.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4" t="4622" r="79261" b="29040"/>
              <a:stretch/>
            </p:blipFill>
            <p:spPr bwMode="auto">
              <a:xfrm>
                <a:off x="1763688" y="2924944"/>
                <a:ext cx="381047" cy="809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ângulo arredondado 44"/>
              <p:cNvSpPr/>
              <p:nvPr/>
            </p:nvSpPr>
            <p:spPr>
              <a:xfrm rot="21023600">
                <a:off x="1839957" y="3100036"/>
                <a:ext cx="82800" cy="653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ângulo arredondado 45"/>
              <p:cNvSpPr/>
              <p:nvPr/>
            </p:nvSpPr>
            <p:spPr>
              <a:xfrm rot="576400" flipV="1">
                <a:off x="1992358" y="3100037"/>
                <a:ext cx="82800" cy="653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ângulo arredondado 46"/>
              <p:cNvSpPr/>
              <p:nvPr/>
            </p:nvSpPr>
            <p:spPr>
              <a:xfrm rot="576400" flipH="1">
                <a:off x="1828800" y="3517202"/>
                <a:ext cx="82800" cy="36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ângulo arredondado 47"/>
              <p:cNvSpPr/>
              <p:nvPr/>
            </p:nvSpPr>
            <p:spPr>
              <a:xfrm rot="21023600" flipH="1" flipV="1">
                <a:off x="2008800" y="3517202"/>
                <a:ext cx="82800" cy="36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upo 52"/>
            <p:cNvGrpSpPr/>
            <p:nvPr/>
          </p:nvGrpSpPr>
          <p:grpSpPr>
            <a:xfrm rot="746295">
              <a:off x="1191349" y="3189886"/>
              <a:ext cx="315847" cy="670932"/>
              <a:chOff x="2343647" y="3551871"/>
              <a:chExt cx="315847" cy="670932"/>
            </a:xfrm>
          </p:grpSpPr>
          <p:pic>
            <p:nvPicPr>
              <p:cNvPr id="35" name="Picture 5" descr="https://dr282zn36sxxg.cloudfront.net/datastreams/f-d%3Abcb4690dac33e5ac72a971a7e47cf5058abcd21b4335a9e473a4ecae%2BIMAGE%2BIMAGE.1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4" t="4622" r="79261" b="29040"/>
              <a:stretch/>
            </p:blipFill>
            <p:spPr bwMode="auto">
              <a:xfrm>
                <a:off x="2343647" y="3551871"/>
                <a:ext cx="315847" cy="670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Rectângulo arredondado 48"/>
              <p:cNvSpPr/>
              <p:nvPr/>
            </p:nvSpPr>
            <p:spPr>
              <a:xfrm rot="576400" flipH="1">
                <a:off x="2396933" y="4010819"/>
                <a:ext cx="72000" cy="36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ângulo arredondado 50"/>
              <p:cNvSpPr/>
              <p:nvPr/>
            </p:nvSpPr>
            <p:spPr>
              <a:xfrm rot="21023600">
                <a:off x="2541600" y="4010820"/>
                <a:ext cx="72000" cy="36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exão recta 23"/>
              <p:cNvCxnSpPr/>
              <p:nvPr/>
            </p:nvCxnSpPr>
            <p:spPr>
              <a:xfrm rot="-480000">
                <a:off x="2394433" y="4052576"/>
                <a:ext cx="72000" cy="24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xão recta 53"/>
              <p:cNvCxnSpPr/>
              <p:nvPr/>
            </p:nvCxnSpPr>
            <p:spPr>
              <a:xfrm rot="-480000">
                <a:off x="2391389" y="4070218"/>
                <a:ext cx="68400" cy="2449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xão recta 54"/>
              <p:cNvCxnSpPr/>
              <p:nvPr/>
            </p:nvCxnSpPr>
            <p:spPr>
              <a:xfrm rot="480000" flipV="1">
                <a:off x="2548800" y="4050379"/>
                <a:ext cx="72000" cy="24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xão recta 55"/>
              <p:cNvCxnSpPr/>
              <p:nvPr/>
            </p:nvCxnSpPr>
            <p:spPr>
              <a:xfrm rot="480000" flipV="1">
                <a:off x="2549007" y="4068021"/>
                <a:ext cx="68400" cy="2449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xão recta 58"/>
              <p:cNvCxnSpPr/>
              <p:nvPr/>
            </p:nvCxnSpPr>
            <p:spPr>
              <a:xfrm flipH="1">
                <a:off x="2403428" y="3664109"/>
                <a:ext cx="57733" cy="736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xão recta 61"/>
              <p:cNvCxnSpPr/>
              <p:nvPr/>
            </p:nvCxnSpPr>
            <p:spPr>
              <a:xfrm>
                <a:off x="2548733" y="3674812"/>
                <a:ext cx="57733" cy="736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Seta para a esquerda 60"/>
            <p:cNvSpPr/>
            <p:nvPr/>
          </p:nvSpPr>
          <p:spPr>
            <a:xfrm>
              <a:off x="1784062" y="1988526"/>
              <a:ext cx="464578" cy="282322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CaixaDeTexto 74"/>
          <p:cNvSpPr txBox="1"/>
          <p:nvPr/>
        </p:nvSpPr>
        <p:spPr>
          <a:xfrm>
            <a:off x="5925736" y="2017232"/>
            <a:ext cx="486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x</a:t>
            </a:r>
            <a:endParaRPr lang="en-GB" sz="7200" dirty="0"/>
          </a:p>
        </p:txBody>
      </p:sp>
      <p:cxnSp>
        <p:nvCxnSpPr>
          <p:cNvPr id="82" name="Conexão reta unidirecional 30"/>
          <p:cNvCxnSpPr/>
          <p:nvPr/>
        </p:nvCxnSpPr>
        <p:spPr>
          <a:xfrm>
            <a:off x="6168829" y="3733410"/>
            <a:ext cx="0" cy="415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1" name="Picture 13" descr="http://i5.walmartimages.com/dfw/dce07b8c-813a/k2-_f96e1814-5e70-482c-afba-a33148b3b8b9.v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r="11972"/>
          <a:stretch/>
        </p:blipFill>
        <p:spPr bwMode="auto">
          <a:xfrm>
            <a:off x="6596775" y="1460893"/>
            <a:ext cx="1440160" cy="18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http://ecx.images-amazon.com/images/I/61JajziPhRL._SY355_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4434" r="10727" b="6681"/>
          <a:stretch/>
        </p:blipFill>
        <p:spPr bwMode="auto">
          <a:xfrm>
            <a:off x="3864948" y="1463434"/>
            <a:ext cx="1875934" cy="19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22795" y="34290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Arroz tolerante à seca</a:t>
            </a:r>
            <a:endParaRPr lang="en-US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6236735" y="34290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Arroz de </a:t>
            </a:r>
            <a:r>
              <a:rPr lang="en-GB" dirty="0" err="1" smtClean="0"/>
              <a:t>qualidade</a:t>
            </a:r>
            <a:r>
              <a:rPr lang="en-GB" dirty="0" smtClean="0"/>
              <a:t> elite</a:t>
            </a:r>
            <a:endParaRPr lang="en-US" dirty="0"/>
          </a:p>
        </p:txBody>
      </p:sp>
      <p:pic>
        <p:nvPicPr>
          <p:cNvPr id="57" name="Picture 13" descr="http://i5.walmartimages.com/dfw/dce07b8c-813a/k2-_f96e1814-5e70-482c-afba-a33148b3b8b9.v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r="11972"/>
          <a:stretch/>
        </p:blipFill>
        <p:spPr bwMode="auto">
          <a:xfrm>
            <a:off x="5105159" y="4149080"/>
            <a:ext cx="721357" cy="9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3" descr="http://i5.walmartimages.com/dfw/dce07b8c-813a/k2-_f96e1814-5e70-482c-afba-a33148b3b8b9.v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r="11972"/>
          <a:stretch/>
        </p:blipFill>
        <p:spPr bwMode="auto">
          <a:xfrm>
            <a:off x="5855714" y="4304045"/>
            <a:ext cx="611101" cy="7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3" descr="http://i5.walmartimages.com/dfw/dce07b8c-813a/k2-_f96e1814-5e70-482c-afba-a33148b3b8b9.v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r="11972"/>
          <a:stretch/>
        </p:blipFill>
        <p:spPr bwMode="auto">
          <a:xfrm>
            <a:off x="6496013" y="4124358"/>
            <a:ext cx="740283" cy="9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Conexão reta unidirecional 30"/>
          <p:cNvCxnSpPr/>
          <p:nvPr/>
        </p:nvCxnSpPr>
        <p:spPr>
          <a:xfrm>
            <a:off x="6161263" y="5317586"/>
            <a:ext cx="0" cy="415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o 64"/>
          <p:cNvSpPr/>
          <p:nvPr/>
        </p:nvSpPr>
        <p:spPr>
          <a:xfrm rot="5984641">
            <a:off x="6733205" y="3188740"/>
            <a:ext cx="1077711" cy="1915895"/>
          </a:xfrm>
          <a:prstGeom prst="arc">
            <a:avLst>
              <a:gd name="adj1" fmla="val 13495614"/>
              <a:gd name="adj2" fmla="val 19356789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aixaDeTexto 65"/>
          <p:cNvSpPr txBox="1"/>
          <p:nvPr/>
        </p:nvSpPr>
        <p:spPr>
          <a:xfrm>
            <a:off x="5804446" y="4916769"/>
            <a:ext cx="71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70" name="Seta para a esquerda 69"/>
          <p:cNvSpPr/>
          <p:nvPr/>
        </p:nvSpPr>
        <p:spPr>
          <a:xfrm>
            <a:off x="4427984" y="4561994"/>
            <a:ext cx="464578" cy="28232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ixaDeTexto 70"/>
          <p:cNvSpPr txBox="1"/>
          <p:nvPr/>
        </p:nvSpPr>
        <p:spPr>
          <a:xfrm>
            <a:off x="2002985" y="5184892"/>
            <a:ext cx="21581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QTLs de tolerância à seca</a:t>
            </a:r>
            <a:endParaRPr lang="en-US" sz="2000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2016351" y="4336485"/>
            <a:ext cx="213144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Com </a:t>
            </a:r>
            <a:r>
              <a:rPr lang="en-US" sz="2000" dirty="0" err="1" smtClean="0"/>
              <a:t>semelhança</a:t>
            </a:r>
            <a:r>
              <a:rPr lang="en-US" sz="2000" dirty="0" smtClean="0"/>
              <a:t> à </a:t>
            </a:r>
            <a:r>
              <a:rPr lang="en-US" sz="2000" dirty="0" err="1" smtClean="0"/>
              <a:t>qualidade</a:t>
            </a:r>
            <a:r>
              <a:rPr lang="en-US" sz="2000" dirty="0" smtClean="0"/>
              <a:t> elite</a:t>
            </a:r>
            <a:endParaRPr lang="en-US" sz="2000" dirty="0"/>
          </a:p>
        </p:txBody>
      </p:sp>
      <p:sp>
        <p:nvSpPr>
          <p:cNvPr id="5" name="Chaveta à esquerda 4"/>
          <p:cNvSpPr/>
          <p:nvPr/>
        </p:nvSpPr>
        <p:spPr>
          <a:xfrm>
            <a:off x="1763688" y="4221088"/>
            <a:ext cx="232289" cy="1728192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171554" y="4844316"/>
            <a:ext cx="1720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Plantas selecionadas</a:t>
            </a:r>
            <a:endParaRPr lang="en-US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3698" y="6400609"/>
            <a:ext cx="421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err="1" smtClean="0"/>
              <a:t>Steele</a:t>
            </a:r>
            <a:r>
              <a:rPr lang="pt-PT" sz="1400" dirty="0" smtClean="0"/>
              <a:t> </a:t>
            </a:r>
            <a:r>
              <a:rPr lang="pt-PT" sz="1400" dirty="0" err="1" smtClean="0"/>
              <a:t>et</a:t>
            </a:r>
            <a:r>
              <a:rPr lang="pt-PT" sz="1400" dirty="0" smtClean="0"/>
              <a:t> al. 2006, </a:t>
            </a:r>
            <a:r>
              <a:rPr lang="pt-PT" sz="1400" i="1" dirty="0" err="1" smtClean="0"/>
              <a:t>Theor</a:t>
            </a:r>
            <a:r>
              <a:rPr lang="pt-PT" sz="1400" i="1" dirty="0" smtClean="0"/>
              <a:t>. </a:t>
            </a:r>
            <a:r>
              <a:rPr lang="pt-PT" sz="1400" i="1" dirty="0" err="1" smtClean="0"/>
              <a:t>Appl</a:t>
            </a:r>
            <a:r>
              <a:rPr lang="pt-PT" sz="1400" i="1" dirty="0" smtClean="0"/>
              <a:t>. </a:t>
            </a:r>
            <a:r>
              <a:rPr lang="pt-PT" sz="1400" i="1" dirty="0" err="1" smtClean="0"/>
              <a:t>Genet</a:t>
            </a:r>
            <a:r>
              <a:rPr lang="pt-PT" sz="1400" i="1" dirty="0" smtClean="0"/>
              <a:t>. </a:t>
            </a:r>
            <a:r>
              <a:rPr lang="pt-PT" sz="1400" dirty="0" smtClean="0"/>
              <a:t>112, 208-221</a:t>
            </a:r>
            <a:endParaRPr lang="en-US" sz="1400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8244408" y="3716440"/>
            <a:ext cx="486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x</a:t>
            </a:r>
            <a:endParaRPr lang="en-GB" sz="66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2123728" y="1945021"/>
            <a:ext cx="159906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Marcadores moleculares de tolerância (QTLs)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932041" y="5877272"/>
            <a:ext cx="2520279" cy="738898"/>
            <a:chOff x="4932041" y="5877272"/>
            <a:chExt cx="2520279" cy="738898"/>
          </a:xfrm>
        </p:grpSpPr>
        <p:sp>
          <p:nvSpPr>
            <p:cNvPr id="68" name="Rectângulo arredondado 67"/>
            <p:cNvSpPr/>
            <p:nvPr/>
          </p:nvSpPr>
          <p:spPr>
            <a:xfrm>
              <a:off x="5004049" y="5877272"/>
              <a:ext cx="2376263" cy="73889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aixaDeTexto 68"/>
            <p:cNvSpPr txBox="1"/>
            <p:nvPr/>
          </p:nvSpPr>
          <p:spPr>
            <a:xfrm>
              <a:off x="4932041" y="5877272"/>
              <a:ext cx="2520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/>
                <a:t>Arroz tolerante à seca </a:t>
              </a:r>
            </a:p>
            <a:p>
              <a:pPr algn="ctr"/>
              <a:r>
                <a:rPr lang="pt-PT" sz="2000" dirty="0" smtClean="0"/>
                <a:t>e de qualidade elite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4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2" grpId="0"/>
      <p:bldP spid="50" grpId="0"/>
      <p:bldP spid="65" grpId="0" animBg="1"/>
      <p:bldP spid="66" grpId="0"/>
      <p:bldP spid="70" grpId="0" animBg="1"/>
      <p:bldP spid="71" grpId="0" animBg="1"/>
      <p:bldP spid="72" grpId="0" animBg="1"/>
      <p:bldP spid="5" grpId="0" animBg="1"/>
      <p:bldP spid="6" grpId="0"/>
      <p:bldP spid="7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11942" y="2924944"/>
            <a:ext cx="2448272" cy="648072"/>
            <a:chOff x="2987824" y="4170796"/>
            <a:chExt cx="2448272" cy="648072"/>
          </a:xfrm>
        </p:grpSpPr>
        <p:sp>
          <p:nvSpPr>
            <p:cNvPr id="5" name="Rectângulo arredondado 4"/>
            <p:cNvSpPr/>
            <p:nvPr/>
          </p:nvSpPr>
          <p:spPr>
            <a:xfrm>
              <a:off x="2987824" y="4170796"/>
              <a:ext cx="2448272" cy="64807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094271" y="4171667"/>
              <a:ext cx="2235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Protege da dessecação</a:t>
              </a:r>
              <a:endParaRPr lang="en-US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37627" y="2204336"/>
            <a:ext cx="1708106" cy="584834"/>
            <a:chOff x="813837" y="2593921"/>
            <a:chExt cx="1944216" cy="584834"/>
          </a:xfrm>
        </p:grpSpPr>
        <p:sp>
          <p:nvSpPr>
            <p:cNvPr id="9" name="Rectângulo arredondado 8"/>
            <p:cNvSpPr/>
            <p:nvPr/>
          </p:nvSpPr>
          <p:spPr>
            <a:xfrm>
              <a:off x="813837" y="2593921"/>
              <a:ext cx="1944216" cy="584834"/>
            </a:xfrm>
            <a:prstGeom prst="roundRect">
              <a:avLst>
                <a:gd name="adj" fmla="val 18874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88944" y="2655506"/>
              <a:ext cx="1794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dirty="0" smtClean="0"/>
                <a:t>Trealose</a:t>
              </a:r>
              <a:endParaRPr lang="en-US" sz="2400" dirty="0"/>
            </a:p>
          </p:txBody>
        </p:sp>
      </p:grpSp>
      <p:pic>
        <p:nvPicPr>
          <p:cNvPr id="14" name="Picture 2" descr="http://blog.cimmyt.org/wp-content/uploads/sites/11/2014/05/1-MLN-susceptible-CML505-and-MLN-resistant-CLRCYO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392488" cy="2641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867012" y="6021288"/>
            <a:ext cx="214514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Milho</a:t>
            </a:r>
            <a:r>
              <a:rPr lang="en-GB" dirty="0" smtClean="0"/>
              <a:t> </a:t>
            </a:r>
            <a:r>
              <a:rPr lang="en-GB" dirty="0" err="1" smtClean="0"/>
              <a:t>susceptível</a:t>
            </a:r>
            <a:endParaRPr lang="en-GB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372200" y="6021288"/>
            <a:ext cx="2145148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Milho</a:t>
            </a:r>
            <a:r>
              <a:rPr lang="en-GB" dirty="0" smtClean="0"/>
              <a:t> </a:t>
            </a:r>
            <a:r>
              <a:rPr lang="en-GB" dirty="0" err="1" smtClean="0"/>
              <a:t>tolerante</a:t>
            </a:r>
            <a:r>
              <a:rPr lang="en-GB" dirty="0" smtClean="0"/>
              <a:t> à </a:t>
            </a:r>
            <a:r>
              <a:rPr lang="en-GB" dirty="0" err="1" smtClean="0"/>
              <a:t>seca</a:t>
            </a:r>
            <a:endParaRPr lang="en-GB" dirty="0"/>
          </a:p>
        </p:txBody>
      </p:sp>
      <p:pic>
        <p:nvPicPr>
          <p:cNvPr id="11268" name="Picture 4" descr="File:Cornsilk 7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0249"/>
            <a:ext cx="1213041" cy="16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fro.co.ke/wp-content/uploads/2014/04/maize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7362"/>
            <a:ext cx="2171335" cy="162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 curvada para baixo 18"/>
          <p:cNvSpPr/>
          <p:nvPr/>
        </p:nvSpPr>
        <p:spPr>
          <a:xfrm rot="21108187">
            <a:off x="2507816" y="1453097"/>
            <a:ext cx="1964105" cy="534473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853767" y="1573423"/>
            <a:ext cx="138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Introduzir a biossíntese de trealose </a:t>
            </a:r>
            <a:endParaRPr lang="en-US" sz="1600" dirty="0" smtClean="0"/>
          </a:p>
        </p:txBody>
      </p:sp>
      <p:sp>
        <p:nvSpPr>
          <p:cNvPr id="21" name="Mais 20"/>
          <p:cNvSpPr/>
          <p:nvPr/>
        </p:nvSpPr>
        <p:spPr>
          <a:xfrm>
            <a:off x="3995936" y="2646900"/>
            <a:ext cx="432048" cy="414693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ais 25"/>
          <p:cNvSpPr/>
          <p:nvPr/>
        </p:nvSpPr>
        <p:spPr>
          <a:xfrm>
            <a:off x="8100392" y="2636912"/>
            <a:ext cx="432048" cy="414693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ixaDeTexto 21"/>
          <p:cNvSpPr txBox="1"/>
          <p:nvPr/>
        </p:nvSpPr>
        <p:spPr>
          <a:xfrm>
            <a:off x="7490323" y="5364083"/>
            <a:ext cx="1480092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+</a:t>
            </a:r>
            <a:r>
              <a:rPr lang="pt-PT" dirty="0" smtClean="0"/>
              <a:t> 31-123 % de produção</a:t>
            </a:r>
            <a:endParaRPr lang="en-US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13698" y="6433591"/>
            <a:ext cx="421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Nuccio</a:t>
            </a:r>
            <a:r>
              <a:rPr lang="pt-PT" sz="1400" dirty="0" smtClean="0"/>
              <a:t> </a:t>
            </a:r>
            <a:r>
              <a:rPr lang="pt-PT" sz="1400" dirty="0" err="1" smtClean="0"/>
              <a:t>et</a:t>
            </a:r>
            <a:r>
              <a:rPr lang="pt-PT" sz="1400" dirty="0" smtClean="0"/>
              <a:t> al. 2015, </a:t>
            </a:r>
            <a:r>
              <a:rPr lang="en-US" sz="1400" i="1" dirty="0" smtClean="0"/>
              <a:t>Nat. </a:t>
            </a:r>
            <a:r>
              <a:rPr lang="en-US" sz="1400" i="1" dirty="0" err="1"/>
              <a:t>Biotechnol</a:t>
            </a:r>
            <a:r>
              <a:rPr lang="pt-PT" sz="1400" i="1" dirty="0" smtClean="0"/>
              <a:t>., </a:t>
            </a:r>
            <a:r>
              <a:rPr lang="pt-PT" sz="1400" dirty="0" smtClean="0"/>
              <a:t>33: 8, 862-869</a:t>
            </a:r>
            <a:endParaRPr lang="en-US" sz="1400" dirty="0"/>
          </a:p>
        </p:txBody>
      </p:sp>
      <p:grpSp>
        <p:nvGrpSpPr>
          <p:cNvPr id="27" name="Grupo 26"/>
          <p:cNvGrpSpPr/>
          <p:nvPr/>
        </p:nvGrpSpPr>
        <p:grpSpPr>
          <a:xfrm>
            <a:off x="16709" y="3645024"/>
            <a:ext cx="4195251" cy="2530166"/>
            <a:chOff x="11398" y="3789040"/>
            <a:chExt cx="4195251" cy="2530166"/>
          </a:xfrm>
        </p:grpSpPr>
        <p:grpSp>
          <p:nvGrpSpPr>
            <p:cNvPr id="11" name="Grupo 10"/>
            <p:cNvGrpSpPr/>
            <p:nvPr/>
          </p:nvGrpSpPr>
          <p:grpSpPr>
            <a:xfrm>
              <a:off x="706420" y="4378383"/>
              <a:ext cx="2118141" cy="1561364"/>
              <a:chOff x="583930" y="3949573"/>
              <a:chExt cx="2118141" cy="1561364"/>
            </a:xfrm>
          </p:grpSpPr>
          <p:pic>
            <p:nvPicPr>
              <p:cNvPr id="13" name="Picture 15" descr="Dry1.pdf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930" y="3949573"/>
                <a:ext cx="1045360" cy="926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5" descr="SL_100%-3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5887" y="4584366"/>
                <a:ext cx="1066184" cy="926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CaixaDeTexto 30"/>
            <p:cNvSpPr txBox="1"/>
            <p:nvPr/>
          </p:nvSpPr>
          <p:spPr>
            <a:xfrm>
              <a:off x="11398" y="5241988"/>
              <a:ext cx="17812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/>
                <a:t>“</a:t>
              </a:r>
              <a:r>
                <a:rPr lang="en-GB" sz="1600" dirty="0" err="1" smtClean="0"/>
                <a:t>planta</a:t>
              </a:r>
              <a:r>
                <a:rPr lang="en-GB" sz="1600" dirty="0" smtClean="0"/>
                <a:t> da </a:t>
              </a:r>
              <a:r>
                <a:rPr lang="en-GB" sz="1600" dirty="0" err="1" smtClean="0"/>
                <a:t>ressurreição</a:t>
              </a:r>
              <a:r>
                <a:rPr lang="en-GB" sz="1600" dirty="0" smtClean="0"/>
                <a:t>”, </a:t>
              </a:r>
              <a:r>
                <a:rPr lang="en-GB" sz="1600" dirty="0" err="1" smtClean="0"/>
                <a:t>em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seca</a:t>
              </a:r>
              <a:r>
                <a:rPr lang="en-GB" sz="1600" dirty="0" smtClean="0"/>
                <a:t> (</a:t>
              </a:r>
              <a:r>
                <a:rPr lang="en-GB" sz="1600" dirty="0" err="1" smtClean="0"/>
                <a:t>acima</a:t>
              </a:r>
              <a:r>
                <a:rPr lang="en-GB" sz="1600" dirty="0" smtClean="0"/>
                <a:t>) </a:t>
              </a:r>
              <a:r>
                <a:rPr lang="en-GB" sz="1600" dirty="0" err="1" smtClean="0"/>
                <a:t>ou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hidratada</a:t>
              </a:r>
              <a:endParaRPr lang="en-GB" sz="1600" dirty="0"/>
            </a:p>
          </p:txBody>
        </p:sp>
        <p:sp>
          <p:nvSpPr>
            <p:cNvPr id="30" name="CaixaDeTexto 30"/>
            <p:cNvSpPr txBox="1"/>
            <p:nvPr/>
          </p:nvSpPr>
          <p:spPr>
            <a:xfrm>
              <a:off x="2550465" y="3789040"/>
              <a:ext cx="16561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/>
                <a:t>Bactéria</a:t>
              </a:r>
              <a:r>
                <a:rPr lang="en-GB" sz="1600" dirty="0" smtClean="0"/>
                <a:t>  </a:t>
              </a:r>
            </a:p>
            <a:p>
              <a:r>
                <a:rPr lang="en-GB" sz="1600" dirty="0"/>
                <a:t> </a:t>
              </a:r>
              <a:r>
                <a:rPr lang="en-GB" sz="1600" dirty="0" smtClean="0"/>
                <a:t>    </a:t>
              </a:r>
              <a:r>
                <a:rPr lang="en-GB" sz="1600" dirty="0" err="1" smtClean="0"/>
                <a:t>onde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foram</a:t>
              </a:r>
              <a:r>
                <a:rPr lang="en-GB" sz="1600" dirty="0" smtClean="0"/>
                <a:t>      </a:t>
              </a:r>
              <a:r>
                <a:rPr lang="en-GB" sz="1600" dirty="0" err="1" smtClean="0"/>
                <a:t>eencontrados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os</a:t>
              </a:r>
              <a:r>
                <a:rPr lang="en-GB" sz="1600" dirty="0" smtClean="0"/>
                <a:t> genes de</a:t>
              </a:r>
            </a:p>
            <a:p>
              <a:r>
                <a:rPr lang="en-GB" sz="1600" dirty="0" smtClean="0"/>
                <a:t>      </a:t>
              </a:r>
              <a:r>
                <a:rPr lang="en-GB" sz="1600" dirty="0" err="1" smtClean="0"/>
                <a:t>resistência</a:t>
              </a:r>
              <a:r>
                <a:rPr lang="en-GB" sz="1600" dirty="0" smtClean="0"/>
                <a:t>  </a:t>
              </a:r>
            </a:p>
            <a:p>
              <a:r>
                <a:rPr lang="en-GB" sz="1600" dirty="0"/>
                <a:t> </a:t>
              </a:r>
              <a:r>
                <a:rPr lang="en-GB" sz="1600" dirty="0" smtClean="0"/>
                <a:t>   </a:t>
              </a:r>
              <a:endParaRPr lang="en-GB" sz="1600" dirty="0"/>
            </a:p>
          </p:txBody>
        </p:sp>
      </p:grpSp>
      <p:pic>
        <p:nvPicPr>
          <p:cNvPr id="11272" name="Picture 8" descr="https://i.ytimg.com/vi/EghIe1k14S8/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9"/>
          <a:stretch/>
        </p:blipFill>
        <p:spPr bwMode="auto">
          <a:xfrm>
            <a:off x="1763688" y="3769979"/>
            <a:ext cx="1130529" cy="10207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ítulo 1"/>
          <p:cNvSpPr>
            <a:spLocks noGrp="1"/>
          </p:cNvSpPr>
          <p:nvPr>
            <p:ph type="title"/>
          </p:nvPr>
        </p:nvSpPr>
        <p:spPr bwMode="auto">
          <a:xfrm>
            <a:off x="467544" y="476672"/>
            <a:ext cx="7200800" cy="711231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Ferramentas biotecnológicas </a:t>
            </a:r>
            <a:r>
              <a:rPr lang="pt-PT" sz="2200" dirty="0" smtClean="0"/>
              <a:t>=&gt; busca de soluções </a:t>
            </a:r>
            <a:br>
              <a:rPr lang="pt-PT" sz="2200" dirty="0" smtClean="0"/>
            </a:br>
            <a:r>
              <a:rPr lang="pt-PT" sz="2200" dirty="0"/>
              <a:t>	</a:t>
            </a:r>
            <a:r>
              <a:rPr lang="pt-PT" sz="2200" dirty="0" smtClean="0"/>
              <a:t>					- (2) Milho</a:t>
            </a:r>
          </a:p>
        </p:txBody>
      </p:sp>
    </p:spTree>
    <p:extLst>
      <p:ext uri="{BB962C8B-B14F-4D97-AF65-F5344CB8AC3E}">
        <p14:creationId xmlns:p14="http://schemas.microsoft.com/office/powerpoint/2010/main" val="3365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/>
      <p:bldP spid="21" grpId="0" animBg="1"/>
      <p:bldP spid="26" grpId="0" animBg="1"/>
      <p:bldP spid="22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err="1" smtClean="0"/>
              <a:t>Mensagens</a:t>
            </a:r>
            <a:r>
              <a:rPr lang="en-GB" dirty="0" smtClean="0"/>
              <a:t> a </a:t>
            </a:r>
            <a:r>
              <a:rPr lang="en-GB" dirty="0" err="1" smtClean="0"/>
              <a:t>reter</a:t>
            </a:r>
            <a:endParaRPr lang="en-GB" dirty="0" smtClean="0"/>
          </a:p>
        </p:txBody>
      </p:sp>
      <p:grpSp>
        <p:nvGrpSpPr>
          <p:cNvPr id="8" name="Grupo 7"/>
          <p:cNvGrpSpPr/>
          <p:nvPr/>
        </p:nvGrpSpPr>
        <p:grpSpPr>
          <a:xfrm>
            <a:off x="378827" y="2281662"/>
            <a:ext cx="8461901" cy="504056"/>
            <a:chOff x="-249960" y="2281662"/>
            <a:chExt cx="7994811" cy="504056"/>
          </a:xfrm>
        </p:grpSpPr>
        <p:sp>
          <p:nvSpPr>
            <p:cNvPr id="3" name="Rectângulo arredondado 2"/>
            <p:cNvSpPr/>
            <p:nvPr/>
          </p:nvSpPr>
          <p:spPr>
            <a:xfrm>
              <a:off x="-249960" y="2281662"/>
              <a:ext cx="7994811" cy="50405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-249960" y="2302858"/>
              <a:ext cx="7994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A </a:t>
              </a:r>
              <a:r>
                <a:rPr lang="en-GB" sz="2400" dirty="0" err="1" smtClean="0"/>
                <a:t>seca</a:t>
              </a:r>
              <a:r>
                <a:rPr lang="en-GB" sz="2400" dirty="0" smtClean="0"/>
                <a:t> e a </a:t>
              </a:r>
              <a:r>
                <a:rPr lang="en-GB" sz="2400" dirty="0" err="1" smtClean="0"/>
                <a:t>falta</a:t>
              </a:r>
              <a:r>
                <a:rPr lang="en-GB" sz="2400" dirty="0" smtClean="0"/>
                <a:t> de </a:t>
              </a:r>
              <a:r>
                <a:rPr lang="en-GB" sz="2400" dirty="0" err="1" smtClean="0"/>
                <a:t>água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são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ameaças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sérias</a:t>
              </a:r>
              <a:r>
                <a:rPr lang="en-GB" sz="2400" dirty="0" smtClean="0"/>
                <a:t> à </a:t>
              </a:r>
              <a:r>
                <a:rPr lang="en-GB" sz="2400" dirty="0" err="1" smtClean="0"/>
                <a:t>segurança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alimentar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043609" y="3541803"/>
            <a:ext cx="7056783" cy="934218"/>
            <a:chOff x="326256" y="3001743"/>
            <a:chExt cx="7056783" cy="934218"/>
          </a:xfrm>
        </p:grpSpPr>
        <p:sp>
          <p:nvSpPr>
            <p:cNvPr id="7" name="Rectângulo arredondado 6"/>
            <p:cNvSpPr/>
            <p:nvPr/>
          </p:nvSpPr>
          <p:spPr>
            <a:xfrm>
              <a:off x="326256" y="3001743"/>
              <a:ext cx="7056783" cy="9342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326256" y="3104964"/>
              <a:ext cx="6912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São </a:t>
              </a:r>
              <a:r>
                <a:rPr lang="en-GB" sz="2400" dirty="0" err="1" smtClean="0"/>
                <a:t>necessárias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culturas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tolerantes</a:t>
              </a:r>
              <a:r>
                <a:rPr lang="en-GB" sz="2400" dirty="0" smtClean="0"/>
                <a:t> à </a:t>
              </a:r>
              <a:r>
                <a:rPr lang="en-GB" sz="2400" dirty="0" err="1" smtClean="0"/>
                <a:t>seca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nas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regiões</a:t>
              </a:r>
              <a:r>
                <a:rPr lang="en-GB" sz="2400" dirty="0" smtClean="0"/>
                <a:t> de </a:t>
              </a:r>
              <a:r>
                <a:rPr lang="en-GB" sz="2400" dirty="0" err="1" smtClean="0"/>
                <a:t>agricultura</a:t>
              </a:r>
              <a:r>
                <a:rPr lang="en-GB" sz="2400" dirty="0" smtClean="0"/>
                <a:t> de </a:t>
              </a:r>
              <a:r>
                <a:rPr lang="en-GB" sz="2400" dirty="0" err="1" smtClean="0"/>
                <a:t>sequeiro</a:t>
              </a:r>
              <a:endParaRPr lang="en-GB" sz="24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76100" y="4797149"/>
            <a:ext cx="7867354" cy="1116010"/>
            <a:chOff x="-297541" y="4509120"/>
            <a:chExt cx="7669813" cy="648072"/>
          </a:xfrm>
        </p:grpSpPr>
        <p:sp>
          <p:nvSpPr>
            <p:cNvPr id="10" name="Rectângulo arredondado 9"/>
            <p:cNvSpPr/>
            <p:nvPr/>
          </p:nvSpPr>
          <p:spPr>
            <a:xfrm>
              <a:off x="-297541" y="4509120"/>
              <a:ext cx="7669813" cy="64807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-297540" y="4586937"/>
              <a:ext cx="7651329" cy="51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 smtClean="0"/>
                <a:t>A </a:t>
              </a:r>
              <a:r>
                <a:rPr lang="en-GB" sz="2600" b="1" dirty="0" err="1" smtClean="0"/>
                <a:t>biotecnologia</a:t>
              </a:r>
              <a:r>
                <a:rPr lang="en-GB" sz="2600" b="1" dirty="0" smtClean="0"/>
                <a:t> vegetal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disponibiliza</a:t>
              </a:r>
              <a:r>
                <a:rPr lang="en-GB" sz="2600" dirty="0" smtClean="0"/>
                <a:t> </a:t>
              </a:r>
              <a:r>
                <a:rPr lang="en-GB" sz="2600" b="1" dirty="0" err="1" smtClean="0"/>
                <a:t>mais</a:t>
              </a:r>
              <a:r>
                <a:rPr lang="en-GB" sz="2600" b="1" dirty="0" smtClean="0"/>
                <a:t> </a:t>
              </a:r>
              <a:r>
                <a:rPr lang="en-GB" sz="2600" b="1" dirty="0" err="1" smtClean="0"/>
                <a:t>ferramentas</a:t>
              </a:r>
              <a:r>
                <a:rPr lang="en-GB" sz="2600" b="1" dirty="0" smtClean="0"/>
                <a:t> </a:t>
              </a:r>
              <a:r>
                <a:rPr lang="en-GB" sz="2600" dirty="0" err="1" smtClean="0"/>
                <a:t>para</a:t>
              </a:r>
              <a:r>
                <a:rPr lang="en-GB" sz="2600" dirty="0" smtClean="0"/>
                <a:t> </a:t>
              </a:r>
              <a:r>
                <a:rPr lang="en-GB" sz="2600" b="1" dirty="0" smtClean="0"/>
                <a:t>o </a:t>
              </a:r>
              <a:r>
                <a:rPr lang="en-GB" sz="2600" b="1" dirty="0" err="1" smtClean="0"/>
                <a:t>melhoramento</a:t>
              </a:r>
              <a:r>
                <a:rPr lang="en-GB" sz="2600" b="1" dirty="0" smtClean="0"/>
                <a:t> das </a:t>
              </a:r>
              <a:r>
                <a:rPr lang="en-GB" sz="2600" b="1" dirty="0" err="1" smtClean="0"/>
                <a:t>culturas</a:t>
              </a:r>
              <a:endParaRPr lang="en-GB" sz="2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63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err="1" smtClean="0"/>
              <a:t>Referências</a:t>
            </a:r>
            <a:r>
              <a:rPr lang="en-GB" dirty="0" smtClean="0"/>
              <a:t> </a:t>
            </a:r>
            <a:r>
              <a:rPr lang="en-GB" dirty="0" err="1" smtClean="0"/>
              <a:t>aconselhadas</a:t>
            </a:r>
            <a:endParaRPr lang="en-GB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323528" y="191683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http://www.iwmi.cgiar.org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pt-PT" dirty="0"/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dirty="0" err="1" smtClean="0"/>
              <a:t>Sasson</a:t>
            </a:r>
            <a:r>
              <a:rPr lang="pt-PT" dirty="0" smtClean="0"/>
              <a:t>, </a:t>
            </a:r>
            <a:r>
              <a:rPr lang="pt-PT" dirty="0" err="1" smtClean="0"/>
              <a:t>Albert</a:t>
            </a:r>
            <a:r>
              <a:rPr lang="pt-PT" dirty="0" smtClean="0"/>
              <a:t> (2009) </a:t>
            </a:r>
            <a:r>
              <a:rPr lang="en-US" b="1" dirty="0"/>
              <a:t>The Global Food Crisis: Causes, Prospects, </a:t>
            </a:r>
            <a:r>
              <a:rPr lang="en-US" b="1" dirty="0" smtClean="0"/>
              <a:t>Solutions. </a:t>
            </a:r>
            <a:r>
              <a:rPr lang="en-US" dirty="0" err="1" smtClean="0"/>
              <a:t>Agri-Bys</a:t>
            </a:r>
            <a:endParaRPr lang="en-US" dirty="0" smtClean="0"/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pt-PT" dirty="0"/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dirty="0" smtClean="0"/>
              <a:t>A Fita, A Rodrigues-</a:t>
            </a:r>
            <a:r>
              <a:rPr lang="pt-PT" dirty="0" err="1" smtClean="0"/>
              <a:t>Burruezo</a:t>
            </a:r>
            <a:r>
              <a:rPr lang="pt-PT" dirty="0" smtClean="0"/>
              <a:t>, M </a:t>
            </a:r>
            <a:r>
              <a:rPr lang="pt-PT" dirty="0" err="1" smtClean="0"/>
              <a:t>Boscaiu</a:t>
            </a:r>
            <a:r>
              <a:rPr lang="pt-PT" dirty="0" smtClean="0"/>
              <a:t>, J </a:t>
            </a:r>
            <a:r>
              <a:rPr lang="pt-PT" dirty="0" err="1" smtClean="0"/>
              <a:t>Prohens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O Vicente (2015) </a:t>
            </a:r>
            <a:r>
              <a:rPr lang="pt-PT" b="1" dirty="0" err="1" smtClean="0"/>
              <a:t>Breeding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Domesticating</a:t>
            </a:r>
            <a:r>
              <a:rPr lang="pt-PT" b="1" dirty="0" smtClean="0"/>
              <a:t> </a:t>
            </a:r>
            <a:r>
              <a:rPr lang="pt-PT" b="1" dirty="0" err="1" smtClean="0"/>
              <a:t>Crops</a:t>
            </a:r>
            <a:r>
              <a:rPr lang="pt-PT" b="1" dirty="0" smtClean="0"/>
              <a:t> </a:t>
            </a:r>
            <a:r>
              <a:rPr lang="pt-PT" b="1" dirty="0" err="1" smtClean="0"/>
              <a:t>Adapted</a:t>
            </a:r>
            <a:r>
              <a:rPr lang="pt-PT" b="1" dirty="0" smtClean="0"/>
              <a:t> to </a:t>
            </a:r>
            <a:r>
              <a:rPr lang="pt-PT" b="1" dirty="0" err="1" smtClean="0"/>
              <a:t>Drougth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Salinity</a:t>
            </a:r>
            <a:r>
              <a:rPr lang="pt-PT" b="1" dirty="0" smtClean="0"/>
              <a:t>: A New </a:t>
            </a:r>
            <a:r>
              <a:rPr lang="pt-PT" b="1" dirty="0" err="1" smtClean="0"/>
              <a:t>Paradigm</a:t>
            </a:r>
            <a:r>
              <a:rPr lang="pt-PT" b="1" dirty="0" smtClean="0"/>
              <a:t> for </a:t>
            </a:r>
            <a:r>
              <a:rPr lang="pt-PT" b="1" dirty="0" err="1" smtClean="0"/>
              <a:t>Increasing</a:t>
            </a:r>
            <a:r>
              <a:rPr lang="pt-PT" b="1" dirty="0" smtClean="0"/>
              <a:t> </a:t>
            </a:r>
            <a:r>
              <a:rPr lang="pt-PT" b="1" dirty="0" err="1" smtClean="0"/>
              <a:t>Food</a:t>
            </a:r>
            <a:r>
              <a:rPr lang="pt-PT" b="1" dirty="0" smtClean="0"/>
              <a:t> </a:t>
            </a:r>
            <a:r>
              <a:rPr lang="pt-PT" b="1" dirty="0" err="1" smtClean="0"/>
              <a:t>Production</a:t>
            </a:r>
            <a:r>
              <a:rPr lang="pt-PT" b="1" dirty="0"/>
              <a:t>.</a:t>
            </a:r>
            <a:r>
              <a:rPr lang="pt-PT" b="1" dirty="0" smtClean="0"/>
              <a:t> </a:t>
            </a:r>
            <a:r>
              <a:rPr lang="pt-PT" i="1" dirty="0" err="1" smtClean="0"/>
              <a:t>Frontiers</a:t>
            </a:r>
            <a:r>
              <a:rPr lang="pt-PT" i="1" dirty="0" smtClean="0"/>
              <a:t> in </a:t>
            </a:r>
            <a:r>
              <a:rPr lang="pt-PT" i="1" dirty="0" err="1" smtClean="0"/>
              <a:t>Plant</a:t>
            </a:r>
            <a:r>
              <a:rPr lang="pt-PT" i="1" dirty="0" smtClean="0"/>
              <a:t> </a:t>
            </a:r>
            <a:r>
              <a:rPr lang="pt-PT" i="1" dirty="0" err="1" smtClean="0"/>
              <a:t>Science</a:t>
            </a:r>
            <a:r>
              <a:rPr lang="pt-PT" dirty="0" smtClean="0"/>
              <a:t>, 6: 978</a:t>
            </a:r>
            <a:endParaRPr lang="en-US" dirty="0" smtClean="0"/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pt-PT" dirty="0"/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dirty="0" smtClean="0"/>
              <a:t>RR Mir, M </a:t>
            </a:r>
            <a:r>
              <a:rPr lang="pt-PT" dirty="0" err="1" smtClean="0"/>
              <a:t>Zaman-Allah</a:t>
            </a:r>
            <a:r>
              <a:rPr lang="pt-PT" dirty="0" smtClean="0"/>
              <a:t>, N </a:t>
            </a:r>
            <a:r>
              <a:rPr lang="pt-PT" dirty="0" err="1" smtClean="0"/>
              <a:t>Sreenivasulu</a:t>
            </a:r>
            <a:r>
              <a:rPr lang="pt-PT" dirty="0" smtClean="0"/>
              <a:t>, R </a:t>
            </a:r>
            <a:r>
              <a:rPr lang="pt-PT" dirty="0" err="1" smtClean="0"/>
              <a:t>Trethowan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RK </a:t>
            </a:r>
            <a:r>
              <a:rPr lang="pt-PT" dirty="0" err="1" smtClean="0"/>
              <a:t>Varshney</a:t>
            </a:r>
            <a:r>
              <a:rPr lang="pt-PT" dirty="0" smtClean="0"/>
              <a:t> (2012) </a:t>
            </a:r>
            <a:r>
              <a:rPr lang="pt-PT" b="1" dirty="0" err="1" smtClean="0"/>
              <a:t>Integrated</a:t>
            </a:r>
            <a:r>
              <a:rPr lang="pt-PT" b="1" dirty="0" smtClean="0"/>
              <a:t> </a:t>
            </a:r>
            <a:r>
              <a:rPr lang="pt-PT" b="1" dirty="0" err="1" smtClean="0"/>
              <a:t>genomics</a:t>
            </a:r>
            <a:r>
              <a:rPr lang="pt-PT" b="1" dirty="0" smtClean="0"/>
              <a:t>, </a:t>
            </a:r>
            <a:r>
              <a:rPr lang="pt-PT" b="1" dirty="0" err="1" smtClean="0"/>
              <a:t>physiology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breeding</a:t>
            </a:r>
            <a:r>
              <a:rPr lang="pt-PT" b="1" dirty="0" smtClean="0"/>
              <a:t> </a:t>
            </a:r>
            <a:r>
              <a:rPr lang="pt-PT" b="1" dirty="0" err="1" smtClean="0"/>
              <a:t>approaches</a:t>
            </a:r>
            <a:r>
              <a:rPr lang="pt-PT" b="1" dirty="0" smtClean="0"/>
              <a:t> for </a:t>
            </a:r>
            <a:r>
              <a:rPr lang="pt-PT" b="1" dirty="0" err="1" smtClean="0"/>
              <a:t>improving</a:t>
            </a:r>
            <a:r>
              <a:rPr lang="pt-PT" b="1" dirty="0" smtClean="0"/>
              <a:t> </a:t>
            </a:r>
            <a:r>
              <a:rPr lang="pt-PT" b="1" dirty="0" err="1" smtClean="0"/>
              <a:t>drought</a:t>
            </a:r>
            <a:r>
              <a:rPr lang="pt-PT" b="1" dirty="0" smtClean="0"/>
              <a:t> </a:t>
            </a:r>
            <a:r>
              <a:rPr lang="pt-PT" b="1" dirty="0" err="1" smtClean="0"/>
              <a:t>tolerancein</a:t>
            </a:r>
            <a:r>
              <a:rPr lang="pt-PT" b="1" dirty="0" smtClean="0"/>
              <a:t> </a:t>
            </a:r>
            <a:r>
              <a:rPr lang="pt-PT" b="1" dirty="0" err="1" smtClean="0"/>
              <a:t>crops</a:t>
            </a:r>
            <a:r>
              <a:rPr lang="pt-PT" b="1" dirty="0" smtClean="0"/>
              <a:t>. </a:t>
            </a:r>
            <a:r>
              <a:rPr lang="pt-PT" i="1" dirty="0" err="1" smtClean="0"/>
              <a:t>Theoretical</a:t>
            </a:r>
            <a:r>
              <a:rPr lang="pt-PT" i="1" dirty="0" smtClean="0"/>
              <a:t> </a:t>
            </a:r>
            <a:r>
              <a:rPr lang="pt-PT" i="1" dirty="0" err="1" smtClean="0"/>
              <a:t>and</a:t>
            </a:r>
            <a:r>
              <a:rPr lang="pt-PT" i="1" dirty="0" smtClean="0"/>
              <a:t> </a:t>
            </a:r>
            <a:r>
              <a:rPr lang="pt-PT" i="1" dirty="0" err="1" smtClean="0"/>
              <a:t>Applied</a:t>
            </a:r>
            <a:r>
              <a:rPr lang="pt-PT" i="1" dirty="0" smtClean="0"/>
              <a:t> </a:t>
            </a:r>
            <a:r>
              <a:rPr lang="pt-PT" i="1" dirty="0" err="1" smtClean="0"/>
              <a:t>Genetics</a:t>
            </a:r>
            <a:r>
              <a:rPr lang="pt-PT" dirty="0" smtClean="0"/>
              <a:t>, 125: 625-645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pt-PT" dirty="0"/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dirty="0" smtClean="0"/>
              <a:t>M </a:t>
            </a:r>
            <a:r>
              <a:rPr lang="pt-PT" dirty="0" err="1" smtClean="0"/>
              <a:t>Ashraf</a:t>
            </a:r>
            <a:r>
              <a:rPr lang="pt-PT" dirty="0" smtClean="0"/>
              <a:t> (2010) </a:t>
            </a:r>
            <a:r>
              <a:rPr lang="pt-PT" b="1" dirty="0" err="1" smtClean="0"/>
              <a:t>Inducing</a:t>
            </a:r>
            <a:r>
              <a:rPr lang="pt-PT" b="1" dirty="0" smtClean="0"/>
              <a:t> </a:t>
            </a:r>
            <a:r>
              <a:rPr lang="pt-PT" b="1" dirty="0" err="1" smtClean="0"/>
              <a:t>drought</a:t>
            </a:r>
            <a:r>
              <a:rPr lang="pt-PT" b="1" dirty="0" smtClean="0"/>
              <a:t> </a:t>
            </a:r>
            <a:r>
              <a:rPr lang="pt-PT" b="1" dirty="0" err="1" smtClean="0"/>
              <a:t>tolerance</a:t>
            </a:r>
            <a:r>
              <a:rPr lang="pt-PT" b="1" dirty="0" smtClean="0"/>
              <a:t> in </a:t>
            </a:r>
            <a:r>
              <a:rPr lang="pt-PT" b="1" dirty="0" err="1" smtClean="0"/>
              <a:t>plants</a:t>
            </a:r>
            <a:r>
              <a:rPr lang="pt-PT" b="1" dirty="0" smtClean="0"/>
              <a:t>: </a:t>
            </a:r>
            <a:r>
              <a:rPr lang="pt-PT" b="1" dirty="0" err="1" smtClean="0"/>
              <a:t>Recent</a:t>
            </a:r>
            <a:r>
              <a:rPr lang="pt-PT" b="1" dirty="0" smtClean="0"/>
              <a:t> </a:t>
            </a:r>
            <a:r>
              <a:rPr lang="pt-PT" b="1" dirty="0" err="1" smtClean="0"/>
              <a:t>advances</a:t>
            </a:r>
            <a:r>
              <a:rPr lang="pt-PT" b="1" dirty="0" smtClean="0"/>
              <a:t>.</a:t>
            </a:r>
            <a:r>
              <a:rPr lang="pt-PT" b="1" i="1" dirty="0" smtClean="0"/>
              <a:t> </a:t>
            </a:r>
            <a:r>
              <a:rPr lang="pt-PT" i="1" dirty="0" err="1" smtClean="0"/>
              <a:t>Biotechnology</a:t>
            </a:r>
            <a:r>
              <a:rPr lang="pt-PT" i="1" dirty="0" smtClean="0"/>
              <a:t> </a:t>
            </a:r>
            <a:r>
              <a:rPr lang="pt-PT" i="1" dirty="0" err="1" smtClean="0"/>
              <a:t>Advances</a:t>
            </a:r>
            <a:r>
              <a:rPr lang="pt-PT" dirty="0" smtClean="0"/>
              <a:t>, 28: 169-183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823117" y="2910163"/>
            <a:ext cx="5197155" cy="1393619"/>
            <a:chOff x="1437467" y="2839814"/>
            <a:chExt cx="5197155" cy="1393619"/>
          </a:xfrm>
        </p:grpSpPr>
        <p:pic>
          <p:nvPicPr>
            <p:cNvPr id="8" name="Picture 4" descr="http://www.itqb.unl.pt/news/phd-plants-for-life-call-for-applications/image_mini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31" t="3627" r="19869" b="52835"/>
            <a:stretch/>
          </p:blipFill>
          <p:spPr bwMode="auto">
            <a:xfrm>
              <a:off x="3548532" y="2839814"/>
              <a:ext cx="661414" cy="75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1437467" y="3217770"/>
              <a:ext cx="5197155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</a:rPr>
                <a:t>OBRIGADA!</a:t>
              </a:r>
              <a:endParaRPr lang="en-US" sz="6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err="1" smtClean="0"/>
              <a:t>Crescimento</a:t>
            </a:r>
            <a:r>
              <a:rPr lang="en-GB" dirty="0" smtClean="0"/>
              <a:t> da </a:t>
            </a:r>
            <a:r>
              <a:rPr lang="en-GB" dirty="0" err="1" smtClean="0"/>
              <a:t>População</a:t>
            </a:r>
            <a:r>
              <a:rPr lang="en-GB" dirty="0" smtClean="0"/>
              <a:t> Mundial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292080" y="3356992"/>
            <a:ext cx="3312368" cy="660849"/>
            <a:chOff x="5692028" y="3523056"/>
            <a:chExt cx="3006143" cy="660849"/>
          </a:xfrm>
        </p:grpSpPr>
        <p:sp>
          <p:nvSpPr>
            <p:cNvPr id="15" name="Rectângulo arredondado 14"/>
            <p:cNvSpPr/>
            <p:nvPr/>
          </p:nvSpPr>
          <p:spPr>
            <a:xfrm>
              <a:off x="5768376" y="3523056"/>
              <a:ext cx="2864443" cy="66084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692028" y="3667072"/>
              <a:ext cx="3006143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smtClean="0"/>
                <a:t>Crescente exigência de água</a:t>
              </a:r>
              <a:endParaRPr lang="en-US" sz="2000" b="1" dirty="0"/>
            </a:p>
          </p:txBody>
        </p:sp>
      </p:grpSp>
      <p:sp>
        <p:nvSpPr>
          <p:cNvPr id="14" name="Rectângulo arredondado 13"/>
          <p:cNvSpPr/>
          <p:nvPr/>
        </p:nvSpPr>
        <p:spPr>
          <a:xfrm>
            <a:off x="5346916" y="2176316"/>
            <a:ext cx="3203902" cy="66084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55576" y="1700808"/>
            <a:ext cx="4464496" cy="5000956"/>
            <a:chOff x="755576" y="1700808"/>
            <a:chExt cx="4464496" cy="5000956"/>
          </a:xfrm>
        </p:grpSpPr>
        <p:pic>
          <p:nvPicPr>
            <p:cNvPr id="1026" name="Picture 2" descr="http://1.bp.blogspot.com/-BI84mUBkyP4/VEm3HGdvp-I/AAAAAAAAFHE/nRZTp0wammc/s1600/overpopul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700808"/>
              <a:ext cx="4464496" cy="50009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84712" y="3068960"/>
              <a:ext cx="1080120" cy="676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Isosceles Triangle 1"/>
            <p:cNvSpPr/>
            <p:nvPr/>
          </p:nvSpPr>
          <p:spPr>
            <a:xfrm rot="6835952">
              <a:off x="3913797" y="2528819"/>
              <a:ext cx="143559" cy="1444707"/>
            </a:xfrm>
            <a:prstGeom prst="triangl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34613" y="2883694"/>
              <a:ext cx="386816" cy="135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ixaDeTexto 10"/>
          <p:cNvSpPr txBox="1"/>
          <p:nvPr/>
        </p:nvSpPr>
        <p:spPr>
          <a:xfrm>
            <a:off x="5292081" y="2132856"/>
            <a:ext cx="345638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Crescente exigência de alimentos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251520" y="548680"/>
            <a:ext cx="8424936" cy="936104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sz="2200" dirty="0" smtClean="0"/>
              <a:t>Crescimento da População Mundial</a:t>
            </a:r>
            <a:r>
              <a:rPr lang="en-GB" sz="2200" dirty="0" smtClean="0"/>
              <a:t> </a:t>
            </a:r>
            <a:r>
              <a:rPr lang="pt-PT" sz="2200" dirty="0" smtClean="0"/>
              <a:t>=&gt; Necessidades de Água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7191"/>
            <a:ext cx="3960440" cy="51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arredondado 3"/>
          <p:cNvSpPr/>
          <p:nvPr/>
        </p:nvSpPr>
        <p:spPr>
          <a:xfrm>
            <a:off x="3655744" y="2506266"/>
            <a:ext cx="360000" cy="2226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ângulo arredondado 9"/>
          <p:cNvSpPr/>
          <p:nvPr/>
        </p:nvSpPr>
        <p:spPr>
          <a:xfrm>
            <a:off x="3242104" y="3118984"/>
            <a:ext cx="360000" cy="1575034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swcarr.arizona.edu/sites/default/files/fig1_7.jpg?slideshow=true&amp;slideshowAuto=true&amp;slideshowSpeed=4000&amp;speed=350&amp;transition=elast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88" y="3640692"/>
            <a:ext cx="4540515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37432" y="2060848"/>
            <a:ext cx="338437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  <a:r>
              <a:rPr lang="en-US" sz="2000" dirty="0" err="1" smtClean="0"/>
              <a:t>água</a:t>
            </a:r>
            <a:r>
              <a:rPr lang="en-US" sz="2000" dirty="0" smtClean="0"/>
              <a:t> </a:t>
            </a:r>
            <a:r>
              <a:rPr lang="en-US" sz="2000" dirty="0" err="1" smtClean="0"/>
              <a:t>disponível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a </a:t>
            </a:r>
            <a:r>
              <a:rPr lang="en-US" sz="2000" dirty="0" err="1" smtClean="0"/>
              <a:t>agricultura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43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Água subterrânea – uma fonte vital</a:t>
            </a:r>
          </a:p>
        </p:txBody>
      </p:sp>
      <p:pic>
        <p:nvPicPr>
          <p:cNvPr id="4" name="Picture 4" descr="http://i.livescience.com/images/i/000/056/844/original/aquifersandwells.jpg?137903434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2" b="18268"/>
          <a:stretch/>
        </p:blipFill>
        <p:spPr bwMode="auto">
          <a:xfrm>
            <a:off x="112743" y="1772816"/>
            <a:ext cx="4171225" cy="18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 rot="14004121">
            <a:off x="324609" y="3244444"/>
            <a:ext cx="399416" cy="63825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4499992" y="2060848"/>
            <a:ext cx="4176464" cy="6771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30% de toda a água líquida não salgada é </a:t>
            </a:r>
            <a:r>
              <a:rPr lang="pt-PT" sz="2000" b="1" dirty="0" smtClean="0"/>
              <a:t>subterrânea</a:t>
            </a:r>
            <a:r>
              <a:rPr lang="pt-PT" sz="2000" dirty="0" smtClean="0"/>
              <a:t> (por baixo do solo arável)</a:t>
            </a:r>
            <a:endParaRPr lang="en-US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3247431"/>
            <a:ext cx="345638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 água subterrânea é a principal fonte de água nos países pobres 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88024" y="4403237"/>
            <a:ext cx="3456384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 água subterrânea é altamente explorada para a agricultura, na Ásia (por ex., Índia, China) </a:t>
            </a:r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5165680" y="5836041"/>
            <a:ext cx="270107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Na Índia, um novo furo é aberto cada 6 segundos!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6" name="Picture 6" descr="http://www.icimod.org/photocontest/2013/cache/sanaullah-soomro/20130508_213814.jpg_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" y="3801194"/>
            <a:ext cx="3851920" cy="28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537073982"/>
              </p:ext>
            </p:extLst>
          </p:nvPr>
        </p:nvGraphicFramePr>
        <p:xfrm>
          <a:off x="662752" y="1052736"/>
          <a:ext cx="830173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A água subterrânea em perigo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539552" y="1988838"/>
            <a:ext cx="1944216" cy="731950"/>
            <a:chOff x="692079" y="4702682"/>
            <a:chExt cx="1944216" cy="660849"/>
          </a:xfrm>
        </p:grpSpPr>
        <p:sp>
          <p:nvSpPr>
            <p:cNvPr id="18" name="Rectângulo arredondado 17"/>
            <p:cNvSpPr/>
            <p:nvPr/>
          </p:nvSpPr>
          <p:spPr>
            <a:xfrm>
              <a:off x="692079" y="4702682"/>
              <a:ext cx="1944216" cy="66084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28083" y="4709939"/>
              <a:ext cx="1872208" cy="639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smtClean="0"/>
                <a:t>Uso de água para outros fins</a:t>
              </a:r>
              <a:endParaRPr lang="en-US" sz="2000" b="1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36413" y="3369924"/>
            <a:ext cx="3660630" cy="967115"/>
            <a:chOff x="641666" y="2179955"/>
            <a:chExt cx="3660630" cy="967115"/>
          </a:xfrm>
        </p:grpSpPr>
        <p:sp>
          <p:nvSpPr>
            <p:cNvPr id="16" name="Rectângulo arredondado 15"/>
            <p:cNvSpPr/>
            <p:nvPr/>
          </p:nvSpPr>
          <p:spPr>
            <a:xfrm>
              <a:off x="1613773" y="2492897"/>
              <a:ext cx="2688523" cy="648072"/>
            </a:xfrm>
            <a:prstGeom prst="roundRect">
              <a:avLst/>
            </a:prstGeom>
            <a:gradFill>
              <a:gsLst>
                <a:gs pos="0">
                  <a:srgbClr val="FFDBBD"/>
                </a:gs>
                <a:gs pos="33000">
                  <a:srgbClr val="FFE4CD"/>
                </a:gs>
                <a:gs pos="100000">
                  <a:srgbClr val="FFF2E7"/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641666" y="2179955"/>
              <a:ext cx="1944216" cy="414628"/>
              <a:chOff x="813837" y="2586227"/>
              <a:chExt cx="1944216" cy="414628"/>
            </a:xfrm>
          </p:grpSpPr>
          <p:sp>
            <p:nvSpPr>
              <p:cNvPr id="3" name="Rectângulo arredondado 2"/>
              <p:cNvSpPr/>
              <p:nvPr/>
            </p:nvSpPr>
            <p:spPr>
              <a:xfrm>
                <a:off x="813837" y="2586227"/>
                <a:ext cx="1944216" cy="398369"/>
              </a:xfrm>
              <a:prstGeom prst="roundRect">
                <a:avLst>
                  <a:gd name="adj" fmla="val 18874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849841" y="2600745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b="1" dirty="0" smtClean="0"/>
                  <a:t>Sobrexploração</a:t>
                </a:r>
                <a:endParaRPr lang="en-US" sz="2000" b="1" dirty="0"/>
              </a:p>
            </p:txBody>
          </p:sp>
        </p:grpSp>
        <p:sp>
          <p:nvSpPr>
            <p:cNvPr id="21" name="CaixaDeTexto 20"/>
            <p:cNvSpPr txBox="1"/>
            <p:nvPr/>
          </p:nvSpPr>
          <p:spPr>
            <a:xfrm>
              <a:off x="1763687" y="2599071"/>
              <a:ext cx="2481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Esgotamento da água</a:t>
              </a:r>
              <a:endParaRPr lang="en-US" sz="2000" dirty="0"/>
            </a:p>
          </p:txBody>
        </p:sp>
        <p:sp>
          <p:nvSpPr>
            <p:cNvPr id="23" name="Seta curvada à direita 22"/>
            <p:cNvSpPr/>
            <p:nvPr/>
          </p:nvSpPr>
          <p:spPr>
            <a:xfrm rot="19423251">
              <a:off x="1151157" y="2684754"/>
              <a:ext cx="290246" cy="462316"/>
            </a:xfrm>
            <a:prstGeom prst="curved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11560" y="4797152"/>
            <a:ext cx="3888432" cy="1371188"/>
            <a:chOff x="554741" y="3402096"/>
            <a:chExt cx="3888432" cy="1371188"/>
          </a:xfrm>
        </p:grpSpPr>
        <p:sp>
          <p:nvSpPr>
            <p:cNvPr id="24" name="Rectângulo arredondado 23"/>
            <p:cNvSpPr/>
            <p:nvPr/>
          </p:nvSpPr>
          <p:spPr>
            <a:xfrm>
              <a:off x="1598856" y="4094265"/>
              <a:ext cx="2688523" cy="648072"/>
            </a:xfrm>
            <a:prstGeom prst="roundRect">
              <a:avLst/>
            </a:prstGeom>
            <a:gradFill>
              <a:gsLst>
                <a:gs pos="0">
                  <a:srgbClr val="FFDBBD"/>
                </a:gs>
                <a:gs pos="33000">
                  <a:srgbClr val="FFE4CD"/>
                </a:gs>
                <a:gs pos="100000">
                  <a:srgbClr val="FFF2E7"/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54741" y="3402096"/>
              <a:ext cx="2523419" cy="779894"/>
              <a:chOff x="620071" y="4586577"/>
              <a:chExt cx="2523419" cy="779894"/>
            </a:xfrm>
          </p:grpSpPr>
          <p:sp>
            <p:nvSpPr>
              <p:cNvPr id="14" name="Rectângulo arredondado 13"/>
              <p:cNvSpPr/>
              <p:nvPr/>
            </p:nvSpPr>
            <p:spPr>
              <a:xfrm>
                <a:off x="620071" y="4586577"/>
                <a:ext cx="2520280" cy="77695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911242" y="4658585"/>
                <a:ext cx="22322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b="1" dirty="0" smtClean="0"/>
                  <a:t>Alta densidade populacional</a:t>
                </a:r>
                <a:endParaRPr lang="en-US" sz="2000" b="1" dirty="0"/>
              </a:p>
            </p:txBody>
          </p:sp>
        </p:grpSp>
        <p:sp>
          <p:nvSpPr>
            <p:cNvPr id="22" name="CaixaDeTexto 21"/>
            <p:cNvSpPr txBox="1"/>
            <p:nvPr/>
          </p:nvSpPr>
          <p:spPr>
            <a:xfrm>
              <a:off x="1706869" y="4194184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Contaminação da água</a:t>
              </a:r>
              <a:endParaRPr lang="en-US" sz="2000" dirty="0"/>
            </a:p>
          </p:txBody>
        </p:sp>
        <p:sp>
          <p:nvSpPr>
            <p:cNvPr id="29" name="Seta curvada à direita 28"/>
            <p:cNvSpPr/>
            <p:nvPr/>
          </p:nvSpPr>
          <p:spPr>
            <a:xfrm rot="19423251">
              <a:off x="1136240" y="4310968"/>
              <a:ext cx="290246" cy="462316"/>
            </a:xfrm>
            <a:prstGeom prst="curved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1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upload.wikimedia.org/wikipedia/commons/thumb/f/f3/Blank_World_Map.svg/2000px-Blank_World_Map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1"/>
          <a:stretch/>
        </p:blipFill>
        <p:spPr bwMode="auto">
          <a:xfrm>
            <a:off x="0" y="1988840"/>
            <a:ext cx="914399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467544" y="447164"/>
            <a:ext cx="6984776" cy="82159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Em vastas áreas do globo a agricultura depende 							da chuva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506935" y="4285619"/>
            <a:ext cx="1785145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95%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África</a:t>
            </a:r>
            <a:r>
              <a:rPr lang="en-GB" dirty="0" smtClean="0"/>
              <a:t> Sub-</a:t>
            </a:r>
            <a:r>
              <a:rPr lang="en-GB" dirty="0" err="1" smtClean="0"/>
              <a:t>Sahareana</a:t>
            </a:r>
            <a:endParaRPr lang="en-GB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403648" y="5013176"/>
            <a:ext cx="1782685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90% na América Latina</a:t>
            </a:r>
            <a:endParaRPr lang="en-US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491880" y="2996952"/>
            <a:ext cx="1785145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75% no Próximo Oriente e Norte de África</a:t>
            </a:r>
            <a:endParaRPr lang="en-US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7020272" y="3425097"/>
            <a:ext cx="1872208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65% no Este da Ásia</a:t>
            </a:r>
            <a:endParaRPr lang="en-US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724128" y="4424118"/>
            <a:ext cx="1872209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60% no Sul da Ásia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Agricultura dependente da chuva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5742863" y="1963504"/>
            <a:ext cx="2050761" cy="648072"/>
            <a:chOff x="675491" y="2204864"/>
            <a:chExt cx="2050761" cy="648072"/>
          </a:xfrm>
        </p:grpSpPr>
        <p:sp>
          <p:nvSpPr>
            <p:cNvPr id="18" name="Rectângulo arredondado 17"/>
            <p:cNvSpPr/>
            <p:nvPr/>
          </p:nvSpPr>
          <p:spPr>
            <a:xfrm>
              <a:off x="675491" y="2204864"/>
              <a:ext cx="2050761" cy="64807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62204" y="2328845"/>
              <a:ext cx="1877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/>
                <a:t>Muito incerta</a:t>
              </a:r>
              <a:endParaRPr lang="en-US" sz="20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508105" y="2989629"/>
            <a:ext cx="2736303" cy="946041"/>
            <a:chOff x="675492" y="3223966"/>
            <a:chExt cx="2736303" cy="856189"/>
          </a:xfrm>
        </p:grpSpPr>
        <p:sp>
          <p:nvSpPr>
            <p:cNvPr id="21" name="Rectângulo arredondado 20"/>
            <p:cNvSpPr/>
            <p:nvPr/>
          </p:nvSpPr>
          <p:spPr>
            <a:xfrm>
              <a:off x="747499" y="3223966"/>
              <a:ext cx="2520281" cy="83186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75492" y="3230593"/>
              <a:ext cx="2736303" cy="849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pt-PT" sz="2000" dirty="0" smtClean="0"/>
                <a:t>Severamente afectada pelas alterações climáticas</a:t>
              </a:r>
              <a:endParaRPr lang="en-US" sz="2000" dirty="0"/>
            </a:p>
          </p:txBody>
        </p:sp>
      </p:grpSp>
      <p:pic>
        <p:nvPicPr>
          <p:cNvPr id="8198" name="Picture 6" descr="http://irri.org/images/about_irri/our_work/rice_and_the_environment/drought-sub-salinity-drou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0" y="4160929"/>
            <a:ext cx="3959942" cy="26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business-review.eu/wp-content/uploads/2015/07/drough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3628" b="8527"/>
          <a:stretch/>
        </p:blipFill>
        <p:spPr bwMode="auto">
          <a:xfrm>
            <a:off x="540049" y="1700809"/>
            <a:ext cx="3943383" cy="23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/>
          <a:stretch/>
        </p:blipFill>
        <p:spPr bwMode="auto">
          <a:xfrm>
            <a:off x="4860033" y="4163312"/>
            <a:ext cx="3695241" cy="26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Desafios da agricultura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877466" y="1700808"/>
            <a:ext cx="3494734" cy="993305"/>
            <a:chOff x="5651077" y="3333582"/>
            <a:chExt cx="2942306" cy="660849"/>
          </a:xfrm>
        </p:grpSpPr>
        <p:sp>
          <p:nvSpPr>
            <p:cNvPr id="14" name="Rectângulo arredondado 13"/>
            <p:cNvSpPr/>
            <p:nvPr/>
          </p:nvSpPr>
          <p:spPr>
            <a:xfrm>
              <a:off x="5651077" y="3333582"/>
              <a:ext cx="2853341" cy="66084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683364" y="3333582"/>
              <a:ext cx="2910019" cy="511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600" dirty="0" smtClean="0">
                  <a:solidFill>
                    <a:schemeClr val="bg1"/>
                  </a:solidFill>
                </a:rPr>
                <a:t>“More Crop per Drop”</a:t>
              </a:r>
            </a:p>
            <a:p>
              <a:pPr algn="ctr"/>
              <a:r>
                <a:rPr lang="pt-PT" dirty="0" smtClean="0">
                  <a:solidFill>
                    <a:schemeClr val="bg1"/>
                  </a:solidFill>
                </a:rPr>
                <a:t>“Mais planta por </a:t>
              </a:r>
              <a:r>
                <a:rPr lang="pt-PT" dirty="0">
                  <a:solidFill>
                    <a:schemeClr val="bg1"/>
                  </a:solidFill>
                </a:rPr>
                <a:t>g</a:t>
              </a:r>
              <a:r>
                <a:rPr lang="pt-PT" dirty="0" smtClean="0">
                  <a:solidFill>
                    <a:schemeClr val="bg1"/>
                  </a:solidFill>
                </a:rPr>
                <a:t>ota </a:t>
              </a:r>
              <a:r>
                <a:rPr lang="pt-PT" dirty="0">
                  <a:solidFill>
                    <a:schemeClr val="bg1"/>
                  </a:solidFill>
                </a:rPr>
                <a:t>d</a:t>
              </a:r>
              <a:r>
                <a:rPr lang="pt-PT" dirty="0" smtClean="0">
                  <a:solidFill>
                    <a:schemeClr val="bg1"/>
                  </a:solidFill>
                </a:rPr>
                <a:t>’água”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905472" y="4348171"/>
            <a:ext cx="7333056" cy="2489759"/>
            <a:chOff x="761902" y="4348171"/>
            <a:chExt cx="7333056" cy="2489759"/>
          </a:xfrm>
        </p:grpSpPr>
        <p:pic>
          <p:nvPicPr>
            <p:cNvPr id="2050" name="Picture 2" descr="http://www.srh.noaa.gov/images/tsa/sigwxevents/2011Drought/CornCanadianCoJuly1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2" y="4348171"/>
              <a:ext cx="3666082" cy="24453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africagreenmedia.co.za/wp-content/uploads/2015/02/maiz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5" r="10441"/>
            <a:stretch/>
          </p:blipFill>
          <p:spPr bwMode="auto">
            <a:xfrm>
              <a:off x="4427984" y="4393530"/>
              <a:ext cx="3666974" cy="244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o 33"/>
          <p:cNvGrpSpPr/>
          <p:nvPr/>
        </p:nvGrpSpPr>
        <p:grpSpPr>
          <a:xfrm>
            <a:off x="4212379" y="3212976"/>
            <a:ext cx="4698522" cy="716400"/>
            <a:chOff x="332529" y="2835072"/>
            <a:chExt cx="4698522" cy="716400"/>
          </a:xfrm>
        </p:grpSpPr>
        <p:sp>
          <p:nvSpPr>
            <p:cNvPr id="35" name="Rectângulo arredondado 34"/>
            <p:cNvSpPr/>
            <p:nvPr/>
          </p:nvSpPr>
          <p:spPr>
            <a:xfrm>
              <a:off x="413538" y="2835072"/>
              <a:ext cx="4536504" cy="716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332529" y="3008606"/>
              <a:ext cx="4698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Plantas que resistem a períodos sem água </a:t>
              </a:r>
              <a:endParaRPr lang="en-US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24446" y="3213751"/>
            <a:ext cx="3829607" cy="714850"/>
            <a:chOff x="224718" y="3002182"/>
            <a:chExt cx="3829607" cy="714850"/>
          </a:xfrm>
        </p:grpSpPr>
        <p:sp>
          <p:nvSpPr>
            <p:cNvPr id="9" name="Rectângulo arredondado 8"/>
            <p:cNvSpPr/>
            <p:nvPr/>
          </p:nvSpPr>
          <p:spPr>
            <a:xfrm>
              <a:off x="281723" y="3002182"/>
              <a:ext cx="3715597" cy="714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24718" y="3174941"/>
              <a:ext cx="3829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Plantas com uso mais eficiente de água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4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323528" y="476672"/>
            <a:ext cx="6985322" cy="575841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PT" dirty="0" smtClean="0"/>
              <a:t>A maioria das plantas tolerantes à seca não são culturas agrícolas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3546" y="3697048"/>
            <a:ext cx="173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</a:t>
            </a:r>
            <a:r>
              <a:rPr lang="en-GB" dirty="0" err="1" smtClean="0"/>
              <a:t>Planta</a:t>
            </a:r>
            <a:r>
              <a:rPr lang="en-GB" dirty="0" smtClean="0"/>
              <a:t> da </a:t>
            </a:r>
            <a:r>
              <a:rPr lang="en-GB" dirty="0" err="1" smtClean="0"/>
              <a:t>ressurreição</a:t>
            </a:r>
            <a:r>
              <a:rPr lang="en-GB" dirty="0" smtClean="0"/>
              <a:t>”</a:t>
            </a:r>
            <a:endParaRPr lang="en-GB" dirty="0"/>
          </a:p>
        </p:txBody>
      </p:sp>
      <p:grpSp>
        <p:nvGrpSpPr>
          <p:cNvPr id="9" name="Grupo 8"/>
          <p:cNvGrpSpPr/>
          <p:nvPr/>
        </p:nvGrpSpPr>
        <p:grpSpPr>
          <a:xfrm>
            <a:off x="763668" y="4647801"/>
            <a:ext cx="3520300" cy="2021559"/>
            <a:chOff x="197353" y="4844814"/>
            <a:chExt cx="2947840" cy="1676327"/>
          </a:xfrm>
        </p:grpSpPr>
        <p:pic>
          <p:nvPicPr>
            <p:cNvPr id="13318" name="Picture 6" descr="http://marshallbowling.com/Images/Cactus/Torrey_Yucca_Cactus/Torrey_Yucca-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0" b="6953"/>
            <a:stretch/>
          </p:blipFill>
          <p:spPr bwMode="auto">
            <a:xfrm>
              <a:off x="227178" y="4869161"/>
              <a:ext cx="2918015" cy="16519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ixaDeTexto 17"/>
            <p:cNvSpPr txBox="1"/>
            <p:nvPr/>
          </p:nvSpPr>
          <p:spPr>
            <a:xfrm>
              <a:off x="197353" y="4844814"/>
              <a:ext cx="1800200" cy="3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Iucas</a:t>
              </a:r>
              <a:endParaRPr lang="pt-PT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707904" y="4013734"/>
            <a:ext cx="2808312" cy="2246144"/>
            <a:chOff x="2111385" y="4519493"/>
            <a:chExt cx="2156269" cy="1565291"/>
          </a:xfrm>
        </p:grpSpPr>
        <p:pic>
          <p:nvPicPr>
            <p:cNvPr id="13320" name="Picture 8" descr="http://upload.wikimedia.org/wikipedia/commons/8/85/Baileya_multiradiata_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909" y="4519493"/>
              <a:ext cx="1932458" cy="15652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2111385" y="5818153"/>
              <a:ext cx="2156269" cy="25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Malmequeres do deserto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17947" y="1652618"/>
            <a:ext cx="3485921" cy="2779713"/>
            <a:chOff x="481384" y="1652618"/>
            <a:chExt cx="3485921" cy="2779713"/>
          </a:xfrm>
        </p:grpSpPr>
        <p:pic>
          <p:nvPicPr>
            <p:cNvPr id="23" name="Picture 4" descr="SL_50%-4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84" y="2579189"/>
              <a:ext cx="1066184" cy="92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SL_100%-3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017" y="3505760"/>
              <a:ext cx="1066184" cy="92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4" descr="50 REH.pd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934" y="2579189"/>
              <a:ext cx="1020371" cy="92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5" descr="Dry1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841" y="1652618"/>
              <a:ext cx="1045360" cy="92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Arc 22"/>
            <p:cNvSpPr/>
            <p:nvPr/>
          </p:nvSpPr>
          <p:spPr bwMode="auto">
            <a:xfrm>
              <a:off x="1858065" y="2676556"/>
              <a:ext cx="691515" cy="731837"/>
            </a:xfrm>
            <a:prstGeom prst="arc">
              <a:avLst>
                <a:gd name="adj1" fmla="val 16200000"/>
                <a:gd name="adj2" fmla="val 14935347"/>
              </a:avLst>
            </a:prstGeom>
            <a:ln w="1270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965383" y="1537797"/>
            <a:ext cx="2918985" cy="2179235"/>
            <a:chOff x="6279824" y="2115903"/>
            <a:chExt cx="2243062" cy="1674609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824" y="2115903"/>
              <a:ext cx="2232025" cy="16729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42"/>
            <p:cNvSpPr txBox="1">
              <a:spLocks noChangeArrowheads="1"/>
            </p:cNvSpPr>
            <p:nvPr/>
          </p:nvSpPr>
          <p:spPr bwMode="auto">
            <a:xfrm>
              <a:off x="7949207" y="3506703"/>
              <a:ext cx="573679" cy="28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 smtClean="0">
                  <a:solidFill>
                    <a:schemeClr val="bg1"/>
                  </a:solidFill>
                  <a:latin typeface="+mj-lt"/>
                </a:rPr>
                <a:t>Agave</a:t>
              </a:r>
              <a:endParaRPr lang="en-GB" alt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228184" y="3617030"/>
            <a:ext cx="2734118" cy="2952329"/>
            <a:chOff x="4788024" y="1498216"/>
            <a:chExt cx="1883057" cy="2033344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567873"/>
              <a:ext cx="1724424" cy="19636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6" name="TextBox 1"/>
            <p:cNvSpPr txBox="1">
              <a:spLocks noChangeArrowheads="1"/>
            </p:cNvSpPr>
            <p:nvPr/>
          </p:nvSpPr>
          <p:spPr bwMode="auto">
            <a:xfrm>
              <a:off x="6026370" y="1498216"/>
              <a:ext cx="644711" cy="25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 err="1" smtClean="0">
                  <a:solidFill>
                    <a:schemeClr val="bg1"/>
                  </a:solidFill>
                  <a:latin typeface="+mj-lt"/>
                </a:rPr>
                <a:t>Cactos</a:t>
              </a:r>
              <a:endParaRPr lang="en-GB" alt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9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</TotalTime>
  <Words>1599</Words>
  <Application>Microsoft Office PowerPoint</Application>
  <PresentationFormat>On-screen Show (4:3)</PresentationFormat>
  <Paragraphs>141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Arial</vt:lpstr>
      <vt:lpstr>Calibri</vt:lpstr>
      <vt:lpstr>Lucida Sans</vt:lpstr>
      <vt:lpstr>Wingdings</vt:lpstr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Crescimento da População Mundial</vt:lpstr>
      <vt:lpstr>Crescimento da População Mundial =&gt; Necessidades de Água</vt:lpstr>
      <vt:lpstr>Água subterrânea – uma fonte vital</vt:lpstr>
      <vt:lpstr>A água subterrânea em perigo</vt:lpstr>
      <vt:lpstr>Em vastas áreas do globo a agricultura depende        da chuva</vt:lpstr>
      <vt:lpstr>Agricultura dependente da chuva</vt:lpstr>
      <vt:lpstr>Desafios da agricultura</vt:lpstr>
      <vt:lpstr>A maioria das plantas tolerantes à seca não são culturas agrícolas </vt:lpstr>
      <vt:lpstr>Diversidade de mecanismos para evitar a falta de água</vt:lpstr>
      <vt:lpstr>Ferramentas biotecnológicas =&gt; busca de soluções        - (1) Arroz</vt:lpstr>
      <vt:lpstr>Ferramentas biotecnológicas =&gt; busca de soluções        - (2) Milho</vt:lpstr>
      <vt:lpstr>Mensagens a reter</vt:lpstr>
      <vt:lpstr>Referências aconselhadas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mmolive</cp:lastModifiedBy>
  <cp:revision>368</cp:revision>
  <cp:lastPrinted>2011-04-04T15:52:01Z</cp:lastPrinted>
  <dcterms:created xsi:type="dcterms:W3CDTF">2010-12-16T09:53:28Z</dcterms:created>
  <dcterms:modified xsi:type="dcterms:W3CDTF">2017-02-22T13:53:39Z</dcterms:modified>
</cp:coreProperties>
</file>