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8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9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6226B-36EC-1439-66C0-4CCCCA77A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58097B-AD7F-FF76-B620-85743C7AE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9313198-C274-311B-F3C1-496D4FB6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C28E06-93BB-A344-4C15-63F323D7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224ABBF-7EE0-7040-3159-B294DEBFC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0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B90A2-19FA-AF95-A825-FD7C5C73D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CAE3E5F0-7519-81E0-E68F-82EF968CB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684C049-50BA-F8DF-005F-40D58D65A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E616E55-8982-3001-E2BA-BBA7517D3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AF112BD-8060-58FE-851F-5946BB308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27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4B8C83E-B76C-A971-DDC6-6246B1CD53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7D0E2E7-4204-9DBC-FDBC-13D1610FAB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A1E7950-9669-62D6-3D9A-22E63ACE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5380212-BFCE-8CC7-A57C-7403701F2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0099917-F9BE-33D7-211F-A85BB6EA7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15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358F96-E605-8284-8CF5-4E72ECD1D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BBB9576-F009-6376-CE0F-835278256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93818FB-42D0-872F-2E17-B923B89A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3337981-5130-F21F-4385-CDAB0C7B1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01B05B4-3574-DAAD-6B75-6F4A00472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3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6ADAE7-A297-9AC5-1B7C-F58CF864E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45E86F2-A64F-D75D-1E1F-1005E465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CBA5964-4134-C90A-DAE6-38C54C766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E422BA5-0D27-A467-160F-B586FC76C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B4FD63A-C1A6-7741-323A-8CCF95B01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86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0B6BCB-B4CF-93CE-83FA-46F44E5A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5F54349-5D25-8F47-6C18-7B3E61182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C18E936-4FA8-0E3E-B620-57DE338FE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99A500A-0C76-E4A5-3C81-04FD1182D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E805527-3110-EF6B-EB55-A266A9610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D81ACFE-30E8-6138-CF39-C6E47DB7D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1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D3B817-E7F0-52A7-B02E-394A9AB8A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C23B21D-E369-E64A-CC5D-5C81966F3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DD8177F-4714-8DE0-08F5-E7B17C8C9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4526974F-C23E-059F-6E4B-30B07345AC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D97B33C-56C9-15AF-66D1-68E8B23B2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C44EA8AA-3016-65B8-FF3D-B9BC8DC32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3E4777AA-D908-5458-22F8-6A0644C5D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7C545373-35AA-B8D2-8CBE-D56434FCB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51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CF2F8-AFE8-210C-A052-33F9DFDD9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E23DB62E-B617-7132-9171-B029327CD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EC310C8F-04A2-3C2C-C1C2-6B43ABFE5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5AFC0B6B-F574-EFAC-728C-5BB46B40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3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6155A916-A08F-6E1B-645C-7D39A6E55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BBC0FC83-2C5B-8665-96AD-CFAC6159C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274E72B-264E-3D5F-D040-7955CC95F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03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07164B-3E41-0857-C744-A85583F6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89E3B53-C4A5-08F0-C31A-1FF925C92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CF90EFE1-3BAE-97B1-C430-6CD9FE720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39CEEB1-4488-B413-8B62-05FCBE94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DF04A58-46DD-0A61-7BA8-C62129275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BF2F332-8422-0169-8982-41F3BE8A6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896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38141-FBBE-B8E6-0BE9-0BA019CF7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6D488792-001F-7EE3-D8E5-B5A137CCE6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634CFDF9-1F94-78D7-4E51-E75E217776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68C725B-0913-EDE3-04E0-D373D841A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079326F-52EC-5C9B-007D-EE552C25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DC00FBB-4218-6913-0976-088DDAD3E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9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FAAA2E65-BD82-7497-0CEF-19D8E880B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015F867B-DF62-7E8D-C404-198CA00CC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4EDFB50-663A-4E56-E846-DB4A01354B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A01F4-3384-4148-A31B-B8CEDBA447C7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15CC071-07D0-90E9-277B-983CE0E3A9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57A7993-4C19-2218-9E72-60501066B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C3B3F-3BE7-4DC6-B2A4-32F2F6605A7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5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B86ACCE8-A2A5-B5E2-EE59-FB478A0BE463}"/>
              </a:ext>
            </a:extLst>
          </p:cNvPr>
          <p:cNvSpPr txBox="1"/>
          <p:nvPr/>
        </p:nvSpPr>
        <p:spPr>
          <a:xfrm>
            <a:off x="75203" y="1445041"/>
            <a:ext cx="4016963" cy="1815882"/>
          </a:xfrm>
          <a:prstGeom prst="rect">
            <a:avLst/>
          </a:prstGeom>
          <a:solidFill>
            <a:srgbClr val="FFFFCC"/>
          </a:solidFill>
          <a:ln w="19050"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Genomics, proteomics and metabolomics show differences between SE clusters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AFAs MIC is differential for SE clusters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 AFAs cytotoxic effects for 3D skin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Curated metabolic model for a SE reference strain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369ED05F-2915-AA8D-6CC3-67E4D4F591F5}"/>
              </a:ext>
            </a:extLst>
          </p:cNvPr>
          <p:cNvGrpSpPr/>
          <p:nvPr/>
        </p:nvGrpSpPr>
        <p:grpSpPr>
          <a:xfrm>
            <a:off x="4195684" y="4692295"/>
            <a:ext cx="3780000" cy="2012662"/>
            <a:chOff x="4445882" y="4583659"/>
            <a:chExt cx="3780000" cy="2012662"/>
          </a:xfrm>
        </p:grpSpPr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7D1E4B78-29BE-73D9-7537-D3B30156EB55}"/>
                </a:ext>
              </a:extLst>
            </p:cNvPr>
            <p:cNvSpPr txBox="1"/>
            <p:nvPr/>
          </p:nvSpPr>
          <p:spPr>
            <a:xfrm>
              <a:off x="4445882" y="5303659"/>
              <a:ext cx="3780000" cy="1292662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Development of metabolic models for SE pathogenic and commensal strains </a:t>
              </a:r>
            </a:p>
            <a:p>
              <a:pPr algn="ctr"/>
              <a:r>
                <a:rPr lang="en-US" sz="1400" dirty="0"/>
                <a:t>A tool to rationalize the metabolic and cellular processes. Interpretation OMIC data, genome base prediction of responses to abiotic factors</a:t>
              </a:r>
            </a:p>
          </p:txBody>
        </p:sp>
        <p:sp>
          <p:nvSpPr>
            <p:cNvPr id="16" name="Seta: Para Baixo 15">
              <a:extLst>
                <a:ext uri="{FF2B5EF4-FFF2-40B4-BE49-F238E27FC236}">
                  <a16:creationId xmlns:a16="http://schemas.microsoft.com/office/drawing/2014/main" id="{1E9414B3-52D4-15C7-83CD-4BEA64DBB5FA}"/>
                </a:ext>
              </a:extLst>
            </p:cNvPr>
            <p:cNvSpPr/>
            <p:nvPr/>
          </p:nvSpPr>
          <p:spPr>
            <a:xfrm rot="10800000">
              <a:off x="5975883" y="4583659"/>
              <a:ext cx="720000" cy="720000"/>
            </a:xfrm>
            <a:prstGeom prst="downArrow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5C6510D5-55C6-502A-9A77-0A96F724AD62}"/>
              </a:ext>
            </a:extLst>
          </p:cNvPr>
          <p:cNvGrpSpPr/>
          <p:nvPr/>
        </p:nvGrpSpPr>
        <p:grpSpPr>
          <a:xfrm>
            <a:off x="4195684" y="1944404"/>
            <a:ext cx="3780000" cy="1800001"/>
            <a:chOff x="4367125" y="2034934"/>
            <a:chExt cx="3780000" cy="1800001"/>
          </a:xfrm>
        </p:grpSpPr>
        <p:sp>
          <p:nvSpPr>
            <p:cNvPr id="18" name="Seta: Para Baixo 17">
              <a:extLst>
                <a:ext uri="{FF2B5EF4-FFF2-40B4-BE49-F238E27FC236}">
                  <a16:creationId xmlns:a16="http://schemas.microsoft.com/office/drawing/2014/main" id="{4E909377-F52F-CA67-53D2-E09BB1DBE7BC}"/>
                </a:ext>
              </a:extLst>
            </p:cNvPr>
            <p:cNvSpPr/>
            <p:nvPr/>
          </p:nvSpPr>
          <p:spPr>
            <a:xfrm rot="10800000" flipV="1">
              <a:off x="5897126" y="3114935"/>
              <a:ext cx="720000" cy="720000"/>
            </a:xfrm>
            <a:prstGeom prst="downArrow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708ACFAA-18F1-7AA9-58A3-8202A1F0D246}"/>
                </a:ext>
              </a:extLst>
            </p:cNvPr>
            <p:cNvSpPr txBox="1"/>
            <p:nvPr/>
          </p:nvSpPr>
          <p:spPr>
            <a:xfrm>
              <a:off x="4367125" y="2034934"/>
              <a:ext cx="3780000" cy="1080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Validate the differential susceptibility of the two SE clusters to AFAs</a:t>
              </a:r>
            </a:p>
            <a:p>
              <a:pPr algn="ctr"/>
              <a:r>
                <a:rPr lang="en-US" sz="1400" dirty="0"/>
                <a:t>Confirm the lower MIC for SE pathogenic strains relative to commensal ones</a:t>
              </a:r>
            </a:p>
          </p:txBody>
        </p:sp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3D4C47-B743-19C1-2FF5-B7026E3E0013}"/>
              </a:ext>
            </a:extLst>
          </p:cNvPr>
          <p:cNvSpPr txBox="1"/>
          <p:nvPr/>
        </p:nvSpPr>
        <p:spPr>
          <a:xfrm flipH="1">
            <a:off x="3709684" y="3759445"/>
            <a:ext cx="4752000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b="1" u="sng" dirty="0"/>
              <a:t>AIM</a:t>
            </a:r>
            <a:r>
              <a:rPr lang="en-US" b="1" dirty="0"/>
              <a:t>: Gather data and tools for a comprehensive understanding and prediction of </a:t>
            </a:r>
            <a:r>
              <a:rPr lang="en-US" b="1" i="1" dirty="0"/>
              <a:t>S. epidermidis </a:t>
            </a:r>
            <a:r>
              <a:rPr lang="en-US" b="1" dirty="0"/>
              <a:t>cluster depending response to AFAs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C5DDE62-2532-D6CE-3E76-4A65A2EB5003}"/>
              </a:ext>
            </a:extLst>
          </p:cNvPr>
          <p:cNvSpPr txBox="1"/>
          <p:nvPr/>
        </p:nvSpPr>
        <p:spPr>
          <a:xfrm>
            <a:off x="9201975" y="3662609"/>
            <a:ext cx="2880000" cy="108000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Evaluation of SE resistance acquisition to AFAs</a:t>
            </a:r>
          </a:p>
          <a:p>
            <a:pPr algn="ctr"/>
            <a:r>
              <a:rPr lang="en-US" sz="1400" dirty="0"/>
              <a:t>Demonstration that SE does not</a:t>
            </a:r>
            <a:r>
              <a:rPr lang="en-US" sz="1400" i="1" dirty="0"/>
              <a:t> </a:t>
            </a:r>
            <a:r>
              <a:rPr lang="en-US" sz="1400" dirty="0"/>
              <a:t>develop resistance to AFAs</a:t>
            </a:r>
          </a:p>
        </p:txBody>
      </p:sp>
      <p:sp>
        <p:nvSpPr>
          <p:cNvPr id="14" name="Seta: Para Baixo 13">
            <a:extLst>
              <a:ext uri="{FF2B5EF4-FFF2-40B4-BE49-F238E27FC236}">
                <a16:creationId xmlns:a16="http://schemas.microsoft.com/office/drawing/2014/main" id="{75866C36-E3BB-F1E0-CEA5-03840E6BD9AF}"/>
              </a:ext>
            </a:extLst>
          </p:cNvPr>
          <p:cNvSpPr/>
          <p:nvPr/>
        </p:nvSpPr>
        <p:spPr>
          <a:xfrm rot="5400000">
            <a:off x="8476356" y="3861110"/>
            <a:ext cx="720000" cy="720000"/>
          </a:xfrm>
          <a:prstGeom prst="downArrow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166D9EF5-2985-9B65-1BCC-E0F555A20804}"/>
              </a:ext>
            </a:extLst>
          </p:cNvPr>
          <p:cNvGrpSpPr/>
          <p:nvPr/>
        </p:nvGrpSpPr>
        <p:grpSpPr>
          <a:xfrm>
            <a:off x="110026" y="3436280"/>
            <a:ext cx="3595565" cy="1569660"/>
            <a:chOff x="75203" y="3436280"/>
            <a:chExt cx="3595565" cy="1569660"/>
          </a:xfrm>
        </p:grpSpPr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45840786-1458-6BAF-B8FF-15E69E9A5970}"/>
                </a:ext>
              </a:extLst>
            </p:cNvPr>
            <p:cNvSpPr txBox="1"/>
            <p:nvPr/>
          </p:nvSpPr>
          <p:spPr>
            <a:xfrm>
              <a:off x="75203" y="3436280"/>
              <a:ext cx="2880000" cy="1569660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Differential AFAs mechanisms of action between SE clusters</a:t>
              </a:r>
            </a:p>
            <a:p>
              <a:pPr algn="ctr"/>
              <a:r>
                <a:rPr lang="en-US" sz="1400" dirty="0"/>
                <a:t>Disclose the putative key steps for susceptibility/resistance to AFAs by omics data</a:t>
              </a:r>
            </a:p>
          </p:txBody>
        </p:sp>
        <p:sp>
          <p:nvSpPr>
            <p:cNvPr id="19" name="Seta: Para Baixo 18">
              <a:extLst>
                <a:ext uri="{FF2B5EF4-FFF2-40B4-BE49-F238E27FC236}">
                  <a16:creationId xmlns:a16="http://schemas.microsoft.com/office/drawing/2014/main" id="{104D132F-0665-19D4-9FED-C950CCB4C543}"/>
                </a:ext>
              </a:extLst>
            </p:cNvPr>
            <p:cNvSpPr/>
            <p:nvPr/>
          </p:nvSpPr>
          <p:spPr>
            <a:xfrm rot="16200000">
              <a:off x="2950768" y="3861110"/>
              <a:ext cx="720000" cy="720000"/>
            </a:xfrm>
            <a:prstGeom prst="downArrow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06091BDF-A167-0845-58AA-57A78265BAE3}"/>
              </a:ext>
            </a:extLst>
          </p:cNvPr>
          <p:cNvSpPr txBox="1"/>
          <p:nvPr/>
        </p:nvSpPr>
        <p:spPr>
          <a:xfrm>
            <a:off x="260290" y="49049"/>
            <a:ext cx="11651809" cy="83099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AFA2Se: Towards the prediction of </a:t>
            </a:r>
            <a:r>
              <a:rPr lang="en-US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Staphylococcus epidermidis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cluster depending response to antimicrobial fatty acids</a:t>
            </a:r>
            <a:endParaRPr lang="en-US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CaixaDeTexto 3">
            <a:extLst>
              <a:ext uri="{FF2B5EF4-FFF2-40B4-BE49-F238E27FC236}">
                <a16:creationId xmlns:a16="http://schemas.microsoft.com/office/drawing/2014/main" id="{1BA20AC8-5D30-EC4F-90F8-27036A9D841F}"/>
              </a:ext>
            </a:extLst>
          </p:cNvPr>
          <p:cNvSpPr txBox="1"/>
          <p:nvPr/>
        </p:nvSpPr>
        <p:spPr>
          <a:xfrm flipH="1">
            <a:off x="131250" y="1087946"/>
            <a:ext cx="3628683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b="1" dirty="0"/>
              <a:t>From the Team previous research</a:t>
            </a:r>
          </a:p>
        </p:txBody>
      </p:sp>
    </p:spTree>
    <p:extLst>
      <p:ext uri="{BB962C8B-B14F-4D97-AF65-F5344CB8AC3E}">
        <p14:creationId xmlns:p14="http://schemas.microsoft.com/office/powerpoint/2010/main" val="36625600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14285</TotalTime>
  <Words>167</Words>
  <Application>Microsoft Office PowerPoint</Application>
  <PresentationFormat>Ecrã Panorâmico</PresentationFormat>
  <Paragraphs>15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</dc:creator>
  <cp:lastModifiedBy>luis</cp:lastModifiedBy>
  <cp:revision>29</cp:revision>
  <dcterms:created xsi:type="dcterms:W3CDTF">2023-01-04T10:09:23Z</dcterms:created>
  <dcterms:modified xsi:type="dcterms:W3CDTF">2023-01-24T12:43:58Z</dcterms:modified>
</cp:coreProperties>
</file>