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8188E-D35E-4C66-935C-312069E2ED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14C56-C47D-4A7A-9570-A26CD41355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6A5B9-C31E-42BE-A349-13F2DDC3F6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29272-5445-4FFF-8834-44134CBB1C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00451-D5FD-4798-BCCB-E5269637C1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D8984-4B0D-4C1C-A279-2D4F2B7211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4DE0F-95B5-4DBC-9F4C-AF1705005F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E7BA4-7880-4AB5-90A1-E4E3DCFEC5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44AF5-361F-4140-8900-9C5A8FF045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BC4D4-4144-415E-A375-AC42CC1346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50807-2C09-4896-9F27-436C78E44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0D8991-46F3-40B9-9287-04DD156518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8913"/>
            <a:ext cx="6400800" cy="792162"/>
          </a:xfrm>
        </p:spPr>
        <p:txBody>
          <a:bodyPr/>
          <a:lstStyle/>
          <a:p>
            <a:r>
              <a:rPr lang="pt-PT" sz="2800"/>
              <a:t>Data preprocessing in R software</a:t>
            </a:r>
            <a:endParaRPr lang="en-US" sz="280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39750" y="764704"/>
            <a:ext cx="8064500" cy="5488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200"/>
              </a:spcBef>
            </a:pPr>
            <a:r>
              <a:rPr lang="pt-PT" b="1" dirty="0"/>
              <a:t>1) </a:t>
            </a:r>
            <a:r>
              <a:rPr lang="pt-PT" b="1" dirty="0" smtClean="0"/>
              <a:t>Download and extract</a:t>
            </a:r>
            <a:endParaRPr lang="pt-PT" b="1" dirty="0"/>
          </a:p>
          <a:p>
            <a:pPr>
              <a:spcBef>
                <a:spcPts val="200"/>
              </a:spcBef>
            </a:pPr>
            <a:r>
              <a:rPr lang="pt-PT" dirty="0" smtClean="0"/>
              <a:t>http://www.itqb.unl.pt/~lgafeira/aulas/</a:t>
            </a:r>
            <a:endParaRPr lang="pt-PT" dirty="0" smtClean="0"/>
          </a:p>
          <a:p>
            <a:pPr>
              <a:spcBef>
                <a:spcPts val="200"/>
              </a:spcBef>
            </a:pPr>
            <a:endParaRPr lang="pt-PT" b="1" dirty="0" smtClean="0"/>
          </a:p>
          <a:p>
            <a:pPr>
              <a:spcBef>
                <a:spcPts val="200"/>
              </a:spcBef>
            </a:pPr>
            <a:r>
              <a:rPr lang="pt-PT" b="1" dirty="0" smtClean="0"/>
              <a:t>2</a:t>
            </a:r>
            <a:r>
              <a:rPr lang="pt-PT" b="1" dirty="0"/>
              <a:t>) Open R and set the current directory to “curso metabolomica”</a:t>
            </a:r>
          </a:p>
          <a:p>
            <a:pPr>
              <a:spcBef>
                <a:spcPts val="200"/>
              </a:spcBef>
            </a:pPr>
            <a:r>
              <a:rPr lang="pt-PT" dirty="0" err="1"/>
              <a:t>setwd</a:t>
            </a:r>
            <a:r>
              <a:rPr lang="pt-PT" dirty="0"/>
              <a:t> </a:t>
            </a:r>
            <a:r>
              <a:rPr lang="en-US" dirty="0"/>
              <a:t>(“C:/ </a:t>
            </a:r>
            <a:r>
              <a:rPr lang="en-US" dirty="0">
                <a:solidFill>
                  <a:srgbClr val="0033CC"/>
                </a:solidFill>
              </a:rPr>
              <a:t>data path</a:t>
            </a:r>
            <a:r>
              <a:rPr lang="en-US" dirty="0"/>
              <a:t> /</a:t>
            </a:r>
            <a:r>
              <a:rPr lang="en-US" dirty="0" err="1"/>
              <a:t>curso</a:t>
            </a:r>
            <a:r>
              <a:rPr lang="en-US" dirty="0"/>
              <a:t> </a:t>
            </a:r>
            <a:r>
              <a:rPr lang="en-US" dirty="0" err="1"/>
              <a:t>metabolomica</a:t>
            </a:r>
            <a:r>
              <a:rPr lang="en-US" dirty="0"/>
              <a:t>")</a:t>
            </a:r>
            <a:endParaRPr lang="pt-PT" b="1" dirty="0"/>
          </a:p>
          <a:p>
            <a:pPr>
              <a:spcBef>
                <a:spcPts val="200"/>
              </a:spcBef>
            </a:pPr>
            <a:r>
              <a:rPr lang="pt-PT" dirty="0" err="1"/>
              <a:t>getwd</a:t>
            </a:r>
            <a:r>
              <a:rPr lang="pt-PT" dirty="0"/>
              <a:t>()  # to </a:t>
            </a:r>
            <a:r>
              <a:rPr lang="pt-PT" dirty="0" err="1"/>
              <a:t>verify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data </a:t>
            </a:r>
            <a:r>
              <a:rPr lang="pt-PT" dirty="0" err="1"/>
              <a:t>path</a:t>
            </a:r>
            <a:endParaRPr lang="pt-PT" dirty="0"/>
          </a:p>
          <a:p>
            <a:pPr>
              <a:spcBef>
                <a:spcPts val="200"/>
              </a:spcBef>
            </a:pPr>
            <a:endParaRPr lang="pt-PT" b="1" dirty="0" smtClean="0"/>
          </a:p>
          <a:p>
            <a:pPr>
              <a:spcBef>
                <a:spcPts val="200"/>
              </a:spcBef>
            </a:pPr>
            <a:r>
              <a:rPr lang="pt-PT" b="1" dirty="0" smtClean="0"/>
              <a:t>3</a:t>
            </a:r>
            <a:r>
              <a:rPr lang="pt-PT" b="1" dirty="0"/>
              <a:t>) Read all functions necessary for preprocessing</a:t>
            </a:r>
            <a:r>
              <a:rPr lang="pt-PT" b="1" dirty="0" smtClean="0"/>
              <a:t>:</a:t>
            </a:r>
          </a:p>
          <a:p>
            <a:pPr>
              <a:spcBef>
                <a:spcPts val="200"/>
              </a:spcBef>
            </a:pPr>
            <a:r>
              <a:rPr lang="pt-PT" dirty="0" smtClean="0"/>
              <a:t>setRepositories(graphics = getOption("menu.graphics"), ind = NULL, addURLs = character()) </a:t>
            </a:r>
            <a:endParaRPr lang="pt-PT" dirty="0" smtClean="0"/>
          </a:p>
          <a:p>
            <a:pPr>
              <a:spcBef>
                <a:spcPts val="200"/>
              </a:spcBef>
            </a:pPr>
            <a:r>
              <a:rPr lang="pt-PT" dirty="0" smtClean="0"/>
              <a:t>install.packages</a:t>
            </a:r>
            <a:r>
              <a:rPr lang="pt-PT" dirty="0" smtClean="0"/>
              <a:t>("speaq</a:t>
            </a:r>
            <a:r>
              <a:rPr lang="pt-PT" dirty="0" smtClean="0"/>
              <a:t>")</a:t>
            </a:r>
          </a:p>
          <a:p>
            <a:pPr>
              <a:spcBef>
                <a:spcPts val="200"/>
              </a:spcBef>
            </a:pPr>
            <a:r>
              <a:rPr lang="pt-PT" dirty="0" smtClean="0"/>
              <a:t>install.packages("MassSpecWavelet")</a:t>
            </a:r>
            <a:endParaRPr lang="pt-PT" dirty="0" smtClean="0"/>
          </a:p>
          <a:p>
            <a:pPr>
              <a:spcBef>
                <a:spcPts val="200"/>
              </a:spcBef>
            </a:pPr>
            <a:r>
              <a:rPr lang="en-US" dirty="0" smtClean="0"/>
              <a:t>source</a:t>
            </a:r>
            <a:r>
              <a:rPr lang="en-US" dirty="0"/>
              <a:t>( </a:t>
            </a:r>
            <a:r>
              <a:rPr lang="en-US" dirty="0" smtClean="0"/>
              <a:t>“</a:t>
            </a:r>
            <a:r>
              <a:rPr lang="en-US" dirty="0" err="1" smtClean="0"/>
              <a:t>readBruker.R</a:t>
            </a:r>
            <a:r>
              <a:rPr lang="en-US" dirty="0" smtClean="0"/>
              <a:t>‘”)</a:t>
            </a:r>
            <a:endParaRPr lang="en-US" dirty="0"/>
          </a:p>
          <a:p>
            <a:pPr>
              <a:spcBef>
                <a:spcPts val="200"/>
              </a:spcBef>
            </a:pPr>
            <a:r>
              <a:rPr lang="en-US" dirty="0"/>
              <a:t>source( </a:t>
            </a:r>
            <a:r>
              <a:rPr lang="en-US" dirty="0" smtClean="0"/>
              <a:t>“</a:t>
            </a:r>
            <a:r>
              <a:rPr lang="en-US" dirty="0" err="1" smtClean="0"/>
              <a:t>calibr.R</a:t>
            </a:r>
            <a:r>
              <a:rPr lang="en-US" dirty="0" smtClean="0"/>
              <a:t>‘”)</a:t>
            </a:r>
            <a:endParaRPr lang="en-US" dirty="0"/>
          </a:p>
          <a:p>
            <a:pPr>
              <a:spcBef>
                <a:spcPts val="200"/>
              </a:spcBef>
            </a:pPr>
            <a:r>
              <a:rPr lang="en-US" dirty="0" smtClean="0"/>
              <a:t>source</a:t>
            </a:r>
            <a:r>
              <a:rPr lang="en-US" dirty="0"/>
              <a:t>( </a:t>
            </a:r>
            <a:r>
              <a:rPr lang="en-US" dirty="0" smtClean="0"/>
              <a:t>“</a:t>
            </a:r>
            <a:r>
              <a:rPr lang="en-US" dirty="0" err="1" smtClean="0"/>
              <a:t>plotNMR.R</a:t>
            </a:r>
            <a:r>
              <a:rPr lang="en-US" dirty="0" smtClean="0"/>
              <a:t>”</a:t>
            </a:r>
            <a:r>
              <a:rPr lang="en-US" dirty="0" smtClean="0"/>
              <a:t>)</a:t>
            </a:r>
            <a:endParaRPr lang="en-US" dirty="0"/>
          </a:p>
          <a:p>
            <a:pPr>
              <a:spcBef>
                <a:spcPts val="200"/>
              </a:spcBef>
            </a:pPr>
            <a:r>
              <a:rPr lang="en-US" dirty="0"/>
              <a:t>source( </a:t>
            </a:r>
            <a:r>
              <a:rPr lang="en-US" dirty="0" smtClean="0"/>
              <a:t>“</a:t>
            </a:r>
            <a:r>
              <a:rPr lang="en-US" dirty="0" err="1" smtClean="0"/>
              <a:t>norm.R</a:t>
            </a:r>
            <a:r>
              <a:rPr lang="en-US" dirty="0" smtClean="0"/>
              <a:t>”)</a:t>
            </a:r>
          </a:p>
          <a:p>
            <a:pPr>
              <a:spcBef>
                <a:spcPts val="200"/>
              </a:spcBef>
            </a:pPr>
            <a:r>
              <a:rPr lang="en-US" dirty="0" smtClean="0"/>
              <a:t>s</a:t>
            </a:r>
            <a:r>
              <a:rPr lang="en-US" dirty="0" smtClean="0"/>
              <a:t>ource(“</a:t>
            </a:r>
            <a:r>
              <a:rPr lang="en-US" dirty="0" err="1" smtClean="0"/>
              <a:t>trim.R</a:t>
            </a:r>
            <a:r>
              <a:rPr lang="en-US" dirty="0" smtClean="0"/>
              <a:t>”)</a:t>
            </a:r>
            <a:endParaRPr lang="en-US" dirty="0"/>
          </a:p>
          <a:p>
            <a:pPr>
              <a:spcBef>
                <a:spcPts val="2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371600" y="188913"/>
            <a:ext cx="64008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pt-PT" sz="2800"/>
              <a:t>Data preprocessing in R software</a:t>
            </a:r>
            <a:endParaRPr lang="en-US" sz="280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611188" y="1254125"/>
            <a:ext cx="7921625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b="1" dirty="0"/>
              <a:t>4) Read spectra:</a:t>
            </a:r>
            <a:endParaRPr lang="pt-PT" dirty="0"/>
          </a:p>
          <a:p>
            <a:pPr>
              <a:spcBef>
                <a:spcPct val="50000"/>
              </a:spcBef>
            </a:pPr>
            <a:r>
              <a:rPr lang="en-US" dirty="0" err="1" smtClean="0"/>
              <a:t>d</a:t>
            </a:r>
            <a:r>
              <a:rPr lang="en-US" dirty="0" err="1" smtClean="0"/>
              <a:t>ata_cpmg</a:t>
            </a:r>
            <a:r>
              <a:rPr lang="en-US" dirty="0" smtClean="0"/>
              <a:t>&lt;-</a:t>
            </a:r>
            <a:r>
              <a:rPr lang="en-US" dirty="0" err="1"/>
              <a:t>readBruker</a:t>
            </a:r>
            <a:r>
              <a:rPr lang="en-US" dirty="0"/>
              <a:t> </a:t>
            </a:r>
            <a:r>
              <a:rPr lang="en-US" dirty="0" smtClean="0"/>
              <a:t>(“C</a:t>
            </a:r>
            <a:r>
              <a:rPr lang="en-US" dirty="0"/>
              <a:t>:/ </a:t>
            </a:r>
            <a:r>
              <a:rPr lang="en-US" dirty="0">
                <a:solidFill>
                  <a:srgbClr val="0033CC"/>
                </a:solidFill>
              </a:rPr>
              <a:t>data path</a:t>
            </a:r>
            <a:r>
              <a:rPr lang="en-US" dirty="0"/>
              <a:t> </a:t>
            </a:r>
            <a:r>
              <a:rPr lang="en-US" dirty="0" smtClean="0"/>
              <a:t>/</a:t>
            </a:r>
            <a:r>
              <a:rPr lang="en-US" dirty="0" err="1" smtClean="0"/>
              <a:t>curso</a:t>
            </a:r>
            <a:r>
              <a:rPr lang="en-US" dirty="0" smtClean="0"/>
              <a:t> </a:t>
            </a:r>
            <a:r>
              <a:rPr lang="en-US" dirty="0" err="1" smtClean="0"/>
              <a:t>metabolomica</a:t>
            </a:r>
            <a:r>
              <a:rPr lang="en-US" dirty="0" smtClean="0"/>
              <a:t>/</a:t>
            </a:r>
            <a:r>
              <a:rPr lang="en-US" dirty="0" err="1" smtClean="0"/>
              <a:t>cpmg</a:t>
            </a:r>
            <a:r>
              <a:rPr lang="en-US" dirty="0" smtClean="0"/>
              <a:t>”</a:t>
            </a:r>
            <a:r>
              <a:rPr lang="en-US" dirty="0" smtClean="0"/>
              <a:t>)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b="1" dirty="0" smtClean="0"/>
              <a:t>5</a:t>
            </a:r>
            <a:r>
              <a:rPr lang="en-US" b="1" dirty="0"/>
              <a:t>) Plot spectra: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pt-PT" dirty="0" smtClean="0"/>
              <a:t>plotNMR(</a:t>
            </a:r>
            <a:r>
              <a:rPr lang="en-US" dirty="0" err="1" smtClean="0"/>
              <a:t>data_cpmg</a:t>
            </a:r>
            <a:r>
              <a:rPr lang="pt-PT" dirty="0" smtClean="0"/>
              <a:t>)</a:t>
            </a:r>
            <a:endParaRPr lang="pt-PT" dirty="0"/>
          </a:p>
          <a:p>
            <a:pPr>
              <a:spcBef>
                <a:spcPct val="50000"/>
              </a:spcBef>
            </a:pPr>
            <a:r>
              <a:rPr lang="pt-PT" dirty="0" smtClean="0"/>
              <a:t>plotNMR(</a:t>
            </a:r>
            <a:r>
              <a:rPr lang="en-US" dirty="0" err="1" smtClean="0"/>
              <a:t>data_cpmg</a:t>
            </a:r>
            <a:r>
              <a:rPr lang="pt-PT" dirty="0" smtClean="0"/>
              <a:t>,</a:t>
            </a:r>
            <a:r>
              <a:rPr lang="pt-PT" dirty="0" smtClean="0">
                <a:solidFill>
                  <a:srgbClr val="0033CC"/>
                </a:solidFill>
              </a:rPr>
              <a:t>9</a:t>
            </a:r>
            <a:r>
              <a:rPr lang="pt-PT" dirty="0" smtClean="0"/>
              <a:t>,</a:t>
            </a:r>
            <a:r>
              <a:rPr lang="pt-PT" dirty="0" smtClean="0">
                <a:solidFill>
                  <a:srgbClr val="0033CC"/>
                </a:solidFill>
              </a:rPr>
              <a:t>0</a:t>
            </a:r>
            <a:r>
              <a:rPr lang="pt-PT" dirty="0"/>
              <a:t>)  # expansion between 9 and 0 ppm</a:t>
            </a: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r>
              <a:rPr lang="pt-PT" b="1" dirty="0"/>
              <a:t>6) Calibrate spectra acoording to the formate at 8.45 ppm:</a:t>
            </a:r>
            <a:endParaRPr lang="pt-PT" dirty="0"/>
          </a:p>
          <a:p>
            <a:pPr>
              <a:spcBef>
                <a:spcPct val="50000"/>
              </a:spcBef>
            </a:pPr>
            <a:r>
              <a:rPr lang="en-US" dirty="0" err="1" smtClean="0"/>
              <a:t>data_cpmg.calibr</a:t>
            </a:r>
            <a:r>
              <a:rPr lang="en-US" dirty="0"/>
              <a:t>&lt;-</a:t>
            </a:r>
            <a:r>
              <a:rPr lang="en-US" dirty="0" err="1" smtClean="0"/>
              <a:t>calibr</a:t>
            </a:r>
            <a:r>
              <a:rPr lang="en-US" dirty="0" smtClean="0"/>
              <a:t>(</a:t>
            </a:r>
            <a:r>
              <a:rPr lang="en-US" dirty="0" err="1" smtClean="0"/>
              <a:t>data_cpmg,</a:t>
            </a:r>
            <a:r>
              <a:rPr lang="en-US" dirty="0" err="1" smtClean="0">
                <a:solidFill>
                  <a:srgbClr val="0033CC"/>
                </a:solidFill>
              </a:rPr>
              <a:t>x</a:t>
            </a:r>
            <a:r>
              <a:rPr lang="en-US" dirty="0" err="1" smtClean="0"/>
              <a:t>,</a:t>
            </a:r>
            <a:r>
              <a:rPr lang="en-US" dirty="0" err="1" smtClean="0">
                <a:solidFill>
                  <a:srgbClr val="0033CC"/>
                </a:solidFill>
              </a:rPr>
              <a:t>y</a:t>
            </a:r>
            <a:r>
              <a:rPr lang="en-US" dirty="0"/>
              <a:t>)</a:t>
            </a:r>
          </a:p>
          <a:p>
            <a:pPr>
              <a:spcBef>
                <a:spcPct val="50000"/>
              </a:spcBef>
            </a:pPr>
            <a:endParaRPr lang="pt-PT" dirty="0"/>
          </a:p>
          <a:p>
            <a:pPr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9750" y="1143000"/>
            <a:ext cx="835273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PT" b="1" dirty="0" smtClean="0"/>
              <a:t>7) </a:t>
            </a:r>
            <a:r>
              <a:rPr lang="pt-PT" b="1" dirty="0"/>
              <a:t>Exclude regions of the spectra (eg. water):</a:t>
            </a:r>
            <a:endParaRPr lang="en-US" b="1" dirty="0"/>
          </a:p>
          <a:p>
            <a:pPr>
              <a:spcBef>
                <a:spcPct val="50000"/>
              </a:spcBef>
            </a:pPr>
            <a:r>
              <a:rPr lang="en-US" dirty="0" err="1" smtClean="0"/>
              <a:t>plotNMR</a:t>
            </a:r>
            <a:r>
              <a:rPr lang="en-US" dirty="0" smtClean="0"/>
              <a:t>(</a:t>
            </a:r>
            <a:r>
              <a:rPr lang="en-US" dirty="0" err="1" smtClean="0"/>
              <a:t>data_cpmg.calibr</a:t>
            </a:r>
            <a:r>
              <a:rPr lang="en-US" dirty="0" err="1" smtClean="0"/>
              <a:t>,</a:t>
            </a:r>
            <a:r>
              <a:rPr lang="en-US" dirty="0" err="1" smtClean="0">
                <a:solidFill>
                  <a:srgbClr val="0033CC"/>
                </a:solidFill>
              </a:rPr>
              <a:t>x</a:t>
            </a:r>
            <a:r>
              <a:rPr lang="en-US" dirty="0" err="1" smtClean="0"/>
              <a:t>,</a:t>
            </a:r>
            <a:r>
              <a:rPr lang="en-US" dirty="0" err="1" smtClean="0">
                <a:solidFill>
                  <a:srgbClr val="0033CC"/>
                </a:solidFill>
              </a:rPr>
              <a:t>y</a:t>
            </a:r>
            <a:r>
              <a:rPr lang="en-US" dirty="0"/>
              <a:t>)  # to locate residual water peak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data_cpmg</a:t>
            </a:r>
            <a:r>
              <a:rPr lang="en-US" dirty="0" err="1" smtClean="0"/>
              <a:t>.ex</a:t>
            </a:r>
            <a:r>
              <a:rPr lang="en-US" dirty="0" smtClean="0"/>
              <a:t>&lt;-</a:t>
            </a:r>
            <a:r>
              <a:rPr lang="en-US" dirty="0" smtClean="0"/>
              <a:t> </a:t>
            </a:r>
            <a:r>
              <a:rPr lang="en-US" dirty="0" smtClean="0"/>
              <a:t>trim(data_cpmg.calibr,x1,x2,x3,x4</a:t>
            </a:r>
            <a:r>
              <a:rPr lang="en-US" dirty="0" smtClean="0"/>
              <a:t>)  </a:t>
            </a:r>
            <a:r>
              <a:rPr lang="en-US" dirty="0"/>
              <a:t># remove the water peak from the data matrix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plotNMR</a:t>
            </a:r>
            <a:r>
              <a:rPr lang="en-US" dirty="0" smtClean="0"/>
              <a:t>(</a:t>
            </a:r>
            <a:r>
              <a:rPr lang="en-US" dirty="0" err="1" smtClean="0"/>
              <a:t>data_cpmg.ex,</a:t>
            </a:r>
            <a:r>
              <a:rPr lang="en-US" dirty="0" err="1" smtClean="0">
                <a:solidFill>
                  <a:srgbClr val="0033CC"/>
                </a:solidFill>
              </a:rPr>
              <a:t>x</a:t>
            </a:r>
            <a:r>
              <a:rPr lang="en-US" dirty="0" err="1" smtClean="0"/>
              <a:t>,</a:t>
            </a:r>
            <a:r>
              <a:rPr lang="en-US" dirty="0" err="1" smtClean="0">
                <a:solidFill>
                  <a:srgbClr val="0033CC"/>
                </a:solidFill>
              </a:rPr>
              <a:t>y</a:t>
            </a:r>
            <a:r>
              <a:rPr lang="en-US" dirty="0"/>
              <a:t>)</a:t>
            </a:r>
          </a:p>
          <a:p>
            <a:pPr>
              <a:spcBef>
                <a:spcPct val="50000"/>
              </a:spcBef>
            </a:pPr>
            <a:endParaRPr lang="pt-PT" dirty="0"/>
          </a:p>
          <a:p>
            <a:pPr>
              <a:spcBef>
                <a:spcPct val="50000"/>
              </a:spcBef>
            </a:pPr>
            <a:r>
              <a:rPr lang="pt-PT" b="1" dirty="0" smtClean="0"/>
              <a:t>8) </a:t>
            </a:r>
            <a:r>
              <a:rPr lang="pt-PT" b="1" dirty="0"/>
              <a:t>Normalization Probability Quotient Normalization (PQN):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data_cpmg.final</a:t>
            </a:r>
            <a:r>
              <a:rPr lang="en-US" dirty="0"/>
              <a:t>&lt;-</a:t>
            </a:r>
            <a:r>
              <a:rPr lang="en-US" dirty="0" smtClean="0"/>
              <a:t>norm(</a:t>
            </a:r>
            <a:r>
              <a:rPr lang="en-US" dirty="0" err="1" smtClean="0"/>
              <a:t>data_cpmg.ex,method</a:t>
            </a:r>
            <a:r>
              <a:rPr lang="en-US" dirty="0"/>
              <a:t>="</a:t>
            </a:r>
            <a:r>
              <a:rPr lang="en-US" dirty="0" err="1"/>
              <a:t>pqn</a:t>
            </a:r>
            <a:r>
              <a:rPr lang="en-US" dirty="0"/>
              <a:t>")</a:t>
            </a:r>
            <a:endParaRPr lang="pt-PT" dirty="0"/>
          </a:p>
          <a:p>
            <a:pPr>
              <a:spcBef>
                <a:spcPct val="50000"/>
              </a:spcBef>
            </a:pPr>
            <a:endParaRPr lang="pt-PT" dirty="0"/>
          </a:p>
          <a:p>
            <a:pPr>
              <a:spcBef>
                <a:spcPct val="50000"/>
              </a:spcBef>
            </a:pPr>
            <a:r>
              <a:rPr lang="pt-PT" b="1" dirty="0" smtClean="0"/>
              <a:t>9) </a:t>
            </a:r>
            <a:r>
              <a:rPr lang="pt-PT" b="1" dirty="0"/>
              <a:t>Export data table as comma separated values format (.csv):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write.table</a:t>
            </a:r>
            <a:r>
              <a:rPr lang="en-US" dirty="0" smtClean="0"/>
              <a:t>(</a:t>
            </a:r>
            <a:r>
              <a:rPr lang="en-US" dirty="0" err="1" smtClean="0"/>
              <a:t>data_cpmg.final,file</a:t>
            </a:r>
            <a:r>
              <a:rPr lang="en-US" dirty="0"/>
              <a:t>="</a:t>
            </a:r>
            <a:r>
              <a:rPr lang="en-US" dirty="0" err="1" smtClean="0"/>
              <a:t>serum_cpmg.csv</a:t>
            </a:r>
            <a:r>
              <a:rPr lang="en-US" dirty="0" err="1"/>
              <a:t>",sep</a:t>
            </a:r>
            <a:r>
              <a:rPr lang="en-US" dirty="0"/>
              <a:t>=",",</a:t>
            </a:r>
            <a:r>
              <a:rPr lang="en-US" dirty="0" err="1"/>
              <a:t>row.names</a:t>
            </a:r>
            <a:r>
              <a:rPr lang="en-US" dirty="0"/>
              <a:t>=FALSE)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8913"/>
            <a:ext cx="6400800" cy="792162"/>
          </a:xfrm>
          <a:noFill/>
          <a:ln/>
        </p:spPr>
        <p:txBody>
          <a:bodyPr/>
          <a:lstStyle/>
          <a:p>
            <a:r>
              <a:rPr lang="pt-PT"/>
              <a:t>Data preprocessing in R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236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Slide 2</vt:lpstr>
      <vt:lpstr>Slide 3</vt:lpstr>
    </vt:vector>
  </TitlesOfParts>
  <Company>ITQB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HS</dc:creator>
  <cp:lastModifiedBy>gafeira@hotmail.com</cp:lastModifiedBy>
  <cp:revision>14</cp:revision>
  <dcterms:created xsi:type="dcterms:W3CDTF">2015-02-10T08:43:46Z</dcterms:created>
  <dcterms:modified xsi:type="dcterms:W3CDTF">2017-02-07T14:38:48Z</dcterms:modified>
</cp:coreProperties>
</file>